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4"/>
    <p:sldMasterId id="2147483916" r:id="rId5"/>
  </p:sldMasterIdLst>
  <p:notesMasterIdLst>
    <p:notesMasterId r:id="rId38"/>
  </p:notesMasterIdLst>
  <p:sldIdLst>
    <p:sldId id="920" r:id="rId6"/>
    <p:sldId id="921" r:id="rId7"/>
    <p:sldId id="922" r:id="rId8"/>
    <p:sldId id="953" r:id="rId9"/>
    <p:sldId id="923" r:id="rId10"/>
    <p:sldId id="925" r:id="rId11"/>
    <p:sldId id="926" r:id="rId12"/>
    <p:sldId id="948" r:id="rId13"/>
    <p:sldId id="940" r:id="rId14"/>
    <p:sldId id="944" r:id="rId15"/>
    <p:sldId id="946" r:id="rId16"/>
    <p:sldId id="947" r:id="rId17"/>
    <p:sldId id="934" r:id="rId18"/>
    <p:sldId id="941" r:id="rId19"/>
    <p:sldId id="942" r:id="rId20"/>
    <p:sldId id="943" r:id="rId21"/>
    <p:sldId id="924" r:id="rId22"/>
    <p:sldId id="927" r:id="rId23"/>
    <p:sldId id="928" r:id="rId24"/>
    <p:sldId id="949" r:id="rId25"/>
    <p:sldId id="929" r:id="rId26"/>
    <p:sldId id="931" r:id="rId27"/>
    <p:sldId id="932" r:id="rId28"/>
    <p:sldId id="930" r:id="rId29"/>
    <p:sldId id="933" r:id="rId30"/>
    <p:sldId id="935" r:id="rId31"/>
    <p:sldId id="950" r:id="rId32"/>
    <p:sldId id="936" r:id="rId33"/>
    <p:sldId id="937" r:id="rId34"/>
    <p:sldId id="938" r:id="rId35"/>
    <p:sldId id="951" r:id="rId36"/>
    <p:sldId id="952" r:id="rId37"/>
  </p:sldIdLst>
  <p:sldSz cx="12161838"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647">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F5050"/>
    <a:srgbClr val="FF3399"/>
    <a:srgbClr val="16A085"/>
    <a:srgbClr val="2ECC71"/>
    <a:srgbClr val="27AE60"/>
    <a:srgbClr val="3498DB"/>
    <a:srgbClr val="1ABC9C"/>
    <a:srgbClr val="9B59B6"/>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8757" autoAdjust="0"/>
  </p:normalViewPr>
  <p:slideViewPr>
    <p:cSldViewPr snapToGrid="0" snapToObjects="1">
      <p:cViewPr>
        <p:scale>
          <a:sx n="90" d="100"/>
          <a:sy n="90" d="100"/>
        </p:scale>
        <p:origin x="-1302" y="-654"/>
      </p:cViewPr>
      <p:guideLst>
        <p:guide orient="horz" pos="3647"/>
        <p:guide pos="3831"/>
      </p:guideLst>
    </p:cSldViewPr>
  </p:slideViewPr>
  <p:outlineViewPr>
    <p:cViewPr>
      <p:scale>
        <a:sx n="33" d="100"/>
        <a:sy n="33" d="100"/>
      </p:scale>
      <p:origin x="0" y="-70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4" d="100"/>
          <a:sy n="84" d="100"/>
        </p:scale>
        <p:origin x="-37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8B07A6-D2E1-134B-9964-4C4B4BFEEB0F}" type="datetimeFigureOut">
              <a:rPr lang="en-US" smtClean="0"/>
              <a:pPr/>
              <a:t>3/1/2017</a:t>
            </a:fld>
            <a:endParaRPr lang="en-US" dirty="0"/>
          </a:p>
        </p:txBody>
      </p:sp>
      <p:sp>
        <p:nvSpPr>
          <p:cNvPr id="4" name="Slide Image Placeholder 3"/>
          <p:cNvSpPr>
            <a:spLocks noGrp="1" noRot="1" noChangeAspect="1"/>
          </p:cNvSpPr>
          <p:nvPr>
            <p:ph type="sldImg" idx="2"/>
          </p:nvPr>
        </p:nvSpPr>
        <p:spPr>
          <a:xfrm>
            <a:off x="465138" y="720725"/>
            <a:ext cx="638492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DCCE9EC-EC7A-2346-97FD-08F07A2C9401}" type="slidenum">
              <a:rPr lang="en-US" smtClean="0"/>
              <a:pPr/>
              <a:t>‹#›</a:t>
            </a:fld>
            <a:endParaRPr lang="en-US" dirty="0"/>
          </a:p>
        </p:txBody>
      </p:sp>
    </p:spTree>
    <p:extLst>
      <p:ext uri="{BB962C8B-B14F-4D97-AF65-F5344CB8AC3E}">
        <p14:creationId xmlns:p14="http://schemas.microsoft.com/office/powerpoint/2010/main" val="7532962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138" y="720725"/>
            <a:ext cx="63849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4FC07-CF18-4778-AE99-F2AC2FB04BC9}" type="slidenum">
              <a:rPr lang="en-US" smtClean="0"/>
              <a:t>1</a:t>
            </a:fld>
            <a:endParaRPr lang="en-US" dirty="0"/>
          </a:p>
        </p:txBody>
      </p:sp>
    </p:spTree>
    <p:extLst>
      <p:ext uri="{BB962C8B-B14F-4D97-AF65-F5344CB8AC3E}">
        <p14:creationId xmlns:p14="http://schemas.microsoft.com/office/powerpoint/2010/main" val="250991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138" y="720725"/>
            <a:ext cx="63849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CC120-3ED9-4E15-A4DF-AD01FA0D89DD}" type="slidenum">
              <a:rPr lang="en-US" smtClean="0"/>
              <a:pPr/>
              <a:t>2</a:t>
            </a:fld>
            <a:endParaRPr lang="en-US"/>
          </a:p>
        </p:txBody>
      </p:sp>
    </p:spTree>
    <p:extLst>
      <p:ext uri="{BB962C8B-B14F-4D97-AF65-F5344CB8AC3E}">
        <p14:creationId xmlns:p14="http://schemas.microsoft.com/office/powerpoint/2010/main" val="113857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138" y="720725"/>
            <a:ext cx="63849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4FC07-CF18-4778-AE99-F2AC2FB04BC9}" type="slidenum">
              <a:rPr lang="en-US" smtClean="0"/>
              <a:t>32</a:t>
            </a:fld>
            <a:endParaRPr lang="en-US" dirty="0"/>
          </a:p>
        </p:txBody>
      </p:sp>
    </p:spTree>
    <p:extLst>
      <p:ext uri="{BB962C8B-B14F-4D97-AF65-F5344CB8AC3E}">
        <p14:creationId xmlns:p14="http://schemas.microsoft.com/office/powerpoint/2010/main" val="212783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65" y="-925"/>
            <a:ext cx="1216500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6788" y="1730403"/>
            <a:ext cx="7512865"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2371" y="2470926"/>
            <a:ext cx="86600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1,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1,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39"/>
            <a:ext cx="2736414"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8092" y="274639"/>
            <a:ext cx="8006543"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1,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3886200"/>
            <a:ext cx="10337562"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0702" y="2906716"/>
            <a:ext cx="10337562"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5371480" y="6551618"/>
            <a:ext cx="3642207"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654682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712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2138" y="1752602"/>
            <a:ext cx="10337562"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2138" y="3611607"/>
            <a:ext cx="10337562"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07" y="4953000"/>
            <a:ext cx="12166846"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0065BE-0657-4A47-90AD-C21C55E16B19}" type="datetime4">
              <a:rPr lang="en-US" smtClean="0"/>
              <a:pPr/>
              <a:t>March 1, 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754ED01-E2A0-4C1E-8E21-014B9904157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extLst/>
          </a:lstStyle>
          <a:p>
            <a:fld id="{D47BB8AF-C16A-4836-A92D-61834B5F0BA5}" type="datetime4">
              <a:rPr lang="en-US" smtClean="0"/>
              <a:pPr/>
              <a:t>March 1,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2" name="Rectangle 1"/>
          <p:cNvSpPr/>
          <p:nvPr userDrawn="1"/>
        </p:nvSpPr>
        <p:spPr>
          <a:xfrm>
            <a:off x="0" y="0"/>
            <a:ext cx="12161838" cy="66985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0785" y="1059712"/>
            <a:ext cx="10337562"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17345" y="2931712"/>
            <a:ext cx="6080919"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7D2193-4505-4A75-99BB-880C6989A757}" type="datetime4">
              <a:rPr lang="en-US" smtClean="0"/>
              <a:pPr/>
              <a:t>March 1,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Chevron 6"/>
          <p:cNvSpPr/>
          <p:nvPr/>
        </p:nvSpPr>
        <p:spPr>
          <a:xfrm>
            <a:off x="4836911" y="3005472"/>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88971" y="3005472"/>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92" y="1481329"/>
            <a:ext cx="537147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82268" y="1481329"/>
            <a:ext cx="537147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3A18F4-33C3-445B-924C-31108C51719C}" type="datetime4">
              <a:rPr lang="en-US" smtClean="0"/>
              <a:pPr/>
              <a:t>March 1, 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92" y="273050"/>
            <a:ext cx="10945654"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8092" y="5410200"/>
            <a:ext cx="5373591"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78047" y="5410200"/>
            <a:ext cx="5375701"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8092" y="1444295"/>
            <a:ext cx="5373591"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78046" y="1444295"/>
            <a:ext cx="5375701"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F7543A-E259-478F-9E0D-57BA40E442B7}" type="datetime4">
              <a:rPr lang="en-US" smtClean="0"/>
              <a:pPr/>
              <a:t>March 1, 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EFB012D-77A1-44B0-BB26-329BA1EE55C9}" type="datetime4">
              <a:rPr lang="en-US" smtClean="0"/>
              <a:pPr/>
              <a:t>March 1, 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B7499E-3031-413E-B01E-B94970708CAA}" type="datetime4">
              <a:rPr lang="en-US" smtClean="0"/>
              <a:pPr/>
              <a:t>March 1, 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1,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6184" y="4876800"/>
            <a:ext cx="9951022"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78221" y="5355102"/>
            <a:ext cx="528634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6184" y="274320"/>
            <a:ext cx="9948383"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47186" y="6407944"/>
            <a:ext cx="2553986" cy="365760"/>
          </a:xfrm>
        </p:spPr>
        <p:txBody>
          <a:bodyPr/>
          <a:lstStyle>
            <a:extLst/>
          </a:lstStyle>
          <a:p>
            <a:fld id="{DC7EAB0C-2220-4D0E-A0DD-DB7FA0F742F4}" type="datetime4">
              <a:rPr lang="en-US" smtClean="0"/>
              <a:pPr/>
              <a:t>March 1, 2017</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754ED01-E2A0-4C1E-8E21-014B9904157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17878" y="5443402"/>
            <a:ext cx="952677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046" y="189968"/>
            <a:ext cx="11553746"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416D63-31BF-4B94-B6C5-E20B2C63F515}" type="datetime4">
              <a:rPr lang="en-US" smtClean="0"/>
              <a:pPr/>
              <a:t>March 1, 2017</a:t>
            </a:fld>
            <a:endParaRPr lang="en-US"/>
          </a:p>
        </p:txBody>
      </p:sp>
      <p:sp>
        <p:nvSpPr>
          <p:cNvPr id="6" name="Footer Placeholder 5"/>
          <p:cNvSpPr>
            <a:spLocks noGrp="1"/>
          </p:cNvSpPr>
          <p:nvPr>
            <p:ph type="ftr" sz="quarter" idx="11"/>
          </p:nvPr>
        </p:nvSpPr>
        <p:spPr>
          <a:xfrm>
            <a:off x="5825649" y="6407945"/>
            <a:ext cx="3126487"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54ED01-E2A0-4C1E-8E21-014B99041579}" type="slidenum">
              <a:rPr lang="en-US" smtClean="0"/>
              <a:pPr/>
              <a:t>‹#›</a:t>
            </a:fld>
            <a:endParaRPr lang="en-US"/>
          </a:p>
        </p:txBody>
      </p:sp>
      <p:sp>
        <p:nvSpPr>
          <p:cNvPr id="2" name="Title 1"/>
          <p:cNvSpPr>
            <a:spLocks noGrp="1"/>
          </p:cNvSpPr>
          <p:nvPr>
            <p:ph type="title"/>
          </p:nvPr>
        </p:nvSpPr>
        <p:spPr>
          <a:xfrm>
            <a:off x="304046" y="4865122"/>
            <a:ext cx="1074060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4050" y="5944936"/>
            <a:ext cx="6571202"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6021" y="5939011"/>
            <a:ext cx="490842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36" y="5791253"/>
            <a:ext cx="4525196"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285" y="5787739"/>
            <a:ext cx="4529445"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23570" y="4988440"/>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275630" y="4988440"/>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8092" y="1481330"/>
            <a:ext cx="10945654"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6C3AA4-67BE-44F7-809A-3582401494AF}" type="datetime4">
              <a:rPr lang="en-US" smtClean="0"/>
              <a:pPr/>
              <a:t>March 1,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2775" y="274641"/>
            <a:ext cx="2364097"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8092" y="274641"/>
            <a:ext cx="8411938"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72EEB-1769-4776-AD69-E7C1260563EB}" type="datetime4">
              <a:rPr lang="en-US" smtClean="0"/>
              <a:pPr/>
              <a:t>March 1,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3886200"/>
            <a:ext cx="10337562"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0702" y="2906716"/>
            <a:ext cx="10337562"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5371480" y="6551618"/>
            <a:ext cx="3642207"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6546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65" y="-925"/>
            <a:ext cx="1216500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50718"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89829" y="1726738"/>
            <a:ext cx="751601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17524" y="2468304"/>
            <a:ext cx="8659229"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1,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4566" y="1097280"/>
            <a:ext cx="4256643"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1185" y="1097280"/>
            <a:ext cx="4256643"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1,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4566" y="1097280"/>
            <a:ext cx="4256643"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89498" y="1701848"/>
            <a:ext cx="4256643"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1185" y="1097280"/>
            <a:ext cx="4256643"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51185" y="1701848"/>
            <a:ext cx="4256643"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1,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1,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1,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08112" y="-1708110"/>
            <a:ext cx="6858000" cy="1027422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3984" y="1576104"/>
            <a:ext cx="6932248"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17070" y="2618913"/>
            <a:ext cx="5064478"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26324" y="2253385"/>
            <a:ext cx="7707232"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1,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698409" y="0"/>
            <a:ext cx="946343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50718"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2715" y="1717501"/>
            <a:ext cx="7297103"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0867" y="2180529"/>
            <a:ext cx="810861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1,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67" y="5050633"/>
            <a:ext cx="475388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65" y="5051293"/>
            <a:ext cx="1216500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58920" y="829723"/>
            <a:ext cx="10003112"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4565" y="1100629"/>
            <a:ext cx="10003112"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7561" y="5870448"/>
            <a:ext cx="2894517"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1, 2017</a:t>
            </a:fld>
            <a:endParaRPr lang="en-US" dirty="0"/>
          </a:p>
        </p:txBody>
      </p:sp>
      <p:sp>
        <p:nvSpPr>
          <p:cNvPr id="5" name="Footer Placeholder 4"/>
          <p:cNvSpPr>
            <a:spLocks noGrp="1"/>
          </p:cNvSpPr>
          <p:nvPr>
            <p:ph type="ftr" sz="quarter" idx="3"/>
          </p:nvPr>
        </p:nvSpPr>
        <p:spPr>
          <a:xfrm>
            <a:off x="4678416" y="6285122"/>
            <a:ext cx="6283616"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173673" y="6170822"/>
            <a:ext cx="668901"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grpSp>
        <p:nvGrpSpPr>
          <p:cNvPr id="10" name="Group 8"/>
          <p:cNvGrpSpPr>
            <a:grpSpLocks noChangeAspect="1"/>
          </p:cNvGrpSpPr>
          <p:nvPr userDrawn="1"/>
        </p:nvGrpSpPr>
        <p:grpSpPr bwMode="auto">
          <a:xfrm>
            <a:off x="425450" y="6426200"/>
            <a:ext cx="2422642" cy="279400"/>
            <a:chOff x="240" y="3744"/>
            <a:chExt cx="2055" cy="237"/>
          </a:xfrm>
        </p:grpSpPr>
        <p:sp>
          <p:nvSpPr>
            <p:cNvPr id="11"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4050" y="5944936"/>
            <a:ext cx="6571202"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6021" y="5939011"/>
            <a:ext cx="490842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36" y="5791253"/>
            <a:ext cx="4525196"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285" y="5787739"/>
            <a:ext cx="4529445"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8092" y="274638"/>
            <a:ext cx="10945654"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8092" y="1481329"/>
            <a:ext cx="10945654"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47186" y="6407944"/>
            <a:ext cx="2553986" cy="365760"/>
          </a:xfrm>
          <a:prstGeom prst="rect">
            <a:avLst/>
          </a:prstGeom>
        </p:spPr>
        <p:txBody>
          <a:bodyPr vert="horz" anchor="b"/>
          <a:lstStyle>
            <a:lvl1pPr algn="l" eaLnBrk="1" latinLnBrk="0" hangingPunct="1">
              <a:defRPr kumimoji="0" sz="1000">
                <a:solidFill>
                  <a:schemeClr val="tx1"/>
                </a:solidFill>
              </a:defRPr>
            </a:lvl1pPr>
            <a:extLst/>
          </a:lstStyle>
          <a:p>
            <a:fld id="{62B1B13E-D5AF-485E-81A1-82A140076526}" type="datetime4">
              <a:rPr lang="en-US" smtClean="0"/>
              <a:pPr/>
              <a:t>March 1, 2017</a:t>
            </a:fld>
            <a:endParaRPr lang="en-US" dirty="0"/>
          </a:p>
        </p:txBody>
      </p:sp>
      <p:sp>
        <p:nvSpPr>
          <p:cNvPr id="22" name="Footer Placeholder 21"/>
          <p:cNvSpPr>
            <a:spLocks noGrp="1"/>
          </p:cNvSpPr>
          <p:nvPr>
            <p:ph type="ftr" sz="quarter" idx="3"/>
          </p:nvPr>
        </p:nvSpPr>
        <p:spPr>
          <a:xfrm>
            <a:off x="5825649" y="6407945"/>
            <a:ext cx="3126487"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01172" y="6407945"/>
            <a:ext cx="486474" cy="365125"/>
          </a:xfrm>
          <a:prstGeom prst="rect">
            <a:avLst/>
          </a:prstGeom>
        </p:spPr>
        <p:txBody>
          <a:bodyPr vert="horz" anchor="b"/>
          <a:lstStyle>
            <a:lvl1pPr algn="r" eaLnBrk="1" latinLnBrk="0" hangingPunct="1">
              <a:defRPr kumimoji="0" sz="1000" b="0">
                <a:solidFill>
                  <a:schemeClr val="tx1"/>
                </a:solidFill>
              </a:defRPr>
            </a:lvl1pPr>
            <a:extLst/>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ebastianruder.com/optimizing-gradient-descent/index.html#batchgradientdescent"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14.xml"/><Relationship Id="rId5" Type="http://schemas.openxmlformats.org/officeDocument/2006/relationships/image" Target="../media/image29.jpe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jpg"/><Relationship Id="rId1" Type="http://schemas.openxmlformats.org/officeDocument/2006/relationships/slideLayout" Target="../slideLayouts/slideLayout14.xml"/><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tmp"/><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4.xml"/><Relationship Id="rId6" Type="http://schemas.openxmlformats.org/officeDocument/2006/relationships/image" Target="../media/image66.tmp"/><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cs.ox.ac.uk/people/nando.defreitas/machinelearning/" TargetMode="External"/><Relationship Id="rId2" Type="http://schemas.openxmlformats.org/officeDocument/2006/relationships/hyperlink" Target="http://cs231n.stanford.edu/syllabus.html" TargetMode="External"/><Relationship Id="rId1" Type="http://schemas.openxmlformats.org/officeDocument/2006/relationships/slideLayout" Target="../slideLayouts/slideLayout14.xml"/><Relationship Id="rId5" Type="http://schemas.openxmlformats.org/officeDocument/2006/relationships/hyperlink" Target="http://cs224d.stanford.edu/" TargetMode="External"/><Relationship Id="rId4" Type="http://schemas.openxmlformats.org/officeDocument/2006/relationships/hyperlink" Target="https://www.coursera.org/course/neuralne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5190" y="-144463"/>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307213" y="7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459236" y="160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611259" y="312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763282" y="465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915305" y="617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067328" y="769938"/>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219351" y="922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371374" y="1074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23397" y="1227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2" descr="data:image/jpeg;base64,/9j/4AAQSkZJRgABAQAAAQABAAD/2wCEAAkGBhQSEBQUEhIWFBQWFhUYFxgUGBcWGBwXGBUWGBgVFhoYHCYeFxkjGRkaHy8gJCcsLSwsFh8yNTAqNSYtLCoBCQoKBQUFDQUFDSkYEhgpKSkpKSkpKSkpKSkpKSkpKSkpKSkpKSkpKSkpKSkpKSkpKSkpKSkpKSkpKSkpKSkpKf/AABEIAEkCWAMBIgACEQEDEQH/xAAcAAADAQADAQEAAAAAAAAAAAAABwgGAQQFAwL/xABVEAABAgMEBQQMCQkGBAcAAAABAgMABBEFBxIhBjFBUWEIEyJxFCMlMkJygZGhsbPBFTRSYnN0gpKyJDVjg5Oio7TCM1Nkw9HwJkOE8UR1hZSk0+H/xAAUAQEAAAAAAAAAAAAAAAAAAAAA/8QAFBEBAAAAAAAAAAAAAAAAAAAAAP/aAAwDAQACEQMRAD8A8OavqtCWtNxLjwdl2pl1KmubaTVtLik4QoICgQnUa6wK1zig7LtNuYZbeZUFtuJCkqG0H1HYRsIIiQNNRS0p0f4qY9suGJcReH2O92A+rtLqu0knJDp8Dglf4qfKJgKFggggCJ5vFvRtOTtSZYamsLaFjAnmmDRKkJWBVTZJ77aYoaJYvvRS3JniGD/8dse6Apmw31LlWFrNVqaaUo0AqooSSaDIZ7o70dSyEUl2RubbHmQI7cAR+HXQlJUohKQCSSaAACpJJ1ACP3E43z3nqm3lScsuks2qjhSf7VaTnntbSdQ1EiufRoGs0z5QjTKlN2e2H1DIuuVDVfmJFFOddQN1RGWs+d0jtYY2nHW2jqWkplW6fNIopY4jFH3uSuvRNfls2jEylRDLah0XFpOa1jahJyptINchQ0GlNBQZCARBuq0gAxC0s9wm5mvnw09MeVPaR6Q2QQZlTi2q986EzDR3AuCqkk7sQMUbHzfYStJQtIUlQIUlQBBB1gg5EcIBX6EX8y80pLU4kSrpyC61ZUes5t/aqPnQ1ImW+S7UWc8l+XB7FeJAGvm3MzzdfkkVKeojZU6S4689QWiz5peJJyllqOYOxgk60nwdx6O0UB7QQQQGWvOtl6UsqZfl14HWw2UqolVKvNpVkoEHokjMbYQLV89sKUEpm6qUQAAzL1JJoAO174fF7iK2LO/Rg+ZxB90S7o0ms7LD9Oz7RMA2mprS1QqEq8qJJJ8ygDHjWteNpDIqHZZUgE0HOS7OAncFoQAfIYpCOtaFnNvtLaeQlxtYopKhUEf727IBM6JcorEsItBlKUk055nFQcVtkk03lJ8kOuXmEuIStCgpCgFJUkggpIqCCNYIiRbw9FPg60HZcElsELaJ1ltYqmu8jNJO0pMODk66RqdlH5VZr2OpKm67EOYqpHALST9uAb0EEEBP9596NpSdqzDDEzgaQW8KeaZVQKZbUc1IJOZOsx5VhXiaQzhUJVxb2DDiwMS5w4q4anm8q0PmMeffkiluTB3pYP8AAQPdGy5Mwzn+qW/z4D4pntLD4K/2cmPWmPPtDS/SeXGJ1LwSNZ7FZUkdakNkDzxRMEBONl8oifbI59ph5O3JTavIUkpH3YaWhd8claCkt1Mu+cg27SijubWMlHgaE7o+2nV1MpaKFKwBmZocLyBQk/pAMnB157jEx29YT0lMrYfThcbNDTURrCknakihBgLSghR3I3nKmk9hTS8T6E1acUek4ga0qJ1rSM66yK1zSSW5AEdW07Tal2VvPrDbaBiUpWoD3muQAzJIAjtRP/KI0rUuYbkUKo22lLjgG1xdcIPBKKEfSHcID9aRX5Ts4/zFlNFAUaIOAOPr4hNClApwJFK1EfqXu60jmBjcnltE+C5NugjyNYkiNTcBou2zZ4m8IL0wV9LaG0LKAgbgVJKjvqNwhpwE72no3pJIgrTMTDyE5ktPrfA/Vr6RH2Y0lyt407PTbsvNuJcShhTgJQlCwpLjaKEoABFFHWK6s4ckeSzotLonVTiGwh9bam1qTkFpKkKqsbVAoHS10JrXKgetHj6YT62LPm3mlYXG5d5aFUBopLaiDQgg5jbHsR+HWgpJSoBSSCCCKgg6wQdYgJjlL2LdePannHPo5Zlf4WjHfGm+k3yJr/2Kf/oijkoAFAKAbBqj9QEsO3z2wlRSqaKVJJBCmGAQQaEEFrIg7I9CSvF0ieQFsl91BrRTcm2tJoaGhSyQaGMVpgKWjOfWZj2q4o+40dw5fip/27kApZm8XSJsVcL6BvXJtpHpZhhXG6bTloGc7Me53muYwdBtFMXPYu8SK1wjXuhqx80S6QoqCQFKpUgCppWlTrNKnzwH0jD3w6RTElZvPSrnNuB1tOLChfRViqKLBGumyNxC9v3brYrp3OMn+IB74BPSV8FtPOIbbmita1BKUhmXqVE0AHa41qJnS0itFeVEiD5iKwt7tR3XkfrDX4or0QE22jehb8k4BNlSDsD0u2lKqa8KkoGIdRjXaF8oRDq0tWg2lkqNA83Xm6n5aVElA+dUjfQZw1rcsNmbYWxMNhbaxmDsOxST4KhsI1RIWlmj6pGdfllGpaWQDvSQFIVwqgg+WAstKqiozBjmFrcLpGqZszmnDVUsvmwTmebKQpuvV0kjggQyoAjgmOYQ1+N56lLXZ8quiE9GYWk5qVtZBGpI8LeejqBqGj03v7l5VSmpNImXRUFdaMpPAjNz7NB86MRI6QaRWvVUupxDVe+awy7Q3gOGilU3BRMdS5q7QWg6qYmB+SsqAw/3jmRweKAQVdYG00pVlhKEhKEhKUgBKUgAADIAAZAcIBFC6rSAjEbSz3Gbma+fDT0x5loT+kdkjG84640Na1FMy3T5yjVSB14YouOFJBBBFQciDu3QCg0L5QbTyktT7YYWcg6ipaJ+cDVTfXUjfSG824FJCkkFJAIINQQcwQRrFInq+y69EoezZRGFhaqOtp1NrOpSdyFHKmoGlMiAPncteeqVdRJTK6yziqNqUf7JajkK7G1HWNQJrlnAUXBBBAEIG9O9K0ZS1X2JaZwNIDWFPNsqpiZQo5qQScydsP6JRvlXW3Jzxmx5mGh7oCjNANKBaFnszFRjKcLoGx1OS8tgJ6QG5QjRRPXJ50r5qack1noPjG3XY6gZgeMgH9mmKFgCCCCAIXt8+nblnSjYl1hEw8uiDRKsKEUK1UUCDrSnMeGd0MKJWvm0n7MtV3CatsdpRu6BONXlWVZ7gmAaNx2nU3aC5sTb3O82lko6DaKYi4Fd4kV1J17oIy/Jsd/KptO9lB8zlP6oIDC25ZC5q25phqnOOTkylOI0BVzrhArsrqrxjNvMqbWUqBQtCiCDUEKSaEEawQRG9sM/8V/+ove2cjaX8Xc4gbRl05gDslKdo1B4DeNSuFDsJgNZc9eF8IynNuq/KmAA5XWtOpLw311K455YhDBiM9FdJXZCbbmWT0kHNJ1KSe+QrgR5sjrAiutHbfanZZuYYNUOJrnrB1KQrcoGoPVAelEvX6p7tvcW2fZJEVDEv37/AJ6d+jZ9mICmpRNG0DclI9Aj7R+UDIR+oDF3u6UGRst1aDR12jLZGsKWDiUNxCAog7wIliQk1POttIFVuLShI+cpQSB5zDk5SlpVck2Acglx0jeVFKEnyYVeeMJdDIh22pNJGQWpf7Ntbg9KRAVLYtkolZdphsUQ0hKBxwilTxJzPEmO7BBAEEEEB4OnWjwnrPmJciqlNko4OJ6TZ+8B5CYj1p0oUFJJSpJBBGRBBqCNxBi4DEa6ZSQZtGbbAoETDyR4ocVh9FICrNBdI+z7Pl5nwlooumxxJKV5bBiBI4ER70J/k3Wlik5lk/8ALeSsdTqKU87ZPlhwQGXvPRWx576BZ82fuiWNGPj0r9YZ9qmKsvHHcie+rO/gMSnox8elvrDPtUwFnwRxWOjbVuMSjKnph1LTadZUdfBI1qUdgGZgEDyjSPhNmmvsVFf2z1I9Pk1S5L84vwQ20k9alLI9CTC6000iXalpOPIQo84pKGWwMSsIolCQBWqjrIG1RijLqNCTZsgEOU590847ShoogAN1GvCnLrKqa4DZwQQQExX9opbK+LTJ/dp7o1nJm/8AH/8ATf58ZnlBppa/XLtetY90afkzap/rlvU/APCCCCAIUPKH0VDkoidQntjCghw72lmgr4rhFPpFQ3o8LTuQD1mTjZFay7tPGSgqT+8BASRYVsLlJlmYbPTaWlY2Voc0ngRUHgTFmyU2l1pDiDVC0pWk70qAUD5jESRWl0s6XbFklHY2UeRtamx6EiA10Stfa2Rbk1XbzJHVzDQ9YI8kVTCY5QWhC3Uon2UlRaTgfA182CSlym5JJB4EHUDAdy4DTNtyTEitQS8yVlsHw21KKyU7ylSlVG6h30bcRDLTK21pW2pSFpIKVJJSoEaiCMwYdOgnKCIwtWmmo1CYbGfW6ga/GT9064B6wR1rPtFt9tLrLiXG1CqVIIUD5R6o7MAQQQQBBBBARtpqO6U79amfbLijrkB3Dlet/wDmHYnLTj85z31uZ9suKPuT/MUp+v8A5l6A3MEEEARg78E9w5ngWPbtiN5GGvsHcKb/AFH8yzAT3dn+eJH6w364rwRId2f54kfrDfrivAYDmJdv2I+Gnqa+bZxdfNJ91IozSXSiXkGFPTLgQkA0HhrPyG061K/7mgziTrWnX7UtFbiWyt6Yd6KE5nclA4JSAKnYmpgHByapZQl5xfgqcaSOtKFE+haYc8Zu77RIWbINS9QV5rdUNRcV31N4GSQdyRGkgM9p9pJ2BZ0xMDv0oo39IshKMtoCiCeAMSAtZUokkqUokknMkk5k7yTD+5SVpFMpKsD/AJjq1n9UgD1u+iE1oPJB60pNsioVMMgj5vOJKvQDAVXoTo8JGQl5cChQ2MfFxXScP3yfJSPcgggCCCCA6Fu2OialnpdwdB1CkHhUZKHEGhHECIynJRTTi21ii0KUhQ3KSSkjziLciSr2pENW1OJG1wL/AGqEuH0qMBQl02lBnrLZcWcTrdWXSdZUgCijvKkFKjxJjYwiuTVaRxTjBORDTqRxBUhR8tUeaHrAESRegsrtqdoKnnimgz70BPuitzExWa1z2lpGsfCLx8iHVq9SYDBWbaC2Hm3mzhW2tK0ncpJBHkqIsjRy3ETkozMt966gKprodSkHilQKT1RK15WinwfaLzIFGyecZ+iXUpHHCao+xDL5OmllQ9IOK1VeZruyDiB5cKgOKzAPCCCCAzd4mk3YFmvvg0WE4GvpV9FHXQnF1JMSGtCqYiDQkgE6iRQnPacx5xDh5Q+kxdmWZFs1DQDjgG11wUQmm8Iz/Wx5V7GifYFn2S1TphExzp3uqLK1Z7aElI4JEB2eTg53SfTvlVHzPM/6wR1eT07S1yPlS7o/ebV7oIDo6Pn/AIpH/mDvtXIqBxoKSUqAKSCCCKggihBB1ikS5owquk6Dvn3PariphASrexd+bMm+1g9jPVUydeH5TRO9Nct4I21jvXM3ifB8zzDyqSr6hiJOTbmpLvAHIK4UPgxQOmOirVoyjku7lizQqlShwVwrHVu2gkbYka3LFdlJhyXfThcbUUqGzeFDekihB2giAtQGJivyHdxzxGPwCGDcXeN2Q0JGYV25pPaVE5raT4HFSB50+KTC/vuHd1fiy/4EwFNiOY4EcwE48o091GfqjdP2z8eXcSO7bPiPeyVGj5ScgRNSj2xbS2/K2vF/mRkrl5nBbcrXUouo+8y4B+9SAqyCCCAIIIIAMSNekO7M7T++V6hFcmI70/muctWdUMwZl6nUHFJHoEAz+TOenP7sMv63oesJjk1SBDE49sW402P1aVKPtBDngM3eQe5E99Wd/CYlTRj49LfWGfapiqLzlUsee+gX6RSJX0Y+PSv1hn2qYBtX2WjaMhNBxicfTLPjohKiAhxPfoBGYByUOsjwYW+jsou1p9pmanVpU4SlLjxU8a0qEDEoZmlBnrpFOaeaKJtGRdl1UCiMTSj4Lqa4FdXgngoxIq0OMPEHE260uh2KStCvQQoeiAqvQm62Ts3ptJLj9KF52hUK6wgDJA6s6ayY2EZq7zS5NpSDT+XOd48kbHUgYuoGoUOChGlgCCCCAmzlD/nZP1Zr8bsaTkzd7P8AXLep+MxyhFd1xwl2vxOGNNyZtU/1y3qfgHhBBBAEdO2Piz1dXNOfgMdyPD05ngzZk44TTDLvU8YoUEj7xEBHMVPch+Y5brf/AJhyJYiuLrbPLNjySDrLIX+1Jd/rgNVHCkgggioORBjmCASl4dwgWVP2ZRKjUqlyaJJ/QqOSfFOW4jVCPn7PcYcU282ptxJopKwUqHWDFtx4OlmhEraLeCZaBIFEuJ6LiPEV7jUHaICW9DtOpqzXccu50Sem0qpbWPnDYfnDMeiKf0H05YtSW51noqTQOtqPSQrcd6TnRW2mwggTZeFd09ZTwC+2MrrzToFAaeCoeCsbtusbacXYaVKkLSZcxUbWoNPDYW1kAk+KaKHi8YCt4IIIAggggI201PdKd+tTPtlxR9yJ7hSvW/8AzDsTbpeqtoTh3zMx7VcUfcaruHL8FP8At3IDewQQQBGGvsPcKb/UfzLUbmMHfge4cz1sfzDcBP12f54kfrDfrjbXu2tadnzykonpgS71XGaLIoCek3UUPQVl4pTvjE3Z/niR+sN+uKMvT0M+EbPWhIq+32xk7cYGaOpaap68J2QE96FWAbYnwzMzikLUlSgtzE6teHMoSVK14anM6kmKO0Nu6k7MT+Tt1cIop1yinCN1aAJTwSAMhWsSdZtoOSz7brZKXGlpUk7lJNcxu3iLB0T0jRPybMy3qcTmnXhWMloPUoEccjtgPXggggEPylz22R3YH/xNRgbqB3Zkq/3v9KqQzOUrIEsyT1MkrdbJ4rShSfZqhUXdzXN2tJKOrsloHqUsJPrgLBggEEAQQQQBEtX5Du5MeKx7BEVLEo3yTQctubI1BTaPuMtpPpBgNFycD3TfGzsVftmYoyEFya5CsxOPbEttt/fWVf5cP2AIma7hXO6UJXvfnF/uPn1kRS61UBO7OJluLGO3EKOxt9XnSR/VAMm//RPsiRTNIFXJY1VTWWVkBXXhVhVwGKEHoxby5KcZmW++aWFU1VTqWjqUklPliypqWS42ptaQpC0qSpJ1FKgQQesGkR1pfo6qRnn5ZVTzayEk+Eg9JCvKkg9dYCwrPnkPNNutnEhxCVpO9KgCD5jH5tS0US7DjzhohpClqPzUgk045QreT1pbz0quTWrpy5xN11lpZzH2Vk+RaRHPKG0o5qTblEHpzCsS+DTZBod2JeH7ioDC3X2au1rdVNPCqW1qmXNZGLF2pscAqlBubMa/lKM/k0mrc64PvISf6Y0dx2i3YlmJcUKOzJDqt+ClGk9WHpfrDHj8pBHc+XO6ZA87Tv8ApALe4p6ltsD5SHx/CUr+mCOnc27htyTPznB95lwe+OYD9aHOV0jZO+dV6XFRVgiSdCHe7sqd84n0uf8A7FbCAIV1993nZkv2Uwmswwk4gNbjQzKeKk5qG8YhnUQ0YICJbPtBxh1DrSihxtQUlQ1gg1B49W2NBpjpSLRn0TOHApSGErTsC0gJVhz70kVHAxo77LvewZnslhNJZ9RyAybdNSpHBKs1J+0Nghcyh7Yjxk+sQFuCOY4EcwC6v10bMzZSnECq5ZQdy14KFLg6gk4v1cTjYFqGWm2HxmWnW3Kb8CgSPKBTyxaLjYUClQBBBBBzBB1gjaIlO9K75dmTZwgmWdJUyrXQay0o/KT6RQ76BVUu+laErQQpKgFJI1FJFQR1iPpCkuIvAS/LiReVR9kdqqe/aGYSN6kaqfJpuMNuAIIIIDoW/ayZWVemF9602tfXhBIT1k0HliLnnSpRUo1KiSTxJqTDtv8ArwEqHwcwqtFBUwRqBSapZ4mtFK3EJG8DNXL3dKnZlMy8n8lYUDmMnHBmlsb0g0KvINuQOu6vRsyVlS7ShRxQLrg1HG50sJ4pThT9mNbBBAZO9ZVLGnfovWpIiW9GD+XS307PtUxT976qWJOeIked1sRLlgrpNsHc80fM4mAtSJ75QWhfMzCZ5pPQfOF2mx0DJX20jzoJ2xQkeVpTo8iek3pZzvXEkA/JUM0LHFKgD5ICdLldNuwZ8NuKpLzOFC66krr2tzgKnCeCq7IqCImtSzVy7zjLqcLja1IUOKTQ03jcdoim7m9OPhCQCHFVmJejbldak07W7xqBQ8Uk7RAb6CCCAmS/5dbZVwZZHoJ98ankzH4//wBN/nxjb9HK22+NyGB/BQffGw5M56U/1S3rfgHpBBBAEKnlCaShmQTKpPTmFgkbmmyFE8KrwDjRW6N3pXpfL2cwXpldBngQKFa1fJQnaeOobSIlPS/Sl60pxcw7rVRKECpCEA9FtO/X5SSdsB8tEtH1T06xLIr2xYCiNiBmtXkQCfJFkstBKQlIolIAAGwAUA80LO5a7UyDRmZlNJl5IASdbbevCdy1GhO6gG+GfAEEEfNMwkqKAoFSQCpNRUBVcJI1gGhp1HdAfSCCCAzt4GjqZ2zphlQqrm1KbO5xAKkEbsxQ8CRtiQEA1FNezr2RY+mdupk5CYfWQMDasNdqyMKEjrUQIma6rRZU9abKcNW2lB107MCCDhPjKon7R3QFYo1CuuP1BBAEEEBgIt0jXWcmDvfePncVFIXELrYrXBx4fxCffEz2mur7p3uLPnUYpDk/uVscDc+8Pwn3wDKggggCMBforuI/xWx7ZBjfwu7+l0sZzi6yP36+6AQ12h7sSP1hv1xXgiQLuVUteR+ssjzrAiwBATPfpoX2JPdkNpozNVXlqS6P7RPCtQseMrdHcuD027HmjJuqo1MHtddSX6UH3wAnrCIdN4GiabRkHZc0x0xtE+C6muE8Ac0ngoxIq0racIOJDiFUOsKSpJ84II9EBbsEZO7LTMWlIIdJHPI7W8P0gA6VNyhRQ6yNkayAx97GjZnbKfbSKuIAdbGs4m8yBxKMSRxVEoS75QtK0mikkKB4g1B88W/EyXzXdKkZozDKfyV9RIoMm3Dmps7gcynhUeDAUbYdqpmZZl9HeutoWOGJINDxBy8kd6EfcFeAkJ+Dn1UNSqXJ1HEaqZ661UN+JQ3AvCAIIIID5TUyltClrIShCSpROoJSKknqAiL7ctMzM08+ci6644RuxqKqeStIfF/F4CWZcyDKqvOgc9Q941rwncpe75NflCFhdXd8u05sFaSJVohTytVdoaSflK27hU7qg6rjdHDK2UhaxRcyovGuvAQA2OrCMX24YUflCAAAAAAKADIADYI/UB0LemOblX1/JZdV91Cj7onvk8orayjulnT++0PfDzvAfwWVPH/CvjyqbUkeuElyckd1HjulV+l5iAo2Eryi9FMTbM8gZoo07T5CiS2o9SiU/bTuh1R0LesZE3LPS7neOoUg8KjJQ4g0I4gQEl6B6UGz59mYFcKVYXANrSsljiaZjikRqJ9w2/pEEpJLBcCEkVylmqlShuxAKVntcEYK1bNXLvuMuii2lqQocUkg04Q8+TpotgYenljpOnmmq/3aTVahwKwB+rMA422wkAAAAAAAagBqA4QreUYnuU0d0237F8Q1IWHKHT3JTwmWvwOiASF2r2G15E/4htP3lYffHMdHQ97BaMmr5MzLnzOoMcQHa0LURa0msg07LYJy2F5MWFBBAEEEEB52kNgtTss5LvCqHE0O8HWlSdykmhHERJGkOjD0hOrl3UnE2sUUAaKSTVK08CM+GY1iLIggAQQQQBHn25YTM4wpiYbDjatYOw7FJOtKhsIj0IICcNLLkJ2Sd56QK5htJxILZwzCCDUdEUxEb0Z8BHoWDygZqW7VaEtzqk5FQ7S6PHSRhUfImH8YV9+fxdPUffAdVXKQksOUtM4t1GgPPj90ZO378Z6e7RZ8upnFl2rE8+fFKUjB5BUbCIU7XfDrHripLoPiPlHvgFtoRcI++sO2iSy3WvNggur29IiobB8qteQ1w/LPs9thpDTKEttoFEpSKAD/AH547AggCCCCAxN857hzdNzQ88w1EtyYUlxCqHJSTqOwgxbUEBwI5gggEPyhtDKONz7Scl0aeoPCA7Ws9aRhJ+anfC8u80qcs2fbfAUWz0HkgHpNKIxeUUChxSIruCA+cvMJWhK0EKSoBSSNRSRUEcCI+kEEBK19QKrcm8jlzI1bpdqOnoFp/MWUt1TLKHA6EBQcC/AKiMJSRTvjrrFawQCFHKPmKfEG6+Ov1YY6E3fha0z0JaXS2TqLTK3V+TFiH7sUTBAS9K3ZWzabvOzCHElWt2cUUUG7Cqq6bgE0hv6A3NS1nFLrh7ImRqWoUQg/o0Z0PzjU7qQwRHMAQQQQBCCvutKak7YampZTjVJdtIcSDgJDjpKFEjCrWKpNdmUP2PhO/wBmvxT6oBHWFykVpSEzkqFnatlWA+VCqivUodUe1M8pGUCe1yswpW5ZbQn7wUo+iFVeL8YV4xjz9BvjrfjD1wGznnLW0leSEtc1KpVVPfJYTsxqWc3V0yyrSuQFTDr0E0FZsuW5prpLVQuukUUtQ/CkZ0TsqdZJJ0Et3ifFHqEfWAIIIIAjhRjmCAiFxCiSaHMk6jtijuTwT8ErB2TLo/hsn3w0IIAggggCFrygCfgig2vtepZ90MqCAjnQiqbTklUOU1LnV+mRFjQQQBE53+aF8xOJm2k9rme/oMg8Bnq1Y09LiQuKMggJVul0yVZ0+krqJd6jb2ugFei79gmvilW+KpBjmCAI61o2c3MNLaeQlxtYopKhUEf7zrrBFY7MEBPWm1wsxLrL1nEvN1xButHkbeicg4BspRXA644sC/Oeke0WhLl4oyq5iZfHjYk0X5QCdpMUMYwV8XxHyn3QHgjlISWHOWmcW6jVPPj90Zq3r/5qZ7TZ8tzSlZBX9s6fESE0SfIqE+53x6/fFJXHfFleT3QC/wBEbjpydc560CthtRxKxnFMLJNTka4Cc6lefAw/7EsNmUYSxLthttAyA9JJOalHaTmY7wjmAIIIIDG3wv4bEnCNZShP3nm0+owq+Ti0fhCYJBH5NTzut/6RQ0EAQQQQCFv00EWu0JZ9hNTNqQwrdzwolBJ2YkU/ZEw67BsdEpLMy7feNISgcaDNR4k1J4mOjpP/AGkj9cT7CYj3YAhacoFFbIyFe3tepcMuCAiaRKkOoXQ9FaVajsUDBFswQH//2Q=="/>
          <p:cNvSpPr>
            <a:spLocks noChangeAspect="1" noChangeArrowheads="1"/>
          </p:cNvSpPr>
          <p:nvPr/>
        </p:nvSpPr>
        <p:spPr bwMode="auto">
          <a:xfrm>
            <a:off x="1675420" y="1379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827442" y="1531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979465" y="1684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131488" y="18367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283511" y="19891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2"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435534" y="2141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587557" y="2293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739580" y="2446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2891605" y="2598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4"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3043628" y="2751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itle 1"/>
          <p:cNvSpPr>
            <a:spLocks noGrp="1"/>
          </p:cNvSpPr>
          <p:nvPr>
            <p:ph type="ctrTitle"/>
          </p:nvPr>
        </p:nvSpPr>
        <p:spPr>
          <a:xfrm>
            <a:off x="2643178" y="2174290"/>
            <a:ext cx="6544057" cy="609599"/>
          </a:xfrm>
        </p:spPr>
        <p:txBody>
          <a:bodyPr>
            <a:noAutofit/>
          </a:bodyPr>
          <a:lstStyle/>
          <a:p>
            <a:pPr algn="ctr"/>
            <a:r>
              <a:rPr lang="en-US" dirty="0" smtClean="0">
                <a:effectLst>
                  <a:outerShdw blurRad="38100" dist="38100" dir="2700000" algn="tl">
                    <a:srgbClr val="000000">
                      <a:alpha val="43137"/>
                    </a:srgbClr>
                  </a:outerShdw>
                </a:effectLst>
              </a:rPr>
              <a:t>Deep Learning</a:t>
            </a:r>
            <a:endParaRPr lang="en-IN" dirty="0"/>
          </a:p>
        </p:txBody>
      </p:sp>
      <p:sp>
        <p:nvSpPr>
          <p:cNvPr id="24" name="Title 1"/>
          <p:cNvSpPr txBox="1">
            <a:spLocks/>
          </p:cNvSpPr>
          <p:nvPr/>
        </p:nvSpPr>
        <p:spPr>
          <a:xfrm>
            <a:off x="4897228" y="3282834"/>
            <a:ext cx="2035957" cy="44841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800" kern="1200">
                <a:solidFill>
                  <a:schemeClr val="bg1"/>
                </a:solidFill>
                <a:latin typeface="Myriad Pro" pitchFamily="34" charset="0"/>
                <a:ea typeface="+mj-ea"/>
                <a:cs typeface="+mj-cs"/>
              </a:defRPr>
            </a:lvl1pPr>
          </a:lstStyle>
          <a:p>
            <a:r>
              <a:rPr lang="en-US" sz="2000" dirty="0" smtClean="0">
                <a:solidFill>
                  <a:schemeClr val="tx1"/>
                </a:solidFill>
                <a:effectLst>
                  <a:outerShdw blurRad="38100" dist="38100" dir="2700000" algn="tl">
                    <a:srgbClr val="000000">
                      <a:alpha val="43137"/>
                    </a:srgbClr>
                  </a:outerShdw>
                </a:effectLst>
              </a:rPr>
              <a:t>Pratap Dangeti</a:t>
            </a:r>
            <a:endParaRPr lang="en-IN" sz="2000" dirty="0">
              <a:solidFill>
                <a:schemeClr val="tx1"/>
              </a:solidFill>
            </a:endParaRPr>
          </a:p>
        </p:txBody>
      </p:sp>
    </p:spTree>
    <p:extLst>
      <p:ext uri="{BB962C8B-B14F-4D97-AF65-F5344CB8AC3E}">
        <p14:creationId xmlns:p14="http://schemas.microsoft.com/office/powerpoint/2010/main" val="1214950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9" name="Freeform 18"/>
          <p:cNvSpPr/>
          <p:nvPr/>
        </p:nvSpPr>
        <p:spPr>
          <a:xfrm>
            <a:off x="6853515" y="3102726"/>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2300" y="4036579"/>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Weight18 </a:t>
            </a:r>
            <a:endParaRPr lang="en-US" sz="800" dirty="0"/>
          </a:p>
        </p:txBody>
      </p:sp>
      <p:sp>
        <p:nvSpPr>
          <p:cNvPr id="9" name="Rectangle 8"/>
          <p:cNvSpPr/>
          <p:nvPr/>
        </p:nvSpPr>
        <p:spPr>
          <a:xfrm>
            <a:off x="126252" y="4770512"/>
            <a:ext cx="5886026" cy="39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Activation = g(BiasWeight7 + Weight16 * Hidden4 + Weight17 * Hidden5+ Weight18 * Hidden6)</a:t>
            </a:r>
            <a:endParaRPr lang="en-US" sz="1000" b="1" dirty="0"/>
          </a:p>
        </p:txBody>
      </p:sp>
      <p:sp>
        <p:nvSpPr>
          <p:cNvPr id="10" name="Rectangle 9"/>
          <p:cNvSpPr/>
          <p:nvPr/>
        </p:nvSpPr>
        <p:spPr>
          <a:xfrm>
            <a:off x="3932009" y="3039652"/>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Weight16 </a:t>
            </a:r>
            <a:endParaRPr lang="en-US" sz="800" dirty="0"/>
          </a:p>
        </p:txBody>
      </p:sp>
      <p:sp>
        <p:nvSpPr>
          <p:cNvPr id="11" name="Rectangle 10"/>
          <p:cNvSpPr/>
          <p:nvPr/>
        </p:nvSpPr>
        <p:spPr>
          <a:xfrm>
            <a:off x="3768552" y="3493116"/>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Weight17 </a:t>
            </a:r>
            <a:endParaRPr lang="en-US" sz="800" dirty="0"/>
          </a:p>
        </p:txBody>
      </p:sp>
      <p:sp>
        <p:nvSpPr>
          <p:cNvPr id="12" name="Rectangle 11"/>
          <p:cNvSpPr/>
          <p:nvPr/>
        </p:nvSpPr>
        <p:spPr>
          <a:xfrm>
            <a:off x="4192772" y="2794240"/>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BiasWeight7 </a:t>
            </a:r>
            <a:endParaRPr lang="en-US" sz="800" dirty="0"/>
          </a:p>
        </p:txBody>
      </p:sp>
      <p:sp>
        <p:nvSpPr>
          <p:cNvPr id="13" name="Freeform 12"/>
          <p:cNvSpPr/>
          <p:nvPr/>
        </p:nvSpPr>
        <p:spPr>
          <a:xfrm>
            <a:off x="155123" y="3195464"/>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1700" y="1805250"/>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Forward Propagation of Output Layer 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16" name="Oval 15"/>
          <p:cNvSpPr/>
          <p:nvPr/>
        </p:nvSpPr>
        <p:spPr>
          <a:xfrm>
            <a:off x="1819094" y="26819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Hidden1</a:t>
            </a:r>
            <a:endParaRPr lang="en-US" sz="600" dirty="0"/>
          </a:p>
        </p:txBody>
      </p:sp>
      <p:sp>
        <p:nvSpPr>
          <p:cNvPr id="17" name="Oval 16"/>
          <p:cNvSpPr/>
          <p:nvPr/>
        </p:nvSpPr>
        <p:spPr>
          <a:xfrm>
            <a:off x="1819092" y="34479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18" name="Oval 17"/>
          <p:cNvSpPr/>
          <p:nvPr/>
        </p:nvSpPr>
        <p:spPr>
          <a:xfrm>
            <a:off x="1819091" y="421396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20" name="Oval 19"/>
          <p:cNvSpPr/>
          <p:nvPr/>
        </p:nvSpPr>
        <p:spPr>
          <a:xfrm>
            <a:off x="426313" y="3103052"/>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21" name="Oval 20"/>
          <p:cNvSpPr/>
          <p:nvPr/>
        </p:nvSpPr>
        <p:spPr>
          <a:xfrm>
            <a:off x="426312" y="3886494"/>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22" name="Oval 21"/>
          <p:cNvSpPr/>
          <p:nvPr/>
        </p:nvSpPr>
        <p:spPr>
          <a:xfrm>
            <a:off x="3415296" y="26819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Hidden4</a:t>
            </a:r>
            <a:endParaRPr lang="en-US" sz="600" dirty="0"/>
          </a:p>
        </p:txBody>
      </p:sp>
      <p:sp>
        <p:nvSpPr>
          <p:cNvPr id="23" name="Oval 22"/>
          <p:cNvSpPr/>
          <p:nvPr/>
        </p:nvSpPr>
        <p:spPr>
          <a:xfrm>
            <a:off x="3415295" y="34479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24" name="Oval 23"/>
          <p:cNvSpPr/>
          <p:nvPr/>
        </p:nvSpPr>
        <p:spPr>
          <a:xfrm>
            <a:off x="3415295" y="421396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25" name="Oval 24"/>
          <p:cNvSpPr/>
          <p:nvPr/>
        </p:nvSpPr>
        <p:spPr>
          <a:xfrm>
            <a:off x="4865928" y="3089015"/>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Output1</a:t>
            </a:r>
            <a:endParaRPr lang="en-US" sz="600" dirty="0"/>
          </a:p>
        </p:txBody>
      </p:sp>
      <p:sp>
        <p:nvSpPr>
          <p:cNvPr id="26" name="Oval 25"/>
          <p:cNvSpPr/>
          <p:nvPr/>
        </p:nvSpPr>
        <p:spPr>
          <a:xfrm>
            <a:off x="4865927" y="3846389"/>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27" name="Straight Arrow Connector 26"/>
          <p:cNvCxnSpPr>
            <a:stCxn id="20" idx="6"/>
            <a:endCxn id="16" idx="2"/>
          </p:cNvCxnSpPr>
          <p:nvPr/>
        </p:nvCxnSpPr>
        <p:spPr>
          <a:xfrm flipV="1">
            <a:off x="1112113" y="2976720"/>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a:endCxn id="17" idx="2"/>
          </p:cNvCxnSpPr>
          <p:nvPr/>
        </p:nvCxnSpPr>
        <p:spPr>
          <a:xfrm>
            <a:off x="1112114" y="3410862"/>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6"/>
            <a:endCxn id="18" idx="2"/>
          </p:cNvCxnSpPr>
          <p:nvPr/>
        </p:nvCxnSpPr>
        <p:spPr>
          <a:xfrm>
            <a:off x="1112113" y="3410860"/>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16" idx="2"/>
          </p:cNvCxnSpPr>
          <p:nvPr/>
        </p:nvCxnSpPr>
        <p:spPr>
          <a:xfrm flipV="1">
            <a:off x="1112113" y="2976720"/>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6"/>
            <a:endCxn id="18" idx="2"/>
          </p:cNvCxnSpPr>
          <p:nvPr/>
        </p:nvCxnSpPr>
        <p:spPr>
          <a:xfrm>
            <a:off x="1112113" y="4181268"/>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24" idx="2"/>
          </p:cNvCxnSpPr>
          <p:nvPr/>
        </p:nvCxnSpPr>
        <p:spPr>
          <a:xfrm>
            <a:off x="2504895" y="2976720"/>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6"/>
            <a:endCxn id="23" idx="2"/>
          </p:cNvCxnSpPr>
          <p:nvPr/>
        </p:nvCxnSpPr>
        <p:spPr>
          <a:xfrm>
            <a:off x="2504894" y="2976722"/>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22" idx="2"/>
          </p:cNvCxnSpPr>
          <p:nvPr/>
        </p:nvCxnSpPr>
        <p:spPr>
          <a:xfrm>
            <a:off x="2504895" y="2976720"/>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6"/>
            <a:endCxn id="22" idx="2"/>
          </p:cNvCxnSpPr>
          <p:nvPr/>
        </p:nvCxnSpPr>
        <p:spPr>
          <a:xfrm flipV="1">
            <a:off x="2504893" y="2976722"/>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6"/>
            <a:endCxn id="23" idx="2"/>
          </p:cNvCxnSpPr>
          <p:nvPr/>
        </p:nvCxnSpPr>
        <p:spPr>
          <a:xfrm>
            <a:off x="2504894" y="3742731"/>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7" idx="2"/>
          </p:cNvCxnSpPr>
          <p:nvPr/>
        </p:nvCxnSpPr>
        <p:spPr>
          <a:xfrm flipV="1">
            <a:off x="1112113" y="3742733"/>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2"/>
          </p:cNvCxnSpPr>
          <p:nvPr/>
        </p:nvCxnSpPr>
        <p:spPr>
          <a:xfrm>
            <a:off x="2504893" y="3742733"/>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6"/>
            <a:endCxn id="22" idx="2"/>
          </p:cNvCxnSpPr>
          <p:nvPr/>
        </p:nvCxnSpPr>
        <p:spPr>
          <a:xfrm flipV="1">
            <a:off x="2504892" y="2976720"/>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6"/>
            <a:endCxn id="23" idx="2"/>
          </p:cNvCxnSpPr>
          <p:nvPr/>
        </p:nvCxnSpPr>
        <p:spPr>
          <a:xfrm flipV="1">
            <a:off x="2504892" y="3742733"/>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6"/>
            <a:endCxn id="24" idx="2"/>
          </p:cNvCxnSpPr>
          <p:nvPr/>
        </p:nvCxnSpPr>
        <p:spPr>
          <a:xfrm>
            <a:off x="2504892" y="4508742"/>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6"/>
            <a:endCxn id="25" idx="2"/>
          </p:cNvCxnSpPr>
          <p:nvPr/>
        </p:nvCxnSpPr>
        <p:spPr>
          <a:xfrm>
            <a:off x="4101098" y="2976722"/>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6"/>
            <a:endCxn id="26" idx="2"/>
          </p:cNvCxnSpPr>
          <p:nvPr/>
        </p:nvCxnSpPr>
        <p:spPr>
          <a:xfrm>
            <a:off x="4101098" y="2976721"/>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6"/>
            <a:endCxn id="25" idx="2"/>
          </p:cNvCxnSpPr>
          <p:nvPr/>
        </p:nvCxnSpPr>
        <p:spPr>
          <a:xfrm flipV="1">
            <a:off x="4101097" y="3383789"/>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6"/>
            <a:endCxn id="26" idx="2"/>
          </p:cNvCxnSpPr>
          <p:nvPr/>
        </p:nvCxnSpPr>
        <p:spPr>
          <a:xfrm>
            <a:off x="4101096" y="3742731"/>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6"/>
            <a:endCxn id="25" idx="2"/>
          </p:cNvCxnSpPr>
          <p:nvPr/>
        </p:nvCxnSpPr>
        <p:spPr>
          <a:xfrm flipV="1">
            <a:off x="4101095" y="3383791"/>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6"/>
            <a:endCxn id="26" idx="2"/>
          </p:cNvCxnSpPr>
          <p:nvPr/>
        </p:nvCxnSpPr>
        <p:spPr>
          <a:xfrm flipV="1">
            <a:off x="4101096" y="4141165"/>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581623" y="2156569"/>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49" name="Rectangle 48"/>
          <p:cNvSpPr/>
          <p:nvPr/>
        </p:nvSpPr>
        <p:spPr>
          <a:xfrm>
            <a:off x="3197722" y="2144537"/>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50" name="Rectangle 49"/>
          <p:cNvSpPr/>
          <p:nvPr/>
        </p:nvSpPr>
        <p:spPr>
          <a:xfrm>
            <a:off x="4709466" y="2458669"/>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cxnSp>
        <p:nvCxnSpPr>
          <p:cNvPr id="51" name="Straight Arrow Connector 50"/>
          <p:cNvCxnSpPr/>
          <p:nvPr/>
        </p:nvCxnSpPr>
        <p:spPr>
          <a:xfrm>
            <a:off x="4640475" y="3018575"/>
            <a:ext cx="272889" cy="140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03261" y="2748856"/>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
        <p:nvSpPr>
          <p:cNvPr id="54" name="Rectangle 53"/>
          <p:cNvSpPr/>
          <p:nvPr/>
        </p:nvSpPr>
        <p:spPr>
          <a:xfrm>
            <a:off x="6450876" y="4790560"/>
            <a:ext cx="5291953" cy="39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Error (Output 1)= g’(Output 1) * (True1 – Output1)</a:t>
            </a:r>
            <a:endParaRPr lang="en-US" sz="1000" b="1" dirty="0"/>
          </a:p>
        </p:txBody>
      </p:sp>
      <p:sp>
        <p:nvSpPr>
          <p:cNvPr id="58" name="Freeform 57"/>
          <p:cNvSpPr/>
          <p:nvPr/>
        </p:nvSpPr>
        <p:spPr>
          <a:xfrm>
            <a:off x="6347394" y="3191448"/>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63971" y="1801234"/>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Backpropagation of Output Layer 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60" name="Oval 59"/>
          <p:cNvSpPr/>
          <p:nvPr/>
        </p:nvSpPr>
        <p:spPr>
          <a:xfrm>
            <a:off x="8011364" y="2677930"/>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Hidden1</a:t>
            </a:r>
            <a:endParaRPr lang="en-US" sz="600" dirty="0"/>
          </a:p>
        </p:txBody>
      </p:sp>
      <p:sp>
        <p:nvSpPr>
          <p:cNvPr id="61" name="Oval 60"/>
          <p:cNvSpPr/>
          <p:nvPr/>
        </p:nvSpPr>
        <p:spPr>
          <a:xfrm>
            <a:off x="8011363"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62" name="Oval 61"/>
          <p:cNvSpPr/>
          <p:nvPr/>
        </p:nvSpPr>
        <p:spPr>
          <a:xfrm>
            <a:off x="8011363"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63" name="Oval 62"/>
          <p:cNvSpPr/>
          <p:nvPr/>
        </p:nvSpPr>
        <p:spPr>
          <a:xfrm>
            <a:off x="6618584" y="3099036"/>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64" name="Oval 63"/>
          <p:cNvSpPr/>
          <p:nvPr/>
        </p:nvSpPr>
        <p:spPr>
          <a:xfrm>
            <a:off x="6618583" y="388247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65" name="Oval 64"/>
          <p:cNvSpPr/>
          <p:nvPr/>
        </p:nvSpPr>
        <p:spPr>
          <a:xfrm>
            <a:off x="9607567" y="2677930"/>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Hidden4</a:t>
            </a:r>
            <a:endParaRPr lang="en-US" sz="600" dirty="0"/>
          </a:p>
        </p:txBody>
      </p:sp>
      <p:sp>
        <p:nvSpPr>
          <p:cNvPr id="66" name="Oval 65"/>
          <p:cNvSpPr/>
          <p:nvPr/>
        </p:nvSpPr>
        <p:spPr>
          <a:xfrm>
            <a:off x="9607567"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67" name="Oval 66"/>
          <p:cNvSpPr/>
          <p:nvPr/>
        </p:nvSpPr>
        <p:spPr>
          <a:xfrm>
            <a:off x="9607566"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68" name="Oval 67"/>
          <p:cNvSpPr/>
          <p:nvPr/>
        </p:nvSpPr>
        <p:spPr>
          <a:xfrm>
            <a:off x="11058199" y="3084999"/>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Output1</a:t>
            </a:r>
            <a:endParaRPr lang="en-US" sz="600" dirty="0"/>
          </a:p>
        </p:txBody>
      </p:sp>
      <p:sp>
        <p:nvSpPr>
          <p:cNvPr id="69" name="Oval 68"/>
          <p:cNvSpPr/>
          <p:nvPr/>
        </p:nvSpPr>
        <p:spPr>
          <a:xfrm>
            <a:off x="11058198" y="384237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70" name="Straight Arrow Connector 69"/>
          <p:cNvCxnSpPr>
            <a:stCxn id="63" idx="6"/>
            <a:endCxn id="60" idx="2"/>
          </p:cNvCxnSpPr>
          <p:nvPr/>
        </p:nvCxnSpPr>
        <p:spPr>
          <a:xfrm flipV="1">
            <a:off x="7304383" y="2972704"/>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6"/>
            <a:endCxn id="61" idx="2"/>
          </p:cNvCxnSpPr>
          <p:nvPr/>
        </p:nvCxnSpPr>
        <p:spPr>
          <a:xfrm>
            <a:off x="7304385" y="3406846"/>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6"/>
            <a:endCxn id="62" idx="2"/>
          </p:cNvCxnSpPr>
          <p:nvPr/>
        </p:nvCxnSpPr>
        <p:spPr>
          <a:xfrm>
            <a:off x="7304384" y="3406844"/>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6"/>
            <a:endCxn id="60" idx="2"/>
          </p:cNvCxnSpPr>
          <p:nvPr/>
        </p:nvCxnSpPr>
        <p:spPr>
          <a:xfrm flipV="1">
            <a:off x="7304384" y="2972704"/>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2" idx="2"/>
          </p:cNvCxnSpPr>
          <p:nvPr/>
        </p:nvCxnSpPr>
        <p:spPr>
          <a:xfrm>
            <a:off x="7304384" y="4177252"/>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0" idx="6"/>
            <a:endCxn id="67" idx="2"/>
          </p:cNvCxnSpPr>
          <p:nvPr/>
        </p:nvCxnSpPr>
        <p:spPr>
          <a:xfrm>
            <a:off x="8697166" y="2972704"/>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6"/>
            <a:endCxn id="66" idx="2"/>
          </p:cNvCxnSpPr>
          <p:nvPr/>
        </p:nvCxnSpPr>
        <p:spPr>
          <a:xfrm>
            <a:off x="8697165" y="2972706"/>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0" idx="6"/>
            <a:endCxn id="65" idx="2"/>
          </p:cNvCxnSpPr>
          <p:nvPr/>
        </p:nvCxnSpPr>
        <p:spPr>
          <a:xfrm>
            <a:off x="8697166" y="2972704"/>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6"/>
            <a:endCxn id="65" idx="2"/>
          </p:cNvCxnSpPr>
          <p:nvPr/>
        </p:nvCxnSpPr>
        <p:spPr>
          <a:xfrm flipV="1">
            <a:off x="8697164" y="2972706"/>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6"/>
            <a:endCxn id="66" idx="2"/>
          </p:cNvCxnSpPr>
          <p:nvPr/>
        </p:nvCxnSpPr>
        <p:spPr>
          <a:xfrm>
            <a:off x="8697165" y="3738715"/>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6"/>
            <a:endCxn id="61" idx="2"/>
          </p:cNvCxnSpPr>
          <p:nvPr/>
        </p:nvCxnSpPr>
        <p:spPr>
          <a:xfrm flipV="1">
            <a:off x="7304383" y="3738717"/>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1" idx="6"/>
            <a:endCxn id="67" idx="2"/>
          </p:cNvCxnSpPr>
          <p:nvPr/>
        </p:nvCxnSpPr>
        <p:spPr>
          <a:xfrm>
            <a:off x="8697165" y="3738717"/>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2" idx="6"/>
            <a:endCxn id="65" idx="2"/>
          </p:cNvCxnSpPr>
          <p:nvPr/>
        </p:nvCxnSpPr>
        <p:spPr>
          <a:xfrm flipV="1">
            <a:off x="8697164" y="2972704"/>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6"/>
            <a:endCxn id="66" idx="2"/>
          </p:cNvCxnSpPr>
          <p:nvPr/>
        </p:nvCxnSpPr>
        <p:spPr>
          <a:xfrm flipV="1">
            <a:off x="8697164" y="3738717"/>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2" idx="6"/>
            <a:endCxn id="67" idx="2"/>
          </p:cNvCxnSpPr>
          <p:nvPr/>
        </p:nvCxnSpPr>
        <p:spPr>
          <a:xfrm>
            <a:off x="8697163" y="4504726"/>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5" idx="6"/>
            <a:endCxn id="68" idx="2"/>
          </p:cNvCxnSpPr>
          <p:nvPr/>
        </p:nvCxnSpPr>
        <p:spPr>
          <a:xfrm>
            <a:off x="10293368" y="2972706"/>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5" idx="6"/>
            <a:endCxn id="69" idx="2"/>
          </p:cNvCxnSpPr>
          <p:nvPr/>
        </p:nvCxnSpPr>
        <p:spPr>
          <a:xfrm>
            <a:off x="10293369" y="2972706"/>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6" idx="6"/>
            <a:endCxn id="68" idx="2"/>
          </p:cNvCxnSpPr>
          <p:nvPr/>
        </p:nvCxnSpPr>
        <p:spPr>
          <a:xfrm flipV="1">
            <a:off x="10293368" y="3379773"/>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6" idx="6"/>
            <a:endCxn id="69" idx="2"/>
          </p:cNvCxnSpPr>
          <p:nvPr/>
        </p:nvCxnSpPr>
        <p:spPr>
          <a:xfrm>
            <a:off x="10293367" y="3738715"/>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7" idx="6"/>
            <a:endCxn id="68" idx="2"/>
          </p:cNvCxnSpPr>
          <p:nvPr/>
        </p:nvCxnSpPr>
        <p:spPr>
          <a:xfrm flipV="1">
            <a:off x="10293366" y="3379775"/>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6"/>
            <a:endCxn id="69" idx="2"/>
          </p:cNvCxnSpPr>
          <p:nvPr/>
        </p:nvCxnSpPr>
        <p:spPr>
          <a:xfrm flipV="1">
            <a:off x="10293367" y="4137149"/>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773894" y="2152553"/>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92" name="Rectangle 91"/>
          <p:cNvSpPr/>
          <p:nvPr/>
        </p:nvSpPr>
        <p:spPr>
          <a:xfrm>
            <a:off x="9389994" y="214052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93" name="Rectangle 92"/>
          <p:cNvSpPr/>
          <p:nvPr/>
        </p:nvSpPr>
        <p:spPr>
          <a:xfrm>
            <a:off x="10901737" y="2454653"/>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sp>
        <p:nvSpPr>
          <p:cNvPr id="95" name="Rectangle 94"/>
          <p:cNvSpPr/>
          <p:nvPr/>
        </p:nvSpPr>
        <p:spPr>
          <a:xfrm>
            <a:off x="6395531" y="2744840"/>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Tree>
    <p:extLst>
      <p:ext uri="{BB962C8B-B14F-4D97-AF65-F5344CB8AC3E}">
        <p14:creationId xmlns:p14="http://schemas.microsoft.com/office/powerpoint/2010/main" val="397220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8910171" y="4011234"/>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Weight13 </a:t>
            </a:r>
            <a:endParaRPr lang="en-US" sz="800" dirty="0"/>
          </a:p>
        </p:txBody>
      </p:sp>
      <p:sp>
        <p:nvSpPr>
          <p:cNvPr id="118" name="Rectangle 117"/>
          <p:cNvSpPr/>
          <p:nvPr/>
        </p:nvSpPr>
        <p:spPr>
          <a:xfrm>
            <a:off x="8961034" y="3341286"/>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Weight10 </a:t>
            </a:r>
            <a:endParaRPr lang="en-US" sz="800" dirty="0"/>
          </a:p>
        </p:txBody>
      </p:sp>
      <p:sp>
        <p:nvSpPr>
          <p:cNvPr id="117" name="Rectangle 116"/>
          <p:cNvSpPr/>
          <p:nvPr/>
        </p:nvSpPr>
        <p:spPr>
          <a:xfrm>
            <a:off x="8608572" y="2698016"/>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Weight7 </a:t>
            </a:r>
            <a:endParaRPr lang="en-US" sz="800" dirty="0"/>
          </a:p>
        </p:txBody>
      </p:sp>
      <p:sp>
        <p:nvSpPr>
          <p:cNvPr id="94" name="Rectangle 93"/>
          <p:cNvSpPr/>
          <p:nvPr/>
        </p:nvSpPr>
        <p:spPr>
          <a:xfrm>
            <a:off x="4193482" y="3709843"/>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Weight19 </a:t>
            </a:r>
            <a:endParaRPr lang="en-US" sz="800" dirty="0"/>
          </a:p>
        </p:txBody>
      </p:sp>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9" name="Freeform 18"/>
          <p:cNvSpPr/>
          <p:nvPr/>
        </p:nvSpPr>
        <p:spPr>
          <a:xfrm>
            <a:off x="6853515" y="3102726"/>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6252" y="4770512"/>
            <a:ext cx="5886026" cy="39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Error (Hidden4)= g’(Hidden4) + (Weight16 * Error(Output1) + Weight19 * Error(Output2))</a:t>
            </a:r>
            <a:endParaRPr lang="en-US" sz="1000" b="1" dirty="0"/>
          </a:p>
        </p:txBody>
      </p:sp>
      <p:sp>
        <p:nvSpPr>
          <p:cNvPr id="10" name="Rectangle 9"/>
          <p:cNvSpPr/>
          <p:nvPr/>
        </p:nvSpPr>
        <p:spPr>
          <a:xfrm>
            <a:off x="3932009" y="3039652"/>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Weight16 </a:t>
            </a:r>
            <a:endParaRPr lang="en-US" sz="800" dirty="0"/>
          </a:p>
        </p:txBody>
      </p:sp>
      <p:sp>
        <p:nvSpPr>
          <p:cNvPr id="13" name="Freeform 12"/>
          <p:cNvSpPr/>
          <p:nvPr/>
        </p:nvSpPr>
        <p:spPr>
          <a:xfrm>
            <a:off x="155123" y="3195464"/>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1700" y="1757126"/>
            <a:ext cx="5249606" cy="415300"/>
          </a:xfrm>
          <a:prstGeom prst="rect">
            <a:avLst/>
          </a:prstGeom>
          <a:noFill/>
        </p:spPr>
        <p:txBody>
          <a:bodyPr wrap="square" lIns="121725" tIns="60862" rIns="121725" bIns="60862" rtlCol="0">
            <a:spAutoFit/>
          </a:bodyPr>
          <a:lstStyle/>
          <a:p>
            <a:pPr algn="ctr"/>
            <a:r>
              <a:rPr lang="en-US" sz="1900" b="1" i="1" dirty="0">
                <a:solidFill>
                  <a:srgbClr val="0070C0"/>
                </a:solidFill>
                <a:latin typeface="Calibri" panose="020F0502020204030204" pitchFamily="34" charset="0"/>
                <a:ea typeface="Segoe UI" pitchFamily="34" charset="0"/>
                <a:cs typeface="Myriad Pro"/>
              </a:rPr>
              <a:t>Backpropagation of Hidden Layer2 </a:t>
            </a:r>
            <a:r>
              <a:rPr lang="en-US" sz="1900" b="1" i="1" dirty="0" smtClean="0">
                <a:solidFill>
                  <a:srgbClr val="0070C0"/>
                </a:solidFill>
                <a:latin typeface="Calibri" panose="020F0502020204030204" pitchFamily="34" charset="0"/>
                <a:ea typeface="Segoe UI" pitchFamily="34" charset="0"/>
                <a:cs typeface="Myriad Pro"/>
              </a:rPr>
              <a:t>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16" name="Oval 15"/>
          <p:cNvSpPr/>
          <p:nvPr/>
        </p:nvSpPr>
        <p:spPr>
          <a:xfrm>
            <a:off x="1819094" y="26819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Hidden1</a:t>
            </a:r>
            <a:endParaRPr lang="en-US" sz="600" dirty="0"/>
          </a:p>
        </p:txBody>
      </p:sp>
      <p:sp>
        <p:nvSpPr>
          <p:cNvPr id="17" name="Oval 16"/>
          <p:cNvSpPr/>
          <p:nvPr/>
        </p:nvSpPr>
        <p:spPr>
          <a:xfrm>
            <a:off x="1819092" y="34479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18" name="Oval 17"/>
          <p:cNvSpPr/>
          <p:nvPr/>
        </p:nvSpPr>
        <p:spPr>
          <a:xfrm>
            <a:off x="1819091" y="421396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20" name="Oval 19"/>
          <p:cNvSpPr/>
          <p:nvPr/>
        </p:nvSpPr>
        <p:spPr>
          <a:xfrm>
            <a:off x="426313" y="3103052"/>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21" name="Oval 20"/>
          <p:cNvSpPr/>
          <p:nvPr/>
        </p:nvSpPr>
        <p:spPr>
          <a:xfrm>
            <a:off x="426312" y="3886494"/>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22" name="Oval 21"/>
          <p:cNvSpPr/>
          <p:nvPr/>
        </p:nvSpPr>
        <p:spPr>
          <a:xfrm>
            <a:off x="3415296" y="2681946"/>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Hidden4</a:t>
            </a:r>
            <a:endParaRPr lang="en-US" sz="600" dirty="0"/>
          </a:p>
        </p:txBody>
      </p:sp>
      <p:sp>
        <p:nvSpPr>
          <p:cNvPr id="23" name="Oval 22"/>
          <p:cNvSpPr/>
          <p:nvPr/>
        </p:nvSpPr>
        <p:spPr>
          <a:xfrm>
            <a:off x="3415295" y="34479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24" name="Oval 23"/>
          <p:cNvSpPr/>
          <p:nvPr/>
        </p:nvSpPr>
        <p:spPr>
          <a:xfrm>
            <a:off x="3415295" y="421396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25" name="Oval 24"/>
          <p:cNvSpPr/>
          <p:nvPr/>
        </p:nvSpPr>
        <p:spPr>
          <a:xfrm>
            <a:off x="4865928" y="3089015"/>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26" name="Oval 25"/>
          <p:cNvSpPr/>
          <p:nvPr/>
        </p:nvSpPr>
        <p:spPr>
          <a:xfrm>
            <a:off x="4865927" y="3846389"/>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27" name="Straight Arrow Connector 26"/>
          <p:cNvCxnSpPr>
            <a:stCxn id="20" idx="6"/>
            <a:endCxn id="16" idx="2"/>
          </p:cNvCxnSpPr>
          <p:nvPr/>
        </p:nvCxnSpPr>
        <p:spPr>
          <a:xfrm flipV="1">
            <a:off x="1112113" y="2976720"/>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a:endCxn id="17" idx="2"/>
          </p:cNvCxnSpPr>
          <p:nvPr/>
        </p:nvCxnSpPr>
        <p:spPr>
          <a:xfrm>
            <a:off x="1112114" y="3410862"/>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6"/>
            <a:endCxn id="18" idx="2"/>
          </p:cNvCxnSpPr>
          <p:nvPr/>
        </p:nvCxnSpPr>
        <p:spPr>
          <a:xfrm>
            <a:off x="1112113" y="3410860"/>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16" idx="2"/>
          </p:cNvCxnSpPr>
          <p:nvPr/>
        </p:nvCxnSpPr>
        <p:spPr>
          <a:xfrm flipV="1">
            <a:off x="1112113" y="2976720"/>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6"/>
            <a:endCxn id="18" idx="2"/>
          </p:cNvCxnSpPr>
          <p:nvPr/>
        </p:nvCxnSpPr>
        <p:spPr>
          <a:xfrm>
            <a:off x="1112113" y="4181268"/>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24" idx="2"/>
          </p:cNvCxnSpPr>
          <p:nvPr/>
        </p:nvCxnSpPr>
        <p:spPr>
          <a:xfrm>
            <a:off x="2504895" y="2976720"/>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6"/>
            <a:endCxn id="23" idx="2"/>
          </p:cNvCxnSpPr>
          <p:nvPr/>
        </p:nvCxnSpPr>
        <p:spPr>
          <a:xfrm>
            <a:off x="2504894" y="2976722"/>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22" idx="2"/>
          </p:cNvCxnSpPr>
          <p:nvPr/>
        </p:nvCxnSpPr>
        <p:spPr>
          <a:xfrm>
            <a:off x="2504895" y="2976720"/>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6"/>
            <a:endCxn id="22" idx="2"/>
          </p:cNvCxnSpPr>
          <p:nvPr/>
        </p:nvCxnSpPr>
        <p:spPr>
          <a:xfrm flipV="1">
            <a:off x="2504893" y="2976722"/>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6"/>
            <a:endCxn id="23" idx="2"/>
          </p:cNvCxnSpPr>
          <p:nvPr/>
        </p:nvCxnSpPr>
        <p:spPr>
          <a:xfrm>
            <a:off x="2504894" y="3742731"/>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7" idx="2"/>
          </p:cNvCxnSpPr>
          <p:nvPr/>
        </p:nvCxnSpPr>
        <p:spPr>
          <a:xfrm flipV="1">
            <a:off x="1112113" y="3742733"/>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2"/>
          </p:cNvCxnSpPr>
          <p:nvPr/>
        </p:nvCxnSpPr>
        <p:spPr>
          <a:xfrm>
            <a:off x="2504893" y="3742733"/>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6"/>
            <a:endCxn id="22" idx="2"/>
          </p:cNvCxnSpPr>
          <p:nvPr/>
        </p:nvCxnSpPr>
        <p:spPr>
          <a:xfrm flipV="1">
            <a:off x="2504892" y="2976720"/>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6"/>
            <a:endCxn id="23" idx="2"/>
          </p:cNvCxnSpPr>
          <p:nvPr/>
        </p:nvCxnSpPr>
        <p:spPr>
          <a:xfrm flipV="1">
            <a:off x="2504892" y="3742733"/>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6"/>
            <a:endCxn id="24" idx="2"/>
          </p:cNvCxnSpPr>
          <p:nvPr/>
        </p:nvCxnSpPr>
        <p:spPr>
          <a:xfrm>
            <a:off x="2504892" y="4508742"/>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2" idx="6"/>
          </p:cNvCxnSpPr>
          <p:nvPr/>
        </p:nvCxnSpPr>
        <p:spPr>
          <a:xfrm flipH="1" flipV="1">
            <a:off x="4101098" y="2976720"/>
            <a:ext cx="764830" cy="389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2"/>
          </p:cNvCxnSpPr>
          <p:nvPr/>
        </p:nvCxnSpPr>
        <p:spPr>
          <a:xfrm flipH="1" flipV="1">
            <a:off x="4110546" y="2996642"/>
            <a:ext cx="755380" cy="114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6"/>
            <a:endCxn id="25" idx="2"/>
          </p:cNvCxnSpPr>
          <p:nvPr/>
        </p:nvCxnSpPr>
        <p:spPr>
          <a:xfrm flipV="1">
            <a:off x="4101097" y="3383789"/>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6"/>
            <a:endCxn id="26" idx="2"/>
          </p:cNvCxnSpPr>
          <p:nvPr/>
        </p:nvCxnSpPr>
        <p:spPr>
          <a:xfrm>
            <a:off x="4101096" y="3742731"/>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6"/>
            <a:endCxn id="25" idx="2"/>
          </p:cNvCxnSpPr>
          <p:nvPr/>
        </p:nvCxnSpPr>
        <p:spPr>
          <a:xfrm flipV="1">
            <a:off x="4101095" y="3383791"/>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6"/>
            <a:endCxn id="26" idx="2"/>
          </p:cNvCxnSpPr>
          <p:nvPr/>
        </p:nvCxnSpPr>
        <p:spPr>
          <a:xfrm flipV="1">
            <a:off x="4101096" y="4141165"/>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581623" y="2156569"/>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49" name="Rectangle 48"/>
          <p:cNvSpPr/>
          <p:nvPr/>
        </p:nvSpPr>
        <p:spPr>
          <a:xfrm>
            <a:off x="3197722" y="2144537"/>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50" name="Rectangle 49"/>
          <p:cNvSpPr/>
          <p:nvPr/>
        </p:nvSpPr>
        <p:spPr>
          <a:xfrm>
            <a:off x="4709466" y="2458669"/>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sp>
        <p:nvSpPr>
          <p:cNvPr id="52" name="Rectangle 51"/>
          <p:cNvSpPr/>
          <p:nvPr/>
        </p:nvSpPr>
        <p:spPr>
          <a:xfrm>
            <a:off x="203261" y="2748856"/>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
        <p:nvSpPr>
          <p:cNvPr id="54" name="Rectangle 53"/>
          <p:cNvSpPr/>
          <p:nvPr/>
        </p:nvSpPr>
        <p:spPr>
          <a:xfrm>
            <a:off x="6523069" y="4766496"/>
            <a:ext cx="5291953" cy="39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Error (Hidden1)= g’(Hidden1) * (Weight7 * Error(Hidden4) + Weight10 * Error(Hidden5) + Weight13*Error(Hidden6))</a:t>
            </a:r>
            <a:endParaRPr lang="en-US" sz="1000" b="1" dirty="0"/>
          </a:p>
        </p:txBody>
      </p:sp>
      <p:sp>
        <p:nvSpPr>
          <p:cNvPr id="58" name="Freeform 57"/>
          <p:cNvSpPr/>
          <p:nvPr/>
        </p:nvSpPr>
        <p:spPr>
          <a:xfrm>
            <a:off x="6347394" y="3191448"/>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63971" y="1801234"/>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Backpropagation of Hidden Layer1 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60" name="Oval 59"/>
          <p:cNvSpPr/>
          <p:nvPr/>
        </p:nvSpPr>
        <p:spPr>
          <a:xfrm>
            <a:off x="8011364" y="2677930"/>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Hidden1</a:t>
            </a:r>
            <a:endParaRPr lang="en-US" sz="600" dirty="0"/>
          </a:p>
        </p:txBody>
      </p:sp>
      <p:sp>
        <p:nvSpPr>
          <p:cNvPr id="61" name="Oval 60"/>
          <p:cNvSpPr/>
          <p:nvPr/>
        </p:nvSpPr>
        <p:spPr>
          <a:xfrm>
            <a:off x="8011363"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62" name="Oval 61"/>
          <p:cNvSpPr/>
          <p:nvPr/>
        </p:nvSpPr>
        <p:spPr>
          <a:xfrm>
            <a:off x="8011363"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63" name="Oval 62"/>
          <p:cNvSpPr/>
          <p:nvPr/>
        </p:nvSpPr>
        <p:spPr>
          <a:xfrm>
            <a:off x="6618584" y="3099036"/>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64" name="Oval 63"/>
          <p:cNvSpPr/>
          <p:nvPr/>
        </p:nvSpPr>
        <p:spPr>
          <a:xfrm>
            <a:off x="6618583" y="388247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65" name="Oval 64"/>
          <p:cNvSpPr/>
          <p:nvPr/>
        </p:nvSpPr>
        <p:spPr>
          <a:xfrm>
            <a:off x="9607567" y="2677930"/>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Hidden4</a:t>
            </a:r>
            <a:endParaRPr lang="en-US" sz="600" dirty="0"/>
          </a:p>
        </p:txBody>
      </p:sp>
      <p:sp>
        <p:nvSpPr>
          <p:cNvPr id="66" name="Oval 65"/>
          <p:cNvSpPr/>
          <p:nvPr/>
        </p:nvSpPr>
        <p:spPr>
          <a:xfrm>
            <a:off x="9607567"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67" name="Oval 66"/>
          <p:cNvSpPr/>
          <p:nvPr/>
        </p:nvSpPr>
        <p:spPr>
          <a:xfrm>
            <a:off x="9607566"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68" name="Oval 67"/>
          <p:cNvSpPr/>
          <p:nvPr/>
        </p:nvSpPr>
        <p:spPr>
          <a:xfrm>
            <a:off x="11058199" y="3084999"/>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69" name="Oval 68"/>
          <p:cNvSpPr/>
          <p:nvPr/>
        </p:nvSpPr>
        <p:spPr>
          <a:xfrm>
            <a:off x="11058198" y="384237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70" name="Straight Arrow Connector 69"/>
          <p:cNvCxnSpPr>
            <a:stCxn id="63" idx="6"/>
            <a:endCxn id="60" idx="2"/>
          </p:cNvCxnSpPr>
          <p:nvPr/>
        </p:nvCxnSpPr>
        <p:spPr>
          <a:xfrm flipV="1">
            <a:off x="7304383" y="2972704"/>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6"/>
            <a:endCxn id="61" idx="2"/>
          </p:cNvCxnSpPr>
          <p:nvPr/>
        </p:nvCxnSpPr>
        <p:spPr>
          <a:xfrm>
            <a:off x="7304385" y="3406846"/>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6"/>
            <a:endCxn id="62" idx="2"/>
          </p:cNvCxnSpPr>
          <p:nvPr/>
        </p:nvCxnSpPr>
        <p:spPr>
          <a:xfrm>
            <a:off x="7304384" y="3406844"/>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6"/>
            <a:endCxn id="60" idx="2"/>
          </p:cNvCxnSpPr>
          <p:nvPr/>
        </p:nvCxnSpPr>
        <p:spPr>
          <a:xfrm flipV="1">
            <a:off x="7304384" y="2972704"/>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2" idx="2"/>
          </p:cNvCxnSpPr>
          <p:nvPr/>
        </p:nvCxnSpPr>
        <p:spPr>
          <a:xfrm>
            <a:off x="7304384" y="4177252"/>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0" idx="6"/>
          </p:cNvCxnSpPr>
          <p:nvPr/>
        </p:nvCxnSpPr>
        <p:spPr>
          <a:xfrm flipH="1" flipV="1">
            <a:off x="8697166" y="2972704"/>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6" idx="2"/>
            <a:endCxn id="60" idx="6"/>
          </p:cNvCxnSpPr>
          <p:nvPr/>
        </p:nvCxnSpPr>
        <p:spPr>
          <a:xfrm flipH="1" flipV="1">
            <a:off x="8697165" y="2972706"/>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2"/>
            <a:endCxn id="60" idx="6"/>
          </p:cNvCxnSpPr>
          <p:nvPr/>
        </p:nvCxnSpPr>
        <p:spPr>
          <a:xfrm flipH="1">
            <a:off x="8697166" y="2972704"/>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6"/>
            <a:endCxn id="65" idx="2"/>
          </p:cNvCxnSpPr>
          <p:nvPr/>
        </p:nvCxnSpPr>
        <p:spPr>
          <a:xfrm flipV="1">
            <a:off x="8697164" y="2972706"/>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6"/>
            <a:endCxn id="66" idx="2"/>
          </p:cNvCxnSpPr>
          <p:nvPr/>
        </p:nvCxnSpPr>
        <p:spPr>
          <a:xfrm>
            <a:off x="8697165" y="3738715"/>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6"/>
            <a:endCxn id="61" idx="2"/>
          </p:cNvCxnSpPr>
          <p:nvPr/>
        </p:nvCxnSpPr>
        <p:spPr>
          <a:xfrm flipV="1">
            <a:off x="7304383" y="3738717"/>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1" idx="6"/>
            <a:endCxn id="67" idx="2"/>
          </p:cNvCxnSpPr>
          <p:nvPr/>
        </p:nvCxnSpPr>
        <p:spPr>
          <a:xfrm>
            <a:off x="8697165" y="3738717"/>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2" idx="6"/>
            <a:endCxn id="65" idx="2"/>
          </p:cNvCxnSpPr>
          <p:nvPr/>
        </p:nvCxnSpPr>
        <p:spPr>
          <a:xfrm flipV="1">
            <a:off x="8697164" y="2972704"/>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6"/>
            <a:endCxn id="66" idx="2"/>
          </p:cNvCxnSpPr>
          <p:nvPr/>
        </p:nvCxnSpPr>
        <p:spPr>
          <a:xfrm flipV="1">
            <a:off x="8697164" y="3738717"/>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2" idx="6"/>
            <a:endCxn id="67" idx="2"/>
          </p:cNvCxnSpPr>
          <p:nvPr/>
        </p:nvCxnSpPr>
        <p:spPr>
          <a:xfrm>
            <a:off x="8697163" y="4504726"/>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a:endCxn id="65" idx="6"/>
          </p:cNvCxnSpPr>
          <p:nvPr/>
        </p:nvCxnSpPr>
        <p:spPr>
          <a:xfrm flipH="1" flipV="1">
            <a:off x="10293369" y="2972706"/>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773894" y="2152553"/>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92" name="Rectangle 91"/>
          <p:cNvSpPr/>
          <p:nvPr/>
        </p:nvSpPr>
        <p:spPr>
          <a:xfrm>
            <a:off x="9389994" y="214052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93" name="Rectangle 92"/>
          <p:cNvSpPr/>
          <p:nvPr/>
        </p:nvSpPr>
        <p:spPr>
          <a:xfrm>
            <a:off x="10901737" y="2454653"/>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sp>
        <p:nvSpPr>
          <p:cNvPr id="95" name="Rectangle 94"/>
          <p:cNvSpPr/>
          <p:nvPr/>
        </p:nvSpPr>
        <p:spPr>
          <a:xfrm>
            <a:off x="6395531" y="2744840"/>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cxnSp>
        <p:nvCxnSpPr>
          <p:cNvPr id="96" name="Straight Arrow Connector 95"/>
          <p:cNvCxnSpPr>
            <a:stCxn id="68" idx="2"/>
            <a:endCxn id="66" idx="6"/>
          </p:cNvCxnSpPr>
          <p:nvPr/>
        </p:nvCxnSpPr>
        <p:spPr>
          <a:xfrm flipH="1">
            <a:off x="10293368" y="3379773"/>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2"/>
            <a:endCxn id="66" idx="6"/>
          </p:cNvCxnSpPr>
          <p:nvPr/>
        </p:nvCxnSpPr>
        <p:spPr>
          <a:xfrm flipH="1" flipV="1">
            <a:off x="10293367" y="3738715"/>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8" idx="2"/>
            <a:endCxn id="67" idx="6"/>
          </p:cNvCxnSpPr>
          <p:nvPr/>
        </p:nvCxnSpPr>
        <p:spPr>
          <a:xfrm flipH="1">
            <a:off x="10293366" y="3379775"/>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9" idx="2"/>
            <a:endCxn id="67" idx="6"/>
          </p:cNvCxnSpPr>
          <p:nvPr/>
        </p:nvCxnSpPr>
        <p:spPr>
          <a:xfrm flipH="1">
            <a:off x="10293367" y="4137149"/>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8" idx="2"/>
            <a:endCxn id="65" idx="6"/>
          </p:cNvCxnSpPr>
          <p:nvPr/>
        </p:nvCxnSpPr>
        <p:spPr>
          <a:xfrm flipH="1" flipV="1">
            <a:off x="10293368" y="2972706"/>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822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7964903" y="3307079"/>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Weight8 </a:t>
            </a:r>
            <a:endParaRPr lang="en-US" sz="800" dirty="0"/>
          </a:p>
        </p:txBody>
      </p:sp>
      <p:sp>
        <p:nvSpPr>
          <p:cNvPr id="48" name="Rectangle 47"/>
          <p:cNvSpPr/>
          <p:nvPr/>
        </p:nvSpPr>
        <p:spPr>
          <a:xfrm>
            <a:off x="8462005" y="229856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BiasWeight4 </a:t>
            </a:r>
            <a:endParaRPr lang="en-US" sz="800" dirty="0"/>
          </a:p>
        </p:txBody>
      </p:sp>
      <p:sp>
        <p:nvSpPr>
          <p:cNvPr id="119" name="Rectangle 118"/>
          <p:cNvSpPr/>
          <p:nvPr/>
        </p:nvSpPr>
        <p:spPr>
          <a:xfrm>
            <a:off x="713558" y="2906017"/>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 </a:t>
            </a:r>
            <a:endParaRPr lang="en-US" sz="800" dirty="0"/>
          </a:p>
        </p:txBody>
      </p:sp>
      <p:sp>
        <p:nvSpPr>
          <p:cNvPr id="95" name="Rectangle 94"/>
          <p:cNvSpPr/>
          <p:nvPr/>
        </p:nvSpPr>
        <p:spPr>
          <a:xfrm>
            <a:off x="66905" y="2672648"/>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
        <p:nvSpPr>
          <p:cNvPr id="101" name="Rectangle 100"/>
          <p:cNvSpPr/>
          <p:nvPr/>
        </p:nvSpPr>
        <p:spPr>
          <a:xfrm>
            <a:off x="731468" y="2408957"/>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BiasWeight1 </a:t>
            </a:r>
            <a:endParaRPr lang="en-US" sz="800" dirty="0"/>
          </a:p>
        </p:txBody>
      </p:sp>
      <p:sp>
        <p:nvSpPr>
          <p:cNvPr id="118" name="Rectangle 117"/>
          <p:cNvSpPr/>
          <p:nvPr/>
        </p:nvSpPr>
        <p:spPr>
          <a:xfrm>
            <a:off x="921406" y="3193687"/>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Weight2 </a:t>
            </a:r>
            <a:endParaRPr lang="en-US" sz="800" dirty="0"/>
          </a:p>
        </p:txBody>
      </p:sp>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9" name="Freeform 18"/>
          <p:cNvSpPr/>
          <p:nvPr/>
        </p:nvSpPr>
        <p:spPr>
          <a:xfrm>
            <a:off x="524889" y="3102726"/>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94443" y="4838687"/>
            <a:ext cx="5291953" cy="5891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BiasWeight1= BiasWeight1 + a * Error(Hidden1) * 1</a:t>
            </a:r>
          </a:p>
          <a:p>
            <a:pPr algn="ctr"/>
            <a:r>
              <a:rPr lang="en-US" sz="1000" b="1" dirty="0" smtClean="0"/>
              <a:t>Weight1 = Weight1 + a * Error(Hidden1) * Input1</a:t>
            </a:r>
          </a:p>
          <a:p>
            <a:pPr algn="ctr"/>
            <a:r>
              <a:rPr lang="en-US" sz="1000" b="1" dirty="0" smtClean="0"/>
              <a:t>Weight2 = Weight2 + a * Error(Hidden1) * Input2 </a:t>
            </a:r>
            <a:endParaRPr lang="en-US" sz="1000" b="1" dirty="0"/>
          </a:p>
        </p:txBody>
      </p:sp>
      <p:sp>
        <p:nvSpPr>
          <p:cNvPr id="58" name="Freeform 57"/>
          <p:cNvSpPr/>
          <p:nvPr/>
        </p:nvSpPr>
        <p:spPr>
          <a:xfrm>
            <a:off x="18768" y="3191448"/>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65767" y="1321240"/>
            <a:ext cx="5249606"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Updating Weights of Hidden Layer 1 – Input Layer during Backpropagation</a:t>
            </a:r>
            <a:endParaRPr lang="en-US" sz="1900" b="1" i="1" dirty="0">
              <a:solidFill>
                <a:srgbClr val="0070C0"/>
              </a:solidFill>
              <a:latin typeface="Calibri" panose="020F0502020204030204" pitchFamily="34" charset="0"/>
              <a:ea typeface="Segoe UI" pitchFamily="34" charset="0"/>
              <a:cs typeface="Myriad Pro"/>
            </a:endParaRPr>
          </a:p>
        </p:txBody>
      </p:sp>
      <p:sp>
        <p:nvSpPr>
          <p:cNvPr id="60" name="Oval 59"/>
          <p:cNvSpPr/>
          <p:nvPr/>
        </p:nvSpPr>
        <p:spPr>
          <a:xfrm>
            <a:off x="1682738" y="2677930"/>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Hidden1</a:t>
            </a:r>
            <a:endParaRPr lang="en-US" sz="600" dirty="0"/>
          </a:p>
        </p:txBody>
      </p:sp>
      <p:sp>
        <p:nvSpPr>
          <p:cNvPr id="61" name="Oval 60"/>
          <p:cNvSpPr/>
          <p:nvPr/>
        </p:nvSpPr>
        <p:spPr>
          <a:xfrm>
            <a:off x="1682737"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62" name="Oval 61"/>
          <p:cNvSpPr/>
          <p:nvPr/>
        </p:nvSpPr>
        <p:spPr>
          <a:xfrm>
            <a:off x="1682737"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63" name="Oval 62"/>
          <p:cNvSpPr/>
          <p:nvPr/>
        </p:nvSpPr>
        <p:spPr>
          <a:xfrm>
            <a:off x="289958" y="3099036"/>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64" name="Oval 63"/>
          <p:cNvSpPr/>
          <p:nvPr/>
        </p:nvSpPr>
        <p:spPr>
          <a:xfrm>
            <a:off x="289957" y="388247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65" name="Oval 64"/>
          <p:cNvSpPr/>
          <p:nvPr/>
        </p:nvSpPr>
        <p:spPr>
          <a:xfrm>
            <a:off x="3278941" y="2677930"/>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Hidden4</a:t>
            </a:r>
            <a:endParaRPr lang="en-US" sz="600" dirty="0"/>
          </a:p>
        </p:txBody>
      </p:sp>
      <p:sp>
        <p:nvSpPr>
          <p:cNvPr id="66" name="Oval 65"/>
          <p:cNvSpPr/>
          <p:nvPr/>
        </p:nvSpPr>
        <p:spPr>
          <a:xfrm>
            <a:off x="3278941" y="344394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67" name="Oval 66"/>
          <p:cNvSpPr/>
          <p:nvPr/>
        </p:nvSpPr>
        <p:spPr>
          <a:xfrm>
            <a:off x="3278940" y="420995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68" name="Oval 67"/>
          <p:cNvSpPr/>
          <p:nvPr/>
        </p:nvSpPr>
        <p:spPr>
          <a:xfrm>
            <a:off x="4729573" y="3084999"/>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69" name="Oval 68"/>
          <p:cNvSpPr/>
          <p:nvPr/>
        </p:nvSpPr>
        <p:spPr>
          <a:xfrm>
            <a:off x="4729572" y="384237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70" name="Straight Arrow Connector 69"/>
          <p:cNvCxnSpPr>
            <a:stCxn id="63" idx="6"/>
            <a:endCxn id="60" idx="2"/>
          </p:cNvCxnSpPr>
          <p:nvPr/>
        </p:nvCxnSpPr>
        <p:spPr>
          <a:xfrm flipV="1">
            <a:off x="975757" y="2972704"/>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6"/>
            <a:endCxn id="61" idx="2"/>
          </p:cNvCxnSpPr>
          <p:nvPr/>
        </p:nvCxnSpPr>
        <p:spPr>
          <a:xfrm>
            <a:off x="975759" y="3406846"/>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6"/>
            <a:endCxn id="62" idx="2"/>
          </p:cNvCxnSpPr>
          <p:nvPr/>
        </p:nvCxnSpPr>
        <p:spPr>
          <a:xfrm>
            <a:off x="975758" y="3406844"/>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6"/>
            <a:endCxn id="60" idx="2"/>
          </p:cNvCxnSpPr>
          <p:nvPr/>
        </p:nvCxnSpPr>
        <p:spPr>
          <a:xfrm flipV="1">
            <a:off x="975758" y="2972704"/>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2" idx="2"/>
          </p:cNvCxnSpPr>
          <p:nvPr/>
        </p:nvCxnSpPr>
        <p:spPr>
          <a:xfrm>
            <a:off x="975758" y="4177252"/>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0" idx="6"/>
          </p:cNvCxnSpPr>
          <p:nvPr/>
        </p:nvCxnSpPr>
        <p:spPr>
          <a:xfrm flipH="1" flipV="1">
            <a:off x="2368540" y="2972704"/>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6" idx="2"/>
            <a:endCxn id="60" idx="6"/>
          </p:cNvCxnSpPr>
          <p:nvPr/>
        </p:nvCxnSpPr>
        <p:spPr>
          <a:xfrm flipH="1" flipV="1">
            <a:off x="2368539" y="2972706"/>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2"/>
            <a:endCxn id="60" idx="6"/>
          </p:cNvCxnSpPr>
          <p:nvPr/>
        </p:nvCxnSpPr>
        <p:spPr>
          <a:xfrm flipH="1">
            <a:off x="2368540" y="2972704"/>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5" idx="2"/>
            <a:endCxn id="62" idx="6"/>
          </p:cNvCxnSpPr>
          <p:nvPr/>
        </p:nvCxnSpPr>
        <p:spPr>
          <a:xfrm flipH="1">
            <a:off x="2368538" y="2972704"/>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6" idx="2"/>
            <a:endCxn id="62" idx="6"/>
          </p:cNvCxnSpPr>
          <p:nvPr/>
        </p:nvCxnSpPr>
        <p:spPr>
          <a:xfrm flipH="1">
            <a:off x="2368538" y="3738717"/>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6"/>
            <a:endCxn id="61" idx="2"/>
          </p:cNvCxnSpPr>
          <p:nvPr/>
        </p:nvCxnSpPr>
        <p:spPr>
          <a:xfrm flipV="1">
            <a:off x="975757" y="3738717"/>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5" idx="2"/>
            <a:endCxn id="61" idx="6"/>
          </p:cNvCxnSpPr>
          <p:nvPr/>
        </p:nvCxnSpPr>
        <p:spPr>
          <a:xfrm flipH="1">
            <a:off x="2368538" y="2972706"/>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6" idx="2"/>
            <a:endCxn id="61" idx="6"/>
          </p:cNvCxnSpPr>
          <p:nvPr/>
        </p:nvCxnSpPr>
        <p:spPr>
          <a:xfrm flipH="1">
            <a:off x="2368539" y="3738715"/>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7" idx="2"/>
            <a:endCxn id="61" idx="6"/>
          </p:cNvCxnSpPr>
          <p:nvPr/>
        </p:nvCxnSpPr>
        <p:spPr>
          <a:xfrm flipH="1" flipV="1">
            <a:off x="2368539" y="3738717"/>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7" idx="2"/>
            <a:endCxn id="62" idx="6"/>
          </p:cNvCxnSpPr>
          <p:nvPr/>
        </p:nvCxnSpPr>
        <p:spPr>
          <a:xfrm flipH="1">
            <a:off x="2368537" y="4504726"/>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a:endCxn id="65" idx="6"/>
          </p:cNvCxnSpPr>
          <p:nvPr/>
        </p:nvCxnSpPr>
        <p:spPr>
          <a:xfrm flipH="1" flipV="1">
            <a:off x="3964743" y="2972706"/>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445268" y="2152553"/>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92" name="Rectangle 91"/>
          <p:cNvSpPr/>
          <p:nvPr/>
        </p:nvSpPr>
        <p:spPr>
          <a:xfrm>
            <a:off x="3061368" y="214052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93" name="Rectangle 92"/>
          <p:cNvSpPr/>
          <p:nvPr/>
        </p:nvSpPr>
        <p:spPr>
          <a:xfrm>
            <a:off x="4573111" y="2454653"/>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cxnSp>
        <p:nvCxnSpPr>
          <p:cNvPr id="96" name="Straight Arrow Connector 95"/>
          <p:cNvCxnSpPr>
            <a:stCxn id="68" idx="2"/>
            <a:endCxn id="66" idx="6"/>
          </p:cNvCxnSpPr>
          <p:nvPr/>
        </p:nvCxnSpPr>
        <p:spPr>
          <a:xfrm flipH="1">
            <a:off x="3964742" y="3379773"/>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2"/>
            <a:endCxn id="66" idx="6"/>
          </p:cNvCxnSpPr>
          <p:nvPr/>
        </p:nvCxnSpPr>
        <p:spPr>
          <a:xfrm flipH="1" flipV="1">
            <a:off x="3964741" y="3738715"/>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8" idx="2"/>
            <a:endCxn id="67" idx="6"/>
          </p:cNvCxnSpPr>
          <p:nvPr/>
        </p:nvCxnSpPr>
        <p:spPr>
          <a:xfrm flipH="1">
            <a:off x="3964740" y="3379775"/>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9" idx="2"/>
            <a:endCxn id="67" idx="6"/>
          </p:cNvCxnSpPr>
          <p:nvPr/>
        </p:nvCxnSpPr>
        <p:spPr>
          <a:xfrm flipH="1">
            <a:off x="3964741" y="4137149"/>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8" idx="2"/>
            <a:endCxn id="65" idx="6"/>
          </p:cNvCxnSpPr>
          <p:nvPr/>
        </p:nvCxnSpPr>
        <p:spPr>
          <a:xfrm flipH="1" flipV="1">
            <a:off x="3964742" y="2972706"/>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546292" y="2595459"/>
            <a:ext cx="272889" cy="140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153433" y="2709007"/>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Weight7 </a:t>
            </a:r>
            <a:endParaRPr lang="en-US" sz="800" dirty="0"/>
          </a:p>
        </p:txBody>
      </p:sp>
      <p:sp>
        <p:nvSpPr>
          <p:cNvPr id="47" name="Rectangle 46"/>
          <p:cNvSpPr/>
          <p:nvPr/>
        </p:nvSpPr>
        <p:spPr>
          <a:xfrm>
            <a:off x="6014800" y="2644742"/>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
        <p:nvSpPr>
          <p:cNvPr id="49" name="Rectangle 48"/>
          <p:cNvSpPr/>
          <p:nvPr/>
        </p:nvSpPr>
        <p:spPr>
          <a:xfrm>
            <a:off x="7852829" y="3943913"/>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Weight9 </a:t>
            </a:r>
            <a:endParaRPr lang="en-US" sz="800" dirty="0"/>
          </a:p>
        </p:txBody>
      </p:sp>
      <p:sp>
        <p:nvSpPr>
          <p:cNvPr id="50" name="Freeform 49"/>
          <p:cNvSpPr/>
          <p:nvPr/>
        </p:nvSpPr>
        <p:spPr>
          <a:xfrm>
            <a:off x="6472782" y="3074820"/>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142336" y="4810781"/>
            <a:ext cx="5291953" cy="5891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BiasWeight4= BiasWeight4 + a * Error(Hidden4) * 1</a:t>
            </a:r>
          </a:p>
          <a:p>
            <a:pPr algn="ctr"/>
            <a:r>
              <a:rPr lang="en-US" sz="1000" b="1" dirty="0" smtClean="0"/>
              <a:t>Weight7 = Weight7 + a * Error(Hidden4) * Hidden1</a:t>
            </a:r>
          </a:p>
          <a:p>
            <a:pPr algn="ctr"/>
            <a:r>
              <a:rPr lang="en-US" sz="1000" b="1" dirty="0" smtClean="0"/>
              <a:t>Weight8 = Weight8 + a * Error(Hidden4) * Hidden2</a:t>
            </a:r>
          </a:p>
          <a:p>
            <a:pPr algn="ctr"/>
            <a:r>
              <a:rPr lang="en-US" sz="1000" b="1" dirty="0" smtClean="0"/>
              <a:t>Weight9 = Weight9 + a * Error(Hidden4) * Hidden3  </a:t>
            </a:r>
            <a:endParaRPr lang="en-US" sz="1000" b="1" dirty="0"/>
          </a:p>
        </p:txBody>
      </p:sp>
      <p:sp>
        <p:nvSpPr>
          <p:cNvPr id="52" name="Freeform 51"/>
          <p:cNvSpPr/>
          <p:nvPr/>
        </p:nvSpPr>
        <p:spPr>
          <a:xfrm>
            <a:off x="5966662" y="3163542"/>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113661" y="1293334"/>
            <a:ext cx="5249606"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Updating Weights of Hidden Layer 1 – Hidden Layer 2 during Forward Propagation</a:t>
            </a:r>
            <a:endParaRPr lang="en-US" sz="1900" b="1" i="1" dirty="0">
              <a:solidFill>
                <a:srgbClr val="0070C0"/>
              </a:solidFill>
              <a:latin typeface="Calibri" panose="020F0502020204030204" pitchFamily="34" charset="0"/>
              <a:ea typeface="Segoe UI" pitchFamily="34" charset="0"/>
              <a:cs typeface="Myriad Pro"/>
            </a:endParaRPr>
          </a:p>
        </p:txBody>
      </p:sp>
      <p:sp>
        <p:nvSpPr>
          <p:cNvPr id="55" name="Oval 54"/>
          <p:cNvSpPr/>
          <p:nvPr/>
        </p:nvSpPr>
        <p:spPr>
          <a:xfrm>
            <a:off x="7630633" y="2650024"/>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Hidden1</a:t>
            </a:r>
            <a:endParaRPr lang="en-US" sz="600" dirty="0"/>
          </a:p>
        </p:txBody>
      </p:sp>
      <p:sp>
        <p:nvSpPr>
          <p:cNvPr id="56" name="Oval 55"/>
          <p:cNvSpPr/>
          <p:nvPr/>
        </p:nvSpPr>
        <p:spPr>
          <a:xfrm>
            <a:off x="7630631" y="3416035"/>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57" name="Oval 56"/>
          <p:cNvSpPr/>
          <p:nvPr/>
        </p:nvSpPr>
        <p:spPr>
          <a:xfrm>
            <a:off x="7630630" y="41820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85" name="Oval 84"/>
          <p:cNvSpPr/>
          <p:nvPr/>
        </p:nvSpPr>
        <p:spPr>
          <a:xfrm>
            <a:off x="6237851" y="3071130"/>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87" name="Oval 86"/>
          <p:cNvSpPr/>
          <p:nvPr/>
        </p:nvSpPr>
        <p:spPr>
          <a:xfrm>
            <a:off x="6237851" y="385457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88" name="Oval 87"/>
          <p:cNvSpPr/>
          <p:nvPr/>
        </p:nvSpPr>
        <p:spPr>
          <a:xfrm>
            <a:off x="9226835" y="2650024"/>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Hidden4</a:t>
            </a:r>
            <a:endParaRPr lang="en-US" sz="600" dirty="0"/>
          </a:p>
        </p:txBody>
      </p:sp>
      <p:sp>
        <p:nvSpPr>
          <p:cNvPr id="89" name="Oval 88"/>
          <p:cNvSpPr/>
          <p:nvPr/>
        </p:nvSpPr>
        <p:spPr>
          <a:xfrm>
            <a:off x="9226834" y="3416035"/>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90" name="Oval 89"/>
          <p:cNvSpPr/>
          <p:nvPr/>
        </p:nvSpPr>
        <p:spPr>
          <a:xfrm>
            <a:off x="9226834" y="41820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94" name="Oval 93"/>
          <p:cNvSpPr/>
          <p:nvPr/>
        </p:nvSpPr>
        <p:spPr>
          <a:xfrm>
            <a:off x="10677467" y="305709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103" name="Oval 102"/>
          <p:cNvSpPr/>
          <p:nvPr/>
        </p:nvSpPr>
        <p:spPr>
          <a:xfrm>
            <a:off x="10677466" y="381446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104" name="Straight Arrow Connector 103"/>
          <p:cNvCxnSpPr>
            <a:stCxn id="85" idx="6"/>
            <a:endCxn id="55" idx="2"/>
          </p:cNvCxnSpPr>
          <p:nvPr/>
        </p:nvCxnSpPr>
        <p:spPr>
          <a:xfrm flipV="1">
            <a:off x="6923652" y="2944798"/>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5" idx="6"/>
            <a:endCxn id="56" idx="2"/>
          </p:cNvCxnSpPr>
          <p:nvPr/>
        </p:nvCxnSpPr>
        <p:spPr>
          <a:xfrm>
            <a:off x="6923653" y="3378940"/>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5" idx="6"/>
            <a:endCxn id="57" idx="2"/>
          </p:cNvCxnSpPr>
          <p:nvPr/>
        </p:nvCxnSpPr>
        <p:spPr>
          <a:xfrm>
            <a:off x="6923652" y="3378938"/>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87" idx="6"/>
            <a:endCxn id="55" idx="2"/>
          </p:cNvCxnSpPr>
          <p:nvPr/>
        </p:nvCxnSpPr>
        <p:spPr>
          <a:xfrm flipV="1">
            <a:off x="6923652" y="2944798"/>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87" idx="6"/>
            <a:endCxn id="57" idx="2"/>
          </p:cNvCxnSpPr>
          <p:nvPr/>
        </p:nvCxnSpPr>
        <p:spPr>
          <a:xfrm>
            <a:off x="6923652" y="4149346"/>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0" idx="2"/>
            <a:endCxn id="55" idx="6"/>
          </p:cNvCxnSpPr>
          <p:nvPr/>
        </p:nvCxnSpPr>
        <p:spPr>
          <a:xfrm flipH="1" flipV="1">
            <a:off x="8316434" y="2944798"/>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89" idx="2"/>
            <a:endCxn id="55" idx="6"/>
          </p:cNvCxnSpPr>
          <p:nvPr/>
        </p:nvCxnSpPr>
        <p:spPr>
          <a:xfrm flipH="1" flipV="1">
            <a:off x="8316433" y="2944800"/>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5" idx="6"/>
            <a:endCxn id="88" idx="2"/>
          </p:cNvCxnSpPr>
          <p:nvPr/>
        </p:nvCxnSpPr>
        <p:spPr>
          <a:xfrm>
            <a:off x="8316434" y="2944798"/>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6" idx="6"/>
            <a:endCxn id="88" idx="2"/>
          </p:cNvCxnSpPr>
          <p:nvPr/>
        </p:nvCxnSpPr>
        <p:spPr>
          <a:xfrm flipV="1">
            <a:off x="8316432" y="2944800"/>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2"/>
            <a:endCxn id="57" idx="6"/>
          </p:cNvCxnSpPr>
          <p:nvPr/>
        </p:nvCxnSpPr>
        <p:spPr>
          <a:xfrm flipH="1">
            <a:off x="8316431" y="3710809"/>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7" idx="6"/>
            <a:endCxn id="56" idx="2"/>
          </p:cNvCxnSpPr>
          <p:nvPr/>
        </p:nvCxnSpPr>
        <p:spPr>
          <a:xfrm flipV="1">
            <a:off x="6923652" y="3710811"/>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6"/>
            <a:endCxn id="88" idx="2"/>
          </p:cNvCxnSpPr>
          <p:nvPr/>
        </p:nvCxnSpPr>
        <p:spPr>
          <a:xfrm flipV="1">
            <a:off x="8316431" y="2944798"/>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9" idx="2"/>
            <a:endCxn id="56" idx="6"/>
          </p:cNvCxnSpPr>
          <p:nvPr/>
        </p:nvCxnSpPr>
        <p:spPr>
          <a:xfrm flipH="1">
            <a:off x="8316433" y="3710809"/>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0" idx="2"/>
            <a:endCxn id="56" idx="6"/>
          </p:cNvCxnSpPr>
          <p:nvPr/>
        </p:nvCxnSpPr>
        <p:spPr>
          <a:xfrm flipH="1" flipV="1">
            <a:off x="8316432" y="3710809"/>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0" idx="2"/>
            <a:endCxn id="57" idx="6"/>
          </p:cNvCxnSpPr>
          <p:nvPr/>
        </p:nvCxnSpPr>
        <p:spPr>
          <a:xfrm flipH="1">
            <a:off x="8316432" y="4476820"/>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3" idx="2"/>
            <a:endCxn id="88" idx="6"/>
          </p:cNvCxnSpPr>
          <p:nvPr/>
        </p:nvCxnSpPr>
        <p:spPr>
          <a:xfrm flipH="1" flipV="1">
            <a:off x="9912636" y="2944800"/>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7393163" y="2100583"/>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124" name="Rectangle 123"/>
          <p:cNvSpPr/>
          <p:nvPr/>
        </p:nvSpPr>
        <p:spPr>
          <a:xfrm>
            <a:off x="10521005" y="2426747"/>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cxnSp>
        <p:nvCxnSpPr>
          <p:cNvPr id="125" name="Straight Arrow Connector 124"/>
          <p:cNvCxnSpPr>
            <a:stCxn id="94" idx="2"/>
            <a:endCxn id="89" idx="6"/>
          </p:cNvCxnSpPr>
          <p:nvPr/>
        </p:nvCxnSpPr>
        <p:spPr>
          <a:xfrm flipH="1">
            <a:off x="9912635" y="3351867"/>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3" idx="2"/>
            <a:endCxn id="89" idx="6"/>
          </p:cNvCxnSpPr>
          <p:nvPr/>
        </p:nvCxnSpPr>
        <p:spPr>
          <a:xfrm flipH="1" flipV="1">
            <a:off x="9912635" y="3710809"/>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4" idx="2"/>
            <a:endCxn id="90" idx="6"/>
          </p:cNvCxnSpPr>
          <p:nvPr/>
        </p:nvCxnSpPr>
        <p:spPr>
          <a:xfrm flipH="1">
            <a:off x="9912634" y="3351867"/>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3" idx="2"/>
            <a:endCxn id="90" idx="6"/>
          </p:cNvCxnSpPr>
          <p:nvPr/>
        </p:nvCxnSpPr>
        <p:spPr>
          <a:xfrm flipH="1">
            <a:off x="9912635" y="4109243"/>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4" idx="2"/>
            <a:endCxn id="88" idx="6"/>
          </p:cNvCxnSpPr>
          <p:nvPr/>
        </p:nvCxnSpPr>
        <p:spPr>
          <a:xfrm flipH="1" flipV="1">
            <a:off x="9912637" y="2944800"/>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9193376" y="2495359"/>
            <a:ext cx="272889" cy="140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9009261" y="208855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Tree>
    <p:extLst>
      <p:ext uri="{BB962C8B-B14F-4D97-AF65-F5344CB8AC3E}">
        <p14:creationId xmlns:p14="http://schemas.microsoft.com/office/powerpoint/2010/main" val="419535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5" y="997580"/>
            <a:ext cx="6942038" cy="5016758"/>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Dropout: </a:t>
            </a:r>
            <a:r>
              <a:rPr lang="en-US" sz="1600" dirty="0" smtClean="0"/>
              <a:t>Dropout is a regularization in Neural networks to avoid over fitting the data. Typically Dropout is 0.8 (80 % neurons present randomly all the time) in initial layers and 0.5 in middle layers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Optimization: </a:t>
            </a:r>
            <a:r>
              <a:rPr lang="en-US" sz="1600" dirty="0" smtClean="0"/>
              <a:t>Various techniques used to optimize the weights including</a:t>
            </a:r>
          </a:p>
          <a:p>
            <a:pPr marL="742950" lvl="1" indent="-285750">
              <a:buFont typeface="Arial" panose="020B0604020202020204" pitchFamily="34" charset="0"/>
              <a:buChar char="•"/>
            </a:pPr>
            <a:r>
              <a:rPr lang="en-US" sz="1600" dirty="0" smtClean="0"/>
              <a:t>SGD (Stochastic Gradient Descent)</a:t>
            </a:r>
          </a:p>
          <a:p>
            <a:pPr marL="742950" lvl="1" indent="-285750">
              <a:buFont typeface="Arial" panose="020B0604020202020204" pitchFamily="34" charset="0"/>
              <a:buChar char="•"/>
            </a:pPr>
            <a:r>
              <a:rPr lang="en-US" sz="1600" dirty="0" smtClean="0"/>
              <a:t>Momentum</a:t>
            </a:r>
          </a:p>
          <a:p>
            <a:pPr marL="742950" lvl="1" indent="-285750">
              <a:buFont typeface="Arial" panose="020B0604020202020204" pitchFamily="34" charset="0"/>
              <a:buChar char="•"/>
            </a:pPr>
            <a:r>
              <a:rPr lang="en-US" sz="1600" dirty="0" smtClean="0"/>
              <a:t>Nag (Nesterov Accelerated Gradient)</a:t>
            </a:r>
          </a:p>
          <a:p>
            <a:pPr marL="742950" lvl="1" indent="-285750">
              <a:buFont typeface="Arial" panose="020B0604020202020204" pitchFamily="34" charset="0"/>
              <a:buChar char="•"/>
            </a:pPr>
            <a:r>
              <a:rPr lang="en-US" sz="1600" dirty="0" smtClean="0"/>
              <a:t>Adagrad (Adaptive gradient)</a:t>
            </a:r>
          </a:p>
          <a:p>
            <a:pPr marL="742950" lvl="1" indent="-285750">
              <a:buFont typeface="Arial" panose="020B0604020202020204" pitchFamily="34" charset="0"/>
              <a:buChar char="•"/>
            </a:pPr>
            <a:r>
              <a:rPr lang="en-US" sz="1600" dirty="0" smtClean="0"/>
              <a:t>Adadelta</a:t>
            </a:r>
          </a:p>
          <a:p>
            <a:pPr marL="742950" lvl="1" indent="-285750">
              <a:buFont typeface="Arial" panose="020B0604020202020204" pitchFamily="34" charset="0"/>
              <a:buChar char="•"/>
            </a:pPr>
            <a:r>
              <a:rPr lang="en-US" sz="1600" dirty="0" smtClean="0"/>
              <a:t>Rmsprop</a:t>
            </a:r>
          </a:p>
          <a:p>
            <a:pPr marL="742950" lvl="1" indent="-285750">
              <a:buFont typeface="Arial" panose="020B0604020202020204" pitchFamily="34" charset="0"/>
              <a:buChar char="•"/>
            </a:pPr>
            <a:r>
              <a:rPr lang="en-US" sz="1600" dirty="0" smtClean="0"/>
              <a:t>Adam (Adaptive moment estimation)</a:t>
            </a:r>
          </a:p>
          <a:p>
            <a:pPr lvl="1"/>
            <a:endParaRPr lang="en-US" sz="1600" dirty="0" smtClean="0"/>
          </a:p>
          <a:p>
            <a:pPr lvl="1"/>
            <a:r>
              <a:rPr lang="en-US" sz="1600" dirty="0" smtClean="0"/>
              <a:t>In practice </a:t>
            </a:r>
            <a:r>
              <a:rPr lang="en-US" sz="1600" b="1" dirty="0" smtClean="0"/>
              <a:t>Adam</a:t>
            </a:r>
            <a:r>
              <a:rPr lang="en-US" sz="1600" dirty="0" smtClean="0"/>
              <a:t> is good default choice, if you cant afford full batch updates, then try out </a:t>
            </a:r>
            <a:r>
              <a:rPr lang="en-US" sz="1600" b="1" dirty="0" smtClean="0"/>
              <a:t>L-BFGS</a:t>
            </a:r>
          </a:p>
          <a:p>
            <a:pPr lvl="1"/>
            <a:endParaRPr lang="en-US" sz="1600" dirty="0" smtClean="0"/>
          </a:p>
          <a:p>
            <a:pPr marL="342900" indent="-342900">
              <a:buAutoNum type="arabicPeriod"/>
            </a:pPr>
            <a:endParaRPr lang="en-US" sz="1600" dirty="0"/>
          </a:p>
          <a:p>
            <a:pPr marL="342900" indent="-342900">
              <a:buAutoNum type="arabicPeriod"/>
            </a:pPr>
            <a:endParaRPr lang="en-US" sz="1600"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73369" y="74686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Application of Dropout in Neural network</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a:stretch>
            <a:fillRect/>
          </a:stretch>
        </p:blipFill>
        <p:spPr>
          <a:xfrm>
            <a:off x="7237928" y="1111091"/>
            <a:ext cx="4578063" cy="2564014"/>
          </a:xfrm>
          <a:prstGeom prst="rect">
            <a:avLst/>
          </a:prstGeom>
        </p:spPr>
      </p:pic>
      <p:pic>
        <p:nvPicPr>
          <p:cNvPr id="7" name="Picture 6"/>
          <p:cNvPicPr>
            <a:picLocks noChangeAspect="1"/>
          </p:cNvPicPr>
          <p:nvPr/>
        </p:nvPicPr>
        <p:blipFill>
          <a:blip r:embed="rId3"/>
          <a:stretch>
            <a:fillRect/>
          </a:stretch>
        </p:blipFill>
        <p:spPr>
          <a:xfrm>
            <a:off x="7583226" y="4987062"/>
            <a:ext cx="3947028" cy="1064717"/>
          </a:xfrm>
          <a:prstGeom prst="rect">
            <a:avLst/>
          </a:prstGeom>
        </p:spPr>
      </p:pic>
      <p:sp>
        <p:nvSpPr>
          <p:cNvPr id="11" name="TextBox 10"/>
          <p:cNvSpPr txBox="1"/>
          <p:nvPr/>
        </p:nvSpPr>
        <p:spPr>
          <a:xfrm>
            <a:off x="6902156" y="4728529"/>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Optimization of Error Surface</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3365056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4" y="806187"/>
            <a:ext cx="7246266" cy="5139869"/>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Stochastic Gradient Descent (SGD): </a:t>
            </a:r>
            <a:r>
              <a:rPr lang="en-US" sz="1600" dirty="0" smtClean="0"/>
              <a:t>Gradient descent is a way to minimize an objective function </a:t>
            </a:r>
            <a:r>
              <a:rPr lang="en-US" sz="1600" b="1" dirty="0" smtClean="0"/>
              <a:t>J(</a:t>
            </a:r>
            <a:r>
              <a:rPr lang="el-GR" sz="1600" b="1" dirty="0"/>
              <a:t>θ</a:t>
            </a:r>
            <a:r>
              <a:rPr lang="el-GR" sz="1600" b="1" dirty="0" smtClean="0"/>
              <a:t>)</a:t>
            </a:r>
            <a:r>
              <a:rPr lang="en-US" sz="1600" b="1" dirty="0" smtClean="0"/>
              <a:t> </a:t>
            </a:r>
            <a:r>
              <a:rPr lang="en-US" sz="1600" dirty="0" smtClean="0"/>
              <a:t>parameterized by a model’s parameter </a:t>
            </a:r>
            <a:r>
              <a:rPr lang="el-GR" sz="1600" b="1" dirty="0"/>
              <a:t>θ∈</a:t>
            </a:r>
            <a:r>
              <a:rPr lang="en-US" sz="1600" b="1" dirty="0" smtClean="0"/>
              <a:t>R</a:t>
            </a:r>
            <a:r>
              <a:rPr lang="en-US" sz="1600" b="1" baseline="30000" dirty="0" smtClean="0"/>
              <a:t>d</a:t>
            </a:r>
            <a:r>
              <a:rPr lang="en-US" sz="1600" b="1" dirty="0" smtClean="0"/>
              <a:t> </a:t>
            </a:r>
            <a:r>
              <a:rPr lang="en-US" sz="1600" dirty="0" smtClean="0"/>
              <a:t>by updating the parameters in the opposite direction of the gradient of the objective function w.r.to the parameters. Learning rate determines the size of steps taken to reach minimum.</a:t>
            </a:r>
          </a:p>
          <a:p>
            <a:pPr marL="285750"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sz="1200" dirty="0" smtClean="0"/>
              <a:t>Batch Gradient Descent (all training observations per each iteration)</a:t>
            </a:r>
          </a:p>
          <a:p>
            <a:pPr marL="742950" lvl="1" indent="-285750">
              <a:buFont typeface="Arial" panose="020B0604020202020204" pitchFamily="34" charset="0"/>
              <a:buChar char="•"/>
            </a:pPr>
            <a:r>
              <a:rPr lang="en-US" sz="1200" dirty="0" smtClean="0"/>
              <a:t>SGD (1 observation per iteration)</a:t>
            </a:r>
          </a:p>
          <a:p>
            <a:pPr marL="742950" lvl="1" indent="-285750">
              <a:buFont typeface="Arial" panose="020B0604020202020204" pitchFamily="34" charset="0"/>
              <a:buChar char="•"/>
            </a:pPr>
            <a:r>
              <a:rPr lang="en-US" sz="1200" dirty="0" smtClean="0"/>
              <a:t>Mini Batch Gradient Descent (size of about 50 training observations for each iteration)</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600" b="1" dirty="0" smtClean="0"/>
              <a:t>Momentum: </a:t>
            </a:r>
            <a:r>
              <a:rPr lang="en-US" sz="1600" dirty="0" smtClean="0"/>
              <a:t>SGD has trouble navigating surface curves much more steeply in one dimension than in other, in these scenarios SGD oscillates across the slopes of the ravine while only making hesitant progress along the bottom towards the local optimum</a:t>
            </a:r>
          </a:p>
          <a:p>
            <a:endParaRPr lang="en-US" sz="1200" dirty="0" smtClean="0"/>
          </a:p>
          <a:p>
            <a:r>
              <a:rPr lang="en-US" sz="1200" dirty="0" smtClean="0"/>
              <a:t>(When using momentum we push a ball down a hill. Ball accumulates momentum as it rolls downhill, becoming faster and faster on the way until it stops (due to air resistance etc.) similarly momentum</a:t>
            </a:r>
          </a:p>
          <a:p>
            <a:r>
              <a:rPr lang="en-US" sz="1200" dirty="0" smtClean="0"/>
              <a:t> term increases for dimensions whose gradients point in the same direction and reduces updates for dimensions whose gradients change directions. As a result, we gain faster convergence and reduced oscillations)</a:t>
            </a:r>
            <a:endParaRPr lang="en-US"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73369" y="74686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Gradient Descent</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77760" y="1120720"/>
            <a:ext cx="3990360" cy="2336129"/>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2666" y="4543335"/>
            <a:ext cx="4878278" cy="1448921"/>
          </a:xfrm>
          <a:prstGeom prst="rect">
            <a:avLst/>
          </a:prstGeom>
        </p:spPr>
      </p:pic>
      <p:sp>
        <p:nvSpPr>
          <p:cNvPr id="12" name="TextBox 11"/>
          <p:cNvSpPr txBox="1"/>
          <p:nvPr/>
        </p:nvSpPr>
        <p:spPr>
          <a:xfrm>
            <a:off x="7047001" y="418400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Comparison of SGD without &amp; with Momentum</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3110658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099" y="980824"/>
            <a:ext cx="4058215" cy="1286054"/>
          </a:xfrm>
          <a:prstGeom prst="rect">
            <a:avLst/>
          </a:prstGeom>
        </p:spPr>
      </p:pic>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4" y="997580"/>
            <a:ext cx="7246266" cy="520142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Nesterov Accelerated Gradient (NAG): I</a:t>
            </a:r>
            <a:r>
              <a:rPr lang="en-US" sz="1600" dirty="0" smtClean="0"/>
              <a:t>f a ball rolls down a hill and blindly follows a slope, is highly unsatisfactory and it should have a notion of where it is going so that it knows to slow down before the hill slopes up again. NAG is a way to give momentum term this kind of prescience</a:t>
            </a:r>
          </a:p>
          <a:p>
            <a:r>
              <a:rPr lang="en-US" sz="1200" dirty="0" smtClean="0"/>
              <a:t>(While momentum first computes the current gradient (small blue vector) and then takes a big jump in the direction of the updated accumulated gradient (big blue vector), NAG first makes a big jump in the direction of the previous accumulated gradient (brown vector), measures the gradient and then makes a correction (green vector). This anticipatory update prevents the ball from going too fast and results in increased responsiveness and performance)</a:t>
            </a:r>
          </a:p>
          <a:p>
            <a:endParaRPr lang="en-US" sz="1200" dirty="0" smtClean="0"/>
          </a:p>
          <a:p>
            <a:pPr marL="285750" indent="-285750">
              <a:buFont typeface="Arial" panose="020B0604020202020204" pitchFamily="34" charset="0"/>
              <a:buChar char="•"/>
            </a:pPr>
            <a:r>
              <a:rPr lang="en-US" sz="1600" b="1" dirty="0" smtClean="0"/>
              <a:t>Adagrad:</a:t>
            </a:r>
            <a:r>
              <a:rPr lang="en-US" sz="1600" dirty="0" smtClean="0"/>
              <a:t> Adagrad is an algorithm for gradient-based optimization that adapts the differential learning rate to parameters, performing larger updates for infrequent and smaller updates for frequent parameters </a:t>
            </a:r>
          </a:p>
          <a:p>
            <a:r>
              <a:rPr lang="en-US" sz="1200" dirty="0" smtClean="0"/>
              <a:t>(Adagrad greatly improves the robustness of SGD and used it to training large-scale neural nets. One of the Adagrad’s main benefits is </a:t>
            </a:r>
            <a:r>
              <a:rPr lang="en-US" sz="1200" dirty="0"/>
              <a:t>that it eliminates the need to manually tune the learning rate. Most implementations use a default value of 0.01 and leave it at </a:t>
            </a:r>
            <a:r>
              <a:rPr lang="en-US" sz="1200" dirty="0" smtClean="0"/>
              <a:t>that. </a:t>
            </a:r>
          </a:p>
          <a:p>
            <a:endParaRPr lang="en-US" sz="1200" dirty="0" smtClean="0"/>
          </a:p>
          <a:p>
            <a:r>
              <a:rPr lang="en-US" sz="1200" dirty="0"/>
              <a:t>Adagrad's main weakness is its accumulation of the squared gradients in the denominator: Since every added term is positive, the accumulated sum keeps growing during training. This in turn causes the learning rate to shrink and eventually become infinitesimally small, at which point the algorithm is no longer able to acquire additional knowledge. The following algorithms aim to resolve this flaw.</a:t>
            </a:r>
            <a:r>
              <a:rPr lang="en-US" sz="1200" dirty="0" smtClean="0"/>
              <a:t>) </a:t>
            </a:r>
            <a:endParaRPr lang="en-US"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53849" y="74686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Nesterov Momentum Update</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1099462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4" y="997580"/>
            <a:ext cx="7246266" cy="5355312"/>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Adadelta:</a:t>
            </a:r>
            <a:r>
              <a:rPr lang="en-US" sz="1600" dirty="0" smtClean="0"/>
              <a:t> Adadelta is an extension of Adagrad that seeks to reduce its aggressive, monotonically decreasing learning rate. Instead of accumulating all past squared gradients, Adadelta restricts the window of accumulated past gradients to some fixed size w</a:t>
            </a:r>
          </a:p>
          <a:p>
            <a:r>
              <a:rPr lang="en-US" sz="1200" dirty="0" smtClean="0"/>
              <a:t>(Instead of inefficiently storing W previous squared gradients, the sum of gradients is recursively defined as a decaying average of all past squared gradients)</a:t>
            </a:r>
          </a:p>
          <a:p>
            <a:endParaRPr lang="en-US" sz="1200" dirty="0"/>
          </a:p>
          <a:p>
            <a:pPr marL="171450" indent="-171450">
              <a:buFont typeface="Arial" panose="020B0604020202020204" pitchFamily="34" charset="0"/>
              <a:buChar char="•"/>
            </a:pPr>
            <a:r>
              <a:rPr lang="en-US" sz="1600" b="1" dirty="0" smtClean="0"/>
              <a:t>RMSprop:</a:t>
            </a:r>
            <a:r>
              <a:rPr lang="en-US" sz="1600" dirty="0" smtClean="0"/>
              <a:t> RMSprop and Adadelta have both developed independently around the same time to resolve Adagrad’s radically diminishing learning rates</a:t>
            </a:r>
          </a:p>
          <a:p>
            <a:r>
              <a:rPr lang="en-US" sz="1200" dirty="0" smtClean="0"/>
              <a:t>(RMSprop as well divides the learning rate by an exponentially decaying average of squared gradients)</a:t>
            </a:r>
          </a:p>
          <a:p>
            <a:endParaRPr lang="en-US" sz="1200" dirty="0" smtClean="0"/>
          </a:p>
          <a:p>
            <a:pPr marL="285750" indent="-285750">
              <a:buFont typeface="Arial" panose="020B0604020202020204" pitchFamily="34" charset="0"/>
              <a:buChar char="•"/>
            </a:pPr>
            <a:r>
              <a:rPr lang="en-US" sz="1600" b="1" dirty="0" smtClean="0"/>
              <a:t>Adam (Adaptive Moment Estimation):</a:t>
            </a:r>
            <a:r>
              <a:rPr lang="en-US" sz="1600" dirty="0" smtClean="0"/>
              <a:t> Adam is another method that computes adaptive learning rates for each parameter. In addition to storing an exponentially decaying average of past squared gradients like Adadelta and RMSprop, Adam also keeps an exponentially decaying average of past gradients similar to momentum</a:t>
            </a:r>
          </a:p>
          <a:p>
            <a:r>
              <a:rPr lang="en-US" sz="1200" dirty="0" smtClean="0"/>
              <a:t>In practice </a:t>
            </a:r>
            <a:r>
              <a:rPr lang="en-US" sz="1200" b="1" dirty="0" smtClean="0"/>
              <a:t>Adam</a:t>
            </a:r>
            <a:r>
              <a:rPr lang="en-US" sz="1200" dirty="0" smtClean="0"/>
              <a:t> gives best results. For complete </a:t>
            </a:r>
            <a:r>
              <a:rPr lang="en-US" sz="1200" dirty="0"/>
              <a:t>details </a:t>
            </a:r>
            <a:r>
              <a:rPr lang="en-US" sz="1200" dirty="0" smtClean="0"/>
              <a:t>on all methods refer: </a:t>
            </a:r>
            <a:r>
              <a:rPr lang="en-US" sz="1200" dirty="0">
                <a:hlinkClick r:id="rId2"/>
              </a:rPr>
              <a:t>http://</a:t>
            </a:r>
            <a:r>
              <a:rPr lang="en-US" sz="1200" dirty="0" smtClean="0">
                <a:hlinkClick r:id="rId2"/>
              </a:rPr>
              <a:t>sebastianruder.com/optimizing-gradient-descent/index.html#batchgradientdescent</a:t>
            </a:r>
            <a:endParaRPr lang="en-US" sz="1200"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162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Deep Architecture of ANN (Artificial Neural Network)</a:t>
            </a:r>
            <a:endParaRPr lang="en-IN" sz="2800" b="1" dirty="0">
              <a:latin typeface="+mj-lt"/>
            </a:endParaRPr>
          </a:p>
        </p:txBody>
      </p:sp>
      <p:sp>
        <p:nvSpPr>
          <p:cNvPr id="15" name="TextBox 14"/>
          <p:cNvSpPr txBox="1"/>
          <p:nvPr/>
        </p:nvSpPr>
        <p:spPr>
          <a:xfrm>
            <a:off x="231495" y="894550"/>
            <a:ext cx="6330798"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 Multi Layer /Deep Architecture, each layer is fully connected with the subsequent layer. Output of each artificial neuron in a layer is an input to every artificial neuron in the next layer towards the output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Solving Methodology: </a:t>
            </a:r>
            <a:r>
              <a:rPr lang="en-US" sz="1600" dirty="0" smtClean="0"/>
              <a:t>Back propagation used to solve deep layers by calculating the error of the network at output units and propagate back through layers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Thumb rules:</a:t>
            </a:r>
          </a:p>
          <a:p>
            <a:pPr marL="742950" lvl="1" indent="-285750">
              <a:buFont typeface="Arial" panose="020B0604020202020204" pitchFamily="34" charset="0"/>
              <a:buChar char="•"/>
            </a:pPr>
            <a:r>
              <a:rPr lang="en-US" sz="1600" dirty="0" smtClean="0"/>
              <a:t>All hidden layers should have same number of neurons per layer</a:t>
            </a:r>
          </a:p>
          <a:p>
            <a:pPr marL="742950" lvl="1" indent="-285750">
              <a:buFont typeface="Arial" panose="020B0604020202020204" pitchFamily="34" charset="0"/>
              <a:buChar char="•"/>
            </a:pPr>
            <a:r>
              <a:rPr lang="en-US" sz="1600" dirty="0" smtClean="0"/>
              <a:t>Typically 2 hidden layers are good enough to solve majority of problems</a:t>
            </a:r>
          </a:p>
          <a:p>
            <a:pPr marL="742950" lvl="1" indent="-285750">
              <a:buFont typeface="Arial" panose="020B0604020202020204" pitchFamily="34" charset="0"/>
              <a:buChar char="•"/>
            </a:pPr>
            <a:r>
              <a:rPr lang="en-US" sz="1600" dirty="0" smtClean="0"/>
              <a:t>Using scaling/batch normalization (mean 0, variance 1) for all input variables after each layer improves convergence effectiveness</a:t>
            </a:r>
          </a:p>
          <a:p>
            <a:pPr marL="742950" lvl="1" indent="-285750">
              <a:buFont typeface="Arial" panose="020B0604020202020204" pitchFamily="34" charset="0"/>
              <a:buChar char="•"/>
            </a:pPr>
            <a:r>
              <a:rPr lang="en-US" sz="1600" dirty="0" smtClean="0"/>
              <a:t>Reduction in step size after each iteration improves convergence, in addition to usage of momentum &amp; Dropout </a:t>
            </a:r>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523635" y="741168"/>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Deep Architecture</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23556" y="1156863"/>
            <a:ext cx="4986225" cy="2484208"/>
          </a:xfrm>
          <a:prstGeom prst="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74256" y="4303570"/>
            <a:ext cx="3905178" cy="2308086"/>
          </a:xfrm>
          <a:prstGeom prst="rect">
            <a:avLst/>
          </a:prstGeom>
        </p:spPr>
      </p:pic>
      <p:sp>
        <p:nvSpPr>
          <p:cNvPr id="11" name="TextBox 10"/>
          <p:cNvSpPr txBox="1"/>
          <p:nvPr/>
        </p:nvSpPr>
        <p:spPr>
          <a:xfrm>
            <a:off x="6662782" y="3935779"/>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Decision Boundary of Deep Architecture</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2163492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Deep Architecture of ANN (Artificial Neural Network)</a:t>
            </a:r>
            <a:endParaRPr lang="en-IN" sz="2800" b="1" dirty="0">
              <a:latin typeface="+mj-lt"/>
            </a:endParaRPr>
          </a:p>
        </p:txBody>
      </p:sp>
      <p:sp>
        <p:nvSpPr>
          <p:cNvPr id="15" name="TextBox 14"/>
          <p:cNvSpPr txBox="1"/>
          <p:nvPr/>
        </p:nvSpPr>
        <p:spPr>
          <a:xfrm>
            <a:off x="231495" y="997580"/>
            <a:ext cx="5785861"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Case Study: </a:t>
            </a:r>
            <a:r>
              <a:rPr lang="en-US" sz="1600" dirty="0" smtClean="0"/>
              <a:t>To predict the survival (0 or 1) on Titanic based on few characteristics like Class, Age, Gender, Fare etc.</a:t>
            </a:r>
            <a:r>
              <a:rPr lang="en-US" sz="1600" b="1" dirty="0" smtClean="0"/>
              <a:t> </a:t>
            </a:r>
            <a:r>
              <a:rPr lang="en-US" sz="1600" dirty="0" smtClean="0"/>
              <a:t> </a:t>
            </a:r>
            <a:endParaRPr lang="en-US" sz="1600" b="1" dirty="0" smtClean="0"/>
          </a:p>
        </p:txBody>
      </p:sp>
      <p:sp>
        <p:nvSpPr>
          <p:cNvPr id="24" name="TextBox 23"/>
          <p:cNvSpPr txBox="1"/>
          <p:nvPr/>
        </p:nvSpPr>
        <p:spPr>
          <a:xfrm>
            <a:off x="6523635" y="741168"/>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Probability of Survival in Titanic Disaster</a:t>
            </a:r>
            <a:endParaRPr lang="en-US" sz="1900" b="1" i="1" dirty="0">
              <a:solidFill>
                <a:srgbClr val="0070C0"/>
              </a:solidFill>
              <a:latin typeface="Calibri" panose="020F0502020204030204" pitchFamily="34" charset="0"/>
              <a:ea typeface="Segoe UI" pitchFamily="34" charset="0"/>
              <a:cs typeface="Myriad Pro"/>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357" y="1077275"/>
            <a:ext cx="6144481" cy="943107"/>
          </a:xfrm>
          <a:prstGeom prst="rect">
            <a:avLst/>
          </a:prstGeom>
        </p:spPr>
      </p:pic>
      <p:pic>
        <p:nvPicPr>
          <p:cNvPr id="4" name="Picture 3"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8923" y="2166108"/>
            <a:ext cx="5417971" cy="365024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63190901"/>
              </p:ext>
            </p:extLst>
          </p:nvPr>
        </p:nvGraphicFramePr>
        <p:xfrm>
          <a:off x="5913358" y="2637329"/>
          <a:ext cx="6122698" cy="2707799"/>
        </p:xfrm>
        <a:graphic>
          <a:graphicData uri="http://schemas.openxmlformats.org/drawingml/2006/table">
            <a:tbl>
              <a:tblPr>
                <a:tableStyleId>{5C22544A-7EE6-4342-B048-85BDC9FD1C3A}</a:tableStyleId>
              </a:tblPr>
              <a:tblGrid>
                <a:gridCol w="1187725"/>
                <a:gridCol w="1187031"/>
                <a:gridCol w="3747942"/>
              </a:tblGrid>
              <a:tr h="515570">
                <a:tc>
                  <a:txBody>
                    <a:bodyPr/>
                    <a:lstStyle/>
                    <a:p>
                      <a:pPr algn="ctr" fontAlgn="b"/>
                      <a:r>
                        <a:rPr lang="en-US" sz="1400" b="1" u="none" strike="noStrike" dirty="0">
                          <a:solidFill>
                            <a:schemeClr val="bg1"/>
                          </a:solidFill>
                          <a:effectLst/>
                        </a:rPr>
                        <a:t>Method</a:t>
                      </a:r>
                      <a:endParaRPr lang="en-US" sz="1400" b="1" i="0" u="none" strike="noStrike" dirty="0">
                        <a:solidFill>
                          <a:schemeClr val="bg1"/>
                        </a:solidFill>
                        <a:effectLst/>
                        <a:latin typeface="Calibri" panose="020F0502020204030204" pitchFamily="34" charset="0"/>
                      </a:endParaRPr>
                    </a:p>
                  </a:txBody>
                  <a:tcPr marL="9524" marR="9524" marT="9525" marB="0" anchor="b">
                    <a:solidFill>
                      <a:schemeClr val="tx2">
                        <a:lumMod val="50000"/>
                      </a:schemeClr>
                    </a:solidFill>
                  </a:tcPr>
                </a:tc>
                <a:tc>
                  <a:txBody>
                    <a:bodyPr/>
                    <a:lstStyle/>
                    <a:p>
                      <a:pPr algn="ctr" fontAlgn="b"/>
                      <a:r>
                        <a:rPr lang="en-US" sz="1400" b="1" u="none" strike="noStrike" dirty="0">
                          <a:solidFill>
                            <a:schemeClr val="bg1"/>
                          </a:solidFill>
                          <a:effectLst/>
                        </a:rPr>
                        <a:t>Test score</a:t>
                      </a:r>
                      <a:endParaRPr lang="en-US" sz="1400" b="1" i="0" u="none" strike="noStrike" dirty="0">
                        <a:solidFill>
                          <a:schemeClr val="bg1"/>
                        </a:solidFill>
                        <a:effectLst/>
                        <a:latin typeface="Calibri" panose="020F0502020204030204" pitchFamily="34" charset="0"/>
                      </a:endParaRPr>
                    </a:p>
                  </a:txBody>
                  <a:tcPr marL="9524" marR="9524" marT="9525" marB="0" anchor="b">
                    <a:solidFill>
                      <a:schemeClr val="tx2">
                        <a:lumMod val="50000"/>
                      </a:schemeClr>
                    </a:solidFill>
                  </a:tcPr>
                </a:tc>
                <a:tc>
                  <a:txBody>
                    <a:bodyPr/>
                    <a:lstStyle/>
                    <a:p>
                      <a:pPr algn="ctr" fontAlgn="b"/>
                      <a:r>
                        <a:rPr lang="en-US" sz="1400" b="1" u="none" strike="noStrike" dirty="0">
                          <a:solidFill>
                            <a:schemeClr val="bg1"/>
                          </a:solidFill>
                          <a:effectLst/>
                        </a:rPr>
                        <a:t>Settings</a:t>
                      </a:r>
                      <a:endParaRPr lang="en-US" sz="1400" b="1" i="0" u="none" strike="noStrike" dirty="0">
                        <a:solidFill>
                          <a:schemeClr val="bg1"/>
                        </a:solidFill>
                        <a:effectLst/>
                        <a:latin typeface="Calibri" panose="020F0502020204030204" pitchFamily="34" charset="0"/>
                      </a:endParaRPr>
                    </a:p>
                  </a:txBody>
                  <a:tcPr marL="9524" marR="9524" marT="9525" marB="0" anchor="b">
                    <a:solidFill>
                      <a:schemeClr val="tx2">
                        <a:lumMod val="50000"/>
                      </a:schemeClr>
                    </a:solidFill>
                  </a:tcPr>
                </a:tc>
              </a:tr>
              <a:tr h="331884">
                <a:tc>
                  <a:txBody>
                    <a:bodyPr/>
                    <a:lstStyle/>
                    <a:p>
                      <a:pPr algn="ctr" fontAlgn="b"/>
                      <a:r>
                        <a:rPr lang="en-US" sz="1100" u="none" strike="noStrike" dirty="0">
                          <a:solidFill>
                            <a:schemeClr val="tx1">
                              <a:lumMod val="85000"/>
                              <a:lumOff val="15000"/>
                            </a:schemeClr>
                          </a:solidFill>
                          <a:effectLst/>
                        </a:rPr>
                        <a:t>ANN</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0.7799</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pl-PL" sz="1100" u="none" strike="noStrike" dirty="0">
                          <a:solidFill>
                            <a:schemeClr val="tx1">
                              <a:lumMod val="85000"/>
                              <a:lumOff val="15000"/>
                            </a:schemeClr>
                          </a:solidFill>
                          <a:effectLst/>
                        </a:rPr>
                        <a:t>512-512-512-1, nb_epoch = 100, </a:t>
                      </a:r>
                      <a:r>
                        <a:rPr lang="pl-PL" sz="1100" u="none" strike="noStrike" dirty="0" smtClean="0">
                          <a:solidFill>
                            <a:schemeClr val="tx1">
                              <a:lumMod val="85000"/>
                              <a:lumOff val="15000"/>
                            </a:schemeClr>
                          </a:solidFill>
                          <a:effectLst/>
                        </a:rPr>
                        <a:t>batchs</a:t>
                      </a:r>
                      <a:r>
                        <a:rPr lang="en-US" sz="1100" u="none" strike="noStrike" dirty="0" smtClean="0">
                          <a:solidFill>
                            <a:schemeClr val="tx1">
                              <a:lumMod val="85000"/>
                              <a:lumOff val="15000"/>
                            </a:schemeClr>
                          </a:solidFill>
                          <a:effectLst/>
                        </a:rPr>
                        <a:t>i</a:t>
                      </a:r>
                      <a:r>
                        <a:rPr lang="pl-PL" sz="1100" u="none" strike="noStrike" dirty="0" smtClean="0">
                          <a:solidFill>
                            <a:schemeClr val="tx1">
                              <a:lumMod val="85000"/>
                              <a:lumOff val="15000"/>
                            </a:schemeClr>
                          </a:solidFill>
                          <a:effectLst/>
                        </a:rPr>
                        <a:t>z</a:t>
                      </a:r>
                      <a:r>
                        <a:rPr lang="en-US" sz="1100" u="none" strike="noStrike" dirty="0" smtClean="0">
                          <a:solidFill>
                            <a:schemeClr val="tx1">
                              <a:lumMod val="85000"/>
                              <a:lumOff val="15000"/>
                            </a:schemeClr>
                          </a:solidFill>
                          <a:effectLst/>
                        </a:rPr>
                        <a:t>e</a:t>
                      </a:r>
                      <a:r>
                        <a:rPr lang="pl-PL" sz="1100" u="none" strike="noStrike" dirty="0" smtClean="0">
                          <a:solidFill>
                            <a:schemeClr val="tx1">
                              <a:lumMod val="85000"/>
                              <a:lumOff val="15000"/>
                            </a:schemeClr>
                          </a:solidFill>
                          <a:effectLst/>
                        </a:rPr>
                        <a:t> =</a:t>
                      </a:r>
                      <a:r>
                        <a:rPr lang="en-US" sz="1100" u="none" strike="noStrike" dirty="0" smtClean="0">
                          <a:solidFill>
                            <a:schemeClr val="tx1">
                              <a:lumMod val="85000"/>
                              <a:lumOff val="15000"/>
                            </a:schemeClr>
                          </a:solidFill>
                          <a:effectLst/>
                        </a:rPr>
                        <a:t> </a:t>
                      </a:r>
                      <a:r>
                        <a:rPr lang="pl-PL" sz="1100" u="none" strike="noStrike" dirty="0" smtClean="0">
                          <a:solidFill>
                            <a:schemeClr val="tx1">
                              <a:lumMod val="85000"/>
                              <a:lumOff val="15000"/>
                            </a:schemeClr>
                          </a:solidFill>
                          <a:effectLst/>
                        </a:rPr>
                        <a:t>32</a:t>
                      </a:r>
                      <a:endParaRPr lang="pl-PL"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r>
              <a:tr h="289060">
                <a:tc>
                  <a:txBody>
                    <a:bodyPr/>
                    <a:lstStyle/>
                    <a:p>
                      <a:pPr algn="ctr" fontAlgn="b"/>
                      <a:r>
                        <a:rPr lang="en-US" sz="1100" u="none" strike="noStrike" dirty="0">
                          <a:solidFill>
                            <a:schemeClr val="tx1">
                              <a:lumMod val="85000"/>
                              <a:lumOff val="15000"/>
                            </a:schemeClr>
                          </a:solidFill>
                          <a:effectLst/>
                        </a:rPr>
                        <a:t>Adaboost</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0.77033</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s-ES" sz="1100" u="none" strike="noStrike" dirty="0">
                          <a:solidFill>
                            <a:schemeClr val="tx1">
                              <a:lumMod val="85000"/>
                              <a:lumOff val="15000"/>
                            </a:schemeClr>
                          </a:solidFill>
                          <a:effectLst/>
                        </a:rPr>
                        <a:t>ntree = 100, lrate = 0.04, algo = SAMME.R</a:t>
                      </a:r>
                      <a:endParaRPr lang="es-E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r>
              <a:tr h="428238">
                <a:tc>
                  <a:txBody>
                    <a:bodyPr/>
                    <a:lstStyle/>
                    <a:p>
                      <a:pPr algn="ctr" fontAlgn="b"/>
                      <a:r>
                        <a:rPr lang="en-US" sz="1100" u="none" strike="noStrike">
                          <a:solidFill>
                            <a:schemeClr val="tx1">
                              <a:lumMod val="85000"/>
                              <a:lumOff val="15000"/>
                            </a:schemeClr>
                          </a:solidFill>
                          <a:effectLst/>
                        </a:rPr>
                        <a:t>Randomforest</a:t>
                      </a:r>
                      <a:endParaRPr lang="en-US" sz="1100" b="0" i="0" u="none" strike="noStrike">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0.77033</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ntree = 100, maxdepth = 4, criteria = gini,max_features = auto</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r>
              <a:tr h="428238">
                <a:tc>
                  <a:txBody>
                    <a:bodyPr/>
                    <a:lstStyle/>
                    <a:p>
                      <a:pPr algn="ctr" fontAlgn="b"/>
                      <a:r>
                        <a:rPr lang="en-US" sz="1100" u="none" strike="noStrike" dirty="0">
                          <a:solidFill>
                            <a:schemeClr val="tx1">
                              <a:lumMod val="85000"/>
                              <a:lumOff val="15000"/>
                            </a:schemeClr>
                          </a:solidFill>
                          <a:effectLst/>
                        </a:rPr>
                        <a:t>Gradientboost</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0.76555</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ntree = 100, lrate = 0.04, maxdep =5, maxfeatures = auto</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r>
              <a:tr h="286571">
                <a:tc>
                  <a:txBody>
                    <a:bodyPr/>
                    <a:lstStyle/>
                    <a:p>
                      <a:pPr marL="0" algn="ctr" defTabSz="914400" rtl="0" eaLnBrk="1" fontAlgn="b" latinLnBrk="0" hangingPunct="1"/>
                      <a:r>
                        <a:rPr lang="en-US" sz="1100" u="none" strike="noStrike" kern="1200" dirty="0" smtClean="0">
                          <a:solidFill>
                            <a:schemeClr val="tx1">
                              <a:lumMod val="85000"/>
                              <a:lumOff val="15000"/>
                            </a:schemeClr>
                          </a:solidFill>
                          <a:effectLst/>
                          <a:latin typeface="+mn-lt"/>
                          <a:ea typeface="+mn-ea"/>
                          <a:cs typeface="+mn-cs"/>
                        </a:rPr>
                        <a:t>XGBoost</a:t>
                      </a:r>
                      <a:endParaRPr lang="en-US" sz="1100" u="none" strike="noStrike" kern="1200" dirty="0">
                        <a:solidFill>
                          <a:schemeClr val="tx1">
                            <a:lumMod val="85000"/>
                            <a:lumOff val="15000"/>
                          </a:schemeClr>
                        </a:solidFill>
                        <a:effectLst/>
                        <a:latin typeface="+mn-lt"/>
                        <a:ea typeface="+mn-ea"/>
                        <a:cs typeface="+mn-cs"/>
                      </a:endParaRPr>
                    </a:p>
                  </a:txBody>
                  <a:tcPr marL="9524" marR="9524" marT="9525" marB="0" anchor="b">
                    <a:solidFill>
                      <a:schemeClr val="accent1">
                        <a:alpha val="60000"/>
                      </a:schemeClr>
                    </a:solidFill>
                  </a:tcPr>
                </a:tc>
                <a:tc>
                  <a:txBody>
                    <a:bodyPr/>
                    <a:lstStyle/>
                    <a:p>
                      <a:pPr marL="0" algn="ctr" defTabSz="914400" rtl="0" eaLnBrk="1" fontAlgn="b" latinLnBrk="0" hangingPunct="1"/>
                      <a:r>
                        <a:rPr lang="en-US" sz="1100" u="none" strike="noStrike" kern="1200" dirty="0" smtClean="0">
                          <a:solidFill>
                            <a:schemeClr val="tx1">
                              <a:lumMod val="85000"/>
                              <a:lumOff val="15000"/>
                            </a:schemeClr>
                          </a:solidFill>
                          <a:effectLst/>
                          <a:latin typeface="+mn-lt"/>
                          <a:ea typeface="+mn-ea"/>
                          <a:cs typeface="+mn-cs"/>
                        </a:rPr>
                        <a:t>0.76077</a:t>
                      </a:r>
                    </a:p>
                  </a:txBody>
                  <a:tcPr marL="9524" marR="9524" marT="9525" marB="0" anchor="b">
                    <a:solidFill>
                      <a:schemeClr val="accent1">
                        <a:alpha val="60000"/>
                      </a:schemeClr>
                    </a:solidFill>
                  </a:tcPr>
                </a:tc>
                <a:tc>
                  <a:txBody>
                    <a:bodyPr/>
                    <a:lstStyle/>
                    <a:p>
                      <a:pPr marL="0" algn="ctr" defTabSz="914400" rtl="0" eaLnBrk="1" fontAlgn="b" latinLnBrk="0" hangingPunct="1"/>
                      <a:r>
                        <a:rPr lang="en-US" sz="1100" u="none" strike="noStrike" kern="1200" dirty="0" smtClean="0">
                          <a:solidFill>
                            <a:schemeClr val="tx1">
                              <a:lumMod val="85000"/>
                              <a:lumOff val="15000"/>
                            </a:schemeClr>
                          </a:solidFill>
                          <a:effectLst/>
                          <a:latin typeface="+mn-lt"/>
                          <a:ea typeface="+mn-ea"/>
                          <a:cs typeface="+mn-cs"/>
                        </a:rPr>
                        <a:t>ntree = 100, lrate = 0.04, maxdep = 5 </a:t>
                      </a:r>
                      <a:endParaRPr lang="en-US" sz="1100" u="none" strike="noStrike" kern="1200" dirty="0">
                        <a:solidFill>
                          <a:schemeClr val="tx1">
                            <a:lumMod val="85000"/>
                            <a:lumOff val="15000"/>
                          </a:schemeClr>
                        </a:solidFill>
                        <a:effectLst/>
                        <a:latin typeface="+mn-lt"/>
                        <a:ea typeface="+mn-ea"/>
                        <a:cs typeface="+mn-cs"/>
                      </a:endParaRPr>
                    </a:p>
                  </a:txBody>
                  <a:tcPr marL="9524" marR="9524" marT="9525" marB="0" anchor="b">
                    <a:solidFill>
                      <a:schemeClr val="accent1">
                        <a:alpha val="60000"/>
                      </a:schemeClr>
                    </a:solidFill>
                  </a:tcPr>
                </a:tc>
              </a:tr>
              <a:tr h="428238">
                <a:tc>
                  <a:txBody>
                    <a:bodyPr/>
                    <a:lstStyle/>
                    <a:p>
                      <a:pPr algn="ctr" fontAlgn="b"/>
                      <a:r>
                        <a:rPr lang="en-US" sz="1100" u="none" strike="noStrike" dirty="0">
                          <a:solidFill>
                            <a:schemeClr val="tx1">
                              <a:lumMod val="85000"/>
                              <a:lumOff val="15000"/>
                            </a:schemeClr>
                          </a:solidFill>
                          <a:effectLst/>
                        </a:rPr>
                        <a:t>Logistic Regression</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a:solidFill>
                            <a:schemeClr val="tx1">
                              <a:lumMod val="85000"/>
                              <a:lumOff val="15000"/>
                            </a:schemeClr>
                          </a:solidFill>
                          <a:effectLst/>
                        </a:rPr>
                        <a:t>0.7512</a:t>
                      </a:r>
                      <a:endParaRPr lang="en-US" sz="1100" b="0" i="0" u="none" strike="noStrike">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c>
                  <a:txBody>
                    <a:bodyPr/>
                    <a:lstStyle/>
                    <a:p>
                      <a:pPr algn="ctr" fontAlgn="b"/>
                      <a:r>
                        <a:rPr lang="en-US" sz="1100" u="none" strike="noStrike" dirty="0">
                          <a:solidFill>
                            <a:schemeClr val="tx1">
                              <a:lumMod val="85000"/>
                              <a:lumOff val="15000"/>
                            </a:schemeClr>
                          </a:solidFill>
                          <a:effectLst/>
                        </a:rPr>
                        <a:t>NA</a:t>
                      </a:r>
                      <a:endParaRPr lang="en-US" sz="1100" b="0" i="0" u="none" strike="noStrike" dirty="0">
                        <a:solidFill>
                          <a:schemeClr val="tx1">
                            <a:lumMod val="85000"/>
                            <a:lumOff val="15000"/>
                          </a:schemeClr>
                        </a:solidFill>
                        <a:effectLst/>
                        <a:latin typeface="Calibri" panose="020F0502020204030204" pitchFamily="34" charset="0"/>
                      </a:endParaRPr>
                    </a:p>
                  </a:txBody>
                  <a:tcPr marL="9524" marR="9524" marT="9525" marB="0" anchor="b">
                    <a:solidFill>
                      <a:schemeClr val="accent1">
                        <a:alpha val="60000"/>
                      </a:schemeClr>
                    </a:solidFill>
                  </a:tcPr>
                </a:tc>
              </a:tr>
            </a:tbl>
          </a:graphicData>
        </a:graphic>
      </p:graphicFrame>
      <p:cxnSp>
        <p:nvCxnSpPr>
          <p:cNvPr id="7" name="Straight Arrow Connector 6"/>
          <p:cNvCxnSpPr/>
          <p:nvPr/>
        </p:nvCxnSpPr>
        <p:spPr>
          <a:xfrm flipH="1">
            <a:off x="2578759" y="2831385"/>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41823" y="2565509"/>
            <a:ext cx="1203157" cy="48126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Hidden Layer 1</a:t>
            </a:r>
            <a:endParaRPr lang="en-US" sz="1400" dirty="0"/>
          </a:p>
        </p:txBody>
      </p:sp>
      <p:cxnSp>
        <p:nvCxnSpPr>
          <p:cNvPr id="11" name="Straight Arrow Connector 10"/>
          <p:cNvCxnSpPr/>
          <p:nvPr/>
        </p:nvCxnSpPr>
        <p:spPr>
          <a:xfrm flipH="1">
            <a:off x="2570743" y="3416929"/>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49839" y="3175113"/>
            <a:ext cx="1203157" cy="48126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Hidden Layer 2</a:t>
            </a:r>
            <a:endParaRPr lang="en-US" sz="1400" dirty="0"/>
          </a:p>
        </p:txBody>
      </p:sp>
      <p:cxnSp>
        <p:nvCxnSpPr>
          <p:cNvPr id="13" name="Straight Arrow Connector 12"/>
          <p:cNvCxnSpPr/>
          <p:nvPr/>
        </p:nvCxnSpPr>
        <p:spPr>
          <a:xfrm flipH="1">
            <a:off x="2578759" y="4014499"/>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57854" y="3772683"/>
            <a:ext cx="1203157" cy="48126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Hidden Layer 3</a:t>
            </a:r>
            <a:endParaRPr lang="en-US" sz="1400" dirty="0"/>
          </a:p>
        </p:txBody>
      </p:sp>
      <p:cxnSp>
        <p:nvCxnSpPr>
          <p:cNvPr id="16" name="Straight Arrow Connector 15"/>
          <p:cNvCxnSpPr/>
          <p:nvPr/>
        </p:nvCxnSpPr>
        <p:spPr>
          <a:xfrm flipH="1">
            <a:off x="2578759" y="4648162"/>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57854" y="4406346"/>
            <a:ext cx="1203157" cy="48126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Output Layer</a:t>
            </a:r>
            <a:endParaRPr lang="en-US" sz="1400" dirty="0"/>
          </a:p>
        </p:txBody>
      </p:sp>
    </p:spTree>
    <p:extLst>
      <p:ext uri="{BB962C8B-B14F-4D97-AF65-F5344CB8AC3E}">
        <p14:creationId xmlns:p14="http://schemas.microsoft.com/office/powerpoint/2010/main" val="1170386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231495" y="997581"/>
            <a:ext cx="633079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Convolutional Neural Networks used in picture analysis, including image captioning, digit recognizer and various visual system processing E.g.: Vision detection in Self driving cars, Hand written Digit recognizer, Google Deepmind’ s Alphago</a:t>
            </a:r>
          </a:p>
          <a:p>
            <a:pPr marL="285750" indent="-285750">
              <a:buFont typeface="Arial" panose="020B0604020202020204" pitchFamily="34" charset="0"/>
              <a:buChar char="•"/>
            </a:pPr>
            <a:endParaRPr lang="en-US" sz="1600"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458530" y="741168"/>
            <a:ext cx="5464840"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Object recognition and classification using Convolutional Networks</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58529" y="1361127"/>
            <a:ext cx="5658739" cy="2354323"/>
          </a:xfrm>
          <a:prstGeom prst="rect">
            <a:avLst/>
          </a:prstGeom>
        </p:spPr>
      </p:pic>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1266" y="4100259"/>
            <a:ext cx="3538163" cy="2646189"/>
          </a:xfrm>
          <a:prstGeom prst="rect">
            <a:avLst/>
          </a:prstGeom>
        </p:spPr>
      </p:pic>
      <p:sp>
        <p:nvSpPr>
          <p:cNvPr id="12" name="TextBox 11"/>
          <p:cNvSpPr txBox="1"/>
          <p:nvPr/>
        </p:nvSpPr>
        <p:spPr>
          <a:xfrm>
            <a:off x="1020959" y="3772572"/>
            <a:ext cx="3937410"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CNN application in Self Driving Cars</a:t>
            </a:r>
            <a:endParaRPr lang="en-US" sz="1900" b="1" i="1" dirty="0">
              <a:solidFill>
                <a:srgbClr val="0070C0"/>
              </a:solidFill>
              <a:latin typeface="Calibri" panose="020F0502020204030204" pitchFamily="34" charset="0"/>
              <a:ea typeface="Segoe UI" pitchFamily="34" charset="0"/>
              <a:cs typeface="Myriad Pro"/>
            </a:endParaRPr>
          </a:p>
        </p:txBody>
      </p:sp>
      <p:sp>
        <p:nvSpPr>
          <p:cNvPr id="14" name="TextBox 13"/>
          <p:cNvSpPr txBox="1"/>
          <p:nvPr/>
        </p:nvSpPr>
        <p:spPr>
          <a:xfrm>
            <a:off x="6458530" y="3871343"/>
            <a:ext cx="526124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CNN application in Handwritten Digit Recognizer </a:t>
            </a:r>
            <a:endParaRPr lang="en-US" sz="1900" b="1" i="1" dirty="0">
              <a:solidFill>
                <a:srgbClr val="0070C0"/>
              </a:solidFill>
              <a:latin typeface="Calibri" panose="020F0502020204030204" pitchFamily="34" charset="0"/>
              <a:ea typeface="Segoe UI" pitchFamily="34" charset="0"/>
              <a:cs typeface="Myriad Pro"/>
            </a:endParaRPr>
          </a:p>
        </p:txBody>
      </p:sp>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991715" y="4236312"/>
            <a:ext cx="4398469" cy="2464803"/>
          </a:xfrm>
          <a:prstGeom prst="rect">
            <a:avLst/>
          </a:prstGeom>
        </p:spPr>
      </p:pic>
    </p:spTree>
    <p:extLst>
      <p:ext uri="{BB962C8B-B14F-4D97-AF65-F5344CB8AC3E}">
        <p14:creationId xmlns:p14="http://schemas.microsoft.com/office/powerpoint/2010/main" val="201994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6360332" y="2208991"/>
            <a:ext cx="4557714" cy="365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3" name="Oval 42"/>
          <p:cNvSpPr/>
          <p:nvPr/>
        </p:nvSpPr>
        <p:spPr>
          <a:xfrm>
            <a:off x="6194887" y="2177782"/>
            <a:ext cx="416719"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4" name="Rectangle 43"/>
          <p:cNvSpPr/>
          <p:nvPr/>
        </p:nvSpPr>
        <p:spPr>
          <a:xfrm>
            <a:off x="6756764" y="2245146"/>
            <a:ext cx="1326261"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Introduction   </a:t>
            </a:r>
            <a:endParaRPr lang="en-US" dirty="0">
              <a:solidFill>
                <a:schemeClr val="bg1"/>
              </a:solidFill>
              <a:latin typeface="Calibri" panose="020F0502020204030204" pitchFamily="34" charset="0"/>
            </a:endParaRPr>
          </a:p>
        </p:txBody>
      </p:sp>
      <p:sp>
        <p:nvSpPr>
          <p:cNvPr id="45" name="TextBox 44"/>
          <p:cNvSpPr txBox="1"/>
          <p:nvPr/>
        </p:nvSpPr>
        <p:spPr>
          <a:xfrm>
            <a:off x="6280055" y="2244692"/>
            <a:ext cx="246380" cy="276999"/>
          </a:xfrm>
          <a:prstGeom prst="rect">
            <a:avLst/>
          </a:prstGeom>
          <a:noFill/>
        </p:spPr>
        <p:txBody>
          <a:bodyPr wrap="square" lIns="0" tIns="0" rIns="0" bIns="0" rtlCol="0">
            <a:spAutoFit/>
          </a:bodyPr>
          <a:lstStyle/>
          <a:p>
            <a:pPr algn="ctr"/>
            <a:r>
              <a:rPr lang="en-US" dirty="0">
                <a:latin typeface="Calibri" panose="020F0502020204030204" pitchFamily="34" charset="0"/>
              </a:rPr>
              <a:t>2</a:t>
            </a:r>
          </a:p>
        </p:txBody>
      </p:sp>
      <p:sp>
        <p:nvSpPr>
          <p:cNvPr id="47" name="Rounded Rectangle 46"/>
          <p:cNvSpPr/>
          <p:nvPr/>
        </p:nvSpPr>
        <p:spPr>
          <a:xfrm>
            <a:off x="6520930" y="3202384"/>
            <a:ext cx="4353402" cy="365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9" name="Rectangle 48"/>
          <p:cNvSpPr/>
          <p:nvPr/>
        </p:nvSpPr>
        <p:spPr>
          <a:xfrm>
            <a:off x="6777426" y="3212811"/>
            <a:ext cx="2438873"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Deep Architecture of ANN</a:t>
            </a:r>
            <a:endParaRPr lang="en-US" dirty="0">
              <a:solidFill>
                <a:schemeClr val="bg1"/>
              </a:solidFill>
              <a:latin typeface="Calibri" panose="020F0502020204030204" pitchFamily="34" charset="0"/>
            </a:endParaRPr>
          </a:p>
        </p:txBody>
      </p:sp>
      <p:sp>
        <p:nvSpPr>
          <p:cNvPr id="52" name="Rounded Rectangle 51"/>
          <p:cNvSpPr/>
          <p:nvPr/>
        </p:nvSpPr>
        <p:spPr>
          <a:xfrm>
            <a:off x="6531679" y="3709299"/>
            <a:ext cx="4353402" cy="398232"/>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4" name="Rectangle 53"/>
          <p:cNvSpPr/>
          <p:nvPr/>
        </p:nvSpPr>
        <p:spPr>
          <a:xfrm>
            <a:off x="6743116" y="3741511"/>
            <a:ext cx="2926955"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Convolutional Neural Networks</a:t>
            </a:r>
            <a:endParaRPr lang="en-US" dirty="0">
              <a:solidFill>
                <a:schemeClr val="lt1"/>
              </a:solidFill>
            </a:endParaRPr>
          </a:p>
        </p:txBody>
      </p:sp>
      <p:sp>
        <p:nvSpPr>
          <p:cNvPr id="29" name="Oval 28"/>
          <p:cNvSpPr/>
          <p:nvPr/>
        </p:nvSpPr>
        <p:spPr>
          <a:xfrm>
            <a:off x="6176416" y="3169755"/>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0" name="TextBox 29"/>
          <p:cNvSpPr txBox="1"/>
          <p:nvPr/>
        </p:nvSpPr>
        <p:spPr>
          <a:xfrm>
            <a:off x="6272244" y="3256931"/>
            <a:ext cx="242557" cy="276999"/>
          </a:xfrm>
          <a:prstGeom prst="rect">
            <a:avLst/>
          </a:prstGeom>
          <a:noFill/>
        </p:spPr>
        <p:txBody>
          <a:bodyPr wrap="square" lIns="0" tIns="0" rIns="0" bIns="0" rtlCol="0">
            <a:spAutoFit/>
          </a:bodyPr>
          <a:lstStyle/>
          <a:p>
            <a:pPr algn="ctr"/>
            <a:r>
              <a:rPr lang="en-US" dirty="0">
                <a:latin typeface="Calibri" panose="020F0502020204030204" pitchFamily="34" charset="0"/>
              </a:rPr>
              <a:t>4</a:t>
            </a:r>
          </a:p>
        </p:txBody>
      </p:sp>
      <p:sp>
        <p:nvSpPr>
          <p:cNvPr id="31" name="Oval 30"/>
          <p:cNvSpPr/>
          <p:nvPr/>
        </p:nvSpPr>
        <p:spPr>
          <a:xfrm>
            <a:off x="6184507" y="3702844"/>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2" name="TextBox 31"/>
          <p:cNvSpPr txBox="1"/>
          <p:nvPr/>
        </p:nvSpPr>
        <p:spPr>
          <a:xfrm>
            <a:off x="6268331" y="3769969"/>
            <a:ext cx="242557" cy="276999"/>
          </a:xfrm>
          <a:prstGeom prst="rect">
            <a:avLst/>
          </a:prstGeom>
          <a:noFill/>
        </p:spPr>
        <p:txBody>
          <a:bodyPr wrap="square" lIns="0" tIns="0" rIns="0" bIns="0" rtlCol="0">
            <a:spAutoFit/>
          </a:bodyPr>
          <a:lstStyle/>
          <a:p>
            <a:pPr algn="ctr"/>
            <a:r>
              <a:rPr lang="en-US" dirty="0" smtClean="0">
                <a:latin typeface="Calibri" panose="020F0502020204030204" pitchFamily="34" charset="0"/>
              </a:rPr>
              <a:t>5</a:t>
            </a:r>
            <a:endParaRPr lang="en-US"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177" y="1405344"/>
            <a:ext cx="4047056" cy="4390675"/>
          </a:xfrm>
          <a:prstGeom prst="rect">
            <a:avLst/>
          </a:prstGeom>
        </p:spPr>
      </p:pic>
      <p:sp>
        <p:nvSpPr>
          <p:cNvPr id="36" name="Rounded Rectangle 35"/>
          <p:cNvSpPr/>
          <p:nvPr/>
        </p:nvSpPr>
        <p:spPr>
          <a:xfrm>
            <a:off x="6531661" y="2723723"/>
            <a:ext cx="4353402" cy="365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7" name="Rectangle 36"/>
          <p:cNvSpPr/>
          <p:nvPr/>
        </p:nvSpPr>
        <p:spPr>
          <a:xfrm>
            <a:off x="6788154" y="2734150"/>
            <a:ext cx="1328762"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Fundamentals</a:t>
            </a:r>
            <a:endParaRPr lang="en-US" dirty="0">
              <a:solidFill>
                <a:schemeClr val="bg1"/>
              </a:solidFill>
              <a:latin typeface="Calibri" panose="020F0502020204030204" pitchFamily="34" charset="0"/>
            </a:endParaRPr>
          </a:p>
        </p:txBody>
      </p:sp>
      <p:sp>
        <p:nvSpPr>
          <p:cNvPr id="38" name="Oval 37"/>
          <p:cNvSpPr/>
          <p:nvPr/>
        </p:nvSpPr>
        <p:spPr>
          <a:xfrm>
            <a:off x="6187147" y="2691094"/>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9" name="TextBox 38"/>
          <p:cNvSpPr txBox="1"/>
          <p:nvPr/>
        </p:nvSpPr>
        <p:spPr>
          <a:xfrm>
            <a:off x="6282975" y="2778270"/>
            <a:ext cx="242557" cy="276999"/>
          </a:xfrm>
          <a:prstGeom prst="rect">
            <a:avLst/>
          </a:prstGeom>
          <a:noFill/>
        </p:spPr>
        <p:txBody>
          <a:bodyPr wrap="square" lIns="0" tIns="0" rIns="0" bIns="0" rtlCol="0">
            <a:spAutoFit/>
          </a:bodyPr>
          <a:lstStyle/>
          <a:p>
            <a:pPr algn="ctr"/>
            <a:r>
              <a:rPr lang="en-US" dirty="0">
                <a:latin typeface="Calibri" panose="020F0502020204030204" pitchFamily="34" charset="0"/>
              </a:rPr>
              <a:t>3</a:t>
            </a:r>
          </a:p>
        </p:txBody>
      </p:sp>
      <p:sp>
        <p:nvSpPr>
          <p:cNvPr id="51" name="Rounded Rectangle 50"/>
          <p:cNvSpPr/>
          <p:nvPr/>
        </p:nvSpPr>
        <p:spPr>
          <a:xfrm>
            <a:off x="6360332" y="1674189"/>
            <a:ext cx="4557714" cy="365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3" name="Oval 52"/>
          <p:cNvSpPr/>
          <p:nvPr/>
        </p:nvSpPr>
        <p:spPr>
          <a:xfrm>
            <a:off x="6194887" y="1642979"/>
            <a:ext cx="416719"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8" name="Rectangle 57"/>
          <p:cNvSpPr/>
          <p:nvPr/>
        </p:nvSpPr>
        <p:spPr>
          <a:xfrm>
            <a:off x="6756763" y="1710345"/>
            <a:ext cx="2632580"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Deep Learning Requirement</a:t>
            </a:r>
            <a:endParaRPr lang="en-US" dirty="0">
              <a:solidFill>
                <a:schemeClr val="bg1"/>
              </a:solidFill>
              <a:latin typeface="Calibri" panose="020F0502020204030204" pitchFamily="34" charset="0"/>
            </a:endParaRPr>
          </a:p>
        </p:txBody>
      </p:sp>
      <p:sp>
        <p:nvSpPr>
          <p:cNvPr id="60" name="TextBox 59"/>
          <p:cNvSpPr txBox="1"/>
          <p:nvPr/>
        </p:nvSpPr>
        <p:spPr>
          <a:xfrm>
            <a:off x="6280055" y="1709891"/>
            <a:ext cx="246380" cy="276999"/>
          </a:xfrm>
          <a:prstGeom prst="rect">
            <a:avLst/>
          </a:prstGeom>
          <a:noFill/>
        </p:spPr>
        <p:txBody>
          <a:bodyPr wrap="square" lIns="0" tIns="0" rIns="0" bIns="0" rtlCol="0">
            <a:spAutoFit/>
          </a:bodyPr>
          <a:lstStyle/>
          <a:p>
            <a:pPr algn="ctr"/>
            <a:r>
              <a:rPr lang="en-US" dirty="0">
                <a:latin typeface="Calibri" panose="020F0502020204030204" pitchFamily="34" charset="0"/>
              </a:rPr>
              <a:t>1</a:t>
            </a:r>
          </a:p>
        </p:txBody>
      </p:sp>
      <p:sp>
        <p:nvSpPr>
          <p:cNvPr id="61" name="Rounded Rectangle 60"/>
          <p:cNvSpPr/>
          <p:nvPr/>
        </p:nvSpPr>
        <p:spPr>
          <a:xfrm>
            <a:off x="6515631" y="4234687"/>
            <a:ext cx="4353402" cy="388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2" name="Rectangle 61"/>
          <p:cNvSpPr/>
          <p:nvPr/>
        </p:nvSpPr>
        <p:spPr>
          <a:xfrm>
            <a:off x="6727066" y="4266897"/>
            <a:ext cx="2553456"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Recurrent Neural Networks</a:t>
            </a:r>
            <a:endParaRPr lang="en-US" dirty="0">
              <a:solidFill>
                <a:schemeClr val="lt1"/>
              </a:solidFill>
            </a:endParaRPr>
          </a:p>
        </p:txBody>
      </p:sp>
      <p:sp>
        <p:nvSpPr>
          <p:cNvPr id="63" name="Oval 62"/>
          <p:cNvSpPr/>
          <p:nvPr/>
        </p:nvSpPr>
        <p:spPr>
          <a:xfrm>
            <a:off x="6168459" y="4228232"/>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4" name="TextBox 63"/>
          <p:cNvSpPr txBox="1"/>
          <p:nvPr/>
        </p:nvSpPr>
        <p:spPr>
          <a:xfrm>
            <a:off x="6252283" y="4295355"/>
            <a:ext cx="242557" cy="276999"/>
          </a:xfrm>
          <a:prstGeom prst="rect">
            <a:avLst/>
          </a:prstGeom>
          <a:noFill/>
        </p:spPr>
        <p:txBody>
          <a:bodyPr wrap="square" lIns="0" tIns="0" rIns="0" bIns="0" rtlCol="0">
            <a:spAutoFit/>
          </a:bodyPr>
          <a:lstStyle/>
          <a:p>
            <a:pPr algn="ctr"/>
            <a:r>
              <a:rPr lang="en-US" dirty="0" smtClean="0">
                <a:latin typeface="Calibri" panose="020F0502020204030204" pitchFamily="34" charset="0"/>
              </a:rPr>
              <a:t>6</a:t>
            </a:r>
            <a:endParaRPr lang="en-US" dirty="0">
              <a:latin typeface="Calibri" panose="020F0502020204030204" pitchFamily="34" charset="0"/>
            </a:endParaRPr>
          </a:p>
        </p:txBody>
      </p:sp>
      <p:sp>
        <p:nvSpPr>
          <p:cNvPr id="65" name="Rounded Rectangle 64"/>
          <p:cNvSpPr/>
          <p:nvPr/>
        </p:nvSpPr>
        <p:spPr>
          <a:xfrm>
            <a:off x="6523647" y="4760074"/>
            <a:ext cx="4353402" cy="388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6" name="Rectangle 65"/>
          <p:cNvSpPr/>
          <p:nvPr/>
        </p:nvSpPr>
        <p:spPr>
          <a:xfrm>
            <a:off x="6735084" y="4792284"/>
            <a:ext cx="1857753"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Deep Autoencoders</a:t>
            </a:r>
            <a:endParaRPr lang="en-US" dirty="0">
              <a:solidFill>
                <a:schemeClr val="lt1"/>
              </a:solidFill>
            </a:endParaRPr>
          </a:p>
        </p:txBody>
      </p:sp>
      <p:sp>
        <p:nvSpPr>
          <p:cNvPr id="67" name="Oval 66"/>
          <p:cNvSpPr/>
          <p:nvPr/>
        </p:nvSpPr>
        <p:spPr>
          <a:xfrm>
            <a:off x="6176475" y="4753619"/>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8" name="TextBox 67"/>
          <p:cNvSpPr txBox="1"/>
          <p:nvPr/>
        </p:nvSpPr>
        <p:spPr>
          <a:xfrm>
            <a:off x="6260299" y="4820742"/>
            <a:ext cx="242557" cy="276999"/>
          </a:xfrm>
          <a:prstGeom prst="rect">
            <a:avLst/>
          </a:prstGeom>
          <a:noFill/>
        </p:spPr>
        <p:txBody>
          <a:bodyPr wrap="square" lIns="0" tIns="0" rIns="0" bIns="0" rtlCol="0">
            <a:spAutoFit/>
          </a:bodyPr>
          <a:lstStyle/>
          <a:p>
            <a:pPr algn="ctr"/>
            <a:r>
              <a:rPr lang="en-US" dirty="0">
                <a:latin typeface="Calibri" panose="020F0502020204030204" pitchFamily="34" charset="0"/>
              </a:rPr>
              <a:t>7</a:t>
            </a:r>
          </a:p>
        </p:txBody>
      </p:sp>
      <p:sp>
        <p:nvSpPr>
          <p:cNvPr id="69" name="Rounded Rectangle 68"/>
          <p:cNvSpPr/>
          <p:nvPr/>
        </p:nvSpPr>
        <p:spPr>
          <a:xfrm>
            <a:off x="6555728" y="5285461"/>
            <a:ext cx="4353402" cy="388919"/>
          </a:xfrm>
          <a:prstGeom prst="roundRect">
            <a:avLst/>
          </a:prstGeom>
          <a:gradFill flip="none" rotWithShape="1">
            <a:gsLst>
              <a:gs pos="0">
                <a:srgbClr val="017DC5"/>
              </a:gs>
              <a:gs pos="98000">
                <a:srgbClr val="017DC5">
                  <a:alpha val="0"/>
                </a:srgbClr>
              </a:gs>
              <a:gs pos="57000">
                <a:srgbClr val="017DC5"/>
              </a:gs>
            </a:gsLst>
            <a:lin ang="0" scaled="1"/>
            <a:tileRect/>
          </a:gradFill>
          <a:ln w="9525">
            <a:gradFill flip="none" rotWithShape="1">
              <a:gsLst>
                <a:gs pos="93000">
                  <a:schemeClr val="bg1">
                    <a:alpha val="0"/>
                  </a:schemeClr>
                </a:gs>
                <a:gs pos="64000">
                  <a:srgbClr val="FFFFFF"/>
                </a:gs>
                <a:gs pos="4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0" name="Rectangle 69"/>
          <p:cNvSpPr/>
          <p:nvPr/>
        </p:nvSpPr>
        <p:spPr>
          <a:xfrm>
            <a:off x="6767164" y="5317671"/>
            <a:ext cx="3173113" cy="276999"/>
          </a:xfrm>
          <a:prstGeom prst="rect">
            <a:avLst/>
          </a:prstGeom>
        </p:spPr>
        <p:txBody>
          <a:bodyPr wrap="none" lIns="0" tIns="0" rIns="0" bIns="0">
            <a:spAutoFit/>
          </a:bodyPr>
          <a:lstStyle/>
          <a:p>
            <a:r>
              <a:rPr lang="en-US" dirty="0" smtClean="0">
                <a:solidFill>
                  <a:schemeClr val="bg1"/>
                </a:solidFill>
                <a:latin typeface="Calibri" panose="020F0502020204030204" pitchFamily="34" charset="0"/>
              </a:rPr>
              <a:t>Conclusions and Further Readings</a:t>
            </a:r>
            <a:endParaRPr lang="en-US" dirty="0">
              <a:solidFill>
                <a:schemeClr val="lt1"/>
              </a:solidFill>
            </a:endParaRPr>
          </a:p>
        </p:txBody>
      </p:sp>
      <p:sp>
        <p:nvSpPr>
          <p:cNvPr id="71" name="Oval 70"/>
          <p:cNvSpPr/>
          <p:nvPr/>
        </p:nvSpPr>
        <p:spPr>
          <a:xfrm>
            <a:off x="6208555" y="5279006"/>
            <a:ext cx="410253" cy="416719"/>
          </a:xfrm>
          <a:prstGeom prst="ellipse">
            <a:avLst/>
          </a:prstGeom>
          <a:solidFill>
            <a:schemeClr val="bg1"/>
          </a:soli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2" name="TextBox 71"/>
          <p:cNvSpPr txBox="1"/>
          <p:nvPr/>
        </p:nvSpPr>
        <p:spPr>
          <a:xfrm>
            <a:off x="6292380" y="5346129"/>
            <a:ext cx="242557" cy="276999"/>
          </a:xfrm>
          <a:prstGeom prst="rect">
            <a:avLst/>
          </a:prstGeom>
          <a:noFill/>
        </p:spPr>
        <p:txBody>
          <a:bodyPr wrap="square" lIns="0" tIns="0" rIns="0" bIns="0" rtlCol="0">
            <a:spAutoFit/>
          </a:bodyPr>
          <a:lstStyle/>
          <a:p>
            <a:pPr algn="ctr"/>
            <a:r>
              <a:rPr lang="en-US" dirty="0" smtClean="0">
                <a:latin typeface="Calibri" panose="020F0502020204030204" pitchFamily="34" charset="0"/>
              </a:rPr>
              <a:t>8</a:t>
            </a:r>
            <a:endParaRPr lang="en-US" dirty="0">
              <a:latin typeface="Calibri" panose="020F0502020204030204" pitchFamily="34" charset="0"/>
            </a:endParaRPr>
          </a:p>
        </p:txBody>
      </p:sp>
      <p:sp>
        <p:nvSpPr>
          <p:cNvPr id="40" name="Title 1"/>
          <p:cNvSpPr txBox="1">
            <a:spLocks/>
          </p:cNvSpPr>
          <p:nvPr/>
        </p:nvSpPr>
        <p:spPr>
          <a:xfrm>
            <a:off x="157291" y="83436"/>
            <a:ext cx="5100710"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effectLst>
                  <a:outerShdw blurRad="38100" dist="38100" dir="2700000" algn="tl">
                    <a:srgbClr val="000000">
                      <a:alpha val="43137"/>
                    </a:srgbClr>
                  </a:outerShdw>
                </a:effectLst>
                <a:latin typeface="+mj-lt"/>
                <a:cs typeface="+mj-cs"/>
              </a:rPr>
              <a:t>Table of Contents</a:t>
            </a:r>
            <a:endParaRPr lang="en-IN" sz="2800" b="1" dirty="0">
              <a:effectLst>
                <a:outerShdw blurRad="38100" dist="38100" dir="2700000" algn="tl">
                  <a:srgbClr val="000000">
                    <a:alpha val="43137"/>
                  </a:srgbClr>
                </a:outerShdw>
              </a:effectLst>
              <a:latin typeface="+mj-lt"/>
              <a:cs typeface="+mj-cs"/>
            </a:endParaRPr>
          </a:p>
        </p:txBody>
      </p:sp>
    </p:spTree>
    <p:extLst>
      <p:ext uri="{BB962C8B-B14F-4D97-AF65-F5344CB8AC3E}">
        <p14:creationId xmlns:p14="http://schemas.microsoft.com/office/powerpoint/2010/main" val="1804300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231495" y="791518"/>
            <a:ext cx="633079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Hubel &amp; Wiesel inserted microscopic electrodes into the visual cortex of anesthetized cat to read activity of the single cells in visual cortex while presenting various stimuli to it’s eyes during experiment on 1959. For which received noble prize under Medicine category on 1981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Hubel &amp; Wiesel discovered that vision is hierarchical, consists of simple cells, complex cells &amp; hyper-complex cells </a:t>
            </a:r>
            <a:endParaRPr lang="en-US" sz="1600"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673764" y="741168"/>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Hubel &amp; Weisel experiments on Cat’s Vision</a:t>
            </a:r>
            <a:endParaRPr lang="en-US" sz="1900" b="1" i="1" dirty="0">
              <a:solidFill>
                <a:srgbClr val="0070C0"/>
              </a:solidFill>
              <a:latin typeface="Calibri" panose="020F0502020204030204" pitchFamily="34" charset="0"/>
              <a:ea typeface="Segoe UI" pitchFamily="34" charset="0"/>
              <a:cs typeface="Myriad Pro"/>
            </a:endParaRPr>
          </a:p>
        </p:txBody>
      </p:sp>
      <p:sp>
        <p:nvSpPr>
          <p:cNvPr id="11" name="TextBox 10"/>
          <p:cNvSpPr txBox="1"/>
          <p:nvPr/>
        </p:nvSpPr>
        <p:spPr>
          <a:xfrm>
            <a:off x="6731022" y="418144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Vision is Hierarchical phenomenon </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90998" y="1070983"/>
            <a:ext cx="3671691" cy="24315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90" y="4672119"/>
            <a:ext cx="4857750" cy="1609725"/>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94263" y="5027741"/>
            <a:ext cx="5167381" cy="1805271"/>
          </a:xfrm>
          <a:prstGeom prst="rect">
            <a:avLst/>
          </a:prstGeom>
        </p:spPr>
      </p:pic>
      <p:sp>
        <p:nvSpPr>
          <p:cNvPr id="10" name="TextBox 9"/>
          <p:cNvSpPr txBox="1"/>
          <p:nvPr/>
        </p:nvSpPr>
        <p:spPr>
          <a:xfrm>
            <a:off x="47027" y="4649106"/>
            <a:ext cx="6683995"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Formation of features over layers using Neural Networks</a:t>
            </a:r>
            <a:endParaRPr lang="en-US" sz="1900" b="1" i="1" dirty="0">
              <a:solidFill>
                <a:srgbClr val="0070C0"/>
              </a:solidFill>
              <a:latin typeface="Calibri" panose="020F0502020204030204" pitchFamily="34" charset="0"/>
              <a:ea typeface="Segoe UI" pitchFamily="34" charset="0"/>
              <a:cs typeface="Myriad Pro"/>
            </a:endParaRPr>
          </a:p>
        </p:txBody>
      </p:sp>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19419" y="3448170"/>
            <a:ext cx="1661585" cy="1244835"/>
          </a:xfrm>
          <a:prstGeom prst="rect">
            <a:avLst/>
          </a:prstGeom>
        </p:spPr>
      </p:pic>
      <p:sp>
        <p:nvSpPr>
          <p:cNvPr id="12" name="TextBox 11"/>
          <p:cNvSpPr txBox="1"/>
          <p:nvPr/>
        </p:nvSpPr>
        <p:spPr>
          <a:xfrm>
            <a:off x="1046315" y="3087231"/>
            <a:ext cx="401196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Object detection using Edges</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223537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231495" y="997580"/>
            <a:ext cx="633079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Input layer/picture consists of 32 x 32 pixels with 3 colors (Red, Green &amp; Blue)  (32 x 32 x 3)</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Convolution layer is formed by running a filter (5 x 5 x 3) over Input layer which will result in (28 x 28 x 1</a:t>
            </a:r>
            <a:r>
              <a:rPr lang="en-US" sz="1600" dirty="0" smtClean="0"/>
              <a:t>)</a:t>
            </a:r>
            <a:endParaRPr lang="en-US" dirty="0" smtClean="0"/>
          </a:p>
          <a:p>
            <a:pPr marL="285750" indent="-285750">
              <a:buFont typeface="Arial" panose="020B0604020202020204" pitchFamily="34" charset="0"/>
              <a:buChar char="•"/>
            </a:pPr>
            <a:endParaRPr lang="en-US"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388424" y="817613"/>
            <a:ext cx="4588935"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Input Layer &amp; Filter </a:t>
            </a:r>
            <a:endParaRPr lang="en-US" sz="1900" b="1" i="1" dirty="0">
              <a:solidFill>
                <a:srgbClr val="0070C0"/>
              </a:solidFill>
              <a:latin typeface="Calibri" panose="020F0502020204030204" pitchFamily="34" charset="0"/>
              <a:ea typeface="Segoe UI" pitchFamily="34" charset="0"/>
              <a:cs typeface="Myriad Pro"/>
            </a:endParaRPr>
          </a:p>
        </p:txBody>
      </p:sp>
      <p:sp>
        <p:nvSpPr>
          <p:cNvPr id="8" name="TextBox 7"/>
          <p:cNvSpPr txBox="1"/>
          <p:nvPr/>
        </p:nvSpPr>
        <p:spPr>
          <a:xfrm>
            <a:off x="380804" y="3568293"/>
            <a:ext cx="609133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Running filter over Input Layer to form Convolution layer</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014497" y="1173862"/>
            <a:ext cx="3276229" cy="2411157"/>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6806" y="3973368"/>
            <a:ext cx="5187206" cy="2508765"/>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85020" y="4099506"/>
            <a:ext cx="5187206" cy="2453901"/>
          </a:xfrm>
          <a:prstGeom prst="rect">
            <a:avLst/>
          </a:prstGeom>
        </p:spPr>
      </p:pic>
      <p:sp>
        <p:nvSpPr>
          <p:cNvPr id="12" name="TextBox 11"/>
          <p:cNvSpPr txBox="1"/>
          <p:nvPr/>
        </p:nvSpPr>
        <p:spPr>
          <a:xfrm>
            <a:off x="6830026" y="3679606"/>
            <a:ext cx="4979903"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Complete Convolution Layer from filter</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288499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dirty="0" smtClean="0">
                <a:latin typeface="+mj-lt"/>
              </a:rPr>
              <a:t>Convolutional Neural Networks</a:t>
            </a:r>
            <a:endParaRPr lang="en-IN" sz="2800" dirty="0">
              <a:latin typeface="+mj-lt"/>
            </a:endParaRPr>
          </a:p>
        </p:txBody>
      </p:sp>
      <p:sp>
        <p:nvSpPr>
          <p:cNvPr id="15" name="TextBox 14"/>
          <p:cNvSpPr txBox="1"/>
          <p:nvPr/>
        </p:nvSpPr>
        <p:spPr>
          <a:xfrm>
            <a:off x="231495" y="997581"/>
            <a:ext cx="6330798" cy="270843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2</a:t>
            </a:r>
            <a:r>
              <a:rPr lang="en-US" sz="1600" baseline="30000" dirty="0" smtClean="0"/>
              <a:t>nd</a:t>
            </a:r>
            <a:r>
              <a:rPr lang="en-US" sz="1600" dirty="0" smtClean="0"/>
              <a:t> Convolution layer has been created in similar way with another filter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After striding/convolving with 6 filters, new layer has been created with 28 x 28 x 6 dimension</a:t>
            </a: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37658" y="81761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Complete Convolution layer from Filter 2 </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03963" y="1155639"/>
            <a:ext cx="5225282" cy="2353230"/>
          </a:xfrm>
          <a:prstGeom prst="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710" y="3847924"/>
            <a:ext cx="5659482" cy="2762367"/>
          </a:xfrm>
          <a:prstGeom prst="rect">
            <a:avLst/>
          </a:prstGeom>
        </p:spPr>
      </p:pic>
      <p:sp>
        <p:nvSpPr>
          <p:cNvPr id="13" name="TextBox 12"/>
          <p:cNvSpPr txBox="1"/>
          <p:nvPr/>
        </p:nvSpPr>
        <p:spPr>
          <a:xfrm>
            <a:off x="547589" y="3516581"/>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Convolution layers created with 6 Filters </a:t>
            </a:r>
            <a:endParaRPr lang="en-US" sz="1900" b="1" i="1" dirty="0">
              <a:solidFill>
                <a:srgbClr val="0070C0"/>
              </a:solidFill>
              <a:latin typeface="Calibri" panose="020F0502020204030204" pitchFamily="34" charset="0"/>
              <a:ea typeface="Segoe UI" pitchFamily="34" charset="0"/>
              <a:cs typeface="Myriad Pro"/>
            </a:endParaRPr>
          </a:p>
        </p:txBody>
      </p:sp>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57564" y="3933878"/>
            <a:ext cx="3286214" cy="2518949"/>
          </a:xfrm>
          <a:prstGeom prst="rect">
            <a:avLst/>
          </a:prstGeom>
        </p:spPr>
      </p:pic>
      <p:sp>
        <p:nvSpPr>
          <p:cNvPr id="16" name="TextBox 15"/>
          <p:cNvSpPr txBox="1"/>
          <p:nvPr/>
        </p:nvSpPr>
        <p:spPr>
          <a:xfrm>
            <a:off x="6858511" y="3564380"/>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Formation of complete 2</a:t>
            </a:r>
            <a:r>
              <a:rPr lang="en-US" sz="1900" b="1" i="1" baseline="30000" dirty="0" smtClean="0">
                <a:solidFill>
                  <a:srgbClr val="0070C0"/>
                </a:solidFill>
                <a:latin typeface="Calibri" panose="020F0502020204030204" pitchFamily="34" charset="0"/>
                <a:ea typeface="Segoe UI" pitchFamily="34" charset="0"/>
                <a:cs typeface="Myriad Pro"/>
              </a:rPr>
              <a:t>nd</a:t>
            </a:r>
            <a:r>
              <a:rPr lang="en-US" sz="1900" b="1" i="1" dirty="0" smtClean="0">
                <a:solidFill>
                  <a:srgbClr val="0070C0"/>
                </a:solidFill>
                <a:latin typeface="Calibri" panose="020F0502020204030204" pitchFamily="34" charset="0"/>
                <a:ea typeface="Segoe UI" pitchFamily="34" charset="0"/>
                <a:cs typeface="Myriad Pro"/>
              </a:rPr>
              <a:t> layer </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3068660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231495" y="997580"/>
            <a:ext cx="6330798" cy="2585323"/>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Pooling Layer: </a:t>
            </a:r>
            <a:r>
              <a:rPr lang="en-US" sz="1600" dirty="0" smtClean="0"/>
              <a:t>Pooling layer makes the representation smaller and more manageable. Operates over each activation map independently. Pooling applies on width and breadth of the layer and depth will remains the same during pooling stage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Padding: </a:t>
            </a:r>
            <a:r>
              <a:rPr lang="en-US" sz="1600" dirty="0" smtClean="0"/>
              <a:t>Size of the image (width &amp; breadth) is getting shrunk consecutively, this issue is undesirable during deep networks, padding keeps the size of picture constant or controllable in size throughout the network </a:t>
            </a:r>
            <a:endParaRPr lang="en-US" sz="1600" dirty="0"/>
          </a:p>
        </p:txBody>
      </p:sp>
      <p:sp>
        <p:nvSpPr>
          <p:cNvPr id="24" name="TextBox 23"/>
          <p:cNvSpPr txBox="1"/>
          <p:nvPr/>
        </p:nvSpPr>
        <p:spPr>
          <a:xfrm>
            <a:off x="6937658" y="817613"/>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Max pooling working methodology </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561" y="1168520"/>
            <a:ext cx="3267075" cy="1323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044" y="3285831"/>
            <a:ext cx="4324954" cy="3248478"/>
          </a:xfrm>
          <a:prstGeom prst="rect">
            <a:avLst/>
          </a:prstGeom>
        </p:spPr>
      </p:pic>
      <p:sp>
        <p:nvSpPr>
          <p:cNvPr id="14" name="TextBox 13"/>
          <p:cNvSpPr txBox="1"/>
          <p:nvPr/>
        </p:nvSpPr>
        <p:spPr>
          <a:xfrm>
            <a:off x="6912233" y="2874629"/>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Max pool layer after performing pooling</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061" y="3836166"/>
            <a:ext cx="2607424" cy="2336623"/>
          </a:xfrm>
          <a:prstGeom prst="rect">
            <a:avLst/>
          </a:prstGeom>
        </p:spPr>
      </p:pic>
      <p:sp>
        <p:nvSpPr>
          <p:cNvPr id="9" name="TextBox 8"/>
          <p:cNvSpPr txBox="1"/>
          <p:nvPr/>
        </p:nvSpPr>
        <p:spPr>
          <a:xfrm>
            <a:off x="566028" y="3532167"/>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Zero padding on 6 x 6 picture</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4270769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95535" y="1065820"/>
            <a:ext cx="6556797" cy="492442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Alex net Architecture: </a:t>
            </a:r>
            <a:r>
              <a:rPr lang="en-US" sz="1600" dirty="0" smtClean="0"/>
              <a:t>Alex Net won the IMAGENET challenge competition during </a:t>
            </a:r>
            <a:r>
              <a:rPr lang="en-US" dirty="0" smtClean="0"/>
              <a:t>2012</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smtClean="0"/>
              <a:t>Layer </a:t>
            </a:r>
            <a:r>
              <a:rPr lang="en-US" sz="1400" dirty="0"/>
              <a:t>0: Input </a:t>
            </a:r>
            <a:r>
              <a:rPr lang="en-US" sz="1400" dirty="0" smtClean="0"/>
              <a:t>image </a:t>
            </a:r>
            <a:r>
              <a:rPr lang="en-US" sz="1400" b="1" dirty="0" smtClean="0"/>
              <a:t>(227 * 227 * 3 ~= 150k)</a:t>
            </a:r>
          </a:p>
          <a:p>
            <a:pPr marL="285750" indent="-285750">
              <a:buFont typeface="Arial" panose="020B0604020202020204" pitchFamily="34" charset="0"/>
              <a:buChar char="•"/>
            </a:pPr>
            <a:r>
              <a:rPr lang="en-US" sz="1400" dirty="0"/>
              <a:t>Layer 1: Convolution with 96 filters, size 11×11, stride 4, padding </a:t>
            </a:r>
            <a:r>
              <a:rPr lang="en-US" sz="1400" dirty="0" smtClean="0"/>
              <a:t>0</a:t>
            </a:r>
          </a:p>
          <a:p>
            <a:pPr marL="285750" indent="-285750">
              <a:buFont typeface="Arial" panose="020B0604020202020204" pitchFamily="34" charset="0"/>
              <a:buChar char="•"/>
            </a:pPr>
            <a:r>
              <a:rPr lang="en-US" sz="1400" dirty="0"/>
              <a:t>Layer 2: Max-Pooling with 3×3 filter, stride </a:t>
            </a:r>
            <a:r>
              <a:rPr lang="en-US" sz="1400" dirty="0" smtClean="0"/>
              <a:t>2</a:t>
            </a:r>
          </a:p>
          <a:p>
            <a:pPr marL="285750" indent="-285750">
              <a:buFont typeface="Arial" panose="020B0604020202020204" pitchFamily="34" charset="0"/>
              <a:buChar char="•"/>
            </a:pPr>
            <a:r>
              <a:rPr lang="en-US" sz="1400" dirty="0"/>
              <a:t>Layer 3: Convolution with 256 filters, size 5×5, stride 1, padding </a:t>
            </a:r>
            <a:r>
              <a:rPr lang="en-US" sz="1400" dirty="0" smtClean="0"/>
              <a:t>2</a:t>
            </a:r>
          </a:p>
          <a:p>
            <a:pPr marL="285750" indent="-285750">
              <a:buFont typeface="Arial" panose="020B0604020202020204" pitchFamily="34" charset="0"/>
              <a:buChar char="•"/>
            </a:pPr>
            <a:r>
              <a:rPr lang="en-US" sz="1400" dirty="0"/>
              <a:t>Layer 4: Max-Pooling with 3×3 filter, stride </a:t>
            </a:r>
            <a:r>
              <a:rPr lang="en-US" sz="1400" dirty="0" smtClean="0"/>
              <a:t>2</a:t>
            </a:r>
          </a:p>
          <a:p>
            <a:pPr marL="285750" indent="-285750">
              <a:buFont typeface="Arial" panose="020B0604020202020204" pitchFamily="34" charset="0"/>
              <a:buChar char="•"/>
            </a:pPr>
            <a:r>
              <a:rPr lang="en-US" sz="1400" dirty="0"/>
              <a:t>Layer 5: Convolution with 384 filters, size 3×3, stride 1, padding </a:t>
            </a:r>
            <a:r>
              <a:rPr lang="en-US" sz="1400" dirty="0" smtClean="0"/>
              <a:t>1</a:t>
            </a:r>
          </a:p>
          <a:p>
            <a:pPr marL="285750" indent="-285750">
              <a:buFont typeface="Arial" panose="020B0604020202020204" pitchFamily="34" charset="0"/>
              <a:buChar char="•"/>
            </a:pPr>
            <a:r>
              <a:rPr lang="en-US" sz="1400" dirty="0"/>
              <a:t>Layer 6: Convolution with 384 filters, size 3×3, stride 1, padding </a:t>
            </a:r>
            <a:r>
              <a:rPr lang="en-US" sz="1400" dirty="0" smtClean="0"/>
              <a:t>1</a:t>
            </a:r>
          </a:p>
          <a:p>
            <a:pPr marL="285750" indent="-285750">
              <a:buFont typeface="Arial" panose="020B0604020202020204" pitchFamily="34" charset="0"/>
              <a:buChar char="•"/>
            </a:pPr>
            <a:r>
              <a:rPr lang="en-US" sz="1400" dirty="0"/>
              <a:t>Layer 7: Convolution with 256 filters, size 3×3, stride 1, padding </a:t>
            </a:r>
            <a:r>
              <a:rPr lang="en-US" sz="1400" dirty="0" smtClean="0"/>
              <a:t>1</a:t>
            </a:r>
          </a:p>
          <a:p>
            <a:pPr marL="285750" indent="-285750">
              <a:buFont typeface="Arial" panose="020B0604020202020204" pitchFamily="34" charset="0"/>
              <a:buChar char="•"/>
            </a:pPr>
            <a:r>
              <a:rPr lang="en-US" sz="1400" dirty="0"/>
              <a:t>Layer 8: Max-Pooling with 3×3 filter, stride </a:t>
            </a:r>
            <a:r>
              <a:rPr lang="en-US" sz="1400" dirty="0" smtClean="0"/>
              <a:t>2</a:t>
            </a:r>
          </a:p>
          <a:p>
            <a:pPr marL="285750" indent="-285750">
              <a:buFont typeface="Arial" panose="020B0604020202020204" pitchFamily="34" charset="0"/>
              <a:buChar char="•"/>
            </a:pPr>
            <a:r>
              <a:rPr lang="en-US" sz="1400" dirty="0"/>
              <a:t>Layer 9: Fully Connected with 4096 </a:t>
            </a:r>
            <a:r>
              <a:rPr lang="en-US" sz="1400" dirty="0" smtClean="0"/>
              <a:t>neuron</a:t>
            </a:r>
          </a:p>
          <a:p>
            <a:pPr marL="285750" indent="-285750">
              <a:buFont typeface="Arial" panose="020B0604020202020204" pitchFamily="34" charset="0"/>
              <a:buChar char="•"/>
            </a:pPr>
            <a:r>
              <a:rPr lang="en-US" sz="1400" dirty="0"/>
              <a:t>Layer 10: Fully Connected with 4096 </a:t>
            </a:r>
            <a:r>
              <a:rPr lang="en-US" sz="1400" dirty="0" smtClean="0"/>
              <a:t>neuron</a:t>
            </a:r>
          </a:p>
          <a:p>
            <a:pPr marL="285750" indent="-285750">
              <a:buFont typeface="Arial" panose="020B0604020202020204" pitchFamily="34" charset="0"/>
              <a:buChar char="•"/>
            </a:pPr>
            <a:r>
              <a:rPr lang="en-US" sz="1400" dirty="0"/>
              <a:t>Layer 11: Fully Connected with 1000 </a:t>
            </a:r>
            <a:r>
              <a:rPr lang="en-US" sz="1400" dirty="0" smtClean="0"/>
              <a:t>neurons (classes to predict)</a:t>
            </a:r>
          </a:p>
          <a:p>
            <a:endParaRPr lang="en-US" sz="1400" b="1" dirty="0" smtClean="0"/>
          </a:p>
          <a:p>
            <a:r>
              <a:rPr lang="en-US" sz="1400" b="1" dirty="0" smtClean="0"/>
              <a:t>Total memory required 24M * 4 bytes ~= 93 MB/image (only forward !~ *2 for bwd)</a:t>
            </a:r>
          </a:p>
          <a:p>
            <a:endParaRPr lang="en-US" sz="1400" dirty="0" smtClean="0"/>
          </a:p>
          <a:p>
            <a:pPr marL="285750" indent="-285750">
              <a:buFont typeface="Arial" panose="020B0604020202020204" pitchFamily="34" charset="0"/>
              <a:buChar char="•"/>
            </a:pPr>
            <a:endParaRPr lang="en-US"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57101" y="741168"/>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Alex Net for IMAGENET Challenge 2012</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30534" y="1065820"/>
            <a:ext cx="5156339" cy="5732130"/>
          </a:xfrm>
          <a:prstGeom prst="rect">
            <a:avLst/>
          </a:prstGeom>
        </p:spPr>
      </p:pic>
    </p:spTree>
    <p:extLst>
      <p:ext uri="{BB962C8B-B14F-4D97-AF65-F5344CB8AC3E}">
        <p14:creationId xmlns:p14="http://schemas.microsoft.com/office/powerpoint/2010/main" val="2936872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Convolutional Neural Networks</a:t>
            </a:r>
            <a:endParaRPr lang="en-IN" sz="2800" b="1" dirty="0">
              <a:latin typeface="+mj-lt"/>
            </a:endParaRPr>
          </a:p>
        </p:txBody>
      </p:sp>
      <p:sp>
        <p:nvSpPr>
          <p:cNvPr id="15" name="TextBox 14"/>
          <p:cNvSpPr txBox="1"/>
          <p:nvPr/>
        </p:nvSpPr>
        <p:spPr>
          <a:xfrm>
            <a:off x="178330" y="763057"/>
            <a:ext cx="5688662"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Case Study: </a:t>
            </a:r>
            <a:r>
              <a:rPr lang="en-US" sz="1600" dirty="0" smtClean="0"/>
              <a:t>kaggle Digit recognizer to recognize handwritten digits</a:t>
            </a:r>
          </a:p>
          <a:p>
            <a:pPr marL="285750" indent="-285750">
              <a:buFont typeface="Arial" panose="020B0604020202020204" pitchFamily="34" charset="0"/>
              <a:buChar char="•"/>
            </a:pPr>
            <a:r>
              <a:rPr lang="en-US" sz="1600" dirty="0" smtClean="0"/>
              <a:t>Following implementation made the score 0.99314 (ideal score 1) </a:t>
            </a:r>
            <a:r>
              <a:rPr lang="en-US" sz="1600" b="1" dirty="0" smtClean="0"/>
              <a:t>46</a:t>
            </a:r>
            <a:r>
              <a:rPr lang="en-US" sz="1600" b="1" baseline="30000" dirty="0" smtClean="0"/>
              <a:t>th</a:t>
            </a:r>
            <a:r>
              <a:rPr lang="en-US" sz="1600" b="1" dirty="0" smtClean="0"/>
              <a:t> </a:t>
            </a:r>
            <a:r>
              <a:rPr lang="en-US" sz="1600" dirty="0" smtClean="0"/>
              <a:t>rank (3.5 %) out of </a:t>
            </a:r>
            <a:r>
              <a:rPr lang="en-US" sz="1600" b="1" dirty="0" smtClean="0"/>
              <a:t>1314 teams </a:t>
            </a:r>
            <a:r>
              <a:rPr lang="en-US" sz="1600" dirty="0" smtClean="0"/>
              <a:t>in Public Leaderboard  </a:t>
            </a:r>
            <a:endParaRPr lang="en-US" dirty="0"/>
          </a:p>
        </p:txBody>
      </p:sp>
      <p:sp>
        <p:nvSpPr>
          <p:cNvPr id="24" name="TextBox 23"/>
          <p:cNvSpPr txBox="1"/>
          <p:nvPr/>
        </p:nvSpPr>
        <p:spPr>
          <a:xfrm>
            <a:off x="6416196" y="741168"/>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Digit Recognizer to classify Hand Written digits </a:t>
            </a:r>
            <a:endParaRPr lang="en-US" sz="1900" b="1" i="1" dirty="0">
              <a:solidFill>
                <a:srgbClr val="0070C0"/>
              </a:solidFill>
              <a:latin typeface="Calibri" panose="020F0502020204030204" pitchFamily="34" charset="0"/>
              <a:ea typeface="Segoe UI" pitchFamily="34" charset="0"/>
              <a:cs typeface="Myriad Pro"/>
            </a:endParaRPr>
          </a:p>
        </p:txBody>
      </p:sp>
      <p:pic>
        <p:nvPicPr>
          <p:cNvPr id="3" name="Picture 2"/>
          <p:cNvPicPr>
            <a:picLocks noChangeAspect="1"/>
          </p:cNvPicPr>
          <p:nvPr/>
        </p:nvPicPr>
        <p:blipFill>
          <a:blip r:embed="rId2"/>
          <a:stretch>
            <a:fillRect/>
          </a:stretch>
        </p:blipFill>
        <p:spPr>
          <a:xfrm>
            <a:off x="5922964" y="1098978"/>
            <a:ext cx="6238875" cy="1000125"/>
          </a:xfrm>
          <a:prstGeom prst="rect">
            <a:avLst/>
          </a:prstGeom>
        </p:spPr>
      </p:pic>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057" y="2114348"/>
            <a:ext cx="4403128" cy="4488460"/>
          </a:xfrm>
          <a:prstGeom prst="rect">
            <a:avLst/>
          </a:prstGeom>
        </p:spPr>
      </p:pic>
      <p:cxnSp>
        <p:nvCxnSpPr>
          <p:cNvPr id="7" name="Straight Arrow Connector 6"/>
          <p:cNvCxnSpPr/>
          <p:nvPr/>
        </p:nvCxnSpPr>
        <p:spPr>
          <a:xfrm flipH="1">
            <a:off x="4552491" y="3139680"/>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39511" y="2598111"/>
            <a:ext cx="2342649" cy="97509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1 consists of 2 Convolutional layers followed by Max pooling layer</a:t>
            </a:r>
            <a:endParaRPr lang="en-US" sz="1400" dirty="0"/>
          </a:p>
        </p:txBody>
      </p:sp>
      <p:sp>
        <p:nvSpPr>
          <p:cNvPr id="9" name="Rectangle 8"/>
          <p:cNvSpPr/>
          <p:nvPr/>
        </p:nvSpPr>
        <p:spPr>
          <a:xfrm>
            <a:off x="3996928" y="2231485"/>
            <a:ext cx="555564" cy="1507294"/>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600" dirty="0" smtClean="0"/>
              <a:t>}</a:t>
            </a:r>
            <a:endParaRPr lang="en-US" sz="9600" dirty="0"/>
          </a:p>
        </p:txBody>
      </p:sp>
      <p:sp>
        <p:nvSpPr>
          <p:cNvPr id="11" name="Rectangle 10"/>
          <p:cNvSpPr/>
          <p:nvPr/>
        </p:nvSpPr>
        <p:spPr>
          <a:xfrm>
            <a:off x="3996927" y="3474152"/>
            <a:ext cx="346152" cy="1268248"/>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200" dirty="0" smtClean="0"/>
              <a:t>}</a:t>
            </a:r>
            <a:endParaRPr lang="en-US" sz="7200" dirty="0"/>
          </a:p>
        </p:txBody>
      </p:sp>
      <p:cxnSp>
        <p:nvCxnSpPr>
          <p:cNvPr id="12" name="Straight Arrow Connector 11"/>
          <p:cNvCxnSpPr/>
          <p:nvPr/>
        </p:nvCxnSpPr>
        <p:spPr>
          <a:xfrm flipH="1">
            <a:off x="4524585" y="4129206"/>
            <a:ext cx="1070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11604" y="3587637"/>
            <a:ext cx="2342649" cy="97509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2 consists of 2 Convolutional layers followed by Max pooling layer</a:t>
            </a:r>
            <a:endParaRPr lang="en-US" sz="1400" dirty="0"/>
          </a:p>
        </p:txBody>
      </p:sp>
      <p:sp>
        <p:nvSpPr>
          <p:cNvPr id="14" name="Rectangle 13"/>
          <p:cNvSpPr/>
          <p:nvPr/>
        </p:nvSpPr>
        <p:spPr>
          <a:xfrm>
            <a:off x="2658621" y="4260676"/>
            <a:ext cx="346152" cy="1268248"/>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200" dirty="0" smtClean="0"/>
              <a:t>}</a:t>
            </a:r>
            <a:endParaRPr lang="en-US" sz="7200" dirty="0"/>
          </a:p>
        </p:txBody>
      </p:sp>
      <p:cxnSp>
        <p:nvCxnSpPr>
          <p:cNvPr id="16" name="Straight Arrow Connector 15"/>
          <p:cNvCxnSpPr/>
          <p:nvPr/>
        </p:nvCxnSpPr>
        <p:spPr>
          <a:xfrm flipH="1">
            <a:off x="3004774" y="5002823"/>
            <a:ext cx="2618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95396" y="4633457"/>
            <a:ext cx="2342649" cy="68698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3 consists of Dense network with Dropout 0.5</a:t>
            </a:r>
            <a:endParaRPr lang="en-US" sz="1400" dirty="0"/>
          </a:p>
        </p:txBody>
      </p:sp>
      <p:cxnSp>
        <p:nvCxnSpPr>
          <p:cNvPr id="18" name="Straight Arrow Connector 17"/>
          <p:cNvCxnSpPr/>
          <p:nvPr/>
        </p:nvCxnSpPr>
        <p:spPr>
          <a:xfrm flipH="1">
            <a:off x="2687664" y="5670378"/>
            <a:ext cx="292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95395" y="5326886"/>
            <a:ext cx="2342649" cy="68698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4 is Softmax layer for multiclass (10) outputs</a:t>
            </a:r>
            <a:endParaRPr lang="en-US" sz="1400" dirty="0"/>
          </a:p>
        </p:txBody>
      </p:sp>
    </p:spTree>
    <p:extLst>
      <p:ext uri="{BB962C8B-B14F-4D97-AF65-F5344CB8AC3E}">
        <p14:creationId xmlns:p14="http://schemas.microsoft.com/office/powerpoint/2010/main" val="2872055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Recurrent Neural Networks</a:t>
            </a:r>
            <a:endParaRPr lang="en-IN" sz="2800" b="1" dirty="0">
              <a:latin typeface="+mj-lt"/>
            </a:endParaRPr>
          </a:p>
        </p:txBody>
      </p:sp>
      <p:sp>
        <p:nvSpPr>
          <p:cNvPr id="15" name="TextBox 14"/>
          <p:cNvSpPr txBox="1"/>
          <p:nvPr/>
        </p:nvSpPr>
        <p:spPr>
          <a:xfrm>
            <a:off x="231496" y="997582"/>
            <a:ext cx="6839006" cy="292387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Recurrent neural networks are very much useful in sequence remembering, time series forecasting, Image captioning, machine translation etc.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RNNs are useful in building A.I. Chabot in which sequence of words with all syntaxes &amp; semantics would be remembered and subsequently provide answers to given questions</a:t>
            </a:r>
            <a:endParaRPr lang="en-US" sz="16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24" name="TextBox 23"/>
          <p:cNvSpPr txBox="1"/>
          <p:nvPr/>
        </p:nvSpPr>
        <p:spPr>
          <a:xfrm>
            <a:off x="7704041" y="817613"/>
            <a:ext cx="346965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Recurrent Neural Networks </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595" y="1232915"/>
            <a:ext cx="3397546" cy="212346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75" y="4049521"/>
            <a:ext cx="4591691" cy="2610214"/>
          </a:xfrm>
          <a:prstGeom prst="rect">
            <a:avLst/>
          </a:prstGeom>
        </p:spPr>
      </p:pic>
      <p:sp>
        <p:nvSpPr>
          <p:cNvPr id="20" name="TextBox 19"/>
          <p:cNvSpPr txBox="1"/>
          <p:nvPr/>
        </p:nvSpPr>
        <p:spPr>
          <a:xfrm>
            <a:off x="615314" y="3417438"/>
            <a:ext cx="4649598"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Image Captioning using Convolutional and  Recurrent Neural Network </a:t>
            </a:r>
            <a:endParaRPr lang="en-US" sz="1900" b="1" i="1" dirty="0">
              <a:solidFill>
                <a:srgbClr val="0070C0"/>
              </a:solidFill>
              <a:latin typeface="Calibri" panose="020F0502020204030204" pitchFamily="34" charset="0"/>
              <a:ea typeface="Segoe UI" pitchFamily="34" charset="0"/>
              <a:cs typeface="Myriad Pro"/>
            </a:endParaRPr>
          </a:p>
        </p:txBody>
      </p:sp>
      <p:sp>
        <p:nvSpPr>
          <p:cNvPr id="22" name="TextBox 21"/>
          <p:cNvSpPr txBox="1"/>
          <p:nvPr/>
        </p:nvSpPr>
        <p:spPr>
          <a:xfrm>
            <a:off x="6683275" y="4106599"/>
            <a:ext cx="464959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Application of RNN in A.I. Chatbot</a:t>
            </a:r>
            <a:endParaRPr lang="en-US" sz="1900" b="1" i="1" dirty="0">
              <a:solidFill>
                <a:srgbClr val="0070C0"/>
              </a:solidFill>
              <a:latin typeface="Calibri" panose="020F0502020204030204" pitchFamily="34" charset="0"/>
              <a:ea typeface="Segoe UI" pitchFamily="34" charset="0"/>
              <a:cs typeface="Myriad Pro"/>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21911" y="4554573"/>
            <a:ext cx="4785360" cy="2034540"/>
          </a:xfrm>
          <a:prstGeom prst="rect">
            <a:avLst/>
          </a:prstGeom>
        </p:spPr>
      </p:pic>
    </p:spTree>
    <p:extLst>
      <p:ext uri="{BB962C8B-B14F-4D97-AF65-F5344CB8AC3E}">
        <p14:creationId xmlns:p14="http://schemas.microsoft.com/office/powerpoint/2010/main" val="3153098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Recurrent Neural Networks</a:t>
            </a:r>
            <a:endParaRPr lang="en-IN" sz="2800" b="1" dirty="0">
              <a:latin typeface="+mj-lt"/>
            </a:endParaRPr>
          </a:p>
        </p:txBody>
      </p:sp>
      <p:sp>
        <p:nvSpPr>
          <p:cNvPr id="15" name="TextBox 14"/>
          <p:cNvSpPr txBox="1"/>
          <p:nvPr/>
        </p:nvSpPr>
        <p:spPr>
          <a:xfrm>
            <a:off x="231495" y="997580"/>
            <a:ext cx="6330798" cy="276998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Recurrent neural network is used for processing sequence of vectors x by applying a recurrence formula at every time step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24" name="TextBox 23"/>
          <p:cNvSpPr txBox="1"/>
          <p:nvPr/>
        </p:nvSpPr>
        <p:spPr>
          <a:xfrm>
            <a:off x="7318634" y="748035"/>
            <a:ext cx="346965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Recurrent Neural Network </a:t>
            </a:r>
            <a:endParaRPr lang="en-US" sz="1900" b="1" i="1" dirty="0">
              <a:solidFill>
                <a:srgbClr val="0070C0"/>
              </a:solidFill>
              <a:latin typeface="Calibri" panose="020F0502020204030204" pitchFamily="34" charset="0"/>
              <a:ea typeface="Segoe UI" pitchFamily="34" charset="0"/>
              <a:cs typeface="Myriad Pro"/>
            </a:endParaRPr>
          </a:p>
        </p:txBody>
      </p:sp>
      <p:pic>
        <p:nvPicPr>
          <p:cNvPr id="3" name="Picture 2"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2033" y="1965027"/>
            <a:ext cx="2679214" cy="1062173"/>
          </a:xfrm>
          <a:prstGeom prst="rect">
            <a:avLst/>
          </a:prstGeom>
        </p:spPr>
      </p:pic>
      <p:pic>
        <p:nvPicPr>
          <p:cNvPr id="7" name="Picture 6"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290" y="3859902"/>
            <a:ext cx="990631" cy="2480740"/>
          </a:xfrm>
          <a:prstGeom prst="rect">
            <a:avLst/>
          </a:prstGeom>
        </p:spPr>
      </p:pic>
      <p:pic>
        <p:nvPicPr>
          <p:cNvPr id="8" name="Picture 7" descr="Screen Clippi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13850" y="3892741"/>
            <a:ext cx="1195676" cy="2447903"/>
          </a:xfrm>
          <a:prstGeom prst="rect">
            <a:avLst/>
          </a:prstGeom>
        </p:spPr>
      </p:pic>
      <p:pic>
        <p:nvPicPr>
          <p:cNvPr id="9" name="Picture 8" descr="Screen Clippi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539935" y="3847874"/>
            <a:ext cx="1332196" cy="2469435"/>
          </a:xfrm>
          <a:prstGeom prst="rect">
            <a:avLst/>
          </a:prstGeom>
        </p:spPr>
      </p:pic>
      <p:pic>
        <p:nvPicPr>
          <p:cNvPr id="11" name="Picture 10" descr="Screen Clippi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935210" y="3944125"/>
            <a:ext cx="1307195" cy="2373183"/>
          </a:xfrm>
          <a:prstGeom prst="rect">
            <a:avLst/>
          </a:prstGeom>
        </p:spPr>
      </p:pic>
      <p:sp>
        <p:nvSpPr>
          <p:cNvPr id="14" name="TextBox 13"/>
          <p:cNvSpPr txBox="1"/>
          <p:nvPr/>
        </p:nvSpPr>
        <p:spPr>
          <a:xfrm>
            <a:off x="-217255" y="3439411"/>
            <a:ext cx="215433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Vanilla Network </a:t>
            </a:r>
            <a:endParaRPr lang="en-US" sz="1900" b="1" i="1" dirty="0">
              <a:solidFill>
                <a:srgbClr val="0070C0"/>
              </a:solidFill>
              <a:latin typeface="Calibri" panose="020F0502020204030204" pitchFamily="34" charset="0"/>
              <a:ea typeface="Segoe UI" pitchFamily="34" charset="0"/>
              <a:cs typeface="Myriad Pro"/>
            </a:endParaRPr>
          </a:p>
        </p:txBody>
      </p:sp>
      <p:sp>
        <p:nvSpPr>
          <p:cNvPr id="16" name="TextBox 15"/>
          <p:cNvSpPr txBox="1"/>
          <p:nvPr/>
        </p:nvSpPr>
        <p:spPr>
          <a:xfrm>
            <a:off x="1751703" y="3447198"/>
            <a:ext cx="2154338" cy="599966"/>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Image Captioning</a:t>
            </a:r>
          </a:p>
          <a:p>
            <a:pPr algn="ctr"/>
            <a:r>
              <a:rPr lang="en-US" sz="1200" b="1" i="1" dirty="0" smtClean="0">
                <a:solidFill>
                  <a:srgbClr val="0070C0"/>
                </a:solidFill>
                <a:latin typeface="Calibri" panose="020F0502020204030204" pitchFamily="34" charset="0"/>
                <a:ea typeface="Segoe UI" pitchFamily="34" charset="0"/>
                <a:cs typeface="Myriad Pro"/>
              </a:rPr>
              <a:t>(image -&gt; Seq. of words) </a:t>
            </a:r>
            <a:endParaRPr lang="en-US" sz="1200" b="1" i="1" dirty="0">
              <a:solidFill>
                <a:srgbClr val="0070C0"/>
              </a:solidFill>
              <a:latin typeface="Calibri" panose="020F0502020204030204" pitchFamily="34" charset="0"/>
              <a:ea typeface="Segoe UI" pitchFamily="34" charset="0"/>
              <a:cs typeface="Myriad Pro"/>
            </a:endParaRPr>
          </a:p>
        </p:txBody>
      </p:sp>
      <p:sp>
        <p:nvSpPr>
          <p:cNvPr id="17" name="TextBox 16"/>
          <p:cNvSpPr txBox="1"/>
          <p:nvPr/>
        </p:nvSpPr>
        <p:spPr>
          <a:xfrm>
            <a:off x="3876318" y="3454985"/>
            <a:ext cx="2691795" cy="599966"/>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Sentiment Classification</a:t>
            </a:r>
          </a:p>
          <a:p>
            <a:pPr algn="ctr"/>
            <a:r>
              <a:rPr lang="en-US" sz="1200" b="1" i="1" dirty="0" smtClean="0">
                <a:solidFill>
                  <a:srgbClr val="0070C0"/>
                </a:solidFill>
                <a:latin typeface="Calibri" panose="020F0502020204030204" pitchFamily="34" charset="0"/>
                <a:ea typeface="Segoe UI" pitchFamily="34" charset="0"/>
                <a:cs typeface="Myriad Pro"/>
              </a:rPr>
              <a:t>(Seq. of words -&gt; Sentiment) </a:t>
            </a:r>
            <a:endParaRPr lang="en-US" sz="1200" b="1" i="1" dirty="0">
              <a:solidFill>
                <a:srgbClr val="0070C0"/>
              </a:solidFill>
              <a:latin typeface="Calibri" panose="020F0502020204030204" pitchFamily="34" charset="0"/>
              <a:ea typeface="Segoe UI" pitchFamily="34" charset="0"/>
              <a:cs typeface="Myriad Pro"/>
            </a:endParaRPr>
          </a:p>
        </p:txBody>
      </p:sp>
      <p:sp>
        <p:nvSpPr>
          <p:cNvPr id="18" name="TextBox 17"/>
          <p:cNvSpPr txBox="1"/>
          <p:nvPr/>
        </p:nvSpPr>
        <p:spPr>
          <a:xfrm>
            <a:off x="6568315" y="3439411"/>
            <a:ext cx="2691795" cy="599966"/>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Machine Translation</a:t>
            </a:r>
          </a:p>
          <a:p>
            <a:pPr algn="ctr"/>
            <a:r>
              <a:rPr lang="en-US" sz="1200" b="1" i="1" dirty="0" smtClean="0">
                <a:solidFill>
                  <a:srgbClr val="0070C0"/>
                </a:solidFill>
                <a:latin typeface="Calibri" panose="020F0502020204030204" pitchFamily="34" charset="0"/>
                <a:ea typeface="Segoe UI" pitchFamily="34" charset="0"/>
                <a:cs typeface="Myriad Pro"/>
              </a:rPr>
              <a:t>(Seq. of words -&gt; Seq. of words) </a:t>
            </a:r>
            <a:endParaRPr lang="en-US" sz="1200" b="1" i="1" dirty="0">
              <a:solidFill>
                <a:srgbClr val="0070C0"/>
              </a:solidFill>
              <a:latin typeface="Calibri" panose="020F0502020204030204" pitchFamily="34" charset="0"/>
              <a:ea typeface="Segoe UI" pitchFamily="34" charset="0"/>
              <a:cs typeface="Myriad Pro"/>
            </a:endParaRPr>
          </a:p>
        </p:txBody>
      </p:sp>
      <p:sp>
        <p:nvSpPr>
          <p:cNvPr id="19" name="TextBox 18"/>
          <p:cNvSpPr txBox="1"/>
          <p:nvPr/>
        </p:nvSpPr>
        <p:spPr>
          <a:xfrm>
            <a:off x="9168698" y="3439411"/>
            <a:ext cx="2691795"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Video Classification on frame level</a:t>
            </a:r>
          </a:p>
        </p:txBody>
      </p:sp>
      <p:pic>
        <p:nvPicPr>
          <p:cNvPr id="12" name="Picture 11" descr="Screen Clipping"/>
          <p:cNvPicPr>
            <a:picLocks noChangeAspect="1"/>
          </p:cNvPicPr>
          <p:nvPr/>
        </p:nvPicPr>
        <p:blipFill rotWithShape="1">
          <a:blip r:embed="rId7">
            <a:extLst>
              <a:ext uri="{28A0092B-C50C-407E-A947-70E740481C1C}">
                <a14:useLocalDpi xmlns:a14="http://schemas.microsoft.com/office/drawing/2010/main" val="0"/>
              </a:ext>
            </a:extLst>
          </a:blip>
          <a:srcRect l="3410" t="2887" r="4317" b="2516"/>
          <a:stretch/>
        </p:blipFill>
        <p:spPr>
          <a:xfrm>
            <a:off x="6942221" y="3970419"/>
            <a:ext cx="2009697" cy="2361392"/>
          </a:xfrm>
          <a:prstGeom prst="rect">
            <a:avLst/>
          </a:prstGeom>
        </p:spPr>
      </p:pic>
      <p:pic>
        <p:nvPicPr>
          <p:cNvPr id="13" name="Picture 12" descr="Screen Clippi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34762" y="1965027"/>
            <a:ext cx="2167128" cy="1261521"/>
          </a:xfrm>
          <a:prstGeom prst="rect">
            <a:avLst/>
          </a:prstGeom>
        </p:spPr>
      </p:pic>
      <p:pic>
        <p:nvPicPr>
          <p:cNvPr id="2" name="Picture 1" descr="Screen Clipping"/>
          <p:cNvPicPr>
            <a:picLocks noChangeAspect="1"/>
          </p:cNvPicPr>
          <p:nvPr/>
        </p:nvPicPr>
        <p:blipFill rotWithShape="1">
          <a:blip r:embed="rId9" cstate="email">
            <a:extLst>
              <a:ext uri="{28A0092B-C50C-407E-A947-70E740481C1C}">
                <a14:useLocalDpi xmlns:a14="http://schemas.microsoft.com/office/drawing/2010/main" val="0"/>
              </a:ext>
            </a:extLst>
          </a:blip>
          <a:srcRect l="66712" t="39911" r="1580" b="38420"/>
          <a:stretch/>
        </p:blipFill>
        <p:spPr>
          <a:xfrm>
            <a:off x="7130093" y="1933353"/>
            <a:ext cx="263046" cy="350729"/>
          </a:xfrm>
          <a:prstGeom prst="rect">
            <a:avLst/>
          </a:prstGeom>
        </p:spPr>
      </p:pic>
      <p:sp>
        <p:nvSpPr>
          <p:cNvPr id="4" name="Rectangle 3"/>
          <p:cNvSpPr/>
          <p:nvPr/>
        </p:nvSpPr>
        <p:spPr>
          <a:xfrm>
            <a:off x="6681180" y="1264922"/>
            <a:ext cx="305799" cy="50794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y</a:t>
            </a:r>
            <a:r>
              <a:rPr lang="en-US" sz="1200" b="1" baseline="-25000" dirty="0" smtClean="0">
                <a:solidFill>
                  <a:schemeClr val="tx1"/>
                </a:solidFill>
              </a:rPr>
              <a:t>t</a:t>
            </a:r>
            <a:endParaRPr lang="en-US" sz="1200" b="1" baseline="-25000" dirty="0">
              <a:solidFill>
                <a:schemeClr val="tx1"/>
              </a:solidFill>
            </a:endParaRPr>
          </a:p>
        </p:txBody>
      </p:sp>
      <p:sp>
        <p:nvSpPr>
          <p:cNvPr id="21" name="Rectangle 20"/>
          <p:cNvSpPr/>
          <p:nvPr/>
        </p:nvSpPr>
        <p:spPr>
          <a:xfrm>
            <a:off x="6681180" y="2468554"/>
            <a:ext cx="305798" cy="507948"/>
          </a:xfrm>
          <a:prstGeom prst="rect">
            <a:avLst/>
          </a:prstGeom>
          <a:solidFill>
            <a:srgbClr val="FACD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x</a:t>
            </a:r>
            <a:r>
              <a:rPr lang="en-US" sz="1200" b="1" baseline="-25000" dirty="0" smtClean="0">
                <a:solidFill>
                  <a:schemeClr val="tx1"/>
                </a:solidFill>
              </a:rPr>
              <a:t>t</a:t>
            </a:r>
            <a:endParaRPr lang="en-US" sz="1200" b="1" baseline="-25000" dirty="0">
              <a:solidFill>
                <a:schemeClr val="tx1"/>
              </a:solidFill>
            </a:endParaRPr>
          </a:p>
        </p:txBody>
      </p:sp>
      <p:sp>
        <p:nvSpPr>
          <p:cNvPr id="22" name="Rectangle 21"/>
          <p:cNvSpPr/>
          <p:nvPr/>
        </p:nvSpPr>
        <p:spPr>
          <a:xfrm>
            <a:off x="6555967" y="1979683"/>
            <a:ext cx="561601" cy="27805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RNN</a:t>
            </a:r>
            <a:endParaRPr lang="en-US" sz="1000" dirty="0"/>
          </a:p>
        </p:txBody>
      </p:sp>
      <p:cxnSp>
        <p:nvCxnSpPr>
          <p:cNvPr id="10" name="Straight Arrow Connector 9"/>
          <p:cNvCxnSpPr>
            <a:stCxn id="21" idx="0"/>
            <a:endCxn id="22" idx="2"/>
          </p:cNvCxnSpPr>
          <p:nvPr/>
        </p:nvCxnSpPr>
        <p:spPr>
          <a:xfrm flipV="1">
            <a:off x="6834080" y="2257743"/>
            <a:ext cx="2688" cy="210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0"/>
            <a:endCxn id="4" idx="2"/>
          </p:cNvCxnSpPr>
          <p:nvPr/>
        </p:nvCxnSpPr>
        <p:spPr>
          <a:xfrm flipH="1" flipV="1">
            <a:off x="6834080" y="1772870"/>
            <a:ext cx="2688" cy="206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0"/>
          <a:stretch>
            <a:fillRect/>
          </a:stretch>
        </p:blipFill>
        <p:spPr>
          <a:xfrm>
            <a:off x="7418130" y="1957384"/>
            <a:ext cx="345951" cy="290600"/>
          </a:xfrm>
          <a:prstGeom prst="rect">
            <a:avLst/>
          </a:prstGeom>
        </p:spPr>
      </p:pic>
      <p:sp>
        <p:nvSpPr>
          <p:cNvPr id="44" name="Rectangle 43"/>
          <p:cNvSpPr/>
          <p:nvPr/>
        </p:nvSpPr>
        <p:spPr>
          <a:xfrm>
            <a:off x="7976581" y="1260906"/>
            <a:ext cx="365392" cy="50794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y</a:t>
            </a:r>
            <a:r>
              <a:rPr lang="en-US" sz="1200" b="1" baseline="-25000" dirty="0" smtClean="0">
                <a:solidFill>
                  <a:schemeClr val="tx1"/>
                </a:solidFill>
              </a:rPr>
              <a:t>0</a:t>
            </a:r>
            <a:endParaRPr lang="en-US" sz="1200" b="1" baseline="-25000" dirty="0">
              <a:solidFill>
                <a:schemeClr val="tx1"/>
              </a:solidFill>
            </a:endParaRPr>
          </a:p>
        </p:txBody>
      </p:sp>
      <p:sp>
        <p:nvSpPr>
          <p:cNvPr id="45" name="Rectangle 44"/>
          <p:cNvSpPr/>
          <p:nvPr/>
        </p:nvSpPr>
        <p:spPr>
          <a:xfrm>
            <a:off x="7976581" y="2464538"/>
            <a:ext cx="365392" cy="507948"/>
          </a:xfrm>
          <a:prstGeom prst="rect">
            <a:avLst/>
          </a:prstGeom>
          <a:solidFill>
            <a:srgbClr val="FACD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x</a:t>
            </a:r>
            <a:r>
              <a:rPr lang="en-US" sz="1200" b="1" baseline="-25000" dirty="0" smtClean="0">
                <a:solidFill>
                  <a:schemeClr val="tx1"/>
                </a:solidFill>
              </a:rPr>
              <a:t>0</a:t>
            </a:r>
            <a:endParaRPr lang="en-US" sz="1200" b="1" baseline="-25000" dirty="0">
              <a:solidFill>
                <a:schemeClr val="tx1"/>
              </a:solidFill>
            </a:endParaRPr>
          </a:p>
        </p:txBody>
      </p:sp>
      <p:sp>
        <p:nvSpPr>
          <p:cNvPr id="46" name="Rectangle 45"/>
          <p:cNvSpPr/>
          <p:nvPr/>
        </p:nvSpPr>
        <p:spPr>
          <a:xfrm>
            <a:off x="7875432" y="1975667"/>
            <a:ext cx="561601" cy="27805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RNN</a:t>
            </a:r>
            <a:endParaRPr lang="en-US" sz="1000" dirty="0"/>
          </a:p>
        </p:txBody>
      </p:sp>
      <p:cxnSp>
        <p:nvCxnSpPr>
          <p:cNvPr id="47" name="Straight Arrow Connector 46"/>
          <p:cNvCxnSpPr>
            <a:stCxn id="45" idx="0"/>
            <a:endCxn id="46" idx="2"/>
          </p:cNvCxnSpPr>
          <p:nvPr/>
        </p:nvCxnSpPr>
        <p:spPr>
          <a:xfrm flipH="1" flipV="1">
            <a:off x="8156233" y="2253727"/>
            <a:ext cx="3044" cy="210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0"/>
            <a:endCxn id="44" idx="2"/>
          </p:cNvCxnSpPr>
          <p:nvPr/>
        </p:nvCxnSpPr>
        <p:spPr>
          <a:xfrm flipV="1">
            <a:off x="8156233" y="1768855"/>
            <a:ext cx="3044" cy="206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778691" y="1256890"/>
            <a:ext cx="346132" cy="50794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y</a:t>
            </a:r>
            <a:r>
              <a:rPr lang="en-US" sz="1200" b="1" baseline="-25000" dirty="0" smtClean="0">
                <a:solidFill>
                  <a:schemeClr val="tx1"/>
                </a:solidFill>
              </a:rPr>
              <a:t>1</a:t>
            </a:r>
            <a:endParaRPr lang="en-US" sz="1200" b="1" baseline="-25000" dirty="0">
              <a:solidFill>
                <a:schemeClr val="tx1"/>
              </a:solidFill>
            </a:endParaRPr>
          </a:p>
        </p:txBody>
      </p:sp>
      <p:sp>
        <p:nvSpPr>
          <p:cNvPr id="50" name="Rectangle 49"/>
          <p:cNvSpPr/>
          <p:nvPr/>
        </p:nvSpPr>
        <p:spPr>
          <a:xfrm>
            <a:off x="8754628" y="2460522"/>
            <a:ext cx="377973" cy="507948"/>
          </a:xfrm>
          <a:prstGeom prst="rect">
            <a:avLst/>
          </a:prstGeom>
          <a:solidFill>
            <a:srgbClr val="FACD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x</a:t>
            </a:r>
            <a:r>
              <a:rPr lang="en-US" sz="1200" b="1" baseline="-25000" dirty="0" smtClean="0">
                <a:solidFill>
                  <a:schemeClr val="tx1"/>
                </a:solidFill>
              </a:rPr>
              <a:t>1</a:t>
            </a:r>
            <a:endParaRPr lang="en-US" sz="1200" b="1" baseline="-25000" dirty="0">
              <a:solidFill>
                <a:schemeClr val="tx1"/>
              </a:solidFill>
            </a:endParaRPr>
          </a:p>
        </p:txBody>
      </p:sp>
      <p:sp>
        <p:nvSpPr>
          <p:cNvPr id="51" name="Rectangle 50"/>
          <p:cNvSpPr/>
          <p:nvPr/>
        </p:nvSpPr>
        <p:spPr>
          <a:xfrm>
            <a:off x="8665510" y="1971651"/>
            <a:ext cx="561601" cy="27805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RNN</a:t>
            </a:r>
            <a:endParaRPr lang="en-US" sz="1000" dirty="0"/>
          </a:p>
        </p:txBody>
      </p:sp>
      <p:cxnSp>
        <p:nvCxnSpPr>
          <p:cNvPr id="52" name="Straight Arrow Connector 51"/>
          <p:cNvCxnSpPr>
            <a:stCxn id="50" idx="0"/>
            <a:endCxn id="51" idx="2"/>
          </p:cNvCxnSpPr>
          <p:nvPr/>
        </p:nvCxnSpPr>
        <p:spPr>
          <a:xfrm flipV="1">
            <a:off x="8943613" y="2249711"/>
            <a:ext cx="2697" cy="210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V="1">
            <a:off x="8946311" y="1764840"/>
            <a:ext cx="5446" cy="206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560739" y="1256896"/>
            <a:ext cx="350406" cy="50794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y</a:t>
            </a:r>
            <a:r>
              <a:rPr lang="en-US" sz="1200" b="1" baseline="-25000" dirty="0" smtClean="0">
                <a:solidFill>
                  <a:schemeClr val="tx1"/>
                </a:solidFill>
              </a:rPr>
              <a:t>2</a:t>
            </a:r>
            <a:endParaRPr lang="en-US" sz="1200" b="1" baseline="-25000" dirty="0">
              <a:solidFill>
                <a:schemeClr val="tx1"/>
              </a:solidFill>
            </a:endParaRPr>
          </a:p>
        </p:txBody>
      </p:sp>
      <p:sp>
        <p:nvSpPr>
          <p:cNvPr id="55" name="Rectangle 54"/>
          <p:cNvSpPr/>
          <p:nvPr/>
        </p:nvSpPr>
        <p:spPr>
          <a:xfrm>
            <a:off x="9560740" y="2460528"/>
            <a:ext cx="368442" cy="507948"/>
          </a:xfrm>
          <a:prstGeom prst="rect">
            <a:avLst/>
          </a:prstGeom>
          <a:solidFill>
            <a:srgbClr val="FACD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x</a:t>
            </a:r>
            <a:r>
              <a:rPr lang="en-US" sz="1200" b="1" baseline="-25000" dirty="0" smtClean="0">
                <a:solidFill>
                  <a:schemeClr val="tx1"/>
                </a:solidFill>
              </a:rPr>
              <a:t>2</a:t>
            </a:r>
            <a:endParaRPr lang="en-US" sz="1200" b="1" baseline="-25000" dirty="0">
              <a:solidFill>
                <a:schemeClr val="tx1"/>
              </a:solidFill>
            </a:endParaRPr>
          </a:p>
        </p:txBody>
      </p:sp>
      <p:sp>
        <p:nvSpPr>
          <p:cNvPr id="56" name="Rectangle 55"/>
          <p:cNvSpPr/>
          <p:nvPr/>
        </p:nvSpPr>
        <p:spPr>
          <a:xfrm>
            <a:off x="9459591" y="1971657"/>
            <a:ext cx="561601" cy="27805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RNN</a:t>
            </a:r>
            <a:endParaRPr lang="en-US" sz="1000" dirty="0"/>
          </a:p>
        </p:txBody>
      </p:sp>
      <p:cxnSp>
        <p:nvCxnSpPr>
          <p:cNvPr id="57" name="Straight Arrow Connector 56"/>
          <p:cNvCxnSpPr>
            <a:stCxn id="55" idx="0"/>
            <a:endCxn id="56" idx="2"/>
          </p:cNvCxnSpPr>
          <p:nvPr/>
        </p:nvCxnSpPr>
        <p:spPr>
          <a:xfrm flipH="1" flipV="1">
            <a:off x="9740391" y="2249717"/>
            <a:ext cx="4570" cy="210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6" idx="0"/>
            <a:endCxn id="54" idx="2"/>
          </p:cNvCxnSpPr>
          <p:nvPr/>
        </p:nvCxnSpPr>
        <p:spPr>
          <a:xfrm flipH="1" flipV="1">
            <a:off x="9735943" y="1764846"/>
            <a:ext cx="4449" cy="206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868180" y="1252880"/>
            <a:ext cx="305799" cy="50794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y</a:t>
            </a:r>
            <a:r>
              <a:rPr lang="en-US" sz="1200" b="1" baseline="-25000" dirty="0" smtClean="0">
                <a:solidFill>
                  <a:schemeClr val="tx1"/>
                </a:solidFill>
              </a:rPr>
              <a:t>t</a:t>
            </a:r>
            <a:endParaRPr lang="en-US" sz="1200" b="1" baseline="-25000" dirty="0">
              <a:solidFill>
                <a:schemeClr val="tx1"/>
              </a:solidFill>
            </a:endParaRPr>
          </a:p>
        </p:txBody>
      </p:sp>
      <p:sp>
        <p:nvSpPr>
          <p:cNvPr id="60" name="Rectangle 59"/>
          <p:cNvSpPr/>
          <p:nvPr/>
        </p:nvSpPr>
        <p:spPr>
          <a:xfrm>
            <a:off x="10868180" y="2456512"/>
            <a:ext cx="305798" cy="507948"/>
          </a:xfrm>
          <a:prstGeom prst="rect">
            <a:avLst/>
          </a:prstGeom>
          <a:solidFill>
            <a:srgbClr val="FACD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x</a:t>
            </a:r>
            <a:r>
              <a:rPr lang="en-US" sz="1200" b="1" baseline="-25000" dirty="0" smtClean="0">
                <a:solidFill>
                  <a:schemeClr val="tx1"/>
                </a:solidFill>
              </a:rPr>
              <a:t>t</a:t>
            </a:r>
            <a:endParaRPr lang="en-US" sz="1200" b="1" baseline="-25000" dirty="0">
              <a:solidFill>
                <a:schemeClr val="tx1"/>
              </a:solidFill>
            </a:endParaRPr>
          </a:p>
        </p:txBody>
      </p:sp>
      <p:sp>
        <p:nvSpPr>
          <p:cNvPr id="61" name="Rectangle 60"/>
          <p:cNvSpPr/>
          <p:nvPr/>
        </p:nvSpPr>
        <p:spPr>
          <a:xfrm>
            <a:off x="10742967" y="1967641"/>
            <a:ext cx="561601" cy="27805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RNN</a:t>
            </a:r>
            <a:endParaRPr lang="en-US" sz="1000" dirty="0"/>
          </a:p>
        </p:txBody>
      </p:sp>
      <p:cxnSp>
        <p:nvCxnSpPr>
          <p:cNvPr id="62" name="Straight Arrow Connector 61"/>
          <p:cNvCxnSpPr>
            <a:stCxn id="60" idx="0"/>
            <a:endCxn id="61" idx="2"/>
          </p:cNvCxnSpPr>
          <p:nvPr/>
        </p:nvCxnSpPr>
        <p:spPr>
          <a:xfrm flipV="1">
            <a:off x="11021080" y="2245701"/>
            <a:ext cx="2688" cy="210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1" idx="0"/>
            <a:endCxn id="59" idx="2"/>
          </p:cNvCxnSpPr>
          <p:nvPr/>
        </p:nvCxnSpPr>
        <p:spPr>
          <a:xfrm flipH="1" flipV="1">
            <a:off x="11021080" y="1760830"/>
            <a:ext cx="2688" cy="206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6" idx="3"/>
            <a:endCxn id="51" idx="1"/>
          </p:cNvCxnSpPr>
          <p:nvPr/>
        </p:nvCxnSpPr>
        <p:spPr>
          <a:xfrm flipV="1">
            <a:off x="8437033" y="2110680"/>
            <a:ext cx="228477" cy="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1" idx="3"/>
            <a:endCxn id="56" idx="1"/>
          </p:cNvCxnSpPr>
          <p:nvPr/>
        </p:nvCxnSpPr>
        <p:spPr>
          <a:xfrm>
            <a:off x="9227111" y="2110680"/>
            <a:ext cx="232479" cy="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6" idx="3"/>
            <a:endCxn id="61" idx="1"/>
          </p:cNvCxnSpPr>
          <p:nvPr/>
        </p:nvCxnSpPr>
        <p:spPr>
          <a:xfrm flipV="1">
            <a:off x="10021191" y="2106670"/>
            <a:ext cx="721775" cy="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549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Recurrent Neural Networks</a:t>
            </a:r>
            <a:endParaRPr lang="en-IN" sz="2800" b="1" dirty="0">
              <a:latin typeface="+mj-lt"/>
            </a:endParaRPr>
          </a:p>
        </p:txBody>
      </p:sp>
      <p:sp>
        <p:nvSpPr>
          <p:cNvPr id="15" name="TextBox 14"/>
          <p:cNvSpPr txBox="1"/>
          <p:nvPr/>
        </p:nvSpPr>
        <p:spPr>
          <a:xfrm>
            <a:off x="231495" y="997580"/>
            <a:ext cx="6330798"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Vanishing gradient problem with RNN: </a:t>
            </a:r>
            <a:r>
              <a:rPr lang="en-US" sz="1600" dirty="0" smtClean="0"/>
              <a:t>Gradients do vanishes quickly with more number of layers and this issue is severe with RNN. Vanishing gradients leads to slow training rates. LSTM &amp; GRU are used to avoid this issue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LSTM (Long Short Term Memory): </a:t>
            </a:r>
            <a:r>
              <a:rPr lang="en-US" sz="1600" dirty="0" smtClean="0"/>
              <a:t>LSTM is an artificial neural network contains LSTM blocks in addition to regular network units. LSTM block contains gates that determine when the input is significant enough to remember, when it should continue to remember or when it should forget the value and when it should output the </a:t>
            </a:r>
            <a:r>
              <a:rPr lang="en-US" sz="1600" dirty="0" smtClean="0"/>
              <a:t>value</a:t>
            </a:r>
            <a:endParaRPr lang="en-US" dirty="0"/>
          </a:p>
        </p:txBody>
      </p:sp>
      <p:sp>
        <p:nvSpPr>
          <p:cNvPr id="24" name="TextBox 23"/>
          <p:cNvSpPr txBox="1"/>
          <p:nvPr/>
        </p:nvSpPr>
        <p:spPr>
          <a:xfrm>
            <a:off x="6930189" y="3864672"/>
            <a:ext cx="4896861"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LSTM Working Principle (Backpropagation through a memory cell) </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90903" y="4517703"/>
            <a:ext cx="5036149" cy="2210223"/>
          </a:xfrm>
          <a:prstGeom prst="rect">
            <a:avLst/>
          </a:prstGeom>
        </p:spPr>
      </p:pic>
      <p:sp>
        <p:nvSpPr>
          <p:cNvPr id="21" name="TextBox 20"/>
          <p:cNvSpPr txBox="1"/>
          <p:nvPr/>
        </p:nvSpPr>
        <p:spPr>
          <a:xfrm>
            <a:off x="6930190" y="839780"/>
            <a:ext cx="489686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 LSTM Cell</a:t>
            </a:r>
            <a:endParaRPr lang="en-US" sz="1900" b="1" i="1" dirty="0">
              <a:solidFill>
                <a:srgbClr val="0070C0"/>
              </a:solidFill>
              <a:latin typeface="Calibri" panose="020F0502020204030204" pitchFamily="34" charset="0"/>
              <a:ea typeface="Segoe UI" pitchFamily="34" charset="0"/>
              <a:cs typeface="Myriad Pro"/>
            </a:endParaRPr>
          </a:p>
        </p:txBody>
      </p:sp>
      <p:pic>
        <p:nvPicPr>
          <p:cNvPr id="20" name="Picture 1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35515" y="1255082"/>
            <a:ext cx="4114181" cy="2350219"/>
          </a:xfrm>
          <a:prstGeom prst="rect">
            <a:avLst/>
          </a:prstGeom>
        </p:spPr>
      </p:pic>
      <p:pic>
        <p:nvPicPr>
          <p:cNvPr id="22" name="Picture 21" descr="Screen Clippi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3012" y="4602925"/>
            <a:ext cx="1820772" cy="1008888"/>
          </a:xfrm>
          <a:prstGeom prst="rect">
            <a:avLst/>
          </a:prstGeom>
        </p:spPr>
      </p:pic>
      <p:pic>
        <p:nvPicPr>
          <p:cNvPr id="23" name="Picture 22" descr="Screen Clippi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961680" y="4602927"/>
            <a:ext cx="2466472" cy="1656867"/>
          </a:xfrm>
          <a:prstGeom prst="rect">
            <a:avLst/>
          </a:prstGeom>
        </p:spPr>
      </p:pic>
      <p:sp>
        <p:nvSpPr>
          <p:cNvPr id="25" name="TextBox 24"/>
          <p:cNvSpPr txBox="1"/>
          <p:nvPr/>
        </p:nvSpPr>
        <p:spPr>
          <a:xfrm>
            <a:off x="773012" y="4184999"/>
            <a:ext cx="489686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RNN &amp; LSTM formula</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770585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dirty="0" smtClean="0">
                <a:latin typeface="+mj-lt"/>
              </a:rPr>
              <a:t>Recurrent Neural Networks</a:t>
            </a:r>
            <a:endParaRPr lang="en-IN" sz="2800" dirty="0">
              <a:latin typeface="+mj-lt"/>
            </a:endParaRPr>
          </a:p>
        </p:txBody>
      </p:sp>
      <p:sp>
        <p:nvSpPr>
          <p:cNvPr id="15" name="TextBox 14"/>
          <p:cNvSpPr txBox="1"/>
          <p:nvPr/>
        </p:nvSpPr>
        <p:spPr>
          <a:xfrm>
            <a:off x="231495" y="997582"/>
            <a:ext cx="6330798"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Case Study: </a:t>
            </a:r>
            <a:r>
              <a:rPr lang="en-US" sz="1600" dirty="0" smtClean="0"/>
              <a:t>NIFTY </a:t>
            </a:r>
            <a:r>
              <a:rPr lang="en-US" sz="1600" dirty="0" smtClean="0"/>
              <a:t>prediction</a:t>
            </a:r>
            <a:endParaRPr lang="en-US" sz="1600" dirty="0"/>
          </a:p>
        </p:txBody>
      </p:sp>
      <p:sp>
        <p:nvSpPr>
          <p:cNvPr id="21" name="TextBox 20"/>
          <p:cNvSpPr txBox="1"/>
          <p:nvPr/>
        </p:nvSpPr>
        <p:spPr>
          <a:xfrm>
            <a:off x="6930190" y="839780"/>
            <a:ext cx="489686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 NIFTY 1 Year EOD data</a:t>
            </a:r>
            <a:endParaRPr lang="en-US" sz="1900" b="1" i="1" dirty="0">
              <a:solidFill>
                <a:srgbClr val="0070C0"/>
              </a:solidFill>
              <a:latin typeface="Calibri" panose="020F0502020204030204" pitchFamily="34" charset="0"/>
              <a:ea typeface="Segoe UI" pitchFamily="34" charset="0"/>
              <a:cs typeface="Myriad Pro"/>
            </a:endParaRPr>
          </a:p>
        </p:txBody>
      </p:sp>
      <p:pic>
        <p:nvPicPr>
          <p:cNvPr id="2" name="Picture 1"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53718" y="1178563"/>
            <a:ext cx="4849802" cy="258212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75" y="1818739"/>
            <a:ext cx="3886742" cy="4791744"/>
          </a:xfrm>
          <a:prstGeom prst="rect">
            <a:avLst/>
          </a:prstGeom>
        </p:spPr>
      </p:pic>
      <p:sp>
        <p:nvSpPr>
          <p:cNvPr id="8" name="Rectangle 7"/>
          <p:cNvSpPr/>
          <p:nvPr/>
        </p:nvSpPr>
        <p:spPr>
          <a:xfrm>
            <a:off x="3635407" y="1728586"/>
            <a:ext cx="241135" cy="1071316"/>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0" dirty="0" smtClean="0"/>
              <a:t>}</a:t>
            </a:r>
            <a:endParaRPr lang="en-US" sz="6000" dirty="0"/>
          </a:p>
        </p:txBody>
      </p:sp>
      <p:sp>
        <p:nvSpPr>
          <p:cNvPr id="10" name="Rectangle 9"/>
          <p:cNvSpPr/>
          <p:nvPr/>
        </p:nvSpPr>
        <p:spPr>
          <a:xfrm>
            <a:off x="3622609" y="2435843"/>
            <a:ext cx="241135" cy="1071316"/>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dirty="0" smtClean="0"/>
              <a:t>}</a:t>
            </a:r>
            <a:endParaRPr lang="en-US" sz="4800" dirty="0"/>
          </a:p>
        </p:txBody>
      </p:sp>
      <p:sp>
        <p:nvSpPr>
          <p:cNvPr id="11" name="Rectangle 10"/>
          <p:cNvSpPr/>
          <p:nvPr/>
        </p:nvSpPr>
        <p:spPr>
          <a:xfrm>
            <a:off x="3609813" y="3040263"/>
            <a:ext cx="241135" cy="1071316"/>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dirty="0" smtClean="0"/>
              <a:t>}</a:t>
            </a:r>
            <a:endParaRPr lang="en-US" sz="4800" dirty="0"/>
          </a:p>
        </p:txBody>
      </p:sp>
      <p:sp>
        <p:nvSpPr>
          <p:cNvPr id="12" name="Rectangle 11"/>
          <p:cNvSpPr/>
          <p:nvPr/>
        </p:nvSpPr>
        <p:spPr>
          <a:xfrm>
            <a:off x="3609729" y="3640316"/>
            <a:ext cx="241135" cy="1071316"/>
          </a:xfrm>
          <a:prstGeom prst="rect">
            <a:avLst/>
          </a:prstGeom>
          <a:solidFill>
            <a:schemeClr val="lt1">
              <a:alpha val="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800" dirty="0" smtClean="0"/>
              <a:t>}</a:t>
            </a:r>
            <a:endParaRPr lang="en-US" sz="4800" dirty="0"/>
          </a:p>
        </p:txBody>
      </p:sp>
      <p:cxnSp>
        <p:nvCxnSpPr>
          <p:cNvPr id="13" name="Straight Arrow Connector 12"/>
          <p:cNvCxnSpPr/>
          <p:nvPr/>
        </p:nvCxnSpPr>
        <p:spPr>
          <a:xfrm flipH="1">
            <a:off x="3876544" y="2340540"/>
            <a:ext cx="65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499235" y="1971925"/>
            <a:ext cx="2342649" cy="6553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1 consists of 1000 Recurrent LSTM neurons</a:t>
            </a:r>
            <a:endParaRPr lang="en-US" sz="1400" dirty="0"/>
          </a:p>
        </p:txBody>
      </p:sp>
      <p:cxnSp>
        <p:nvCxnSpPr>
          <p:cNvPr id="16" name="Straight Arrow Connector 15"/>
          <p:cNvCxnSpPr/>
          <p:nvPr/>
        </p:nvCxnSpPr>
        <p:spPr>
          <a:xfrm flipH="1">
            <a:off x="3837986" y="3008944"/>
            <a:ext cx="65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09966" y="2665241"/>
            <a:ext cx="2342649" cy="6553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2 consists of 1000 Recurrent LSTM neurons</a:t>
            </a:r>
            <a:endParaRPr lang="en-US" sz="1400" dirty="0"/>
          </a:p>
        </p:txBody>
      </p:sp>
      <p:cxnSp>
        <p:nvCxnSpPr>
          <p:cNvPr id="18" name="Straight Arrow Connector 17"/>
          <p:cNvCxnSpPr/>
          <p:nvPr/>
        </p:nvCxnSpPr>
        <p:spPr>
          <a:xfrm flipH="1">
            <a:off x="3822960" y="3637862"/>
            <a:ext cx="65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9334" y="3294160"/>
            <a:ext cx="2342649" cy="6553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a:t>
            </a:r>
            <a:r>
              <a:rPr lang="en-US" sz="1400" dirty="0"/>
              <a:t>3</a:t>
            </a:r>
            <a:r>
              <a:rPr lang="en-US" sz="1400" dirty="0" smtClean="0"/>
              <a:t> consists of 1000 Recurrent LSTM neurons</a:t>
            </a:r>
            <a:endParaRPr lang="en-US" sz="1400" dirty="0"/>
          </a:p>
        </p:txBody>
      </p:sp>
      <p:cxnSp>
        <p:nvCxnSpPr>
          <p:cNvPr id="20" name="Straight Arrow Connector 19"/>
          <p:cNvCxnSpPr/>
          <p:nvPr/>
        </p:nvCxnSpPr>
        <p:spPr>
          <a:xfrm flipH="1">
            <a:off x="3820812" y="4228148"/>
            <a:ext cx="65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92791" y="3910204"/>
            <a:ext cx="2342649" cy="6553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Layer 4 consists of 1000 Recurrent LSTM neurons with return sequence False</a:t>
            </a:r>
            <a:endParaRPr lang="en-US" sz="1400" dirty="0"/>
          </a:p>
        </p:txBody>
      </p:sp>
      <p:cxnSp>
        <p:nvCxnSpPr>
          <p:cNvPr id="23" name="Straight Arrow Connector 22"/>
          <p:cNvCxnSpPr/>
          <p:nvPr/>
        </p:nvCxnSpPr>
        <p:spPr>
          <a:xfrm flipH="1">
            <a:off x="3099154" y="4803516"/>
            <a:ext cx="13956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21960" y="4617524"/>
            <a:ext cx="2342649" cy="6553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Output Layer consists of 1 neuron with linear activation function</a:t>
            </a:r>
            <a:endParaRPr lang="en-US" sz="1400" dirty="0"/>
          </a:p>
        </p:txBody>
      </p:sp>
    </p:spTree>
    <p:extLst>
      <p:ext uri="{BB962C8B-B14F-4D97-AF65-F5344CB8AC3E}">
        <p14:creationId xmlns:p14="http://schemas.microsoft.com/office/powerpoint/2010/main" val="1855388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1496" y="115332"/>
            <a:ext cx="10677510"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a:effectLst>
                  <a:outerShdw blurRad="38100" dist="38100" dir="2700000" algn="tl">
                    <a:srgbClr val="000000">
                      <a:alpha val="43137"/>
                    </a:srgbClr>
                  </a:outerShdw>
                </a:effectLst>
                <a:latin typeface="+mj-lt"/>
                <a:cs typeface="+mj-cs"/>
              </a:rPr>
              <a:t>Deep Learning Requirement</a:t>
            </a:r>
            <a:endParaRPr lang="en-IN" sz="2800" b="1" dirty="0">
              <a:effectLst>
                <a:outerShdw blurRad="38100" dist="38100" dir="2700000" algn="tl">
                  <a:srgbClr val="000000">
                    <a:alpha val="43137"/>
                  </a:srgbClr>
                </a:outerShdw>
              </a:effectLst>
              <a:latin typeface="+mj-lt"/>
              <a:cs typeface="+mj-cs"/>
            </a:endParaRPr>
          </a:p>
        </p:txBody>
      </p:sp>
      <p:sp>
        <p:nvSpPr>
          <p:cNvPr id="15" name="TextBox 14"/>
          <p:cNvSpPr txBox="1"/>
          <p:nvPr/>
        </p:nvSpPr>
        <p:spPr>
          <a:xfrm>
            <a:off x="231495" y="1047612"/>
            <a:ext cx="5855405" cy="5016758"/>
          </a:xfrm>
          <a:prstGeom prst="rect">
            <a:avLst/>
          </a:prstGeom>
          <a:noFill/>
        </p:spPr>
        <p:txBody>
          <a:bodyPr wrap="square" rtlCol="0">
            <a:spAutoFit/>
          </a:bodyPr>
          <a:lstStyle/>
          <a:p>
            <a:pPr marL="342900" indent="-342900">
              <a:buAutoNum type="arabicPeriod"/>
            </a:pPr>
            <a:r>
              <a:rPr lang="en-US" sz="1600" dirty="0" smtClean="0"/>
              <a:t>Over the period of time, more drive for Automation, Artificial Intelligence (E.g.: Autonomous Car, Alphago from Google Deepmind)</a:t>
            </a:r>
          </a:p>
          <a:p>
            <a:pPr marL="342900" indent="-342900">
              <a:buAutoNum type="arabicPeriod"/>
            </a:pPr>
            <a:endParaRPr lang="en-US" sz="1600" dirty="0" smtClean="0"/>
          </a:p>
          <a:p>
            <a:pPr marL="342900" indent="-342900">
              <a:buFontTx/>
              <a:buAutoNum type="arabicPeriod"/>
            </a:pPr>
            <a:r>
              <a:rPr lang="en-US" sz="1600" dirty="0"/>
              <a:t>Some problems cannot be mathematically programmed </a:t>
            </a:r>
            <a:r>
              <a:rPr lang="en-US" sz="1600" dirty="0" smtClean="0"/>
              <a:t>exclusively, instead make machines learn by itself </a:t>
            </a:r>
            <a:r>
              <a:rPr lang="en-US" sz="1600" dirty="0"/>
              <a:t>E.g.: Face </a:t>
            </a:r>
            <a:r>
              <a:rPr lang="en-US" sz="1600" dirty="0" smtClean="0"/>
              <a:t>recognition</a:t>
            </a:r>
          </a:p>
          <a:p>
            <a:pPr marL="342900" indent="-342900">
              <a:buFontTx/>
              <a:buAutoNum type="arabicPeriod"/>
            </a:pPr>
            <a:endParaRPr lang="en-US" sz="1600" dirty="0" smtClean="0"/>
          </a:p>
          <a:p>
            <a:pPr marL="342900" indent="-342900">
              <a:buAutoNum type="arabicPeriod"/>
            </a:pPr>
            <a:r>
              <a:rPr lang="en-US" sz="1600" dirty="0" smtClean="0"/>
              <a:t>Over the period, percentage of unstructured data has grown to about 90% of total data E.g.: Pictures, Twitter chats, YouTube videos, WhatsApp Logs etc. Deep Learning is well suited for Picture, Audio and Language processing etc.</a:t>
            </a:r>
          </a:p>
          <a:p>
            <a:pPr marL="342900" indent="-342900">
              <a:buAutoNum type="arabicPeriod"/>
            </a:pPr>
            <a:endParaRPr lang="en-US" sz="1600" dirty="0" smtClean="0"/>
          </a:p>
          <a:p>
            <a:pPr marL="342900" indent="-342900">
              <a:buAutoNum type="arabicPeriod"/>
            </a:pPr>
            <a:r>
              <a:rPr lang="en-US" sz="1600" dirty="0" smtClean="0"/>
              <a:t>Highly non linear models can be fitted on Big Data without much issue of over fitting </a:t>
            </a:r>
          </a:p>
          <a:p>
            <a:pPr marL="342900" indent="-342900">
              <a:buAutoNum type="arabicPeriod"/>
            </a:pPr>
            <a:endParaRPr lang="en-US" sz="1600" dirty="0" smtClean="0"/>
          </a:p>
          <a:p>
            <a:pPr marL="342900" indent="-342900">
              <a:buAutoNum type="arabicPeriod"/>
            </a:pPr>
            <a:r>
              <a:rPr lang="en-US" sz="1600" dirty="0" smtClean="0"/>
              <a:t>High capacity computational power for cheap makes the tedious calculations very possible to implement</a:t>
            </a:r>
            <a:endParaRPr lang="en-US" sz="1600" dirty="0"/>
          </a:p>
          <a:p>
            <a:pPr marL="342900" indent="-342900">
              <a:buAutoNum type="arabicPeriod"/>
            </a:pPr>
            <a:endParaRPr lang="en-US" sz="1600"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386" y="1450821"/>
            <a:ext cx="5123214" cy="5035639"/>
          </a:xfrm>
          <a:prstGeom prst="rect">
            <a:avLst/>
          </a:prstGeom>
        </p:spPr>
      </p:pic>
      <p:sp>
        <p:nvSpPr>
          <p:cNvPr id="24" name="TextBox 23"/>
          <p:cNvSpPr txBox="1"/>
          <p:nvPr/>
        </p:nvSpPr>
        <p:spPr>
          <a:xfrm>
            <a:off x="6878472" y="973184"/>
            <a:ext cx="5249606"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Fitting Highly Non linear model on Small Data Vs Big Data</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3627215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Deep Autoencoders </a:t>
            </a:r>
            <a:endParaRPr lang="en-IN" sz="2800" b="1" dirty="0">
              <a:latin typeface="+mj-lt"/>
            </a:endParaRPr>
          </a:p>
        </p:txBody>
      </p:sp>
      <p:sp>
        <p:nvSpPr>
          <p:cNvPr id="15" name="TextBox 14"/>
          <p:cNvSpPr txBox="1"/>
          <p:nvPr/>
        </p:nvSpPr>
        <p:spPr>
          <a:xfrm>
            <a:off x="231495" y="997581"/>
            <a:ext cx="6330798" cy="230832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Deep Autoencoder: </a:t>
            </a:r>
            <a:r>
              <a:rPr lang="en-US" sz="1600" dirty="0" smtClean="0"/>
              <a:t>Autoencoder neural network is an unsupervised learning algorithm that applies backpropagation. Stacking layers of Autoencoders produces a deeper architecture known as Stacked or Deep Autoencoders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Application of Encoders in Face recognition, Speech recognition, Signal Denoising etc. </a:t>
            </a:r>
          </a:p>
          <a:p>
            <a:pPr marL="285750" indent="-285750">
              <a:buFont typeface="Arial" panose="020B0604020202020204" pitchFamily="34" charset="0"/>
              <a:buChar char="•"/>
            </a:pPr>
            <a:endParaRPr lang="en-US" sz="1600" dirty="0"/>
          </a:p>
        </p:txBody>
      </p:sp>
      <p:sp>
        <p:nvSpPr>
          <p:cNvPr id="24" name="TextBox 23"/>
          <p:cNvSpPr txBox="1"/>
          <p:nvPr/>
        </p:nvSpPr>
        <p:spPr>
          <a:xfrm>
            <a:off x="6735651" y="835971"/>
            <a:ext cx="527158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PCA vs Deep Autoencoder for MNIST Data </a:t>
            </a:r>
            <a:endParaRPr lang="en-US" sz="1900" b="1" i="1" dirty="0">
              <a:solidFill>
                <a:srgbClr val="0070C0"/>
              </a:solidFill>
              <a:latin typeface="Calibri" panose="020F0502020204030204" pitchFamily="34" charset="0"/>
              <a:ea typeface="Segoe UI" pitchFamily="34" charset="0"/>
              <a:cs typeface="Myriad Pro"/>
            </a:endParaRPr>
          </a:p>
        </p:txBody>
      </p:sp>
      <p:pic>
        <p:nvPicPr>
          <p:cNvPr id="6" name="Picture 5"/>
          <p:cNvPicPr>
            <a:picLocks noChangeAspect="1"/>
          </p:cNvPicPr>
          <p:nvPr/>
        </p:nvPicPr>
        <p:blipFill>
          <a:blip r:embed="rId2"/>
          <a:stretch>
            <a:fillRect/>
          </a:stretch>
        </p:blipFill>
        <p:spPr>
          <a:xfrm>
            <a:off x="6549415" y="1186878"/>
            <a:ext cx="5457826" cy="2943225"/>
          </a:xfrm>
          <a:prstGeom prst="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1496" y="4130101"/>
            <a:ext cx="5387682" cy="2629510"/>
          </a:xfrm>
          <a:prstGeom prst="rect">
            <a:avLst/>
          </a:prstGeom>
        </p:spPr>
      </p:pic>
      <p:sp>
        <p:nvSpPr>
          <p:cNvPr id="10" name="TextBox 9"/>
          <p:cNvSpPr txBox="1"/>
          <p:nvPr/>
        </p:nvSpPr>
        <p:spPr>
          <a:xfrm>
            <a:off x="231495" y="3836318"/>
            <a:ext cx="527158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Face Recognition using Deep Autoencoders</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633792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76475" y="985747"/>
            <a:ext cx="3182264" cy="1914283"/>
          </a:xfrm>
          <a:prstGeom prst="rect">
            <a:avLst/>
          </a:prstGeom>
        </p:spPr>
      </p:pic>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Deep Autoencoders </a:t>
            </a:r>
            <a:endParaRPr lang="en-IN" sz="2800" b="1" dirty="0">
              <a:latin typeface="+mj-lt"/>
            </a:endParaRPr>
          </a:p>
        </p:txBody>
      </p:sp>
      <p:sp>
        <p:nvSpPr>
          <p:cNvPr id="15" name="TextBox 14"/>
          <p:cNvSpPr txBox="1"/>
          <p:nvPr/>
        </p:nvSpPr>
        <p:spPr>
          <a:xfrm>
            <a:off x="188964" y="806194"/>
            <a:ext cx="6330798"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Deep Autoencoder: </a:t>
            </a:r>
            <a:r>
              <a:rPr lang="en-US" sz="1600" dirty="0" smtClean="0"/>
              <a:t>Autoencoder neural network is an unsupervised learning algorithm that applies backpropagation, setting the target values to be equal to the inputs. i.e. it uses  y </a:t>
            </a:r>
            <a:r>
              <a:rPr lang="en-US" sz="1600" baseline="30000" dirty="0" smtClean="0"/>
              <a:t>( i )</a:t>
            </a:r>
            <a:r>
              <a:rPr lang="en-US" sz="1600" dirty="0" smtClean="0"/>
              <a:t> = x </a:t>
            </a:r>
            <a:r>
              <a:rPr lang="en-US" sz="1600" baseline="30000" dirty="0" smtClean="0"/>
              <a:t>( i )</a:t>
            </a:r>
            <a:r>
              <a:rPr lang="en-US" sz="1600" dirty="0" smtClean="0"/>
              <a:t>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Typically deep Autoencoder is composed of two segments, encoding network and decoding network. </a:t>
            </a:r>
            <a:endParaRPr lang="en-US" sz="1600" dirty="0"/>
          </a:p>
        </p:txBody>
      </p:sp>
      <p:sp>
        <p:nvSpPr>
          <p:cNvPr id="24" name="TextBox 23"/>
          <p:cNvSpPr txBox="1"/>
          <p:nvPr/>
        </p:nvSpPr>
        <p:spPr>
          <a:xfrm>
            <a:off x="6253001" y="763662"/>
            <a:ext cx="3114277" cy="369134"/>
          </a:xfrm>
          <a:prstGeom prst="rect">
            <a:avLst/>
          </a:prstGeom>
          <a:noFill/>
        </p:spPr>
        <p:txBody>
          <a:bodyPr wrap="square" lIns="121725" tIns="60862" rIns="121725" bIns="60862" rtlCol="0">
            <a:spAutoFit/>
          </a:bodyPr>
          <a:lstStyle/>
          <a:p>
            <a:pPr algn="ctr"/>
            <a:r>
              <a:rPr lang="en-US" sz="1600" b="1" i="1" dirty="0" smtClean="0">
                <a:solidFill>
                  <a:srgbClr val="0070C0"/>
                </a:solidFill>
                <a:latin typeface="Calibri" panose="020F0502020204030204" pitchFamily="34" charset="0"/>
                <a:ea typeface="Segoe UI" pitchFamily="34" charset="0"/>
                <a:cs typeface="Myriad Pro"/>
              </a:rPr>
              <a:t>Deep Autoencoder Examples</a:t>
            </a:r>
            <a:endParaRPr lang="en-US" sz="1600" b="1" i="1" dirty="0">
              <a:solidFill>
                <a:srgbClr val="0070C0"/>
              </a:solidFill>
              <a:latin typeface="Calibri" panose="020F0502020204030204" pitchFamily="34" charset="0"/>
              <a:ea typeface="Segoe UI" pitchFamily="34" charset="0"/>
              <a:cs typeface="Myriad Pro"/>
            </a:endParaRPr>
          </a:p>
        </p:txBody>
      </p:sp>
      <p:pic>
        <p:nvPicPr>
          <p:cNvPr id="2" name="Picture 1"/>
          <p:cNvPicPr>
            <a:picLocks noChangeAspect="1"/>
          </p:cNvPicPr>
          <p:nvPr/>
        </p:nvPicPr>
        <p:blipFill>
          <a:blip r:embed="rId3"/>
          <a:stretch>
            <a:fillRect/>
          </a:stretch>
        </p:blipFill>
        <p:spPr>
          <a:xfrm>
            <a:off x="9498600" y="1157696"/>
            <a:ext cx="2637567" cy="1979351"/>
          </a:xfrm>
          <a:prstGeom prst="rect">
            <a:avLst/>
          </a:prstGeom>
        </p:spPr>
      </p:pic>
      <p:sp>
        <p:nvSpPr>
          <p:cNvPr id="8" name="TextBox 7"/>
          <p:cNvSpPr txBox="1"/>
          <p:nvPr/>
        </p:nvSpPr>
        <p:spPr>
          <a:xfrm>
            <a:off x="9331210" y="833079"/>
            <a:ext cx="2694213" cy="369134"/>
          </a:xfrm>
          <a:prstGeom prst="rect">
            <a:avLst/>
          </a:prstGeom>
          <a:noFill/>
        </p:spPr>
        <p:txBody>
          <a:bodyPr wrap="square" lIns="121725" tIns="60862" rIns="121725" bIns="60862" rtlCol="0">
            <a:spAutoFit/>
          </a:bodyPr>
          <a:lstStyle/>
          <a:p>
            <a:pPr algn="ctr"/>
            <a:r>
              <a:rPr lang="en-US" sz="1600" b="1" i="1" dirty="0" smtClean="0">
                <a:solidFill>
                  <a:srgbClr val="0070C0"/>
                </a:solidFill>
                <a:latin typeface="Calibri" panose="020F0502020204030204" pitchFamily="34" charset="0"/>
                <a:ea typeface="Segoe UI" pitchFamily="34" charset="0"/>
                <a:cs typeface="Myriad Pro"/>
              </a:rPr>
              <a:t>Training Deep Autoencoder</a:t>
            </a:r>
            <a:endParaRPr lang="en-US" sz="1600" b="1" i="1" dirty="0">
              <a:solidFill>
                <a:srgbClr val="0070C0"/>
              </a:solidFill>
              <a:latin typeface="Calibri" panose="020F0502020204030204" pitchFamily="34" charset="0"/>
              <a:ea typeface="Segoe UI" pitchFamily="34" charset="0"/>
              <a:cs typeface="Myriad Pro"/>
            </a:endParaRPr>
          </a:p>
        </p:txBody>
      </p:sp>
      <p:pic>
        <p:nvPicPr>
          <p:cNvPr id="3" name="Picture 2"/>
          <p:cNvPicPr>
            <a:picLocks noChangeAspect="1"/>
          </p:cNvPicPr>
          <p:nvPr/>
        </p:nvPicPr>
        <p:blipFill>
          <a:blip r:embed="rId4"/>
          <a:stretch>
            <a:fillRect/>
          </a:stretch>
        </p:blipFill>
        <p:spPr>
          <a:xfrm>
            <a:off x="8572919" y="4269169"/>
            <a:ext cx="3142352" cy="2448370"/>
          </a:xfrm>
          <a:prstGeom prst="rect">
            <a:avLst/>
          </a:prstGeom>
        </p:spPr>
      </p:pic>
      <p:sp>
        <p:nvSpPr>
          <p:cNvPr id="11" name="TextBox 10"/>
          <p:cNvSpPr txBox="1"/>
          <p:nvPr/>
        </p:nvSpPr>
        <p:spPr>
          <a:xfrm>
            <a:off x="8896307" y="3977481"/>
            <a:ext cx="3005937" cy="369134"/>
          </a:xfrm>
          <a:prstGeom prst="rect">
            <a:avLst/>
          </a:prstGeom>
          <a:noFill/>
        </p:spPr>
        <p:txBody>
          <a:bodyPr wrap="square" lIns="121725" tIns="60862" rIns="121725" bIns="60862" rtlCol="0">
            <a:spAutoFit/>
          </a:bodyPr>
          <a:lstStyle/>
          <a:p>
            <a:pPr algn="ctr"/>
            <a:r>
              <a:rPr lang="en-US" sz="1600" b="1" i="1" dirty="0" smtClean="0">
                <a:solidFill>
                  <a:srgbClr val="0070C0"/>
                </a:solidFill>
                <a:latin typeface="Calibri" panose="020F0502020204030204" pitchFamily="34" charset="0"/>
                <a:ea typeface="Segoe UI" pitchFamily="34" charset="0"/>
                <a:cs typeface="Myriad Pro"/>
              </a:rPr>
              <a:t>Autoencoder with Classifier</a:t>
            </a:r>
            <a:endParaRPr lang="en-US" sz="1600" b="1" i="1" dirty="0">
              <a:solidFill>
                <a:srgbClr val="0070C0"/>
              </a:solidFill>
              <a:latin typeface="Calibri" panose="020F0502020204030204" pitchFamily="34" charset="0"/>
              <a:ea typeface="Segoe UI" pitchFamily="34" charset="0"/>
              <a:cs typeface="Myriad Pro"/>
            </a:endParaRPr>
          </a:p>
        </p:txBody>
      </p:sp>
      <p:pic>
        <p:nvPicPr>
          <p:cNvPr id="12" name="Picture 11"/>
          <p:cNvPicPr>
            <a:picLocks noChangeAspect="1"/>
          </p:cNvPicPr>
          <p:nvPr/>
        </p:nvPicPr>
        <p:blipFill>
          <a:blip r:embed="rId5"/>
          <a:stretch>
            <a:fillRect/>
          </a:stretch>
        </p:blipFill>
        <p:spPr>
          <a:xfrm>
            <a:off x="837453" y="3221136"/>
            <a:ext cx="4153623" cy="1119376"/>
          </a:xfrm>
          <a:prstGeom prst="rect">
            <a:avLst/>
          </a:prstGeom>
        </p:spPr>
      </p:pic>
      <p:sp>
        <p:nvSpPr>
          <p:cNvPr id="13" name="TextBox 12"/>
          <p:cNvSpPr txBox="1"/>
          <p:nvPr/>
        </p:nvSpPr>
        <p:spPr>
          <a:xfrm>
            <a:off x="588387" y="2900030"/>
            <a:ext cx="4583450" cy="369134"/>
          </a:xfrm>
          <a:prstGeom prst="rect">
            <a:avLst/>
          </a:prstGeom>
          <a:noFill/>
        </p:spPr>
        <p:txBody>
          <a:bodyPr wrap="square" lIns="121725" tIns="60862" rIns="121725" bIns="60862" rtlCol="0">
            <a:spAutoFit/>
          </a:bodyPr>
          <a:lstStyle/>
          <a:p>
            <a:pPr algn="ctr"/>
            <a:r>
              <a:rPr lang="en-US" sz="1600" b="1" i="1" dirty="0" smtClean="0">
                <a:solidFill>
                  <a:srgbClr val="0070C0"/>
                </a:solidFill>
                <a:latin typeface="Calibri" panose="020F0502020204030204" pitchFamily="34" charset="0"/>
                <a:ea typeface="Segoe UI" pitchFamily="34" charset="0"/>
                <a:cs typeface="Myriad Pro"/>
              </a:rPr>
              <a:t>Reconstruction of features with weight transpose </a:t>
            </a:r>
            <a:endParaRPr lang="en-US" sz="1600" b="1" i="1" dirty="0">
              <a:solidFill>
                <a:srgbClr val="0070C0"/>
              </a:solidFill>
              <a:latin typeface="Calibri" panose="020F0502020204030204" pitchFamily="34" charset="0"/>
              <a:ea typeface="Segoe UI" pitchFamily="34" charset="0"/>
              <a:cs typeface="Myriad Pro"/>
            </a:endParaRPr>
          </a:p>
        </p:txBody>
      </p:sp>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03" y="4785750"/>
            <a:ext cx="7621063" cy="1657581"/>
          </a:xfrm>
          <a:prstGeom prst="rect">
            <a:avLst/>
          </a:prstGeom>
        </p:spPr>
      </p:pic>
    </p:spTree>
    <p:extLst>
      <p:ext uri="{BB962C8B-B14F-4D97-AF65-F5344CB8AC3E}">
        <p14:creationId xmlns:p14="http://schemas.microsoft.com/office/powerpoint/2010/main" val="340092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5190" y="-144463"/>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307213" y="7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459236" y="160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611259" y="312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763282" y="465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915305" y="617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067328" y="769938"/>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219351" y="922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371374" y="1074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23397" y="1227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2" descr="data:image/jpeg;base64,/9j/4AAQSkZJRgABAQAAAQABAAD/2wCEAAkGBhQSEBQUEhIWFBQWFhUYFxgUGBcWGBwXGBUWGBgVFhoYHCYeFxkjGRkaHy8gJCcsLSwsFh8yNTAqNSYtLCoBCQoKBQUFDQUFDSkYEhgpKSkpKSkpKSkpKSkpKSkpKSkpKSkpKSkpKSkpKSkpKSkpKSkpKSkpKSkpKSkpKSkpKf/AABEIAEkCWAMBIgACEQEDEQH/xAAcAAADAQADAQEAAAAAAAAAAAAABwgGAQQFAwL/xABVEAABAgMEBQQMCQkGBAcAAAABAgMABBEFBxIhBjFBUWEIEyJxFCMlMkJygZGhsbPBFTRSYnN0gpKyJDVjg5Oio7TCM1Nkw9HwJkOE8UR1hZSk0+H/xAAUAQEAAAAAAAAAAAAAAAAAAAAA/8QAFBEBAAAAAAAAAAAAAAAAAAAAAP/aAAwDAQACEQMRAD8A8OavqtCWtNxLjwdl2pl1KmubaTVtLik4QoICgQnUa6wK1zig7LtNuYZbeZUFtuJCkqG0H1HYRsIIiQNNRS0p0f4qY9suGJcReH2O92A+rtLqu0knJDp8Dglf4qfKJgKFggggCJ5vFvRtOTtSZYamsLaFjAnmmDRKkJWBVTZJ77aYoaJYvvRS3JniGD/8dse6Apmw31LlWFrNVqaaUo0AqooSSaDIZ7o70dSyEUl2RubbHmQI7cAR+HXQlJUohKQCSSaAACpJJ1ACP3E43z3nqm3lScsuks2qjhSf7VaTnntbSdQ1EiufRoGs0z5QjTKlN2e2H1DIuuVDVfmJFFOddQN1RGWs+d0jtYY2nHW2jqWkplW6fNIopY4jFH3uSuvRNfls2jEylRDLah0XFpOa1jahJyptINchQ0GlNBQZCARBuq0gAxC0s9wm5mvnw09MeVPaR6Q2QQZlTi2q986EzDR3AuCqkk7sQMUbHzfYStJQtIUlQIUlQBBB1gg5EcIBX6EX8y80pLU4kSrpyC61ZUes5t/aqPnQ1ImW+S7UWc8l+XB7FeJAGvm3MzzdfkkVKeojZU6S4689QWiz5peJJyllqOYOxgk60nwdx6O0UB7QQQQGWvOtl6UsqZfl14HWw2UqolVKvNpVkoEHokjMbYQLV89sKUEpm6qUQAAzL1JJoAO174fF7iK2LO/Rg+ZxB90S7o0ms7LD9Oz7RMA2mprS1QqEq8qJJJ8ygDHjWteNpDIqHZZUgE0HOS7OAncFoQAfIYpCOtaFnNvtLaeQlxtYopKhUEf727IBM6JcorEsItBlKUk055nFQcVtkk03lJ8kOuXmEuIStCgpCgFJUkggpIqCCNYIiRbw9FPg60HZcElsELaJ1ltYqmu8jNJO0pMODk66RqdlH5VZr2OpKm67EOYqpHALST9uAb0EEEBP9596NpSdqzDDEzgaQW8KeaZVQKZbUc1IJOZOsx5VhXiaQzhUJVxb2DDiwMS5w4q4anm8q0PmMeffkiluTB3pYP8AAQPdGy5Mwzn+qW/z4D4pntLD4K/2cmPWmPPtDS/SeXGJ1LwSNZ7FZUkdakNkDzxRMEBONl8oifbI59ph5O3JTavIUkpH3YaWhd8claCkt1Mu+cg27SijubWMlHgaE7o+2nV1MpaKFKwBmZocLyBQk/pAMnB157jEx29YT0lMrYfThcbNDTURrCknakihBgLSghR3I3nKmk9hTS8T6E1acUek4ga0qJ1rSM66yK1zSSW5AEdW07Tal2VvPrDbaBiUpWoD3muQAzJIAjtRP/KI0rUuYbkUKo22lLjgG1xdcIPBKKEfSHcID9aRX5Ts4/zFlNFAUaIOAOPr4hNClApwJFK1EfqXu60jmBjcnltE+C5NugjyNYkiNTcBou2zZ4m8IL0wV9LaG0LKAgbgVJKjvqNwhpwE72no3pJIgrTMTDyE5ktPrfA/Vr6RH2Y0lyt407PTbsvNuJcShhTgJQlCwpLjaKEoABFFHWK6s4ckeSzotLonVTiGwh9bam1qTkFpKkKqsbVAoHS10JrXKgetHj6YT62LPm3mlYXG5d5aFUBopLaiDQgg5jbHsR+HWgpJSoBSSCCCKgg6wQdYgJjlL2LdePannHPo5Zlf4WjHfGm+k3yJr/2Kf/oijkoAFAKAbBqj9QEsO3z2wlRSqaKVJJBCmGAQQaEEFrIg7I9CSvF0ieQFsl91BrRTcm2tJoaGhSyQaGMVpgKWjOfWZj2q4o+40dw5fip/27kApZm8XSJsVcL6BvXJtpHpZhhXG6bTloGc7Me53muYwdBtFMXPYu8SK1wjXuhqx80S6QoqCQFKpUgCppWlTrNKnzwH0jD3w6RTElZvPSrnNuB1tOLChfRViqKLBGumyNxC9v3brYrp3OMn+IB74BPSV8FtPOIbbmita1BKUhmXqVE0AHa41qJnS0itFeVEiD5iKwt7tR3XkfrDX4or0QE22jehb8k4BNlSDsD0u2lKqa8KkoGIdRjXaF8oRDq0tWg2lkqNA83Xm6n5aVElA+dUjfQZw1rcsNmbYWxMNhbaxmDsOxST4KhsI1RIWlmj6pGdfllGpaWQDvSQFIVwqgg+WAstKqiozBjmFrcLpGqZszmnDVUsvmwTmebKQpuvV0kjggQyoAjgmOYQ1+N56lLXZ8quiE9GYWk5qVtZBGpI8LeejqBqGj03v7l5VSmpNImXRUFdaMpPAjNz7NB86MRI6QaRWvVUupxDVe+awy7Q3gOGilU3BRMdS5q7QWg6qYmB+SsqAw/3jmRweKAQVdYG00pVlhKEhKEhKUgBKUgAADIAAZAcIBFC6rSAjEbSz3Gbma+fDT0x5loT+kdkjG84640Na1FMy3T5yjVSB14YouOFJBBBFQciDu3QCg0L5QbTyktT7YYWcg6ipaJ+cDVTfXUjfSG824FJCkkFJAIINQQcwQRrFInq+y69EoezZRGFhaqOtp1NrOpSdyFHKmoGlMiAPncteeqVdRJTK6yziqNqUf7JajkK7G1HWNQJrlnAUXBBBAEIG9O9K0ZS1X2JaZwNIDWFPNsqpiZQo5qQScydsP6JRvlXW3Jzxmx5mGh7oCjNANKBaFnszFRjKcLoGx1OS8tgJ6QG5QjRRPXJ50r5qack1noPjG3XY6gZgeMgH9mmKFgCCCCAIXt8+nblnSjYl1hEw8uiDRKsKEUK1UUCDrSnMeGd0MKJWvm0n7MtV3CatsdpRu6BONXlWVZ7gmAaNx2nU3aC5sTb3O82lko6DaKYi4Fd4kV1J17oIy/Jsd/KptO9lB8zlP6oIDC25ZC5q25phqnOOTkylOI0BVzrhArsrqrxjNvMqbWUqBQtCiCDUEKSaEEawQRG9sM/8V/+ove2cjaX8Xc4gbRl05gDslKdo1B4DeNSuFDsJgNZc9eF8IynNuq/KmAA5XWtOpLw311K455YhDBiM9FdJXZCbbmWT0kHNJ1KSe+QrgR5sjrAiutHbfanZZuYYNUOJrnrB1KQrcoGoPVAelEvX6p7tvcW2fZJEVDEv37/AJ6d+jZ9mICmpRNG0DclI9Aj7R+UDIR+oDF3u6UGRst1aDR12jLZGsKWDiUNxCAog7wIliQk1POttIFVuLShI+cpQSB5zDk5SlpVck2Acglx0jeVFKEnyYVeeMJdDIh22pNJGQWpf7Ntbg9KRAVLYtkolZdphsUQ0hKBxwilTxJzPEmO7BBAEEEEB4OnWjwnrPmJciqlNko4OJ6TZ+8B5CYj1p0oUFJJSpJBBGRBBqCNxBi4DEa6ZSQZtGbbAoETDyR4ocVh9FICrNBdI+z7Pl5nwlooumxxJKV5bBiBI4ER70J/k3Wlik5lk/8ALeSsdTqKU87ZPlhwQGXvPRWx576BZ82fuiWNGPj0r9YZ9qmKsvHHcie+rO/gMSnox8elvrDPtUwFnwRxWOjbVuMSjKnph1LTadZUdfBI1qUdgGZgEDyjSPhNmmvsVFf2z1I9Pk1S5L84vwQ20k9alLI9CTC6000iXalpOPIQo84pKGWwMSsIolCQBWqjrIG1RijLqNCTZsgEOU590847ShoogAN1GvCnLrKqa4DZwQQQExX9opbK+LTJ/dp7o1nJm/8AH/8ATf58ZnlBppa/XLtetY90afkzap/rlvU/APCCCCAIUPKH0VDkoidQntjCghw72lmgr4rhFPpFQ3o8LTuQD1mTjZFay7tPGSgqT+8BASRYVsLlJlmYbPTaWlY2Voc0ngRUHgTFmyU2l1pDiDVC0pWk70qAUD5jESRWl0s6XbFklHY2UeRtamx6EiA10Stfa2Rbk1XbzJHVzDQ9YI8kVTCY5QWhC3Uon2UlRaTgfA182CSlym5JJB4EHUDAdy4DTNtyTEitQS8yVlsHw21KKyU7ylSlVG6h30bcRDLTK21pW2pSFpIKVJJSoEaiCMwYdOgnKCIwtWmmo1CYbGfW6ga/GT9064B6wR1rPtFt9tLrLiXG1CqVIIUD5R6o7MAQQQQBBBBARtpqO6U79amfbLijrkB3Dlet/wDmHYnLTj85z31uZ9suKPuT/MUp+v8A5l6A3MEEEARg78E9w5ngWPbtiN5GGvsHcKb/AFH8yzAT3dn+eJH6w364rwRId2f54kfrDfrivAYDmJdv2I+Gnqa+bZxdfNJ91IozSXSiXkGFPTLgQkA0HhrPyG061K/7mgziTrWnX7UtFbiWyt6Yd6KE5nclA4JSAKnYmpgHByapZQl5xfgqcaSOtKFE+haYc8Zu77RIWbINS9QV5rdUNRcV31N4GSQdyRGkgM9p9pJ2BZ0xMDv0oo39IshKMtoCiCeAMSAtZUokkqUokknMkk5k7yTD+5SVpFMpKsD/AJjq1n9UgD1u+iE1oPJB60pNsioVMMgj5vOJKvQDAVXoTo8JGQl5cChQ2MfFxXScP3yfJSPcgggCCCCA6Fu2OialnpdwdB1CkHhUZKHEGhHECIynJRTTi21ii0KUhQ3KSSkjziLciSr2pENW1OJG1wL/AGqEuH0qMBQl02lBnrLZcWcTrdWXSdZUgCijvKkFKjxJjYwiuTVaRxTjBORDTqRxBUhR8tUeaHrAESRegsrtqdoKnnimgz70BPuitzExWa1z2lpGsfCLx8iHVq9SYDBWbaC2Hm3mzhW2tK0ncpJBHkqIsjRy3ETkozMt966gKprodSkHilQKT1RK15WinwfaLzIFGyecZ+iXUpHHCao+xDL5OmllQ9IOK1VeZruyDiB5cKgOKzAPCCCCAzd4mk3YFmvvg0WE4GvpV9FHXQnF1JMSGtCqYiDQkgE6iRQnPacx5xDh5Q+kxdmWZFs1DQDjgG11wUQmm8Iz/Wx5V7GifYFn2S1TphExzp3uqLK1Z7aElI4JEB2eTg53SfTvlVHzPM/6wR1eT07S1yPlS7o/ebV7oIDo6Pn/AIpH/mDvtXIqBxoKSUqAKSCCCKggihBB1ikS5owquk6Dvn3PariphASrexd+bMm+1g9jPVUydeH5TRO9Nct4I21jvXM3ifB8zzDyqSr6hiJOTbmpLvAHIK4UPgxQOmOirVoyjku7lizQqlShwVwrHVu2gkbYka3LFdlJhyXfThcbUUqGzeFDekihB2giAtQGJivyHdxzxGPwCGDcXeN2Q0JGYV25pPaVE5raT4HFSB50+KTC/vuHd1fiy/4EwFNiOY4EcwE48o091GfqjdP2z8eXcSO7bPiPeyVGj5ScgRNSj2xbS2/K2vF/mRkrl5nBbcrXUouo+8y4B+9SAqyCCCAIIIIAMSNekO7M7T++V6hFcmI70/muctWdUMwZl6nUHFJHoEAz+TOenP7sMv63oesJjk1SBDE49sW402P1aVKPtBDngM3eQe5E99Wd/CYlTRj49LfWGfapiqLzlUsee+gX6RSJX0Y+PSv1hn2qYBtX2WjaMhNBxicfTLPjohKiAhxPfoBGYByUOsjwYW+jsou1p9pmanVpU4SlLjxU8a0qEDEoZmlBnrpFOaeaKJtGRdl1UCiMTSj4Lqa4FdXgngoxIq0OMPEHE260uh2KStCvQQoeiAqvQm62Ts3ptJLj9KF52hUK6wgDJA6s6ayY2EZq7zS5NpSDT+XOd48kbHUgYuoGoUOChGlgCCCCAmzlD/nZP1Zr8bsaTkzd7P8AXLep+MxyhFd1xwl2vxOGNNyZtU/1y3qfgHhBBBAEdO2Piz1dXNOfgMdyPD05ngzZk44TTDLvU8YoUEj7xEBHMVPch+Y5brf/AJhyJYiuLrbPLNjySDrLIX+1Jd/rgNVHCkgggioORBjmCASl4dwgWVP2ZRKjUqlyaJJ/QqOSfFOW4jVCPn7PcYcU282ptxJopKwUqHWDFtx4OlmhEraLeCZaBIFEuJ6LiPEV7jUHaICW9DtOpqzXccu50Sem0qpbWPnDYfnDMeiKf0H05YtSW51noqTQOtqPSQrcd6TnRW2mwggTZeFd09ZTwC+2MrrzToFAaeCoeCsbtusbacXYaVKkLSZcxUbWoNPDYW1kAk+KaKHi8YCt4IIIAggggI201PdKd+tTPtlxR9yJ7hSvW/8AzDsTbpeqtoTh3zMx7VcUfcaruHL8FP8At3IDewQQQBGGvsPcKb/UfzLUbmMHfge4cz1sfzDcBP12f54kfrDfrjbXu2tadnzykonpgS71XGaLIoCek3UUPQVl4pTvjE3Z/niR+sN+uKMvT0M+EbPWhIq+32xk7cYGaOpaap68J2QE96FWAbYnwzMzikLUlSgtzE6teHMoSVK14anM6kmKO0Nu6k7MT+Tt1cIop1yinCN1aAJTwSAMhWsSdZtoOSz7brZKXGlpUk7lJNcxu3iLB0T0jRPybMy3qcTmnXhWMloPUoEccjtgPXggggEPylz22R3YH/xNRgbqB3Zkq/3v9KqQzOUrIEsyT1MkrdbJ4rShSfZqhUXdzXN2tJKOrsloHqUsJPrgLBggEEAQQQQBEtX5Du5MeKx7BEVLEo3yTQctubI1BTaPuMtpPpBgNFycD3TfGzsVftmYoyEFya5CsxOPbEttt/fWVf5cP2AIma7hXO6UJXvfnF/uPn1kRS61UBO7OJluLGO3EKOxt9XnSR/VAMm//RPsiRTNIFXJY1VTWWVkBXXhVhVwGKEHoxby5KcZmW++aWFU1VTqWjqUklPliypqWS42ptaQpC0qSpJ1FKgQQesGkR1pfo6qRnn5ZVTzayEk+Eg9JCvKkg9dYCwrPnkPNNutnEhxCVpO9KgCD5jH5tS0US7DjzhohpClqPzUgk045QreT1pbz0quTWrpy5xN11lpZzH2Vk+RaRHPKG0o5qTblEHpzCsS+DTZBod2JeH7ioDC3X2au1rdVNPCqW1qmXNZGLF2pscAqlBubMa/lKM/k0mrc64PvISf6Y0dx2i3YlmJcUKOzJDqt+ClGk9WHpfrDHj8pBHc+XO6ZA87Tv8ApALe4p6ltsD5SHx/CUr+mCOnc27htyTPznB95lwe+OYD9aHOV0jZO+dV6XFRVgiSdCHe7sqd84n0uf8A7FbCAIV1993nZkv2Uwmswwk4gNbjQzKeKk5qG8YhnUQ0YICJbPtBxh1DrSihxtQUlQ1gg1B49W2NBpjpSLRn0TOHApSGErTsC0gJVhz70kVHAxo77LvewZnslhNJZ9RyAybdNSpHBKs1J+0Nghcyh7Yjxk+sQFuCOY4EcwC6v10bMzZSnECq5ZQdy14KFLg6gk4v1cTjYFqGWm2HxmWnW3Kb8CgSPKBTyxaLjYUClQBBBBBzBB1gjaIlO9K75dmTZwgmWdJUyrXQay0o/KT6RQ76BVUu+laErQQpKgFJI1FJFQR1iPpCkuIvAS/LiReVR9kdqqe/aGYSN6kaqfJpuMNuAIIIIDoW/ayZWVemF9602tfXhBIT1k0HliLnnSpRUo1KiSTxJqTDtv8ArwEqHwcwqtFBUwRqBSapZ4mtFK3EJG8DNXL3dKnZlMy8n8lYUDmMnHBmlsb0g0KvINuQOu6vRsyVlS7ShRxQLrg1HG50sJ4pThT9mNbBBAZO9ZVLGnfovWpIiW9GD+XS307PtUxT976qWJOeIked1sRLlgrpNsHc80fM4mAtSJ75QWhfMzCZ5pPQfOF2mx0DJX20jzoJ2xQkeVpTo8iek3pZzvXEkA/JUM0LHFKgD5ICdLldNuwZ8NuKpLzOFC66krr2tzgKnCeCq7IqCImtSzVy7zjLqcLja1IUOKTQ03jcdoim7m9OPhCQCHFVmJejbldak07W7xqBQ8Uk7RAb6CCCAmS/5dbZVwZZHoJ98ankzH4//wBN/nxjb9HK22+NyGB/BQffGw5M56U/1S3rfgHpBBBAEKnlCaShmQTKpPTmFgkbmmyFE8KrwDjRW6N3pXpfL2cwXpldBngQKFa1fJQnaeOobSIlPS/Sl60pxcw7rVRKECpCEA9FtO/X5SSdsB8tEtH1T06xLIr2xYCiNiBmtXkQCfJFkstBKQlIolIAAGwAUA80LO5a7UyDRmZlNJl5IASdbbevCdy1GhO6gG+GfAEEEfNMwkqKAoFSQCpNRUBVcJI1gGhp1HdAfSCCCAzt4GjqZ2zphlQqrm1KbO5xAKkEbsxQ8CRtiQEA1FNezr2RY+mdupk5CYfWQMDasNdqyMKEjrUQIma6rRZU9abKcNW2lB107MCCDhPjKon7R3QFYo1CuuP1BBAEEEBgIt0jXWcmDvfePncVFIXELrYrXBx4fxCffEz2mur7p3uLPnUYpDk/uVscDc+8Pwn3wDKggggCMBforuI/xWx7ZBjfwu7+l0sZzi6yP36+6AQ12h7sSP1hv1xXgiQLuVUteR+ssjzrAiwBATPfpoX2JPdkNpozNVXlqS6P7RPCtQseMrdHcuD027HmjJuqo1MHtddSX6UH3wAnrCIdN4GiabRkHZc0x0xtE+C6muE8Ac0ngoxIq0racIOJDiFUOsKSpJ84II9EBbsEZO7LTMWlIIdJHPI7W8P0gA6VNyhRQ6yNkayAx97GjZnbKfbSKuIAdbGs4m8yBxKMSRxVEoS75QtK0mikkKB4g1B88W/EyXzXdKkZozDKfyV9RIoMm3Dmps7gcynhUeDAUbYdqpmZZl9HeutoWOGJINDxBy8kd6EfcFeAkJ+Dn1UNSqXJ1HEaqZ661UN+JQ3AvCAIIIID5TUyltClrIShCSpROoJSKknqAiL7ctMzM08+ci6644RuxqKqeStIfF/F4CWZcyDKqvOgc9Q941rwncpe75NflCFhdXd8u05sFaSJVohTytVdoaSflK27hU7qg6rjdHDK2UhaxRcyovGuvAQA2OrCMX24YUflCAAAAAAKADIADYI/UB0LemOblX1/JZdV91Cj7onvk8orayjulnT++0PfDzvAfwWVPH/CvjyqbUkeuElyckd1HjulV+l5iAo2Eryi9FMTbM8gZoo07T5CiS2o9SiU/bTuh1R0LesZE3LPS7neOoUg8KjJQ4g0I4gQEl6B6UGz59mYFcKVYXANrSsljiaZjikRqJ9w2/pEEpJLBcCEkVylmqlShuxAKVntcEYK1bNXLvuMuii2lqQocUkg04Q8+TpotgYenljpOnmmq/3aTVahwKwB+rMA422wkAAAAAAAagBqA4QreUYnuU0d0237F8Q1IWHKHT3JTwmWvwOiASF2r2G15E/4htP3lYffHMdHQ97BaMmr5MzLnzOoMcQHa0LURa0msg07LYJy2F5MWFBBAEEEEB52kNgtTss5LvCqHE0O8HWlSdykmhHERJGkOjD0hOrl3UnE2sUUAaKSTVK08CM+GY1iLIggAQQQQBHn25YTM4wpiYbDjatYOw7FJOtKhsIj0IICcNLLkJ2Sd56QK5htJxILZwzCCDUdEUxEb0Z8BHoWDygZqW7VaEtzqk5FQ7S6PHSRhUfImH8YV9+fxdPUffAdVXKQksOUtM4t1GgPPj90ZO378Z6e7RZ8upnFl2rE8+fFKUjB5BUbCIU7XfDrHripLoPiPlHvgFtoRcI++sO2iSy3WvNggur29IiobB8qteQ1w/LPs9thpDTKEttoFEpSKAD/AH547AggCCCCAxN857hzdNzQ88w1EtyYUlxCqHJSTqOwgxbUEBwI5gggEPyhtDKONz7Scl0aeoPCA7Ws9aRhJ+anfC8u80qcs2fbfAUWz0HkgHpNKIxeUUChxSIruCA+cvMJWhK0EKSoBSSNRSRUEcCI+kEEBK19QKrcm8jlzI1bpdqOnoFp/MWUt1TLKHA6EBQcC/AKiMJSRTvjrrFawQCFHKPmKfEG6+Ov1YY6E3fha0z0JaXS2TqLTK3V+TFiH7sUTBAS9K3ZWzabvOzCHElWt2cUUUG7Cqq6bgE0hv6A3NS1nFLrh7ImRqWoUQg/o0Z0PzjU7qQwRHMAQQQQBCCvutKak7YampZTjVJdtIcSDgJDjpKFEjCrWKpNdmUP2PhO/wBmvxT6oBHWFykVpSEzkqFnatlWA+VCqivUodUe1M8pGUCe1yswpW5ZbQn7wUo+iFVeL8YV4xjz9BvjrfjD1wGznnLW0leSEtc1KpVVPfJYTsxqWc3V0yyrSuQFTDr0E0FZsuW5prpLVQuukUUtQ/CkZ0TsqdZJJ0Et3ifFHqEfWAIIIIAjhRjmCAiFxCiSaHMk6jtijuTwT8ErB2TLo/hsn3w0IIAggggCFrygCfgig2vtepZ90MqCAjnQiqbTklUOU1LnV+mRFjQQQBE53+aF8xOJm2k9rme/oMg8Bnq1Y09LiQuKMggJVul0yVZ0+krqJd6jb2ugFei79gmvilW+KpBjmCAI61o2c3MNLaeQlxtYopKhUEf7zrrBFY7MEBPWm1wsxLrL1nEvN1xButHkbeicg4BspRXA644sC/Oeke0WhLl4oyq5iZfHjYk0X5QCdpMUMYwV8XxHyn3QHgjlISWHOWmcW6jVPPj90Zq3r/5qZ7TZ8tzSlZBX9s6fESE0SfIqE+53x6/fFJXHfFleT3QC/wBEbjpydc560CthtRxKxnFMLJNTka4Cc6lefAw/7EsNmUYSxLthttAyA9JJOalHaTmY7wjmAIIIIDG3wv4bEnCNZShP3nm0+owq+Ti0fhCYJBH5NTzut/6RQ0EAQQQQCFv00EWu0JZ9hNTNqQwrdzwolBJ2YkU/ZEw67BsdEpLMy7feNISgcaDNR4k1J4mOjpP/AGkj9cT7CYj3YAhacoFFbIyFe3tepcMuCAiaRKkOoXQ9FaVajsUDBFswQH//2Q=="/>
          <p:cNvSpPr>
            <a:spLocks noChangeAspect="1" noChangeArrowheads="1"/>
          </p:cNvSpPr>
          <p:nvPr/>
        </p:nvSpPr>
        <p:spPr bwMode="auto">
          <a:xfrm>
            <a:off x="1675420" y="1379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827442" y="1531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979465" y="1684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131488" y="18367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283511" y="19891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2"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435534" y="2141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587557" y="2293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739580" y="2446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2891605" y="2598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4"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3043628" y="2751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itle 1"/>
          <p:cNvSpPr>
            <a:spLocks noGrp="1"/>
          </p:cNvSpPr>
          <p:nvPr>
            <p:ph type="ctrTitle"/>
          </p:nvPr>
        </p:nvSpPr>
        <p:spPr>
          <a:xfrm>
            <a:off x="4577956" y="3338596"/>
            <a:ext cx="3020581" cy="931299"/>
          </a:xfrm>
        </p:spPr>
        <p:txBody>
          <a:bodyPr/>
          <a:lstStyle/>
          <a:p>
            <a:r>
              <a:rPr lang="en-US" sz="4000" dirty="0" smtClean="0">
                <a:effectLst>
                  <a:outerShdw blurRad="38100" dist="38100" dir="2700000" algn="tl">
                    <a:srgbClr val="000000">
                      <a:alpha val="43137"/>
                    </a:srgbClr>
                  </a:outerShdw>
                </a:effectLst>
              </a:rPr>
              <a:t>Thank You</a:t>
            </a:r>
            <a:endParaRPr lang="en-IN" sz="2000" dirty="0"/>
          </a:p>
        </p:txBody>
      </p:sp>
    </p:spTree>
    <p:extLst>
      <p:ext uri="{BB962C8B-B14F-4D97-AF65-F5344CB8AC3E}">
        <p14:creationId xmlns:p14="http://schemas.microsoft.com/office/powerpoint/2010/main" val="2938135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srcRect t="10090"/>
          <a:stretch/>
        </p:blipFill>
        <p:spPr>
          <a:xfrm>
            <a:off x="771752" y="1190834"/>
            <a:ext cx="10862342" cy="4059152"/>
          </a:xfrm>
          <a:prstGeom prst="rect">
            <a:avLst/>
          </a:prstGeom>
        </p:spPr>
      </p:pic>
      <p:sp>
        <p:nvSpPr>
          <p:cNvPr id="8" name="Title 1"/>
          <p:cNvSpPr txBox="1">
            <a:spLocks/>
          </p:cNvSpPr>
          <p:nvPr/>
        </p:nvSpPr>
        <p:spPr>
          <a:xfrm>
            <a:off x="231496" y="115332"/>
            <a:ext cx="10677510"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effectLst>
                  <a:outerShdw blurRad="38100" dist="38100" dir="2700000" algn="tl">
                    <a:srgbClr val="000000">
                      <a:alpha val="43137"/>
                    </a:srgbClr>
                  </a:outerShdw>
                </a:effectLst>
                <a:latin typeface="+mj-lt"/>
                <a:cs typeface="+mj-cs"/>
              </a:rPr>
              <a:t>Diversified Utility of Deep Learning</a:t>
            </a:r>
            <a:endParaRPr lang="en-IN" sz="2800" b="1" dirty="0">
              <a:effectLst>
                <a:outerShdw blurRad="38100" dist="38100" dir="2700000" algn="tl">
                  <a:srgbClr val="000000">
                    <a:alpha val="43137"/>
                  </a:srgbClr>
                </a:outerShdw>
              </a:effectLst>
              <a:latin typeface="+mj-lt"/>
              <a:cs typeface="+mj-cs"/>
            </a:endParaRPr>
          </a:p>
        </p:txBody>
      </p:sp>
    </p:spTree>
    <p:extLst>
      <p:ext uri="{BB962C8B-B14F-4D97-AF65-F5344CB8AC3E}">
        <p14:creationId xmlns:p14="http://schemas.microsoft.com/office/powerpoint/2010/main" val="4074338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defPPr>
              <a:defRPr lang="en-US"/>
            </a:defPPr>
            <a:lvl1pPr defTabSz="912114">
              <a:spcBef>
                <a:spcPct val="0"/>
              </a:spcBef>
              <a:buNone/>
              <a:defRPr sz="2800" b="1">
                <a:solidFill>
                  <a:schemeClr val="bg1"/>
                </a:solidFill>
                <a:effectLst>
                  <a:outerShdw blurRad="38100" dist="38100" dir="2700000" algn="tl">
                    <a:srgbClr val="000000">
                      <a:alpha val="43137"/>
                    </a:srgbClr>
                  </a:outerShdw>
                </a:effectLst>
                <a:latin typeface="+mj-lt"/>
                <a:ea typeface="+mj-ea"/>
                <a:cs typeface="+mj-cs"/>
              </a:defRPr>
            </a:lvl1pPr>
          </a:lstStyle>
          <a:p>
            <a:r>
              <a:rPr lang="en-US" dirty="0"/>
              <a:t>Introduction</a:t>
            </a:r>
            <a:endParaRPr lang="en-IN" dirty="0"/>
          </a:p>
        </p:txBody>
      </p:sp>
      <p:sp>
        <p:nvSpPr>
          <p:cNvPr id="15" name="TextBox 14"/>
          <p:cNvSpPr txBox="1"/>
          <p:nvPr/>
        </p:nvSpPr>
        <p:spPr>
          <a:xfrm>
            <a:off x="231495" y="997582"/>
            <a:ext cx="6330798"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Deep </a:t>
            </a:r>
            <a:r>
              <a:rPr lang="en-US" sz="1600" b="1" dirty="0"/>
              <a:t>learning </a:t>
            </a:r>
            <a:r>
              <a:rPr lang="en-US" sz="1600" dirty="0"/>
              <a:t>is a form of machine learning that uses a model of computing that's very much inspired by the structure of the brain. Hence we call this model a </a:t>
            </a:r>
            <a:r>
              <a:rPr lang="en-US" sz="1600" b="1" i="1" dirty="0"/>
              <a:t>neural network</a:t>
            </a:r>
            <a:r>
              <a:rPr lang="en-US" sz="1600" dirty="0"/>
              <a:t>. The basic foundational unit of a neural network is the </a:t>
            </a:r>
            <a:r>
              <a:rPr lang="en-US" sz="1600" i="1" dirty="0"/>
              <a:t>neuron</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Each neuron has a set of inputs, each of which is given a specific weight. The neuron computes some function on these weighted inputs. A linear neuron takes a linear combination of the weighted </a:t>
            </a:r>
            <a:r>
              <a:rPr lang="en-US" sz="1600" dirty="0" smtClean="0"/>
              <a:t>inputs and apply activation function (sigmoid, tanh etc.)</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Network </a:t>
            </a:r>
            <a:r>
              <a:rPr lang="en-US" sz="1600" dirty="0"/>
              <a:t>feeds the weighted sum of the inputs into the </a:t>
            </a:r>
            <a:r>
              <a:rPr lang="en-US" sz="1600" i="1" dirty="0"/>
              <a:t>logistic </a:t>
            </a:r>
            <a:r>
              <a:rPr lang="en-US" sz="1600" i="1" dirty="0" smtClean="0"/>
              <a:t>function </a:t>
            </a:r>
            <a:r>
              <a:rPr lang="en-US" sz="1600" dirty="0" smtClean="0"/>
              <a:t>(in case of sigmoid activation function). </a:t>
            </a:r>
            <a:r>
              <a:rPr lang="en-US" sz="1600" dirty="0"/>
              <a:t>The logistic function returns a value between 0 and 1. When the weighted sum is very negative, the return value is very close to 0. When the weighted sum is very large and positive, the return value is very close to </a:t>
            </a:r>
            <a:r>
              <a:rPr lang="en-US" sz="1600" dirty="0" smtClean="0"/>
              <a:t>1</a:t>
            </a:r>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498520" y="727520"/>
            <a:ext cx="282236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Biological Neuron</a:t>
            </a:r>
            <a:endParaRPr lang="en-US" sz="1900" b="1" i="1" dirty="0">
              <a:solidFill>
                <a:srgbClr val="0070C0"/>
              </a:solidFill>
              <a:latin typeface="Calibri" panose="020F0502020204030204" pitchFamily="34" charset="0"/>
              <a:ea typeface="Segoe UI" pitchFamily="34" charset="0"/>
              <a:cs typeface="Myriad Pro"/>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14742" y="1062825"/>
            <a:ext cx="2533722" cy="1719780"/>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val="0"/>
              </a:ext>
            </a:extLst>
          </a:blip>
          <a:srcRect r="2453"/>
          <a:stretch/>
        </p:blipFill>
        <p:spPr>
          <a:xfrm>
            <a:off x="9355462" y="1140100"/>
            <a:ext cx="2802194" cy="1303065"/>
          </a:xfrm>
          <a:prstGeom prst="rect">
            <a:avLst/>
          </a:prstGeom>
        </p:spPr>
      </p:pic>
      <p:sp>
        <p:nvSpPr>
          <p:cNvPr id="12" name="TextBox 11"/>
          <p:cNvSpPr txBox="1"/>
          <p:nvPr/>
        </p:nvSpPr>
        <p:spPr>
          <a:xfrm>
            <a:off x="9510760" y="727336"/>
            <a:ext cx="2500038"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Artificial Neuron</a:t>
            </a:r>
            <a:endParaRPr lang="en-US" sz="1900" b="1" i="1" dirty="0">
              <a:solidFill>
                <a:srgbClr val="0070C0"/>
              </a:solidFill>
              <a:latin typeface="Calibri" panose="020F0502020204030204" pitchFamily="34" charset="0"/>
              <a:ea typeface="Segoe UI" pitchFamily="34" charset="0"/>
              <a:cs typeface="Myriad Pro"/>
            </a:endParaRPr>
          </a:p>
        </p:txBody>
      </p:sp>
      <p:pic>
        <p:nvPicPr>
          <p:cNvPr id="9" name="Picture 8" descr="Screen Clipping"/>
          <p:cNvPicPr>
            <a:picLocks noChangeAspect="1"/>
          </p:cNvPicPr>
          <p:nvPr/>
        </p:nvPicPr>
        <p:blipFill rotWithShape="1">
          <a:blip r:embed="rId4" cstate="email">
            <a:extLst>
              <a:ext uri="{28A0092B-C50C-407E-A947-70E740481C1C}">
                <a14:useLocalDpi xmlns:a14="http://schemas.microsoft.com/office/drawing/2010/main" val="0"/>
              </a:ext>
            </a:extLst>
          </a:blip>
          <a:srcRect l="2481" t="6281" r="6589" b="2980"/>
          <a:stretch/>
        </p:blipFill>
        <p:spPr>
          <a:xfrm>
            <a:off x="7585658" y="3296990"/>
            <a:ext cx="3786390" cy="3284113"/>
          </a:xfrm>
          <a:prstGeom prst="rect">
            <a:avLst/>
          </a:prstGeom>
        </p:spPr>
      </p:pic>
      <p:sp>
        <p:nvSpPr>
          <p:cNvPr id="10" name="TextBox 9"/>
          <p:cNvSpPr txBox="1"/>
          <p:nvPr/>
        </p:nvSpPr>
        <p:spPr>
          <a:xfrm>
            <a:off x="7302076" y="2904913"/>
            <a:ext cx="4403915"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Number of Neurons in Species</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2432826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Introduction</a:t>
            </a:r>
            <a:endParaRPr lang="en-IN" sz="2800" b="1" dirty="0">
              <a:latin typeface="+mj-lt"/>
            </a:endParaRPr>
          </a:p>
        </p:txBody>
      </p:sp>
      <p:sp>
        <p:nvSpPr>
          <p:cNvPr id="15" name="TextBox 14"/>
          <p:cNvSpPr txBox="1"/>
          <p:nvPr/>
        </p:nvSpPr>
        <p:spPr>
          <a:xfrm>
            <a:off x="231494" y="997580"/>
            <a:ext cx="1179218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Softwares used in Deep Learning</a:t>
            </a:r>
          </a:p>
          <a:p>
            <a:pPr marL="742950" lvl="1" indent="-285750">
              <a:buFont typeface="Arial" panose="020B0604020202020204" pitchFamily="34" charset="0"/>
              <a:buChar char="•"/>
            </a:pPr>
            <a:r>
              <a:rPr lang="en-US" sz="1600" b="1" dirty="0" smtClean="0"/>
              <a:t>Theano: </a:t>
            </a:r>
            <a:r>
              <a:rPr lang="en-US" sz="1600" dirty="0" smtClean="0"/>
              <a:t>Python based Deep Learning Library</a:t>
            </a:r>
          </a:p>
          <a:p>
            <a:pPr marL="742950" lvl="1" indent="-285750">
              <a:buFont typeface="Arial" panose="020B0604020202020204" pitchFamily="34" charset="0"/>
              <a:buChar char="•"/>
            </a:pPr>
            <a:r>
              <a:rPr lang="en-US" sz="1600" b="1" dirty="0" smtClean="0"/>
              <a:t>TensorFlow: </a:t>
            </a:r>
            <a:r>
              <a:rPr lang="en-US" sz="1600" dirty="0" smtClean="0"/>
              <a:t>Google’s</a:t>
            </a:r>
            <a:r>
              <a:rPr lang="en-US" sz="1600" b="1" dirty="0" smtClean="0"/>
              <a:t> </a:t>
            </a:r>
            <a:r>
              <a:rPr lang="en-US" sz="1600" dirty="0" smtClean="0"/>
              <a:t>Deep Learning library runs on top of Python/C++</a:t>
            </a:r>
          </a:p>
          <a:p>
            <a:pPr marL="742950" lvl="1" indent="-285750">
              <a:buFont typeface="Arial" panose="020B0604020202020204" pitchFamily="34" charset="0"/>
              <a:buChar char="•"/>
            </a:pPr>
            <a:r>
              <a:rPr lang="en-US" sz="1600" b="1" dirty="0" smtClean="0"/>
              <a:t>Keras / Lasagne: </a:t>
            </a:r>
            <a:r>
              <a:rPr lang="en-US" sz="1600" dirty="0" smtClean="0"/>
              <a:t>Light weight wrapper which sits on top of Theano/TensorFlow, enables faster model prototyping</a:t>
            </a:r>
          </a:p>
          <a:p>
            <a:pPr marL="742950" lvl="1" indent="-285750">
              <a:buFont typeface="Arial" panose="020B0604020202020204" pitchFamily="34" charset="0"/>
              <a:buChar char="•"/>
            </a:pPr>
            <a:r>
              <a:rPr lang="en-US" sz="1600" b="1" dirty="0" smtClean="0"/>
              <a:t>Torch: </a:t>
            </a:r>
            <a:r>
              <a:rPr lang="en-US" sz="1600" dirty="0" smtClean="0"/>
              <a:t>Lua based Deep Learning library with wide support for machine learning algorithms</a:t>
            </a:r>
          </a:p>
          <a:p>
            <a:pPr marL="742950" lvl="1" indent="-285750">
              <a:buFont typeface="Arial" panose="020B0604020202020204" pitchFamily="34" charset="0"/>
              <a:buChar char="•"/>
            </a:pPr>
            <a:r>
              <a:rPr lang="en-US" sz="1600" b="1" dirty="0" smtClean="0"/>
              <a:t>Caffe: </a:t>
            </a:r>
            <a:r>
              <a:rPr lang="en-US" sz="1600" dirty="0" smtClean="0"/>
              <a:t>Deep Learning library primarily used for processing pictures</a:t>
            </a:r>
          </a:p>
          <a:p>
            <a:pPr marL="742950" lvl="1" indent="-285750">
              <a:buFont typeface="Arial" panose="020B0604020202020204" pitchFamily="34" charset="0"/>
              <a:buChar char="•"/>
            </a:pPr>
            <a:endParaRPr lang="en-US" sz="1600" dirty="0"/>
          </a:p>
          <a:p>
            <a:pPr lvl="1"/>
            <a:endParaRPr lang="en-US" sz="1600" dirty="0" smtClean="0"/>
          </a:p>
          <a:p>
            <a:pPr marL="285750" indent="-285750">
              <a:buFont typeface="Arial" panose="020B0604020202020204" pitchFamily="34" charset="0"/>
              <a:buChar char="•"/>
            </a:pPr>
            <a:r>
              <a:rPr lang="en-US" sz="1600" dirty="0" smtClean="0"/>
              <a:t>Useful online Courses</a:t>
            </a:r>
          </a:p>
          <a:p>
            <a:pPr marL="742950" lvl="1" indent="-285750">
              <a:buFont typeface="Arial" panose="020B0604020202020204" pitchFamily="34" charset="0"/>
              <a:buChar char="•"/>
            </a:pPr>
            <a:r>
              <a:rPr lang="en-US" sz="1600" b="1" dirty="0" smtClean="0"/>
              <a:t>CS231n: Convolutional Neural Networks for Visual Recognition </a:t>
            </a:r>
            <a:r>
              <a:rPr lang="en-US" sz="1600" dirty="0" smtClean="0"/>
              <a:t>from Stanford university by Andrej Karpathy, </a:t>
            </a:r>
            <a:r>
              <a:rPr lang="en-US" sz="1600" dirty="0"/>
              <a:t>Justin Johnson (</a:t>
            </a:r>
            <a:r>
              <a:rPr lang="en-US" sz="1600" dirty="0">
                <a:hlinkClick r:id="rId2"/>
              </a:rPr>
              <a:t>http://cs231n.stanford.edu/syllabus.html</a:t>
            </a:r>
            <a:r>
              <a:rPr lang="en-US" sz="1600" dirty="0" smtClean="0"/>
              <a:t>)</a:t>
            </a:r>
          </a:p>
          <a:p>
            <a:pPr marL="742950" lvl="1" indent="-285750">
              <a:buFont typeface="Arial" panose="020B0604020202020204" pitchFamily="34" charset="0"/>
              <a:buChar char="•"/>
            </a:pPr>
            <a:r>
              <a:rPr lang="en-US" sz="1600" b="1" dirty="0" smtClean="0"/>
              <a:t>Machine Learning </a:t>
            </a:r>
            <a:r>
              <a:rPr lang="en-US" sz="1600" dirty="0" smtClean="0"/>
              <a:t>from Oxford university by Nando </a:t>
            </a:r>
            <a:r>
              <a:rPr lang="en-US" sz="1600" dirty="0"/>
              <a:t>de </a:t>
            </a:r>
            <a:r>
              <a:rPr lang="en-US" sz="1600" dirty="0" smtClean="0"/>
              <a:t>Freitas (</a:t>
            </a:r>
            <a:r>
              <a:rPr lang="en-US" sz="1600" dirty="0" smtClean="0">
                <a:hlinkClick r:id="rId3"/>
              </a:rPr>
              <a:t>https</a:t>
            </a:r>
            <a:r>
              <a:rPr lang="en-US" sz="1600" dirty="0">
                <a:hlinkClick r:id="rId3"/>
              </a:rPr>
              <a:t>://www.cs.ox.ac.uk/people/nando.defreitas/machinelearning</a:t>
            </a:r>
            <a:r>
              <a:rPr lang="en-US" sz="1600" dirty="0" smtClean="0">
                <a:hlinkClick r:id="rId3"/>
              </a:rPr>
              <a:t>/</a:t>
            </a:r>
            <a:r>
              <a:rPr lang="en-US" sz="1600" dirty="0" smtClean="0"/>
              <a:t>)</a:t>
            </a:r>
          </a:p>
          <a:p>
            <a:pPr marL="742950" lvl="1" indent="-285750">
              <a:buFont typeface="Arial" panose="020B0604020202020204" pitchFamily="34" charset="0"/>
              <a:buChar char="•"/>
            </a:pPr>
            <a:r>
              <a:rPr lang="en-US" sz="1600" b="1" dirty="0" smtClean="0"/>
              <a:t>Neural Networks for Machine Learning </a:t>
            </a:r>
            <a:r>
              <a:rPr lang="en-US" sz="1600" dirty="0" smtClean="0"/>
              <a:t>from University of Toronto by </a:t>
            </a:r>
            <a:r>
              <a:rPr lang="en-US" sz="1600" dirty="0"/>
              <a:t>Geff Hinton (</a:t>
            </a:r>
            <a:r>
              <a:rPr lang="en-US" sz="1600" dirty="0">
                <a:hlinkClick r:id="rId4"/>
              </a:rPr>
              <a:t>https://</a:t>
            </a:r>
            <a:r>
              <a:rPr lang="en-US" sz="1600" dirty="0" smtClean="0">
                <a:hlinkClick r:id="rId4"/>
              </a:rPr>
              <a:t>www.coursera.org/course/neuralnets</a:t>
            </a:r>
            <a:r>
              <a:rPr lang="en-US" sz="1600" dirty="0" smtClean="0"/>
              <a:t>)</a:t>
            </a:r>
          </a:p>
          <a:p>
            <a:pPr marL="742950" lvl="1" indent="-285750">
              <a:buFont typeface="Arial" panose="020B0604020202020204" pitchFamily="34" charset="0"/>
              <a:buChar char="•"/>
            </a:pPr>
            <a:r>
              <a:rPr lang="en-US" sz="1600" b="1" dirty="0" smtClean="0"/>
              <a:t>CS224d: Deep Learning for Natural Language Processing </a:t>
            </a:r>
            <a:r>
              <a:rPr lang="en-US" sz="1600" dirty="0" smtClean="0"/>
              <a:t>from Stanford university by Richard Socher</a:t>
            </a:r>
            <a:r>
              <a:rPr lang="en-US" sz="1600" dirty="0"/>
              <a:t> (</a:t>
            </a:r>
            <a:r>
              <a:rPr lang="en-US" sz="1600" dirty="0">
                <a:hlinkClick r:id="rId5"/>
              </a:rPr>
              <a:t>http://cs224d.stanford.edu</a:t>
            </a:r>
            <a:r>
              <a:rPr lang="en-US" sz="1600" dirty="0" smtClean="0">
                <a:hlinkClick r:id="rId5"/>
              </a:rPr>
              <a:t>/</a:t>
            </a:r>
            <a:r>
              <a:rPr lang="en-US" sz="1600" dirty="0" smtClean="0"/>
              <a:t>)</a:t>
            </a:r>
          </a:p>
          <a:p>
            <a:pPr marL="342900" indent="-342900">
              <a:buAutoNum type="arabicPeriod"/>
            </a:pPr>
            <a:endParaRPr lang="en-US" sz="1600" dirty="0"/>
          </a:p>
          <a:p>
            <a:pPr marL="342900" indent="-342900">
              <a:buAutoNum type="arabicPeriod"/>
            </a:pPr>
            <a:endParaRPr lang="en-US" sz="1600" dirty="0" smtClean="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406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4" y="997581"/>
            <a:ext cx="7128392"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Activation Functions: </a:t>
            </a:r>
            <a:r>
              <a:rPr lang="en-US" sz="1600" dirty="0" smtClean="0"/>
              <a:t>Every activation function takes a single number and performs a certain fixed mathematical operation on it. Below are popularly used activation functions in Deep Learning</a:t>
            </a:r>
          </a:p>
          <a:p>
            <a:pPr marL="742950" lvl="1" indent="-285750">
              <a:buFont typeface="Arial" panose="020B0604020202020204" pitchFamily="34" charset="0"/>
              <a:buChar char="•"/>
            </a:pPr>
            <a:r>
              <a:rPr lang="en-US" sz="1600" dirty="0" smtClean="0"/>
              <a:t>Sigmoid</a:t>
            </a:r>
          </a:p>
          <a:p>
            <a:pPr marL="742950" lvl="1" indent="-285750">
              <a:buFont typeface="Arial" panose="020B0604020202020204" pitchFamily="34" charset="0"/>
              <a:buChar char="•"/>
            </a:pPr>
            <a:r>
              <a:rPr lang="en-US" sz="1600" dirty="0" smtClean="0"/>
              <a:t>Tanh</a:t>
            </a:r>
          </a:p>
          <a:p>
            <a:pPr marL="742950" lvl="1" indent="-285750">
              <a:buFont typeface="Arial" panose="020B0604020202020204" pitchFamily="34" charset="0"/>
              <a:buChar char="•"/>
            </a:pPr>
            <a:r>
              <a:rPr lang="en-US" sz="1600" dirty="0" smtClean="0"/>
              <a:t>Relu</a:t>
            </a:r>
          </a:p>
          <a:p>
            <a:pPr marL="742950" lvl="1" indent="-285750">
              <a:buFont typeface="Arial" panose="020B0604020202020204" pitchFamily="34" charset="0"/>
              <a:buChar char="•"/>
            </a:pPr>
            <a:r>
              <a:rPr lang="en-US" sz="1600" dirty="0" smtClean="0"/>
              <a:t>Linear</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b="1" dirty="0" smtClean="0"/>
              <a:t>Sigmoid: </a:t>
            </a:r>
            <a:r>
              <a:rPr lang="en-US" sz="1600" dirty="0" smtClean="0"/>
              <a:t>Sigmoid has mathematical form </a:t>
            </a:r>
            <a:r>
              <a:rPr lang="en-US" altLang="en-US" sz="1600" b="1" dirty="0" smtClean="0">
                <a:solidFill>
                  <a:srgbClr val="000000"/>
                </a:solidFill>
                <a:latin typeface="MathJax_Math-italic"/>
              </a:rPr>
              <a:t>σ</a:t>
            </a:r>
            <a:r>
              <a:rPr lang="en-US" altLang="en-US" sz="1600" b="1" dirty="0" smtClean="0">
                <a:solidFill>
                  <a:srgbClr val="000000"/>
                </a:solidFill>
                <a:latin typeface="MathJax_Main"/>
              </a:rPr>
              <a:t>(</a:t>
            </a:r>
            <a:r>
              <a:rPr lang="en-US" altLang="en-US" sz="1600" b="1" dirty="0" smtClean="0">
                <a:solidFill>
                  <a:srgbClr val="000000"/>
                </a:solidFill>
                <a:latin typeface="MathJax_Math-italic"/>
              </a:rPr>
              <a:t>x</a:t>
            </a:r>
            <a:r>
              <a:rPr lang="en-US" altLang="en-US" sz="1600" b="1" dirty="0" smtClean="0">
                <a:solidFill>
                  <a:srgbClr val="000000"/>
                </a:solidFill>
                <a:latin typeface="MathJax_Main"/>
              </a:rPr>
              <a:t>) = 1 / (</a:t>
            </a:r>
            <a:r>
              <a:rPr lang="en-US" altLang="en-US" sz="1600" b="1" dirty="0">
                <a:solidFill>
                  <a:srgbClr val="000000"/>
                </a:solidFill>
                <a:latin typeface="MathJax_Main"/>
              </a:rPr>
              <a:t>1+</a:t>
            </a:r>
            <a:r>
              <a:rPr lang="en-US" altLang="en-US" sz="1600" b="1" dirty="0">
                <a:solidFill>
                  <a:srgbClr val="000000"/>
                </a:solidFill>
                <a:latin typeface="MathJax_Math-italic"/>
              </a:rPr>
              <a:t>e</a:t>
            </a:r>
            <a:r>
              <a:rPr lang="en-US" altLang="en-US" sz="1600" b="1" baseline="30000" dirty="0">
                <a:solidFill>
                  <a:srgbClr val="000000"/>
                </a:solidFill>
                <a:latin typeface="MathJax_Main"/>
              </a:rPr>
              <a:t>−</a:t>
            </a:r>
            <a:r>
              <a:rPr lang="en-US" altLang="en-US" sz="1600" b="1" baseline="30000" dirty="0" smtClean="0">
                <a:solidFill>
                  <a:srgbClr val="000000"/>
                </a:solidFill>
                <a:latin typeface="MathJax_Math-italic"/>
              </a:rPr>
              <a:t>x</a:t>
            </a:r>
            <a:r>
              <a:rPr lang="en-US" altLang="en-US" sz="1600" b="1" dirty="0" smtClean="0">
                <a:solidFill>
                  <a:srgbClr val="000000"/>
                </a:solidFill>
                <a:latin typeface="MathJax_Main"/>
              </a:rPr>
              <a:t>).</a:t>
            </a:r>
            <a:r>
              <a:rPr lang="en-US" sz="1600" dirty="0"/>
              <a:t> </a:t>
            </a:r>
            <a:r>
              <a:rPr lang="en-US" altLang="en-US" sz="1600" dirty="0" smtClean="0"/>
              <a:t>It takes real valued number and squashes it into range between 0 and 1. Sigmoid is popular choice, which makes ease of calculating derivatives and easy to interpret</a:t>
            </a:r>
          </a:p>
          <a:p>
            <a:pPr marL="285750"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r>
              <a:rPr lang="en-US" altLang="en-US" sz="1600" b="1" dirty="0" smtClean="0"/>
              <a:t>Tanh: </a:t>
            </a:r>
            <a:r>
              <a:rPr lang="en-US" altLang="en-US" sz="1600" dirty="0" smtClean="0"/>
              <a:t>Tanh squashes the real valued number to the range [-1,1]. Output is zero centered. In practice tanh non-linearity is always preferred to the sigmoid nonlinearity. Also, it can be proved that Tanh is scaled sigmoid neuron </a:t>
            </a:r>
            <a:r>
              <a:rPr lang="en-US" altLang="en-US" sz="1600" b="1" dirty="0" smtClean="0">
                <a:solidFill>
                  <a:srgbClr val="000000"/>
                </a:solidFill>
                <a:latin typeface="MathJax_Main"/>
              </a:rPr>
              <a:t>tanh(</a:t>
            </a:r>
            <a:r>
              <a:rPr lang="en-US" altLang="en-US" sz="1600" b="1" dirty="0" smtClean="0">
                <a:solidFill>
                  <a:srgbClr val="000000"/>
                </a:solidFill>
                <a:latin typeface="MathJax_Math-italic"/>
              </a:rPr>
              <a:t>x</a:t>
            </a:r>
            <a:r>
              <a:rPr lang="en-US" altLang="en-US" sz="1600" b="1" dirty="0" smtClean="0">
                <a:solidFill>
                  <a:srgbClr val="000000"/>
                </a:solidFill>
                <a:latin typeface="MathJax_Main"/>
              </a:rPr>
              <a:t>) = 2</a:t>
            </a:r>
            <a:r>
              <a:rPr lang="en-US" altLang="en-US" sz="1600" b="1" dirty="0" smtClean="0">
                <a:solidFill>
                  <a:srgbClr val="000000"/>
                </a:solidFill>
                <a:latin typeface="MathJax_Math-italic"/>
              </a:rPr>
              <a:t>σ</a:t>
            </a:r>
            <a:r>
              <a:rPr lang="en-US" altLang="en-US" sz="1600" b="1" dirty="0" smtClean="0">
                <a:solidFill>
                  <a:srgbClr val="000000"/>
                </a:solidFill>
                <a:latin typeface="MathJax_Main"/>
              </a:rPr>
              <a:t>(2</a:t>
            </a:r>
            <a:r>
              <a:rPr lang="en-US" altLang="en-US" sz="1600" b="1" dirty="0" smtClean="0">
                <a:solidFill>
                  <a:srgbClr val="000000"/>
                </a:solidFill>
                <a:latin typeface="MathJax_Math-italic"/>
              </a:rPr>
              <a:t>x</a:t>
            </a:r>
            <a:r>
              <a:rPr lang="en-US" altLang="en-US" sz="1600" b="1" dirty="0" smtClean="0">
                <a:solidFill>
                  <a:srgbClr val="000000"/>
                </a:solidFill>
                <a:latin typeface="MathJax_Main"/>
              </a:rPr>
              <a:t>) − 1 </a:t>
            </a:r>
            <a:endParaRPr lang="en-US" altLang="en-US" sz="1600" b="1" dirty="0" smtClean="0"/>
          </a:p>
          <a:p>
            <a:pPr marL="285750" indent="-285750">
              <a:buFont typeface="Arial" panose="020B0604020202020204" pitchFamily="34" charset="0"/>
              <a:buChar char="•"/>
            </a:pPr>
            <a:endParaRPr lang="en-US" sz="1600" dirty="0"/>
          </a:p>
        </p:txBody>
      </p:sp>
      <p:sp>
        <p:nvSpPr>
          <p:cNvPr id="19" name="Freeform 18"/>
          <p:cNvSpPr/>
          <p:nvPr/>
        </p:nvSpPr>
        <p:spPr>
          <a:xfrm>
            <a:off x="6769291" y="2019869"/>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59887" y="746863"/>
            <a:ext cx="428668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Sigmoid Activation Function</a:t>
            </a:r>
            <a:endParaRPr lang="en-US" sz="1900" b="1" i="1" dirty="0">
              <a:solidFill>
                <a:srgbClr val="0070C0"/>
              </a:solidFill>
              <a:latin typeface="Calibri" panose="020F0502020204030204" pitchFamily="34" charset="0"/>
              <a:ea typeface="Segoe UI" pitchFamily="34" charset="0"/>
              <a:cs typeface="Myriad Pro"/>
            </a:endParaRPr>
          </a:p>
        </p:txBody>
      </p:sp>
      <p:pic>
        <p:nvPicPr>
          <p:cNvPr id="4" name="Picture 3"/>
          <p:cNvPicPr>
            <a:picLocks noChangeAspect="1"/>
          </p:cNvPicPr>
          <p:nvPr/>
        </p:nvPicPr>
        <p:blipFill>
          <a:blip r:embed="rId2"/>
          <a:stretch>
            <a:fillRect/>
          </a:stretch>
        </p:blipFill>
        <p:spPr>
          <a:xfrm>
            <a:off x="8208570" y="4188572"/>
            <a:ext cx="3152776" cy="2105025"/>
          </a:xfrm>
          <a:prstGeom prst="rect">
            <a:avLst/>
          </a:prstGeom>
        </p:spPr>
      </p:pic>
      <p:pic>
        <p:nvPicPr>
          <p:cNvPr id="7" name="Picture 6"/>
          <p:cNvPicPr>
            <a:picLocks noChangeAspect="1"/>
          </p:cNvPicPr>
          <p:nvPr/>
        </p:nvPicPr>
        <p:blipFill>
          <a:blip r:embed="rId3"/>
          <a:stretch>
            <a:fillRect/>
          </a:stretch>
        </p:blipFill>
        <p:spPr>
          <a:xfrm>
            <a:off x="7845072" y="1103111"/>
            <a:ext cx="3124200" cy="2095500"/>
          </a:xfrm>
          <a:prstGeom prst="rect">
            <a:avLst/>
          </a:prstGeom>
        </p:spPr>
      </p:pic>
      <p:sp>
        <p:nvSpPr>
          <p:cNvPr id="9" name="Rectangle 2"/>
          <p:cNvSpPr>
            <a:spLocks noChangeArrowheads="1"/>
          </p:cNvSpPr>
          <p:nvPr/>
        </p:nvSpPr>
        <p:spPr bwMode="auto">
          <a:xfrm>
            <a:off x="5947710" y="-138499"/>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Roboto"/>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7641616" y="3948590"/>
            <a:ext cx="428668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Tanh Activation Function</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201193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4" y="997581"/>
            <a:ext cx="7128392"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ReLU (Rectified Linear Unit): </a:t>
            </a:r>
            <a:r>
              <a:rPr lang="en-US" sz="1600" dirty="0" smtClean="0"/>
              <a:t>ReLU has become very popular in last few years. It computes the function </a:t>
            </a:r>
            <a:r>
              <a:rPr lang="en-US" sz="1600" b="1" dirty="0"/>
              <a:t>f(x)=max(0,x</a:t>
            </a:r>
            <a:r>
              <a:rPr lang="en-US" sz="1600" b="1" dirty="0" smtClean="0"/>
              <a:t>). </a:t>
            </a:r>
            <a:r>
              <a:rPr lang="en-US" sz="1600" dirty="0" smtClean="0"/>
              <a:t>Activation is simply thresholds at zero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Linear: </a:t>
            </a:r>
            <a:r>
              <a:rPr lang="en-US" sz="1600" dirty="0" smtClean="0"/>
              <a:t>Linear activation function is used in Linear regression problems where it provides derivative always as 1 due to the function used is </a:t>
            </a:r>
            <a:r>
              <a:rPr lang="en-US" sz="1600" b="1" dirty="0"/>
              <a:t>f(x) = x </a:t>
            </a:r>
            <a:r>
              <a:rPr lang="en-US" sz="1600" b="1" dirty="0" smtClean="0"/>
              <a:t> </a:t>
            </a:r>
            <a:endParaRPr lang="en-US" sz="1600" dirty="0"/>
          </a:p>
          <a:p>
            <a:pPr marL="285750" indent="-285750">
              <a:buFont typeface="Arial" panose="020B0604020202020204" pitchFamily="34" charset="0"/>
              <a:buChar char="•"/>
            </a:pPr>
            <a:endParaRPr lang="en-US" sz="1600" dirty="0"/>
          </a:p>
          <a:p>
            <a:pPr lvl="1"/>
            <a:r>
              <a:rPr lang="en-US" sz="1600" b="1" dirty="0" smtClean="0"/>
              <a:t>Relu</a:t>
            </a:r>
            <a:r>
              <a:rPr lang="en-US" sz="1600" dirty="0" smtClean="0"/>
              <a:t> is now popularly being used in place of </a:t>
            </a:r>
            <a:r>
              <a:rPr lang="en-US" sz="1600" b="1" dirty="0" smtClean="0"/>
              <a:t>Sigmoid</a:t>
            </a:r>
            <a:r>
              <a:rPr lang="en-US" sz="1600" dirty="0" smtClean="0"/>
              <a:t> or </a:t>
            </a:r>
            <a:r>
              <a:rPr lang="en-US" sz="1600" b="1" dirty="0" smtClean="0"/>
              <a:t>Tanh</a:t>
            </a:r>
            <a:r>
              <a:rPr lang="en-US" sz="1600" dirty="0" smtClean="0"/>
              <a:t> due to its better property of convergence</a:t>
            </a:r>
          </a:p>
        </p:txBody>
      </p:sp>
      <p:sp>
        <p:nvSpPr>
          <p:cNvPr id="6" name="TextBox 5"/>
          <p:cNvSpPr txBox="1"/>
          <p:nvPr/>
        </p:nvSpPr>
        <p:spPr>
          <a:xfrm>
            <a:off x="7359887" y="746863"/>
            <a:ext cx="428668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ReLU Activation Function</a:t>
            </a:r>
            <a:endParaRPr lang="en-US" sz="1900" b="1" i="1" dirty="0">
              <a:solidFill>
                <a:srgbClr val="0070C0"/>
              </a:solidFill>
              <a:latin typeface="Calibri" panose="020F0502020204030204" pitchFamily="34" charset="0"/>
              <a:ea typeface="Segoe UI" pitchFamily="34" charset="0"/>
              <a:cs typeface="Myriad Pro"/>
            </a:endParaRPr>
          </a:p>
        </p:txBody>
      </p:sp>
      <p:sp>
        <p:nvSpPr>
          <p:cNvPr id="9" name="Rectangle 2"/>
          <p:cNvSpPr>
            <a:spLocks noChangeArrowheads="1"/>
          </p:cNvSpPr>
          <p:nvPr/>
        </p:nvSpPr>
        <p:spPr bwMode="auto">
          <a:xfrm>
            <a:off x="5947710" y="-138499"/>
            <a:ext cx="2664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Roboto"/>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7557396" y="3600619"/>
            <a:ext cx="428668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Linear Activation Function</a:t>
            </a:r>
            <a:endParaRPr lang="en-US" sz="1900" b="1" i="1" dirty="0">
              <a:solidFill>
                <a:srgbClr val="0070C0"/>
              </a:solidFill>
              <a:latin typeface="Calibri" panose="020F0502020204030204" pitchFamily="34" charset="0"/>
              <a:ea typeface="Segoe UI" pitchFamily="34" charset="0"/>
              <a:cs typeface="Myriad Pro"/>
            </a:endParaRPr>
          </a:p>
        </p:txBody>
      </p:sp>
      <p:pic>
        <p:nvPicPr>
          <p:cNvPr id="3" name="Picture 2"/>
          <p:cNvPicPr>
            <a:picLocks noChangeAspect="1"/>
          </p:cNvPicPr>
          <p:nvPr/>
        </p:nvPicPr>
        <p:blipFill>
          <a:blip r:embed="rId2"/>
          <a:stretch>
            <a:fillRect/>
          </a:stretch>
        </p:blipFill>
        <p:spPr>
          <a:xfrm>
            <a:off x="7931448" y="1162163"/>
            <a:ext cx="3095625" cy="2114550"/>
          </a:xfrm>
          <a:prstGeom prst="rect">
            <a:avLst/>
          </a:prstGeom>
        </p:spPr>
      </p:pic>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53957" y="3957008"/>
            <a:ext cx="2455265" cy="2900992"/>
          </a:xfrm>
          <a:prstGeom prst="rect">
            <a:avLst/>
          </a:prstGeom>
        </p:spPr>
      </p:pic>
    </p:spTree>
    <p:extLst>
      <p:ext uri="{BB962C8B-B14F-4D97-AF65-F5344CB8AC3E}">
        <p14:creationId xmlns:p14="http://schemas.microsoft.com/office/powerpoint/2010/main" val="121463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2032905" y="5342569"/>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Weight9 </a:t>
            </a:r>
            <a:endParaRPr lang="en-US" sz="800" dirty="0"/>
          </a:p>
        </p:txBody>
      </p:sp>
      <p:sp>
        <p:nvSpPr>
          <p:cNvPr id="108" name="Rectangle 107"/>
          <p:cNvSpPr/>
          <p:nvPr/>
        </p:nvSpPr>
        <p:spPr>
          <a:xfrm>
            <a:off x="7241631" y="3775623"/>
            <a:ext cx="444868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Activation = g(BiasWeight1 + Weight1 * Input1 + Weight2 * Input2)</a:t>
            </a:r>
            <a:endParaRPr lang="en-US" sz="1000" b="1" dirty="0"/>
          </a:p>
        </p:txBody>
      </p:sp>
      <p:sp>
        <p:nvSpPr>
          <p:cNvPr id="104" name="Rectangle 103"/>
          <p:cNvSpPr/>
          <p:nvPr/>
        </p:nvSpPr>
        <p:spPr>
          <a:xfrm>
            <a:off x="7304461" y="2039141"/>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Weight1 </a:t>
            </a:r>
            <a:endParaRPr lang="en-US" sz="800" dirty="0"/>
          </a:p>
        </p:txBody>
      </p:sp>
      <p:sp>
        <p:nvSpPr>
          <p:cNvPr id="107" name="Rectangle 106"/>
          <p:cNvSpPr/>
          <p:nvPr/>
        </p:nvSpPr>
        <p:spPr>
          <a:xfrm>
            <a:off x="7524571" y="2244102"/>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Weight2 </a:t>
            </a:r>
            <a:endParaRPr lang="en-US" sz="800" dirty="0"/>
          </a:p>
        </p:txBody>
      </p:sp>
      <p:sp>
        <p:nvSpPr>
          <p:cNvPr id="102" name="Rectangle 101"/>
          <p:cNvSpPr/>
          <p:nvPr/>
        </p:nvSpPr>
        <p:spPr>
          <a:xfrm>
            <a:off x="7341374" y="1384960"/>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BiasWeight1 </a:t>
            </a:r>
            <a:endParaRPr lang="en-US" sz="800" dirty="0"/>
          </a:p>
        </p:txBody>
      </p:sp>
      <p:sp>
        <p:nvSpPr>
          <p:cNvPr id="5" name="Title 1"/>
          <p:cNvSpPr txBox="1">
            <a:spLocks/>
          </p:cNvSpPr>
          <p:nvPr/>
        </p:nvSpPr>
        <p:spPr>
          <a:xfrm>
            <a:off x="95535" y="115332"/>
            <a:ext cx="10806913" cy="642646"/>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r>
              <a:rPr lang="en-US" sz="2800" b="1" dirty="0" smtClean="0">
                <a:latin typeface="+mj-lt"/>
              </a:rPr>
              <a:t>Fundamentals</a:t>
            </a:r>
            <a:endParaRPr lang="en-IN" sz="2800" b="1" dirty="0">
              <a:latin typeface="+mj-lt"/>
            </a:endParaRPr>
          </a:p>
        </p:txBody>
      </p:sp>
      <p:sp>
        <p:nvSpPr>
          <p:cNvPr id="15" name="TextBox 14"/>
          <p:cNvSpPr txBox="1"/>
          <p:nvPr/>
        </p:nvSpPr>
        <p:spPr>
          <a:xfrm>
            <a:off x="231495" y="997581"/>
            <a:ext cx="6942038"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Forward propagation &amp; Backpropagation: </a:t>
            </a:r>
            <a:r>
              <a:rPr lang="en-US" sz="1600" dirty="0" smtClean="0"/>
              <a:t>During the forward propagation stage, features are input to the network and feed through the subsequent layers to produce the output activations. </a:t>
            </a:r>
          </a:p>
          <a:p>
            <a:pPr marL="285750" indent="-285750">
              <a:buFont typeface="Arial" panose="020B0604020202020204" pitchFamily="34" charset="0"/>
              <a:buChar char="•"/>
            </a:pPr>
            <a:r>
              <a:rPr lang="en-US" sz="1600" dirty="0" smtClean="0"/>
              <a:t>However, we can calculate error of the network only at the output units but not in the middle/hidden layers. In order to update the weights to optimal, we must propagate the network’s errors backwards through its layers </a:t>
            </a:r>
            <a:endParaRPr lang="en-US" sz="1600" dirty="0"/>
          </a:p>
          <a:p>
            <a:pPr marL="342900" indent="-342900">
              <a:buAutoNum type="arabicPeriod"/>
            </a:pPr>
            <a:endParaRPr lang="en-US" sz="1600" dirty="0" smtClean="0"/>
          </a:p>
        </p:txBody>
      </p:sp>
      <p:sp>
        <p:nvSpPr>
          <p:cNvPr id="19" name="Freeform 18"/>
          <p:cNvSpPr/>
          <p:nvPr/>
        </p:nvSpPr>
        <p:spPr>
          <a:xfrm>
            <a:off x="6661003" y="2164253"/>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69291" y="713879"/>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Forward Propagation of Layer 1 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9" name="Oval 8"/>
          <p:cNvSpPr/>
          <p:nvPr/>
        </p:nvSpPr>
        <p:spPr>
          <a:xfrm>
            <a:off x="8324972" y="1650735"/>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Hidden1</a:t>
            </a:r>
            <a:endParaRPr lang="en-US" sz="600" dirty="0"/>
          </a:p>
        </p:txBody>
      </p:sp>
      <p:sp>
        <p:nvSpPr>
          <p:cNvPr id="13" name="Oval 12"/>
          <p:cNvSpPr/>
          <p:nvPr/>
        </p:nvSpPr>
        <p:spPr>
          <a:xfrm>
            <a:off x="8324972" y="24167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14" name="Oval 13"/>
          <p:cNvSpPr/>
          <p:nvPr/>
        </p:nvSpPr>
        <p:spPr>
          <a:xfrm>
            <a:off x="8324971" y="31827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16" name="Oval 15"/>
          <p:cNvSpPr/>
          <p:nvPr/>
        </p:nvSpPr>
        <p:spPr>
          <a:xfrm>
            <a:off x="6932192" y="2071841"/>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17" name="Oval 16"/>
          <p:cNvSpPr/>
          <p:nvPr/>
        </p:nvSpPr>
        <p:spPr>
          <a:xfrm>
            <a:off x="6932190" y="285528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22" name="Oval 21"/>
          <p:cNvSpPr/>
          <p:nvPr/>
        </p:nvSpPr>
        <p:spPr>
          <a:xfrm>
            <a:off x="9921176" y="1650735"/>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Hidden4</a:t>
            </a:r>
            <a:endParaRPr lang="en-US" sz="600" dirty="0"/>
          </a:p>
        </p:txBody>
      </p:sp>
      <p:sp>
        <p:nvSpPr>
          <p:cNvPr id="23" name="Oval 22"/>
          <p:cNvSpPr/>
          <p:nvPr/>
        </p:nvSpPr>
        <p:spPr>
          <a:xfrm>
            <a:off x="9921175" y="2416746"/>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24" name="Oval 23"/>
          <p:cNvSpPr/>
          <p:nvPr/>
        </p:nvSpPr>
        <p:spPr>
          <a:xfrm>
            <a:off x="9921173" y="3182757"/>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25" name="Oval 24"/>
          <p:cNvSpPr/>
          <p:nvPr/>
        </p:nvSpPr>
        <p:spPr>
          <a:xfrm>
            <a:off x="11371806" y="2057804"/>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26" name="Oval 25"/>
          <p:cNvSpPr/>
          <p:nvPr/>
        </p:nvSpPr>
        <p:spPr>
          <a:xfrm>
            <a:off x="11371805" y="281517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28" name="Straight Arrow Connector 27"/>
          <p:cNvCxnSpPr>
            <a:stCxn id="16" idx="6"/>
            <a:endCxn id="9" idx="2"/>
          </p:cNvCxnSpPr>
          <p:nvPr/>
        </p:nvCxnSpPr>
        <p:spPr>
          <a:xfrm flipV="1">
            <a:off x="7617992" y="1945509"/>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13" idx="2"/>
          </p:cNvCxnSpPr>
          <p:nvPr/>
        </p:nvCxnSpPr>
        <p:spPr>
          <a:xfrm>
            <a:off x="7617993" y="2379651"/>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14" idx="2"/>
          </p:cNvCxnSpPr>
          <p:nvPr/>
        </p:nvCxnSpPr>
        <p:spPr>
          <a:xfrm>
            <a:off x="7617993" y="2379649"/>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6"/>
            <a:endCxn id="9" idx="2"/>
          </p:cNvCxnSpPr>
          <p:nvPr/>
        </p:nvCxnSpPr>
        <p:spPr>
          <a:xfrm flipV="1">
            <a:off x="7617992" y="1945509"/>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14" idx="2"/>
          </p:cNvCxnSpPr>
          <p:nvPr/>
        </p:nvCxnSpPr>
        <p:spPr>
          <a:xfrm>
            <a:off x="7617993" y="3150057"/>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6"/>
            <a:endCxn id="24" idx="2"/>
          </p:cNvCxnSpPr>
          <p:nvPr/>
        </p:nvCxnSpPr>
        <p:spPr>
          <a:xfrm>
            <a:off x="9010774" y="1945509"/>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6"/>
            <a:endCxn id="23" idx="2"/>
          </p:cNvCxnSpPr>
          <p:nvPr/>
        </p:nvCxnSpPr>
        <p:spPr>
          <a:xfrm>
            <a:off x="9010774" y="1945511"/>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6"/>
            <a:endCxn id="22" idx="2"/>
          </p:cNvCxnSpPr>
          <p:nvPr/>
        </p:nvCxnSpPr>
        <p:spPr>
          <a:xfrm>
            <a:off x="9010774" y="1945509"/>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22" idx="2"/>
          </p:cNvCxnSpPr>
          <p:nvPr/>
        </p:nvCxnSpPr>
        <p:spPr>
          <a:xfrm flipV="1">
            <a:off x="9010773" y="1945511"/>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6"/>
            <a:endCxn id="23" idx="2"/>
          </p:cNvCxnSpPr>
          <p:nvPr/>
        </p:nvCxnSpPr>
        <p:spPr>
          <a:xfrm>
            <a:off x="9010772" y="2711520"/>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6"/>
            <a:endCxn id="13" idx="2"/>
          </p:cNvCxnSpPr>
          <p:nvPr/>
        </p:nvCxnSpPr>
        <p:spPr>
          <a:xfrm flipV="1">
            <a:off x="7617991" y="2711522"/>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24" idx="2"/>
          </p:cNvCxnSpPr>
          <p:nvPr/>
        </p:nvCxnSpPr>
        <p:spPr>
          <a:xfrm>
            <a:off x="9010773" y="2711522"/>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4" idx="6"/>
            <a:endCxn id="22" idx="2"/>
          </p:cNvCxnSpPr>
          <p:nvPr/>
        </p:nvCxnSpPr>
        <p:spPr>
          <a:xfrm flipV="1">
            <a:off x="9010772" y="1945509"/>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6"/>
            <a:endCxn id="23" idx="2"/>
          </p:cNvCxnSpPr>
          <p:nvPr/>
        </p:nvCxnSpPr>
        <p:spPr>
          <a:xfrm flipV="1">
            <a:off x="9010772" y="2711522"/>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4" idx="6"/>
            <a:endCxn id="24" idx="2"/>
          </p:cNvCxnSpPr>
          <p:nvPr/>
        </p:nvCxnSpPr>
        <p:spPr>
          <a:xfrm>
            <a:off x="9010772" y="3477531"/>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2" idx="6"/>
            <a:endCxn id="25" idx="2"/>
          </p:cNvCxnSpPr>
          <p:nvPr/>
        </p:nvCxnSpPr>
        <p:spPr>
          <a:xfrm>
            <a:off x="10606976" y="1945511"/>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2" idx="6"/>
            <a:endCxn id="26" idx="2"/>
          </p:cNvCxnSpPr>
          <p:nvPr/>
        </p:nvCxnSpPr>
        <p:spPr>
          <a:xfrm>
            <a:off x="10606977" y="1945511"/>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3" idx="6"/>
            <a:endCxn id="25" idx="2"/>
          </p:cNvCxnSpPr>
          <p:nvPr/>
        </p:nvCxnSpPr>
        <p:spPr>
          <a:xfrm flipV="1">
            <a:off x="10606976" y="2352578"/>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6"/>
            <a:endCxn id="26" idx="2"/>
          </p:cNvCxnSpPr>
          <p:nvPr/>
        </p:nvCxnSpPr>
        <p:spPr>
          <a:xfrm>
            <a:off x="10606976" y="2711520"/>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4" idx="6"/>
            <a:endCxn id="25" idx="2"/>
          </p:cNvCxnSpPr>
          <p:nvPr/>
        </p:nvCxnSpPr>
        <p:spPr>
          <a:xfrm flipV="1">
            <a:off x="10606975" y="2352580"/>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4" idx="6"/>
            <a:endCxn id="26" idx="2"/>
          </p:cNvCxnSpPr>
          <p:nvPr/>
        </p:nvCxnSpPr>
        <p:spPr>
          <a:xfrm flipV="1">
            <a:off x="10606974" y="3109954"/>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87503" y="1125358"/>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98" name="Rectangle 97"/>
          <p:cNvSpPr/>
          <p:nvPr/>
        </p:nvSpPr>
        <p:spPr>
          <a:xfrm>
            <a:off x="9703602" y="1113326"/>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99" name="Rectangle 98"/>
          <p:cNvSpPr/>
          <p:nvPr/>
        </p:nvSpPr>
        <p:spPr>
          <a:xfrm>
            <a:off x="11116431" y="1674377"/>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cxnSp>
        <p:nvCxnSpPr>
          <p:cNvPr id="101" name="Straight Arrow Connector 100"/>
          <p:cNvCxnSpPr>
            <a:endCxn id="9" idx="1"/>
          </p:cNvCxnSpPr>
          <p:nvPr/>
        </p:nvCxnSpPr>
        <p:spPr>
          <a:xfrm>
            <a:off x="8152517" y="1596191"/>
            <a:ext cx="272889" cy="140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709140" y="1717645"/>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
        <p:nvSpPr>
          <p:cNvPr id="109" name="Rectangle 108"/>
          <p:cNvSpPr/>
          <p:nvPr/>
        </p:nvSpPr>
        <p:spPr>
          <a:xfrm>
            <a:off x="298108" y="6164836"/>
            <a:ext cx="5711481"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Activation = g(BiasWeight4 + Weight7 * Hidden1 + Weight8 * Hidden2+ Weight9 * Hidden3)</a:t>
            </a:r>
            <a:endParaRPr lang="en-US" sz="1000" b="1" dirty="0"/>
          </a:p>
        </p:txBody>
      </p:sp>
      <p:sp>
        <p:nvSpPr>
          <p:cNvPr id="110" name="Rectangle 109"/>
          <p:cNvSpPr/>
          <p:nvPr/>
        </p:nvSpPr>
        <p:spPr>
          <a:xfrm>
            <a:off x="2405726" y="4147511"/>
            <a:ext cx="1120944" cy="32662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Weight7 </a:t>
            </a:r>
            <a:endParaRPr lang="en-US" sz="800" dirty="0"/>
          </a:p>
        </p:txBody>
      </p:sp>
      <p:sp>
        <p:nvSpPr>
          <p:cNvPr id="111" name="Rectangle 110"/>
          <p:cNvSpPr/>
          <p:nvPr/>
        </p:nvSpPr>
        <p:spPr>
          <a:xfrm>
            <a:off x="2490847" y="4428519"/>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Weight8 </a:t>
            </a:r>
            <a:endParaRPr lang="en-US" sz="800" dirty="0"/>
          </a:p>
        </p:txBody>
      </p:sp>
      <p:sp>
        <p:nvSpPr>
          <p:cNvPr id="112" name="Rectangle 111"/>
          <p:cNvSpPr/>
          <p:nvPr/>
        </p:nvSpPr>
        <p:spPr>
          <a:xfrm>
            <a:off x="2473387" y="3821655"/>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BiasWeight4 </a:t>
            </a:r>
            <a:endParaRPr lang="en-US" sz="800" dirty="0"/>
          </a:p>
        </p:txBody>
      </p:sp>
      <p:sp>
        <p:nvSpPr>
          <p:cNvPr id="113" name="Freeform 112"/>
          <p:cNvSpPr/>
          <p:nvPr/>
        </p:nvSpPr>
        <p:spPr>
          <a:xfrm>
            <a:off x="206659" y="4589788"/>
            <a:ext cx="391690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423234" y="3199574"/>
            <a:ext cx="5249606"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Forward Propagation of Layer 2 Neurons</a:t>
            </a:r>
            <a:endParaRPr lang="en-US" sz="1900" b="1" i="1" dirty="0">
              <a:solidFill>
                <a:srgbClr val="0070C0"/>
              </a:solidFill>
              <a:latin typeface="Calibri" panose="020F0502020204030204" pitchFamily="34" charset="0"/>
              <a:ea typeface="Segoe UI" pitchFamily="34" charset="0"/>
              <a:cs typeface="Myriad Pro"/>
            </a:endParaRPr>
          </a:p>
        </p:txBody>
      </p:sp>
      <p:sp>
        <p:nvSpPr>
          <p:cNvPr id="115" name="Oval 114"/>
          <p:cNvSpPr/>
          <p:nvPr/>
        </p:nvSpPr>
        <p:spPr>
          <a:xfrm>
            <a:off x="1870628" y="4076270"/>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Hidden1</a:t>
            </a:r>
            <a:endParaRPr lang="en-US" sz="600" dirty="0"/>
          </a:p>
        </p:txBody>
      </p:sp>
      <p:sp>
        <p:nvSpPr>
          <p:cNvPr id="116" name="Oval 115"/>
          <p:cNvSpPr/>
          <p:nvPr/>
        </p:nvSpPr>
        <p:spPr>
          <a:xfrm>
            <a:off x="1870628" y="484228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Hidden2</a:t>
            </a:r>
            <a:endParaRPr lang="en-US" sz="600" dirty="0"/>
          </a:p>
        </p:txBody>
      </p:sp>
      <p:sp>
        <p:nvSpPr>
          <p:cNvPr id="117" name="Oval 116"/>
          <p:cNvSpPr/>
          <p:nvPr/>
        </p:nvSpPr>
        <p:spPr>
          <a:xfrm>
            <a:off x="1870627" y="560829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Hidden3</a:t>
            </a:r>
            <a:endParaRPr lang="en-US" sz="600" dirty="0"/>
          </a:p>
        </p:txBody>
      </p:sp>
      <p:sp>
        <p:nvSpPr>
          <p:cNvPr id="118" name="Oval 117"/>
          <p:cNvSpPr/>
          <p:nvPr/>
        </p:nvSpPr>
        <p:spPr>
          <a:xfrm>
            <a:off x="477847" y="4497376"/>
            <a:ext cx="685801" cy="61561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1</a:t>
            </a:r>
            <a:endParaRPr lang="en-US" sz="600" dirty="0"/>
          </a:p>
        </p:txBody>
      </p:sp>
      <p:sp>
        <p:nvSpPr>
          <p:cNvPr id="119" name="Oval 118"/>
          <p:cNvSpPr/>
          <p:nvPr/>
        </p:nvSpPr>
        <p:spPr>
          <a:xfrm>
            <a:off x="477846" y="5280818"/>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Input </a:t>
            </a:r>
            <a:r>
              <a:rPr lang="en-US" sz="600" dirty="0"/>
              <a:t>2</a:t>
            </a:r>
          </a:p>
        </p:txBody>
      </p:sp>
      <p:sp>
        <p:nvSpPr>
          <p:cNvPr id="120" name="Oval 119"/>
          <p:cNvSpPr/>
          <p:nvPr/>
        </p:nvSpPr>
        <p:spPr>
          <a:xfrm>
            <a:off x="3466832" y="4076270"/>
            <a:ext cx="685801" cy="58954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Hidden4</a:t>
            </a:r>
            <a:endParaRPr lang="en-US" sz="600" dirty="0"/>
          </a:p>
        </p:txBody>
      </p:sp>
      <p:sp>
        <p:nvSpPr>
          <p:cNvPr id="121" name="Oval 120"/>
          <p:cNvSpPr/>
          <p:nvPr/>
        </p:nvSpPr>
        <p:spPr>
          <a:xfrm>
            <a:off x="3466831" y="4842281"/>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Hidden5</a:t>
            </a:r>
            <a:endParaRPr lang="en-US" sz="600" dirty="0"/>
          </a:p>
        </p:txBody>
      </p:sp>
      <p:sp>
        <p:nvSpPr>
          <p:cNvPr id="122" name="Oval 121"/>
          <p:cNvSpPr/>
          <p:nvPr/>
        </p:nvSpPr>
        <p:spPr>
          <a:xfrm>
            <a:off x="3466829" y="5608292"/>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Hidden6</a:t>
            </a:r>
            <a:endParaRPr lang="en-US" sz="600" dirty="0"/>
          </a:p>
        </p:txBody>
      </p:sp>
      <p:sp>
        <p:nvSpPr>
          <p:cNvPr id="123" name="Oval 122"/>
          <p:cNvSpPr/>
          <p:nvPr/>
        </p:nvSpPr>
        <p:spPr>
          <a:xfrm>
            <a:off x="4917462" y="4483339"/>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Output1</a:t>
            </a:r>
            <a:endParaRPr lang="en-US" sz="600" dirty="0"/>
          </a:p>
        </p:txBody>
      </p:sp>
      <p:sp>
        <p:nvSpPr>
          <p:cNvPr id="124" name="Oval 123"/>
          <p:cNvSpPr/>
          <p:nvPr/>
        </p:nvSpPr>
        <p:spPr>
          <a:xfrm>
            <a:off x="4917461" y="5240713"/>
            <a:ext cx="685801" cy="58954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Output2</a:t>
            </a:r>
            <a:endParaRPr lang="en-US" sz="600" dirty="0"/>
          </a:p>
        </p:txBody>
      </p:sp>
      <p:cxnSp>
        <p:nvCxnSpPr>
          <p:cNvPr id="125" name="Straight Arrow Connector 124"/>
          <p:cNvCxnSpPr>
            <a:stCxn id="118" idx="6"/>
            <a:endCxn id="115" idx="2"/>
          </p:cNvCxnSpPr>
          <p:nvPr/>
        </p:nvCxnSpPr>
        <p:spPr>
          <a:xfrm flipV="1">
            <a:off x="1163648" y="4371044"/>
            <a:ext cx="706980" cy="43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6"/>
            <a:endCxn id="116" idx="2"/>
          </p:cNvCxnSpPr>
          <p:nvPr/>
        </p:nvCxnSpPr>
        <p:spPr>
          <a:xfrm>
            <a:off x="1163649" y="4805186"/>
            <a:ext cx="706979" cy="33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8" idx="6"/>
            <a:endCxn id="117" idx="2"/>
          </p:cNvCxnSpPr>
          <p:nvPr/>
        </p:nvCxnSpPr>
        <p:spPr>
          <a:xfrm>
            <a:off x="1163649" y="4805184"/>
            <a:ext cx="706979" cy="109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9" idx="6"/>
            <a:endCxn id="115" idx="2"/>
          </p:cNvCxnSpPr>
          <p:nvPr/>
        </p:nvCxnSpPr>
        <p:spPr>
          <a:xfrm flipV="1">
            <a:off x="1163648" y="4371044"/>
            <a:ext cx="706981" cy="12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9" idx="6"/>
            <a:endCxn id="117" idx="2"/>
          </p:cNvCxnSpPr>
          <p:nvPr/>
        </p:nvCxnSpPr>
        <p:spPr>
          <a:xfrm>
            <a:off x="1163649" y="5575592"/>
            <a:ext cx="706979" cy="3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5" idx="6"/>
            <a:endCxn id="122" idx="2"/>
          </p:cNvCxnSpPr>
          <p:nvPr/>
        </p:nvCxnSpPr>
        <p:spPr>
          <a:xfrm>
            <a:off x="2556430" y="4371044"/>
            <a:ext cx="910399"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15" idx="6"/>
            <a:endCxn id="121" idx="2"/>
          </p:cNvCxnSpPr>
          <p:nvPr/>
        </p:nvCxnSpPr>
        <p:spPr>
          <a:xfrm>
            <a:off x="2556430" y="4371046"/>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5" idx="6"/>
            <a:endCxn id="120" idx="2"/>
          </p:cNvCxnSpPr>
          <p:nvPr/>
        </p:nvCxnSpPr>
        <p:spPr>
          <a:xfrm>
            <a:off x="2556429" y="4371044"/>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6" idx="6"/>
            <a:endCxn id="120" idx="2"/>
          </p:cNvCxnSpPr>
          <p:nvPr/>
        </p:nvCxnSpPr>
        <p:spPr>
          <a:xfrm flipV="1">
            <a:off x="2556429" y="4371046"/>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16" idx="6"/>
            <a:endCxn id="121" idx="2"/>
          </p:cNvCxnSpPr>
          <p:nvPr/>
        </p:nvCxnSpPr>
        <p:spPr>
          <a:xfrm>
            <a:off x="2556428" y="5137055"/>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9" idx="6"/>
            <a:endCxn id="116" idx="2"/>
          </p:cNvCxnSpPr>
          <p:nvPr/>
        </p:nvCxnSpPr>
        <p:spPr>
          <a:xfrm flipV="1">
            <a:off x="1163647" y="5137057"/>
            <a:ext cx="706980" cy="43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16" idx="6"/>
            <a:endCxn id="122" idx="2"/>
          </p:cNvCxnSpPr>
          <p:nvPr/>
        </p:nvCxnSpPr>
        <p:spPr>
          <a:xfrm>
            <a:off x="2556429" y="5137057"/>
            <a:ext cx="910401"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17" idx="6"/>
            <a:endCxn id="120" idx="2"/>
          </p:cNvCxnSpPr>
          <p:nvPr/>
        </p:nvCxnSpPr>
        <p:spPr>
          <a:xfrm flipV="1">
            <a:off x="2556428" y="4371044"/>
            <a:ext cx="910403" cy="153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17" idx="6"/>
            <a:endCxn id="121" idx="2"/>
          </p:cNvCxnSpPr>
          <p:nvPr/>
        </p:nvCxnSpPr>
        <p:spPr>
          <a:xfrm flipV="1">
            <a:off x="2556428" y="5137057"/>
            <a:ext cx="910403" cy="76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7" idx="6"/>
            <a:endCxn id="122" idx="2"/>
          </p:cNvCxnSpPr>
          <p:nvPr/>
        </p:nvCxnSpPr>
        <p:spPr>
          <a:xfrm>
            <a:off x="2556428" y="5903066"/>
            <a:ext cx="910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20" idx="6"/>
            <a:endCxn id="123" idx="2"/>
          </p:cNvCxnSpPr>
          <p:nvPr/>
        </p:nvCxnSpPr>
        <p:spPr>
          <a:xfrm>
            <a:off x="4152633" y="4371046"/>
            <a:ext cx="764830" cy="40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20" idx="6"/>
            <a:endCxn id="124" idx="2"/>
          </p:cNvCxnSpPr>
          <p:nvPr/>
        </p:nvCxnSpPr>
        <p:spPr>
          <a:xfrm>
            <a:off x="4152632" y="4371046"/>
            <a:ext cx="764829" cy="1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21" idx="6"/>
            <a:endCxn id="123" idx="2"/>
          </p:cNvCxnSpPr>
          <p:nvPr/>
        </p:nvCxnSpPr>
        <p:spPr>
          <a:xfrm flipV="1">
            <a:off x="4152631" y="4778113"/>
            <a:ext cx="764831" cy="35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21" idx="6"/>
            <a:endCxn id="124" idx="2"/>
          </p:cNvCxnSpPr>
          <p:nvPr/>
        </p:nvCxnSpPr>
        <p:spPr>
          <a:xfrm>
            <a:off x="4152632" y="5137055"/>
            <a:ext cx="764830" cy="39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2" idx="6"/>
            <a:endCxn id="123" idx="2"/>
          </p:cNvCxnSpPr>
          <p:nvPr/>
        </p:nvCxnSpPr>
        <p:spPr>
          <a:xfrm flipV="1">
            <a:off x="4152630" y="4778115"/>
            <a:ext cx="764833" cy="112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22" idx="6"/>
            <a:endCxn id="124" idx="2"/>
          </p:cNvCxnSpPr>
          <p:nvPr/>
        </p:nvCxnSpPr>
        <p:spPr>
          <a:xfrm flipV="1">
            <a:off x="4152630" y="5535489"/>
            <a:ext cx="764831" cy="3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1633159" y="3550893"/>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1 </a:t>
            </a:r>
            <a:endParaRPr lang="en-US" sz="1000" b="1" dirty="0"/>
          </a:p>
        </p:txBody>
      </p:sp>
      <p:sp>
        <p:nvSpPr>
          <p:cNvPr id="147" name="Rectangle 146"/>
          <p:cNvSpPr/>
          <p:nvPr/>
        </p:nvSpPr>
        <p:spPr>
          <a:xfrm>
            <a:off x="3249258" y="3538861"/>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Hidden Layer 2 </a:t>
            </a:r>
            <a:endParaRPr lang="en-US" sz="1000" b="1" dirty="0"/>
          </a:p>
        </p:txBody>
      </p:sp>
      <p:sp>
        <p:nvSpPr>
          <p:cNvPr id="148" name="Rectangle 147"/>
          <p:cNvSpPr/>
          <p:nvPr/>
        </p:nvSpPr>
        <p:spPr>
          <a:xfrm>
            <a:off x="4662087" y="4099912"/>
            <a:ext cx="998722"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Output Layer</a:t>
            </a:r>
            <a:endParaRPr lang="en-US" sz="1000" b="1" dirty="0"/>
          </a:p>
        </p:txBody>
      </p:sp>
      <p:cxnSp>
        <p:nvCxnSpPr>
          <p:cNvPr id="149" name="Straight Arrow Connector 148"/>
          <p:cNvCxnSpPr/>
          <p:nvPr/>
        </p:nvCxnSpPr>
        <p:spPr>
          <a:xfrm>
            <a:off x="3284531" y="4032885"/>
            <a:ext cx="272889" cy="140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254796" y="4143180"/>
            <a:ext cx="1120944" cy="32253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t>Input Layer</a:t>
            </a:r>
            <a:endParaRPr lang="en-US" sz="1000" b="1" dirty="0"/>
          </a:p>
        </p:txBody>
      </p:sp>
    </p:spTree>
    <p:extLst>
      <p:ext uri="{BB962C8B-B14F-4D97-AF65-F5344CB8AC3E}">
        <p14:creationId xmlns:p14="http://schemas.microsoft.com/office/powerpoint/2010/main" val="4104678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0" ma:contentTypeDescription="Create a new document." ma:contentTypeScope="" ma:versionID="86604e0c338cb74e81e3c31d97beb2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5CB8F6-088F-4981-8D6A-81BB053FDFE9}">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5530582-5BCD-4CA9-BEC1-09B2481353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8559729-E59F-4971-B3E5-8184DAC147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65057</TotalTime>
  <Words>3178</Words>
  <Application>Microsoft Office PowerPoint</Application>
  <PresentationFormat>Custom</PresentationFormat>
  <Paragraphs>471</Paragraphs>
  <Slides>32</Slides>
  <Notes>3</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1_Angles</vt:lpstr>
      <vt:lpstr>Concourse</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Big Data</dc:subject>
  <dc:creator>Pratap Dangeti</dc:creator>
  <cp:keywords>DESS;Digital</cp:keywords>
  <cp:lastModifiedBy>PRATAP DANGETI</cp:lastModifiedBy>
  <cp:revision>3088</cp:revision>
  <dcterms:created xsi:type="dcterms:W3CDTF">2011-08-15T01:39:28Z</dcterms:created>
  <dcterms:modified xsi:type="dcterms:W3CDTF">2017-03-01T16:51:45Z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0x0101000C0AA65B93E28740ADBC3831F31D27FD</vt:lpwstr>
  </property>
</Properties>
</file>