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4"/>
    <p:sldMasterId id="2147483916" r:id="rId5"/>
  </p:sldMasterIdLst>
  <p:notesMasterIdLst>
    <p:notesMasterId r:id="rId37"/>
  </p:notesMasterIdLst>
  <p:sldIdLst>
    <p:sldId id="920" r:id="rId6"/>
    <p:sldId id="954" r:id="rId7"/>
    <p:sldId id="955" r:id="rId8"/>
    <p:sldId id="956" r:id="rId9"/>
    <p:sldId id="957" r:id="rId10"/>
    <p:sldId id="958" r:id="rId11"/>
    <p:sldId id="959" r:id="rId12"/>
    <p:sldId id="960" r:id="rId13"/>
    <p:sldId id="961" r:id="rId14"/>
    <p:sldId id="962" r:id="rId15"/>
    <p:sldId id="963" r:id="rId16"/>
    <p:sldId id="964" r:id="rId17"/>
    <p:sldId id="965" r:id="rId18"/>
    <p:sldId id="966" r:id="rId19"/>
    <p:sldId id="967" r:id="rId20"/>
    <p:sldId id="968" r:id="rId21"/>
    <p:sldId id="969" r:id="rId22"/>
    <p:sldId id="970" r:id="rId23"/>
    <p:sldId id="971" r:id="rId24"/>
    <p:sldId id="972" r:id="rId25"/>
    <p:sldId id="973" r:id="rId26"/>
    <p:sldId id="974" r:id="rId27"/>
    <p:sldId id="975" r:id="rId28"/>
    <p:sldId id="976" r:id="rId29"/>
    <p:sldId id="977" r:id="rId30"/>
    <p:sldId id="978" r:id="rId31"/>
    <p:sldId id="979" r:id="rId32"/>
    <p:sldId id="980" r:id="rId33"/>
    <p:sldId id="981" r:id="rId34"/>
    <p:sldId id="982" r:id="rId35"/>
    <p:sldId id="952" r:id="rId36"/>
  </p:sldIdLst>
  <p:sldSz cx="12161838"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647">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F5050"/>
    <a:srgbClr val="FF3399"/>
    <a:srgbClr val="16A085"/>
    <a:srgbClr val="2ECC71"/>
    <a:srgbClr val="27AE60"/>
    <a:srgbClr val="3498DB"/>
    <a:srgbClr val="1ABC9C"/>
    <a:srgbClr val="9B59B6"/>
    <a:srgbClr val="2980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8757" autoAdjust="0"/>
  </p:normalViewPr>
  <p:slideViewPr>
    <p:cSldViewPr snapToGrid="0" snapToObjects="1">
      <p:cViewPr>
        <p:scale>
          <a:sx n="90" d="100"/>
          <a:sy n="90" d="100"/>
        </p:scale>
        <p:origin x="-1302" y="-654"/>
      </p:cViewPr>
      <p:guideLst>
        <p:guide orient="horz" pos="3647"/>
        <p:guide pos="3831"/>
      </p:guideLst>
    </p:cSldViewPr>
  </p:slideViewPr>
  <p:outlineViewPr>
    <p:cViewPr>
      <p:scale>
        <a:sx n="33" d="100"/>
        <a:sy n="33" d="100"/>
      </p:scale>
      <p:origin x="0" y="-702"/>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4" d="100"/>
          <a:sy n="84" d="100"/>
        </p:scale>
        <p:origin x="-375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8B07A6-D2E1-134B-9964-4C4B4BFEEB0F}" type="datetimeFigureOut">
              <a:rPr lang="en-US" smtClean="0"/>
              <a:pPr/>
              <a:t>3/2/2017</a:t>
            </a:fld>
            <a:endParaRPr lang="en-US" dirty="0"/>
          </a:p>
        </p:txBody>
      </p:sp>
      <p:sp>
        <p:nvSpPr>
          <p:cNvPr id="4" name="Slide Image Placeholder 3"/>
          <p:cNvSpPr>
            <a:spLocks noGrp="1" noRot="1" noChangeAspect="1"/>
          </p:cNvSpPr>
          <p:nvPr>
            <p:ph type="sldImg" idx="2"/>
          </p:nvPr>
        </p:nvSpPr>
        <p:spPr>
          <a:xfrm>
            <a:off x="465138" y="720725"/>
            <a:ext cx="6384925"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DCCE9EC-EC7A-2346-97FD-08F07A2C9401}" type="slidenum">
              <a:rPr lang="en-US" smtClean="0"/>
              <a:pPr/>
              <a:t>‹#›</a:t>
            </a:fld>
            <a:endParaRPr lang="en-US" dirty="0"/>
          </a:p>
        </p:txBody>
      </p:sp>
    </p:spTree>
    <p:extLst>
      <p:ext uri="{BB962C8B-B14F-4D97-AF65-F5344CB8AC3E}">
        <p14:creationId xmlns:p14="http://schemas.microsoft.com/office/powerpoint/2010/main" val="75329621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5138" y="720725"/>
            <a:ext cx="63849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44FC07-CF18-4778-AE99-F2AC2FB04BC9}" type="slidenum">
              <a:rPr lang="en-US" smtClean="0"/>
              <a:t>1</a:t>
            </a:fld>
            <a:endParaRPr lang="en-US" dirty="0"/>
          </a:p>
        </p:txBody>
      </p:sp>
    </p:spTree>
    <p:extLst>
      <p:ext uri="{BB962C8B-B14F-4D97-AF65-F5344CB8AC3E}">
        <p14:creationId xmlns:p14="http://schemas.microsoft.com/office/powerpoint/2010/main" val="2509916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11</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3167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12</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351544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13</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785719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14</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808258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15</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935203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16</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523121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17</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11796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18</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381512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19</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417382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20</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36479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753601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21</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878915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22</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4064466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23</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4220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24</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42467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25</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871133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26</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584551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27</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563718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28</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603987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29</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084129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30</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97901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3</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185394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5138" y="720725"/>
            <a:ext cx="6384925"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44FC07-CF18-4778-AE99-F2AC2FB04BC9}" type="slidenum">
              <a:rPr lang="en-US" smtClean="0"/>
              <a:t>31</a:t>
            </a:fld>
            <a:endParaRPr lang="en-US" dirty="0"/>
          </a:p>
        </p:txBody>
      </p:sp>
    </p:spTree>
    <p:extLst>
      <p:ext uri="{BB962C8B-B14F-4D97-AF65-F5344CB8AC3E}">
        <p14:creationId xmlns:p14="http://schemas.microsoft.com/office/powerpoint/2010/main" val="212783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4</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44278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5</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222867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6</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371583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7</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275174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8</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619525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74E2A0E9-AA6C-4C13-8432-E4DCB39BB327}" type="slidenum">
              <a:rPr lang="en-US">
                <a:solidFill>
                  <a:srgbClr val="000000"/>
                </a:solidFill>
              </a:rPr>
              <a:pPr/>
              <a:t>9</a:t>
            </a:fld>
            <a:endParaRPr lang="en-US" dirty="0">
              <a:solidFill>
                <a:srgbClr val="000000"/>
              </a:solidFill>
            </a:endParaRPr>
          </a:p>
        </p:txBody>
      </p:sp>
      <p:sp>
        <p:nvSpPr>
          <p:cNvPr id="15361" name="Rectangle 1"/>
          <p:cNvSpPr txBox="1">
            <a:spLocks noGrp="1" noRot="1" noChangeAspect="1" noChangeArrowheads="1"/>
          </p:cNvSpPr>
          <p:nvPr>
            <p:ph type="sldImg"/>
          </p:nvPr>
        </p:nvSpPr>
        <p:spPr bwMode="auto">
          <a:xfrm>
            <a:off x="465138" y="720725"/>
            <a:ext cx="6384925" cy="36004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p:cNvSpPr txBox="1">
            <a:spLocks noGrp="1" noChangeArrowheads="1"/>
          </p:cNvSpPr>
          <p:nvPr>
            <p:ph type="body" idx="1"/>
          </p:nvPr>
        </p:nvSpPr>
        <p:spPr bwMode="auto">
          <a:xfrm>
            <a:off x="975360" y="4560570"/>
            <a:ext cx="5364480" cy="43205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05330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50718"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65" y="-925"/>
            <a:ext cx="1216500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6788" y="1730403"/>
            <a:ext cx="7512865"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2371" y="2470926"/>
            <a:ext cx="86600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March 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March 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274639"/>
            <a:ext cx="2736414"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8092" y="274639"/>
            <a:ext cx="8006543"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March 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3886200"/>
            <a:ext cx="10337562"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0702" y="2906716"/>
            <a:ext cx="10337562"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5"/>
          <p:cNvSpPr>
            <a:spLocks noGrp="1"/>
          </p:cNvSpPr>
          <p:nvPr>
            <p:ph type="body" sz="quarter" idx="10" hasCustomPrompt="1"/>
          </p:nvPr>
        </p:nvSpPr>
        <p:spPr>
          <a:xfrm>
            <a:off x="5371480" y="6551618"/>
            <a:ext cx="3642207"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654682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1712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2138" y="1752602"/>
            <a:ext cx="10337562"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2138" y="3611607"/>
            <a:ext cx="10337562"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07" y="4953000"/>
            <a:ext cx="12166846"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D0065BE-0657-4A47-90AD-C21C55E16B19}" type="datetime4">
              <a:rPr lang="en-US" smtClean="0"/>
              <a:pPr/>
              <a:t>March 2, 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754ED01-E2A0-4C1E-8E21-014B9904157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extLst/>
          </a:lstStyle>
          <a:p>
            <a:fld id="{D47BB8AF-C16A-4836-A92D-61834B5F0BA5}" type="datetime4">
              <a:rPr lang="en-US" smtClean="0"/>
              <a:pPr/>
              <a:t>March 2,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2" name="Rectangle 1"/>
          <p:cNvSpPr/>
          <p:nvPr userDrawn="1"/>
        </p:nvSpPr>
        <p:spPr>
          <a:xfrm>
            <a:off x="0" y="0"/>
            <a:ext cx="12161838" cy="66985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0785" y="1059712"/>
            <a:ext cx="10337562"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17345" y="2931712"/>
            <a:ext cx="6080919"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7D2193-4505-4A75-99BB-880C6989A757}" type="datetime4">
              <a:rPr lang="en-US" smtClean="0"/>
              <a:pPr/>
              <a:t>March 2,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7" name="Chevron 6"/>
          <p:cNvSpPr/>
          <p:nvPr/>
        </p:nvSpPr>
        <p:spPr>
          <a:xfrm>
            <a:off x="4836911" y="3005472"/>
            <a:ext cx="2432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588971" y="3005472"/>
            <a:ext cx="2432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8092" y="1481329"/>
            <a:ext cx="537147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82268" y="1481329"/>
            <a:ext cx="5371478"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3A18F4-33C3-445B-924C-31108C51719C}" type="datetime4">
              <a:rPr lang="en-US" smtClean="0"/>
              <a:pPr/>
              <a:t>March 2, 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92" y="273050"/>
            <a:ext cx="10945654"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8092" y="5410200"/>
            <a:ext cx="5373591"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78047" y="5410200"/>
            <a:ext cx="5375701"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8092" y="1444295"/>
            <a:ext cx="5373591"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78046" y="1444295"/>
            <a:ext cx="5375701"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F7543A-E259-478F-9E0D-57BA40E442B7}" type="datetime4">
              <a:rPr lang="en-US" smtClean="0"/>
              <a:pPr/>
              <a:t>March 2, 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EFB012D-77A1-44B0-BB26-329BA1EE55C9}" type="datetime4">
              <a:rPr lang="en-US" smtClean="0"/>
              <a:pPr/>
              <a:t>March 2, 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754ED01-E2A0-4C1E-8E21-014B9904157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B7499E-3031-413E-B01E-B94970708CAA}" type="datetime4">
              <a:rPr lang="en-US" smtClean="0"/>
              <a:pPr/>
              <a:t>March 2, 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March 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6184" y="4876800"/>
            <a:ext cx="9951022"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78221" y="5355102"/>
            <a:ext cx="528634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6184" y="274320"/>
            <a:ext cx="9948383"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47186" y="6407944"/>
            <a:ext cx="2553986" cy="365760"/>
          </a:xfrm>
        </p:spPr>
        <p:txBody>
          <a:bodyPr/>
          <a:lstStyle>
            <a:extLst/>
          </a:lstStyle>
          <a:p>
            <a:fld id="{DC7EAB0C-2220-4D0E-A0DD-DB7FA0F742F4}" type="datetime4">
              <a:rPr lang="en-US" smtClean="0"/>
              <a:pPr/>
              <a:t>March 2, 2017</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754ED01-E2A0-4C1E-8E21-014B9904157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17878" y="5443402"/>
            <a:ext cx="9526773"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046" y="189968"/>
            <a:ext cx="11553746"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3416D63-31BF-4B94-B6C5-E20B2C63F515}" type="datetime4">
              <a:rPr lang="en-US" smtClean="0"/>
              <a:pPr/>
              <a:t>March 2, 2017</a:t>
            </a:fld>
            <a:endParaRPr lang="en-US"/>
          </a:p>
        </p:txBody>
      </p:sp>
      <p:sp>
        <p:nvSpPr>
          <p:cNvPr id="6" name="Footer Placeholder 5"/>
          <p:cNvSpPr>
            <a:spLocks noGrp="1"/>
          </p:cNvSpPr>
          <p:nvPr>
            <p:ph type="ftr" sz="quarter" idx="11"/>
          </p:nvPr>
        </p:nvSpPr>
        <p:spPr>
          <a:xfrm>
            <a:off x="5825649" y="6407945"/>
            <a:ext cx="3126487"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754ED01-E2A0-4C1E-8E21-014B99041579}" type="slidenum">
              <a:rPr lang="en-US" smtClean="0"/>
              <a:pPr/>
              <a:t>‹#›</a:t>
            </a:fld>
            <a:endParaRPr lang="en-US"/>
          </a:p>
        </p:txBody>
      </p:sp>
      <p:sp>
        <p:nvSpPr>
          <p:cNvPr id="2" name="Title 1"/>
          <p:cNvSpPr>
            <a:spLocks noGrp="1"/>
          </p:cNvSpPr>
          <p:nvPr>
            <p:ph type="title"/>
          </p:nvPr>
        </p:nvSpPr>
        <p:spPr>
          <a:xfrm>
            <a:off x="304046" y="4865122"/>
            <a:ext cx="10740605"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4050" y="5944936"/>
            <a:ext cx="6571202"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6021" y="5939011"/>
            <a:ext cx="490842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36" y="5791253"/>
            <a:ext cx="4525196"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285" y="5787739"/>
            <a:ext cx="4529445"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23570" y="4988440"/>
            <a:ext cx="2432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275630" y="4988440"/>
            <a:ext cx="2432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8092" y="1481330"/>
            <a:ext cx="10945654"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16C3AA4-67BE-44F7-809A-3582401494AF}" type="datetime4">
              <a:rPr lang="en-US" smtClean="0"/>
              <a:pPr/>
              <a:t>March 2,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02775" y="274641"/>
            <a:ext cx="2364097"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8092" y="274641"/>
            <a:ext cx="8411938"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172EEB-1769-4776-AD69-E7C1260563EB}" type="datetime4">
              <a:rPr lang="en-US" smtClean="0"/>
              <a:pPr/>
              <a:t>March 2, 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54ED01-E2A0-4C1E-8E21-014B99041579}"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3886200"/>
            <a:ext cx="10337562"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0702" y="2906716"/>
            <a:ext cx="10337562"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Text Placeholder 5"/>
          <p:cNvSpPr>
            <a:spLocks noGrp="1"/>
          </p:cNvSpPr>
          <p:nvPr>
            <p:ph type="body" sz="quarter" idx="10" hasCustomPrompt="1"/>
          </p:nvPr>
        </p:nvSpPr>
        <p:spPr>
          <a:xfrm>
            <a:off x="5371480" y="6551618"/>
            <a:ext cx="3642207"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6546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65" y="-925"/>
            <a:ext cx="1216500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50718"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89829" y="1726738"/>
            <a:ext cx="751601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17524" y="2468304"/>
            <a:ext cx="8659229"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March 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4566" y="1097280"/>
            <a:ext cx="4256643"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51185" y="1097280"/>
            <a:ext cx="4256643"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March 2,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4566" y="1097280"/>
            <a:ext cx="4256643"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89498" y="1701848"/>
            <a:ext cx="4256643"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51185" y="1097280"/>
            <a:ext cx="4256643"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51185" y="1701848"/>
            <a:ext cx="4256643"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March 2,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March 2,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March 2,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50718"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08112" y="-1708110"/>
            <a:ext cx="6858000" cy="1027422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3984" y="1576104"/>
            <a:ext cx="6932248"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17070" y="2618913"/>
            <a:ext cx="5064478"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26324" y="2253385"/>
            <a:ext cx="7707232"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March 2, 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698409" y="0"/>
            <a:ext cx="946343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50718"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50718"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2715" y="1717501"/>
            <a:ext cx="7297103"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0867" y="2180529"/>
            <a:ext cx="810861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March 2,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67" y="5050633"/>
            <a:ext cx="475388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65" y="5051293"/>
            <a:ext cx="1216500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58920" y="829723"/>
            <a:ext cx="10003112"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4565" y="1100629"/>
            <a:ext cx="10003112"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7561" y="5870448"/>
            <a:ext cx="2894517"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March 2, 2017</a:t>
            </a:fld>
            <a:endParaRPr lang="en-US" dirty="0"/>
          </a:p>
        </p:txBody>
      </p:sp>
      <p:sp>
        <p:nvSpPr>
          <p:cNvPr id="5" name="Footer Placeholder 4"/>
          <p:cNvSpPr>
            <a:spLocks noGrp="1"/>
          </p:cNvSpPr>
          <p:nvPr>
            <p:ph type="ftr" sz="quarter" idx="3"/>
          </p:nvPr>
        </p:nvSpPr>
        <p:spPr>
          <a:xfrm>
            <a:off x="4678416" y="6285122"/>
            <a:ext cx="6283616"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173673" y="6170822"/>
            <a:ext cx="668901"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grpSp>
        <p:nvGrpSpPr>
          <p:cNvPr id="10" name="Group 8"/>
          <p:cNvGrpSpPr>
            <a:grpSpLocks noChangeAspect="1"/>
          </p:cNvGrpSpPr>
          <p:nvPr userDrawn="1"/>
        </p:nvGrpSpPr>
        <p:grpSpPr bwMode="auto">
          <a:xfrm>
            <a:off x="425450" y="6426200"/>
            <a:ext cx="2422642" cy="279400"/>
            <a:chOff x="240" y="3744"/>
            <a:chExt cx="2055" cy="237"/>
          </a:xfrm>
        </p:grpSpPr>
        <p:sp>
          <p:nvSpPr>
            <p:cNvPr id="11"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4050" y="5944936"/>
            <a:ext cx="6571202"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6021" y="5939011"/>
            <a:ext cx="490842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36" y="5791253"/>
            <a:ext cx="4525196"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285" y="5787739"/>
            <a:ext cx="4529445"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8092" y="274638"/>
            <a:ext cx="10945654"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8092" y="1481329"/>
            <a:ext cx="10945654"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47186" y="6407944"/>
            <a:ext cx="2553986" cy="365760"/>
          </a:xfrm>
          <a:prstGeom prst="rect">
            <a:avLst/>
          </a:prstGeom>
        </p:spPr>
        <p:txBody>
          <a:bodyPr vert="horz" anchor="b"/>
          <a:lstStyle>
            <a:lvl1pPr algn="l" eaLnBrk="1" latinLnBrk="0" hangingPunct="1">
              <a:defRPr kumimoji="0" sz="1000">
                <a:solidFill>
                  <a:schemeClr val="tx1"/>
                </a:solidFill>
              </a:defRPr>
            </a:lvl1pPr>
            <a:extLst/>
          </a:lstStyle>
          <a:p>
            <a:fld id="{62B1B13E-D5AF-485E-81A1-82A140076526}" type="datetime4">
              <a:rPr lang="en-US" smtClean="0"/>
              <a:pPr/>
              <a:t>March 2, 2017</a:t>
            </a:fld>
            <a:endParaRPr lang="en-US" dirty="0"/>
          </a:p>
        </p:txBody>
      </p:sp>
      <p:sp>
        <p:nvSpPr>
          <p:cNvPr id="22" name="Footer Placeholder 21"/>
          <p:cNvSpPr>
            <a:spLocks noGrp="1"/>
          </p:cNvSpPr>
          <p:nvPr>
            <p:ph type="ftr" sz="quarter" idx="3"/>
          </p:nvPr>
        </p:nvSpPr>
        <p:spPr>
          <a:xfrm>
            <a:off x="5825649" y="6407945"/>
            <a:ext cx="3126487"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01172" y="6407945"/>
            <a:ext cx="486474" cy="365125"/>
          </a:xfrm>
          <a:prstGeom prst="rect">
            <a:avLst/>
          </a:prstGeom>
        </p:spPr>
        <p:txBody>
          <a:bodyPr vert="horz" anchor="b"/>
          <a:lstStyle>
            <a:lvl1pPr algn="r" eaLnBrk="1" latinLnBrk="0" hangingPunct="1">
              <a:defRPr kumimoji="0" sz="1000" b="0">
                <a:solidFill>
                  <a:schemeClr val="tx1"/>
                </a:solidFill>
              </a:defRPr>
            </a:lvl1pPr>
            <a:extLst/>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53.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64.jpeg"/><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8.xml"/><Relationship Id="rId7" Type="http://schemas.openxmlformats.org/officeDocument/2006/relationships/image" Target="../media/image11.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55190" y="-144463"/>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307213" y="7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6"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459236" y="160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611259" y="312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0"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763282" y="465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915305" y="617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4"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067328" y="769938"/>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6"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219351" y="922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8"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371374" y="1074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0"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523397" y="1227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2" descr="data:image/jpeg;base64,/9j/4AAQSkZJRgABAQAAAQABAAD/2wCEAAkGBhQSEBQUEhIWFBQWFhUYFxgUGBcWGBwXGBUWGBgVFhoYHCYeFxkjGRkaHy8gJCcsLSwsFh8yNTAqNSYtLCoBCQoKBQUFDQUFDSkYEhgpKSkpKSkpKSkpKSkpKSkpKSkpKSkpKSkpKSkpKSkpKSkpKSkpKSkpKSkpKSkpKSkpKf/AABEIAEkCWAMBIgACEQEDEQH/xAAcAAADAQADAQEAAAAAAAAAAAAABwgGAQQFAwL/xABVEAABAgMEBQQMCQkGBAcAAAABAgMABBEFBxIhBjFBUWEIEyJxFCMlMkJygZGhsbPBFTRSYnN0gpKyJDVjg5Oio7TCM1Nkw9HwJkOE8UR1hZSk0+H/xAAUAQEAAAAAAAAAAAAAAAAAAAAA/8QAFBEBAAAAAAAAAAAAAAAAAAAAAP/aAAwDAQACEQMRAD8A8OavqtCWtNxLjwdl2pl1KmubaTVtLik4QoICgQnUa6wK1zig7LtNuYZbeZUFtuJCkqG0H1HYRsIIiQNNRS0p0f4qY9suGJcReH2O92A+rtLqu0knJDp8Dglf4qfKJgKFggggCJ5vFvRtOTtSZYamsLaFjAnmmDRKkJWBVTZJ77aYoaJYvvRS3JniGD/8dse6Apmw31LlWFrNVqaaUo0AqooSSaDIZ7o70dSyEUl2RubbHmQI7cAR+HXQlJUohKQCSSaAACpJJ1ACP3E43z3nqm3lScsuks2qjhSf7VaTnntbSdQ1EiufRoGs0z5QjTKlN2e2H1DIuuVDVfmJFFOddQN1RGWs+d0jtYY2nHW2jqWkplW6fNIopY4jFH3uSuvRNfls2jEylRDLah0XFpOa1jahJyptINchQ0GlNBQZCARBuq0gAxC0s9wm5mvnw09MeVPaR6Q2QQZlTi2q986EzDR3AuCqkk7sQMUbHzfYStJQtIUlQIUlQBBB1gg5EcIBX6EX8y80pLU4kSrpyC61ZUes5t/aqPnQ1ImW+S7UWc8l+XB7FeJAGvm3MzzdfkkVKeojZU6S4689QWiz5peJJyllqOYOxgk60nwdx6O0UB7QQQQGWvOtl6UsqZfl14HWw2UqolVKvNpVkoEHokjMbYQLV89sKUEpm6qUQAAzL1JJoAO174fF7iK2LO/Rg+ZxB90S7o0ms7LD9Oz7RMA2mprS1QqEq8qJJJ8ygDHjWteNpDIqHZZUgE0HOS7OAncFoQAfIYpCOtaFnNvtLaeQlxtYopKhUEf727IBM6JcorEsItBlKUk055nFQcVtkk03lJ8kOuXmEuIStCgpCgFJUkggpIqCCNYIiRbw9FPg60HZcElsELaJ1ltYqmu8jNJO0pMODk66RqdlH5VZr2OpKm67EOYqpHALST9uAb0EEEBP9596NpSdqzDDEzgaQW8KeaZVQKZbUc1IJOZOsx5VhXiaQzhUJVxb2DDiwMS5w4q4anm8q0PmMeffkiluTB3pYP8AAQPdGy5Mwzn+qW/z4D4pntLD4K/2cmPWmPPtDS/SeXGJ1LwSNZ7FZUkdakNkDzxRMEBONl8oifbI59ph5O3JTavIUkpH3YaWhd8claCkt1Mu+cg27SijubWMlHgaE7o+2nV1MpaKFKwBmZocLyBQk/pAMnB157jEx29YT0lMrYfThcbNDTURrCknakihBgLSghR3I3nKmk9hTS8T6E1acUek4ga0qJ1rSM66yK1zSSW5AEdW07Tal2VvPrDbaBiUpWoD3muQAzJIAjtRP/KI0rUuYbkUKo22lLjgG1xdcIPBKKEfSHcID9aRX5Ts4/zFlNFAUaIOAOPr4hNClApwJFK1EfqXu60jmBjcnltE+C5NugjyNYkiNTcBou2zZ4m8IL0wV9LaG0LKAgbgVJKjvqNwhpwE72no3pJIgrTMTDyE5ktPrfA/Vr6RH2Y0lyt407PTbsvNuJcShhTgJQlCwpLjaKEoABFFHWK6s4ckeSzotLonVTiGwh9bam1qTkFpKkKqsbVAoHS10JrXKgetHj6YT62LPm3mlYXG5d5aFUBopLaiDQgg5jbHsR+HWgpJSoBSSCCCKgg6wQdYgJjlL2LdePannHPo5Zlf4WjHfGm+k3yJr/2Kf/oijkoAFAKAbBqj9QEsO3z2wlRSqaKVJJBCmGAQQaEEFrIg7I9CSvF0ieQFsl91BrRTcm2tJoaGhSyQaGMVpgKWjOfWZj2q4o+40dw5fip/27kApZm8XSJsVcL6BvXJtpHpZhhXG6bTloGc7Me53muYwdBtFMXPYu8SK1wjXuhqx80S6QoqCQFKpUgCppWlTrNKnzwH0jD3w6RTElZvPSrnNuB1tOLChfRViqKLBGumyNxC9v3brYrp3OMn+IB74BPSV8FtPOIbbmita1BKUhmXqVE0AHa41qJnS0itFeVEiD5iKwt7tR3XkfrDX4or0QE22jehb8k4BNlSDsD0u2lKqa8KkoGIdRjXaF8oRDq0tWg2lkqNA83Xm6n5aVElA+dUjfQZw1rcsNmbYWxMNhbaxmDsOxST4KhsI1RIWlmj6pGdfllGpaWQDvSQFIVwqgg+WAstKqiozBjmFrcLpGqZszmnDVUsvmwTmebKQpuvV0kjggQyoAjgmOYQ1+N56lLXZ8quiE9GYWk5qVtZBGpI8LeejqBqGj03v7l5VSmpNImXRUFdaMpPAjNz7NB86MRI6QaRWvVUupxDVe+awy7Q3gOGilU3BRMdS5q7QWg6qYmB+SsqAw/3jmRweKAQVdYG00pVlhKEhKEhKUgBKUgAADIAAZAcIBFC6rSAjEbSz3Gbma+fDT0x5loT+kdkjG84640Na1FMy3T5yjVSB14YouOFJBBBFQciDu3QCg0L5QbTyktT7YYWcg6ipaJ+cDVTfXUjfSG824FJCkkFJAIINQQcwQRrFInq+y69EoezZRGFhaqOtp1NrOpSdyFHKmoGlMiAPncteeqVdRJTK6yziqNqUf7JajkK7G1HWNQJrlnAUXBBBAEIG9O9K0ZS1X2JaZwNIDWFPNsqpiZQo5qQScydsP6JRvlXW3Jzxmx5mGh7oCjNANKBaFnszFRjKcLoGx1OS8tgJ6QG5QjRRPXJ50r5qack1noPjG3XY6gZgeMgH9mmKFgCCCCAIXt8+nblnSjYl1hEw8uiDRKsKEUK1UUCDrSnMeGd0MKJWvm0n7MtV3CatsdpRu6BONXlWVZ7gmAaNx2nU3aC5sTb3O82lko6DaKYi4Fd4kV1J17oIy/Jsd/KptO9lB8zlP6oIDC25ZC5q25phqnOOTkylOI0BVzrhArsrqrxjNvMqbWUqBQtCiCDUEKSaEEawQRG9sM/8V/+ove2cjaX8Xc4gbRl05gDslKdo1B4DeNSuFDsJgNZc9eF8IynNuq/KmAA5XWtOpLw311K455YhDBiM9FdJXZCbbmWT0kHNJ1KSe+QrgR5sjrAiutHbfanZZuYYNUOJrnrB1KQrcoGoPVAelEvX6p7tvcW2fZJEVDEv37/AJ6d+jZ9mICmpRNG0DclI9Aj7R+UDIR+oDF3u6UGRst1aDR12jLZGsKWDiUNxCAog7wIliQk1POttIFVuLShI+cpQSB5zDk5SlpVck2Acglx0jeVFKEnyYVeeMJdDIh22pNJGQWpf7Ntbg9KRAVLYtkolZdphsUQ0hKBxwilTxJzPEmO7BBAEEEEB4OnWjwnrPmJciqlNko4OJ6TZ+8B5CYj1p0oUFJJSpJBBGRBBqCNxBi4DEa6ZSQZtGbbAoETDyR4ocVh9FICrNBdI+z7Pl5nwlooumxxJKV5bBiBI4ER70J/k3Wlik5lk/8ALeSsdTqKU87ZPlhwQGXvPRWx576BZ82fuiWNGPj0r9YZ9qmKsvHHcie+rO/gMSnox8elvrDPtUwFnwRxWOjbVuMSjKnph1LTadZUdfBI1qUdgGZgEDyjSPhNmmvsVFf2z1I9Pk1S5L84vwQ20k9alLI9CTC6000iXalpOPIQo84pKGWwMSsIolCQBWqjrIG1RijLqNCTZsgEOU590847ShoogAN1GvCnLrKqa4DZwQQQExX9opbK+LTJ/dp7o1nJm/8AH/8ATf58ZnlBppa/XLtetY90afkzap/rlvU/APCCCCAIUPKH0VDkoidQntjCghw72lmgr4rhFPpFQ3o8LTuQD1mTjZFay7tPGSgqT+8BASRYVsLlJlmYbPTaWlY2Voc0ngRUHgTFmyU2l1pDiDVC0pWk70qAUD5jESRWl0s6XbFklHY2UeRtamx6EiA10Stfa2Rbk1XbzJHVzDQ9YI8kVTCY5QWhC3Uon2UlRaTgfA182CSlym5JJB4EHUDAdy4DTNtyTEitQS8yVlsHw21KKyU7ylSlVG6h30bcRDLTK21pW2pSFpIKVJJSoEaiCMwYdOgnKCIwtWmmo1CYbGfW6ga/GT9064B6wR1rPtFt9tLrLiXG1CqVIIUD5R6o7MAQQQQBBBBARtpqO6U79amfbLijrkB3Dlet/wDmHYnLTj85z31uZ9suKPuT/MUp+v8A5l6A3MEEEARg78E9w5ngWPbtiN5GGvsHcKb/AFH8yzAT3dn+eJH6w364rwRId2f54kfrDfrivAYDmJdv2I+Gnqa+bZxdfNJ91IozSXSiXkGFPTLgQkA0HhrPyG061K/7mgziTrWnX7UtFbiWyt6Yd6KE5nclA4JSAKnYmpgHByapZQl5xfgqcaSOtKFE+haYc8Zu77RIWbINS9QV5rdUNRcV31N4GSQdyRGkgM9p9pJ2BZ0xMDv0oo39IshKMtoCiCeAMSAtZUokkqUokknMkk5k7yTD+5SVpFMpKsD/AJjq1n9UgD1u+iE1oPJB60pNsioVMMgj5vOJKvQDAVXoTo8JGQl5cChQ2MfFxXScP3yfJSPcgggCCCCA6Fu2OialnpdwdB1CkHhUZKHEGhHECIynJRTTi21ii0KUhQ3KSSkjziLciSr2pENW1OJG1wL/AGqEuH0qMBQl02lBnrLZcWcTrdWXSdZUgCijvKkFKjxJjYwiuTVaRxTjBORDTqRxBUhR8tUeaHrAESRegsrtqdoKnnimgz70BPuitzExWa1z2lpGsfCLx8iHVq9SYDBWbaC2Hm3mzhW2tK0ncpJBHkqIsjRy3ETkozMt966gKprodSkHilQKT1RK15WinwfaLzIFGyecZ+iXUpHHCao+xDL5OmllQ9IOK1VeZruyDiB5cKgOKzAPCCCCAzd4mk3YFmvvg0WE4GvpV9FHXQnF1JMSGtCqYiDQkgE6iRQnPacx5xDh5Q+kxdmWZFs1DQDjgG11wUQmm8Iz/Wx5V7GifYFn2S1TphExzp3uqLK1Z7aElI4JEB2eTg53SfTvlVHzPM/6wR1eT07S1yPlS7o/ebV7oIDo6Pn/AIpH/mDvtXIqBxoKSUqAKSCCCKggihBB1ikS5owquk6Dvn3PariphASrexd+bMm+1g9jPVUydeH5TRO9Nct4I21jvXM3ifB8zzDyqSr6hiJOTbmpLvAHIK4UPgxQOmOirVoyjku7lizQqlShwVwrHVu2gkbYka3LFdlJhyXfThcbUUqGzeFDekihB2giAtQGJivyHdxzxGPwCGDcXeN2Q0JGYV25pPaVE5raT4HFSB50+KTC/vuHd1fiy/4EwFNiOY4EcwE48o091GfqjdP2z8eXcSO7bPiPeyVGj5ScgRNSj2xbS2/K2vF/mRkrl5nBbcrXUouo+8y4B+9SAqyCCCAIIIIAMSNekO7M7T++V6hFcmI70/muctWdUMwZl6nUHFJHoEAz+TOenP7sMv63oesJjk1SBDE49sW402P1aVKPtBDngM3eQe5E99Wd/CYlTRj49LfWGfapiqLzlUsee+gX6RSJX0Y+PSv1hn2qYBtX2WjaMhNBxicfTLPjohKiAhxPfoBGYByUOsjwYW+jsou1p9pmanVpU4SlLjxU8a0qEDEoZmlBnrpFOaeaKJtGRdl1UCiMTSj4Lqa4FdXgngoxIq0OMPEHE260uh2KStCvQQoeiAqvQm62Ts3ptJLj9KF52hUK6wgDJA6s6ayY2EZq7zS5NpSDT+XOd48kbHUgYuoGoUOChGlgCCCCAmzlD/nZP1Zr8bsaTkzd7P8AXLep+MxyhFd1xwl2vxOGNNyZtU/1y3qfgHhBBBAEdO2Piz1dXNOfgMdyPD05ngzZk44TTDLvU8YoUEj7xEBHMVPch+Y5brf/AJhyJYiuLrbPLNjySDrLIX+1Jd/rgNVHCkgggioORBjmCASl4dwgWVP2ZRKjUqlyaJJ/QqOSfFOW4jVCPn7PcYcU282ptxJopKwUqHWDFtx4OlmhEraLeCZaBIFEuJ6LiPEV7jUHaICW9DtOpqzXccu50Sem0qpbWPnDYfnDMeiKf0H05YtSW51noqTQOtqPSQrcd6TnRW2mwggTZeFd09ZTwC+2MrrzToFAaeCoeCsbtusbacXYaVKkLSZcxUbWoNPDYW1kAk+KaKHi8YCt4IIIAggggI201PdKd+tTPtlxR9yJ7hSvW/8AzDsTbpeqtoTh3zMx7VcUfcaruHL8FP8At3IDewQQQBGGvsPcKb/UfzLUbmMHfge4cz1sfzDcBP12f54kfrDfrjbXu2tadnzykonpgS71XGaLIoCek3UUPQVl4pTvjE3Z/niR+sN+uKMvT0M+EbPWhIq+32xk7cYGaOpaap68J2QE96FWAbYnwzMzikLUlSgtzE6teHMoSVK14anM6kmKO0Nu6k7MT+Tt1cIop1yinCN1aAJTwSAMhWsSdZtoOSz7brZKXGlpUk7lJNcxu3iLB0T0jRPybMy3qcTmnXhWMloPUoEccjtgPXggggEPylz22R3YH/xNRgbqB3Zkq/3v9KqQzOUrIEsyT1MkrdbJ4rShSfZqhUXdzXN2tJKOrsloHqUsJPrgLBggEEAQQQQBEtX5Du5MeKx7BEVLEo3yTQctubI1BTaPuMtpPpBgNFycD3TfGzsVftmYoyEFya5CsxOPbEttt/fWVf5cP2AIma7hXO6UJXvfnF/uPn1kRS61UBO7OJluLGO3EKOxt9XnSR/VAMm//RPsiRTNIFXJY1VTWWVkBXXhVhVwGKEHoxby5KcZmW++aWFU1VTqWjqUklPliypqWS42ptaQpC0qSpJ1FKgQQesGkR1pfo6qRnn5ZVTzayEk+Eg9JCvKkg9dYCwrPnkPNNutnEhxCVpO9KgCD5jH5tS0US7DjzhohpClqPzUgk045QreT1pbz0quTWrpy5xN11lpZzH2Vk+RaRHPKG0o5qTblEHpzCsS+DTZBod2JeH7ioDC3X2au1rdVNPCqW1qmXNZGLF2pscAqlBubMa/lKM/k0mrc64PvISf6Y0dx2i3YlmJcUKOzJDqt+ClGk9WHpfrDHj8pBHc+XO6ZA87Tv8ApALe4p6ltsD5SHx/CUr+mCOnc27htyTPznB95lwe+OYD9aHOV0jZO+dV6XFRVgiSdCHe7sqd84n0uf8A7FbCAIV1993nZkv2Uwmswwk4gNbjQzKeKk5qG8YhnUQ0YICJbPtBxh1DrSihxtQUlQ1gg1B49W2NBpjpSLRn0TOHApSGErTsC0gJVhz70kVHAxo77LvewZnslhNJZ9RyAybdNSpHBKs1J+0Nghcyh7Yjxk+sQFuCOY4EcwC6v10bMzZSnECq5ZQdy14KFLg6gk4v1cTjYFqGWm2HxmWnW3Kb8CgSPKBTyxaLjYUClQBBBBBzBB1gjaIlO9K75dmTZwgmWdJUyrXQay0o/KT6RQ76BVUu+laErQQpKgFJI1FJFQR1iPpCkuIvAS/LiReVR9kdqqe/aGYSN6kaqfJpuMNuAIIIIDoW/ayZWVemF9602tfXhBIT1k0HliLnnSpRUo1KiSTxJqTDtv8ArwEqHwcwqtFBUwRqBSapZ4mtFK3EJG8DNXL3dKnZlMy8n8lYUDmMnHBmlsb0g0KvINuQOu6vRsyVlS7ShRxQLrg1HG50sJ4pThT9mNbBBAZO9ZVLGnfovWpIiW9GD+XS307PtUxT976qWJOeIked1sRLlgrpNsHc80fM4mAtSJ75QWhfMzCZ5pPQfOF2mx0DJX20jzoJ2xQkeVpTo8iek3pZzvXEkA/JUM0LHFKgD5ICdLldNuwZ8NuKpLzOFC66krr2tzgKnCeCq7IqCImtSzVy7zjLqcLja1IUOKTQ03jcdoim7m9OPhCQCHFVmJejbldak07W7xqBQ8Uk7RAb6CCCAmS/5dbZVwZZHoJ98ankzH4//wBN/nxjb9HK22+NyGB/BQffGw5M56U/1S3rfgHpBBBAEKnlCaShmQTKpPTmFgkbmmyFE8KrwDjRW6N3pXpfL2cwXpldBngQKFa1fJQnaeOobSIlPS/Sl60pxcw7rVRKECpCEA9FtO/X5SSdsB8tEtH1T06xLIr2xYCiNiBmtXkQCfJFkstBKQlIolIAAGwAUA80LO5a7UyDRmZlNJl5IASdbbevCdy1GhO6gG+GfAEEEfNMwkqKAoFSQCpNRUBVcJI1gGhp1HdAfSCCCAzt4GjqZ2zphlQqrm1KbO5xAKkEbsxQ8CRtiQEA1FNezr2RY+mdupk5CYfWQMDasNdqyMKEjrUQIma6rRZU9abKcNW2lB107MCCDhPjKon7R3QFYo1CuuP1BBAEEEBgIt0jXWcmDvfePncVFIXELrYrXBx4fxCffEz2mur7p3uLPnUYpDk/uVscDc+8Pwn3wDKggggCMBforuI/xWx7ZBjfwu7+l0sZzi6yP36+6AQ12h7sSP1hv1xXgiQLuVUteR+ssjzrAiwBATPfpoX2JPdkNpozNVXlqS6P7RPCtQseMrdHcuD027HmjJuqo1MHtddSX6UH3wAnrCIdN4GiabRkHZc0x0xtE+C6muE8Ac0ngoxIq0racIOJDiFUOsKSpJ84II9EBbsEZO7LTMWlIIdJHPI7W8P0gA6VNyhRQ6yNkayAx97GjZnbKfbSKuIAdbGs4m8yBxKMSRxVEoS75QtK0mikkKB4g1B88W/EyXzXdKkZozDKfyV9RIoMm3Dmps7gcynhUeDAUbYdqpmZZl9HeutoWOGJINDxBy8kd6EfcFeAkJ+Dn1UNSqXJ1HEaqZ661UN+JQ3AvCAIIIID5TUyltClrIShCSpROoJSKknqAiL7ctMzM08+ci6644RuxqKqeStIfF/F4CWZcyDKqvOgc9Q941rwncpe75NflCFhdXd8u05sFaSJVohTytVdoaSflK27hU7qg6rjdHDK2UhaxRcyovGuvAQA2OrCMX24YUflCAAAAAAKADIADYI/UB0LemOblX1/JZdV91Cj7onvk8orayjulnT++0PfDzvAfwWVPH/CvjyqbUkeuElyckd1HjulV+l5iAo2Eryi9FMTbM8gZoo07T5CiS2o9SiU/bTuh1R0LesZE3LPS7neOoUg8KjJQ4g0I4gQEl6B6UGz59mYFcKVYXANrSsljiaZjikRqJ9w2/pEEpJLBcCEkVylmqlShuxAKVntcEYK1bNXLvuMuii2lqQocUkg04Q8+TpotgYenljpOnmmq/3aTVahwKwB+rMA422wkAAAAAAAagBqA4QreUYnuU0d0237F8Q1IWHKHT3JTwmWvwOiASF2r2G15E/4htP3lYffHMdHQ97BaMmr5MzLnzOoMcQHa0LURa0msg07LYJy2F5MWFBBAEEEEB52kNgtTss5LvCqHE0O8HWlSdykmhHERJGkOjD0hOrl3UnE2sUUAaKSTVK08CM+GY1iLIggAQQQQBHn25YTM4wpiYbDjatYOw7FJOtKhsIj0IICcNLLkJ2Sd56QK5htJxILZwzCCDUdEUxEb0Z8BHoWDygZqW7VaEtzqk5FQ7S6PHSRhUfImH8YV9+fxdPUffAdVXKQksOUtM4t1GgPPj90ZO378Z6e7RZ8upnFl2rE8+fFKUjB5BUbCIU7XfDrHripLoPiPlHvgFtoRcI++sO2iSy3WvNggur29IiobB8qteQ1w/LPs9thpDTKEttoFEpSKAD/AH547AggCCCCAxN857hzdNzQ88w1EtyYUlxCqHJSTqOwgxbUEBwI5gggEPyhtDKONz7Scl0aeoPCA7Ws9aRhJ+anfC8u80qcs2fbfAUWz0HkgHpNKIxeUUChxSIruCA+cvMJWhK0EKSoBSSNRSRUEcCI+kEEBK19QKrcm8jlzI1bpdqOnoFp/MWUt1TLKHA6EBQcC/AKiMJSRTvjrrFawQCFHKPmKfEG6+Ov1YY6E3fha0z0JaXS2TqLTK3V+TFiH7sUTBAS9K3ZWzabvOzCHElWt2cUUUG7Cqq6bgE0hv6A3NS1nFLrh7ImRqWoUQg/o0Z0PzjU7qQwRHMAQQQQBCCvutKak7YampZTjVJdtIcSDgJDjpKFEjCrWKpNdmUP2PhO/wBmvxT6oBHWFykVpSEzkqFnatlWA+VCqivUodUe1M8pGUCe1yswpW5ZbQn7wUo+iFVeL8YV4xjz9BvjrfjD1wGznnLW0leSEtc1KpVVPfJYTsxqWc3V0yyrSuQFTDr0E0FZsuW5prpLVQuukUUtQ/CkZ0TsqdZJJ0Et3ifFHqEfWAIIIIAjhRjmCAiFxCiSaHMk6jtijuTwT8ErB2TLo/hsn3w0IIAggggCFrygCfgig2vtepZ90MqCAjnQiqbTklUOU1LnV+mRFjQQQBE53+aF8xOJm2k9rme/oMg8Bnq1Y09LiQuKMggJVul0yVZ0+krqJd6jb2ugFei79gmvilW+KpBjmCAI61o2c3MNLaeQlxtYopKhUEf7zrrBFY7MEBPWm1wsxLrL1nEvN1xButHkbeicg4BspRXA644sC/Oeke0WhLl4oyq5iZfHjYk0X5QCdpMUMYwV8XxHyn3QHgjlISWHOWmcW6jVPPj90Zq3r/5qZ7TZ8tzSlZBX9s6fESE0SfIqE+53x6/fFJXHfFleT3QC/wBEbjpydc560CthtRxKxnFMLJNTka4Cc6lefAw/7EsNmUYSxLthttAyA9JJOalHaTmY7wjmAIIIIDG3wv4bEnCNZShP3nm0+owq+Ti0fhCYJBH5NTzut/6RQ0EAQQQQCFv00EWu0JZ9hNTNqQwrdzwolBJ2YkU/ZEw67BsdEpLMy7feNISgcaDNR4k1J4mOjpP/AGkj9cT7CYj3YAhacoFFbIyFe3tepcMuCAiaRKkOoXQ9FaVajsUDBFswQH//2Q=="/>
          <p:cNvSpPr>
            <a:spLocks noChangeAspect="1" noChangeArrowheads="1"/>
          </p:cNvSpPr>
          <p:nvPr/>
        </p:nvSpPr>
        <p:spPr bwMode="auto">
          <a:xfrm>
            <a:off x="1675420" y="1379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4"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1827442" y="1531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1979465" y="1684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131488" y="1836739"/>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0"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283511" y="1989139"/>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2"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435534" y="2141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4"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587557" y="2293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6"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739580" y="2446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 descr="data:image/jpeg;base64,/9j/4AAQSkZJRgABAQAAAQABAAD/2wCEAAkGBxMHEhQREw8VFhMXFhwUGBcUDRkWFRUYFx0YFxQWFBUaKCogGB0nIBQYITEjJiksLi4uGB8zODMsNygtLisBCgoKDg0OGhAQGzcmICY3Liw1NDIsMC40NCwsNCwsLCwsNDI3LC4sLCwsLCwsLCwsLSwsLCwsLDQsLCwsLCwsLP/AABEIAJ4BPwMBEQACEQEDEQH/xAAcAAEAAgMBAQEAAAAAAAAAAAAABgcEBQgDAQL/xABLEAABAwECBQ4KCAYCAwEAAAABAAIDEQQFBgcSITETFhcyUVJjcYGRlLGy0SIzNDVBVGFyc9IUU3SDkqGisyMkQmKCpJPBVePwFf/EABoBAQADAQEBAAAAAAAAAAAAAAADBAUCAQb/xAA3EQACAQIBBwoGAwEBAQEAAAAAAQIDBBEUITEzUVORBRITFTJSgZKh0TRBcYKxwUJhsmKiInL/2gAMAwEAAhEDEQA/ALxQBAEAQBAEAQBAEAQBAEAQBAEAQBAEAQBAEAQBAEAQBAEAQBAEAQBAEAQBAEAQBAEAQBAEAQBAEAQBAEAQBAEAQBAEAQBAEAQGutt9Q2TNlZTt6zPznQEBDb8xgts5oJA3+2Oj3f5OOYcWZepOTwSxLtOwqyjz5YRjtk8EZ9yYcMtgoSH7uT4LxxsOn8l4R17StQzzjm26Vx0Eqsd4R23aPBO5odzFCsZSAIAgCAIAgCAIAgCAIAgCAIAgCAIAgCAIAgCAIAgCAIAgCAIAgCAIAgPzJIIhVzgBuk0HOgNHeWFEVkBLfCppcTksHKUOoQlN82KxZAMIMYeXVocX+xvgR8p0u/Me1SU6M6nYRbnawoLnXU1D+tMuC0eJBrzwkmt+YuyW71uYcvpPKStClyctNR4lKpy1TpZrSng+9LO/BaF6moc4u0rQhTjBYRWBiXFzWuJc+rJyf9n6ildEQQSKe3qUdW3p1O0ixacpXNrmpSzbHnXB5iQ3ZhfNZKB/hgbp8IcTxn56rPq8nyWeDxNenynZ3GavHo5bY514x0rwLAuHGE2WgMlf7ZTQ8kmg8vMqEoyg8JLAsysZuPSUmpx2xz8VpRNrFf0NqzF2Q7cdmHI7QvCkbRAEAQBAEAQBAEAQBAEAQBAEAQBAEAQBAEAQBAEAQBAEAQBAEBj2u3R2MVe8D2ek8QGcoCMX1hqyxjMQzcL87j7rAmJPQtatd4U44/jjoK7vvD11oJyKuO+fnp7rBmH/ANmVmlaVanywX9ndSVla66fPl3YfuWjgRC3XpLbzV7yeM6OIaByLRpWNOGd52Z1flyu04UEqcf8AnT4y0/gw1cSwMVtt4sIeBAEAQAGi5lCMlhJYk1GvUoy59OTT/p4G1u3CCa76Br6t3pzt5vRyUVCryfF54PA26fLiqZrunzv+l/8AMvZ+JN7gxhalRpcWezbx82lvJzrPqUKlPtIvQt6Nzntail/y80vZ+BYF2YVxWsAuoAf6mHKYebOPzURVqU505c2awf8AZv4ZmzjKa4OG6DUIcH7QBAEAQBAEAQBAEAQBAEAQBAEAQBAEAQBAEAQBAEBrbbfcNkzZWU7cZn5zoCAhl/YwGwVaHhv9sfhP5X6G/kV7FOTwisS5Tsajj0k8IR2yzL3fgV9emGctqJyPAB9NavPG4/8AQ5VdpWE5Z5vAgqcoWNvmpx6SW15o8NL8cCNzTumJLnEk6ampPGfStGlbU6fZRk3fKt1dLmzlhHYsy4L9nmpzOCAIAgCAIAgCAIAh6nhoMqx3hJYjlMeQfYdPHu8qqVbKlPOsz/o2Lflu4hHmVcKkdks/B6USy5cO32YjLqDvmHJPK3Q78uJZ1WzqwzrOjSp1bG67Eujlslo8Je5YlyYcMtgoSH7uT4LxxsOn8lVFe0rUc845tulcdBKrHeEdt2jwTuaHcxQrGUgCAIAgCAIAgCAIAgCAIAgCA/MjskE7gqgIVacOhZDkvMTXUrQ5Wjd0+xeYlmjZ160edTi2jy2Q2fWQ/qTEl6su92xshs+sh/UmI6su92xshs+sh/UmI6su92xshs+sh/UmI6su92xshs+sh/UmI6su92yPYQYw8uoDi/2N8CPl9LvzUtOlOp2UJ2tOguddVFD+tMuC/ZBrzwkmt+YvyW71uYcvpPKStClyctNR4lGpy1TpZrSnh/1LO/BaF6moc4u0rQhTjBYRWBiXFzWuJc+rJyf9nxdEAQBAEAQBAEAQBAEAQBAEAQH7ilMRqCRT29W4oatCnU7SL9pylc2ualLNsedcHmJDdeF81koH+GBvj4Q4njPz1WfV5Pks8Hia9PlOzuM1eHRy2xzrxjpXgT258YrS3PIOKUEkcTxp5VQlGUHhJYFvq+pNc6g1OO2L/K0o2OyGz6yH9S5xPOrLvdsbIbPrIf1JiOrLvdsbIbPrIf1JiOrLvdsbIbPrIf1JiOrLvdsbIbPrIf1JiOrLvds2dx4Vf/rva1uplpcWktrmIFfSeJeletQqUXzaiwZKUIQgCAIAgCAID8T7V3EepAc+Ye+Ob8NvW9XuT1jUl9CW/k48mwwf83/lEXqtfmrYfOdLPvPiKpzVsHSz7z4iqc1bB0s+8+IqnNWwdLPvPiKpzVsHSz7z4henDbedhDwIAgCAIAgCAIAgCAIAgCAIAgCAIAgCNJnUZOOhiq85q2HXSz7z4iqc1bB0s+8+IqnNWwdLPvPiKpzVsHSz7z4iqc1bB0s+8+JaOKf+n4p/bavn6+tl9T6u5eNG3/8Awvyy3VEUggCAIDGvJxZDIQSCGOIINCMx0FAVRe+G77rlMRdKaUz/AEhwrUA6OVSU6U6mPMWOBcdChTpQqVqvN52OH/y3o+hh7I7uF6S7uUmSV+76oj51hv8A/wAyPhxjuP1vSXdyZJX7vqhzrDf/APmRFcI71be7w9rcmjQ2la6Mo1rQbquWVCpTm3NYFflO5tnaQo0Z85qTehrSsPmahaR86EAQBAEAQBAEAQBAEAQBAEAQBAEAQBAEAQBAEAQBAEAQBAEAQEowbwnbcrMnJcXZWVVry0jMG00ez81jVrWs6kmlmb2n1iubKrQoqVXmuMVFrmt5zdbI7uF6S7uUWSV+76o551hv/wDzIbI7uF6S7uTJK/d9UOdYb/8A8yN/gnhPJfcjfCkAEjAQZ3ODso583IoZRlCTjLSdV6EIQhUpz50ZY/LDRm+ZZq5Kpi3r4mX4buooDnrDbyp3EOy1aXJv8/D9nnLHwtt9/wCUaBah88EB8Q9LguzFPZLZDFKbRaAXxteQHR0Bc0E08DRnWVK/qJtYI042UGkzxwgxW2W67LPO2e0F0cT5AHOjySWtJANGg0zL2nfTlNRaWc8nZwUWyplqGYEAQBAEAQBAEAQBAEAQBAEAQBAEAQBAEAQGdcNibeVpggcSGySsjJbTKAc4AkVzVzrirJxg5L5ElOKlNJltbD9k9ZtP4o/kWX1hU2I0siplf4wsGo8FrQyGJ73NdEJCZC0mpc9tBkgZvBCvWtaVWLbKVzRVOSSIurJWCAIAgCAIAgLCxW7b72PtFYN5r5eH4Pql8Bb/AHf6LsVcrmLeviZfhu6igOesNvKncQ7LVpcm/wA/D9nnLHwtt9/5RoFqHzwQHwoenUGD/ktn+DH2Gr5yp2mb8OyjEw1832z7PJ2CuqGtj9Uc1ewzmtfQmCEAQGZdd1T3u7IggfI4achtQ2uguOhuj0ridSMFjJ4HcKcpvCKNxrCvL1F/42fMosro94lyWrsGsK8vUX/jZ8yZXR7wyWrsPusC8vUX/wDJH8yZXR735Pclq7DDvPBO23SzVJrJI1g0uzODfa4tJyR7SuoXFObwiziVvUisWjTKYhN5YMD7deMbZYrI58bhVrg5lDnp6TXSFDK5pReDecnjb1JLFIyNYN5eov8A+SP5lzldHvfk6yWrsI5G0yEACpJAHtJ0Kw3hnK6WLwJHrCvL1F/42fMq+V0e8T5LV2GBe+DdruVofaLO6NrnZIJc01dQmmYn0A8y7p16dR4RZxOjOCxkjzua4rTfmWLPA6TIplZJaMnKrk1qRpyTzL2pVhT7TwPIUpT7KNnrCvL1F/42fMo8ro94kyWrsNPet1TXO/Up4jG+gdkkgmhqAcxO4VLCpGaxiyKdOUHhIzLrwVtl7x6rBZnPjqRlBzQKjSM5BXE7inB4Sec7hQnNYpGZrCvL1F/42fMucro946yWrsGsK8vUX/jZ8yZXR7wyWrsGsK8vUX/jZ8yZXR7wyWrsPS5rjtFyXhYRaITGXzsLalprkvbXQTujnXlSrCpSnzXjmOoUpQqR5yOhlhGwUrjrYZLdCACSbO0AAVJJkkoAPSVr8nvCm/qZl8sZrA111YsbfeDQ5zGQg/XSEOp7jQSOI0Uk76lHMs5HCzqS05jZTYoLW0VbaIHHcJe386FRLlCHzTJHYy+TItfmCNsuKpmszgwf1s8OOm6XN2v+VFap3FOpoZXqW9SGlGjAyswUxCbO04P2iytLnRDwRlOaJmOkYBQEvjaS5oFRWozemiiVaDeCZI6M0sTWKUiCAsLFbtvvY+0Vg3mvl4fg+qXwFv8Ad/ouxVyuYt6+Jl+G7qKA56w28qdxDstWlyb/AD8P2ecsfC233/lGgWofPBAfCh6dQYP+S2f4MfYavnKnaZvw7KMTDXzfbPs8nYK6oa2P1RzV7DOa19CYIQBAdAYq7Gyy3bC5rQDJlPeaZ3OyiBXiAA5FhXkm6rxNq1ilTWBLlWLAQBAfl7BICCAQRQgioIOkEIDmzDK7W3PbbRAwUY19Wjca8B7W8gcByL6C3m501JmHXgoVGkXfi182WX3Xdtyx7rXSNa31USSSaDxKuiZnLN2eNi99nWF9JPsswY9tHVC+bN4rjHj5JB9oH7civ8n6x/T2Kd9qzV4iT4Vs92HrmUvKOiPiR2HzLbWWaBReObzgPgM7Ui2bDVeJlX3bRPcTvm5vxX9YVG+1z8C5aapE3VQshAEBVGOi1OsNosMrDR7Mt7TQGjmujINDmOhaVhFSjNP+v2UL2Ti4tEW2S7y9ZHRo/lVrIqOz1K+WVdpaGA13yW9kd42wiS1PjAjOptbqUJq5uSAKZTsoknTQgbtc24kot04aP2X6MXJKc9JMFVLAQA50BU+My77Ng5abFbI7OGnVsuRrBQPEZY6obtQ7Oc+7pWlaTnUjKDfyKFzGMJRmkaaS+obLCwfSGSNiaA0Nc8vtBEM0NJI3eKFZak5qguHhENUipScnmwx9M6ficOpFLHEgIWgUD6h4WFit233sfaKwbzXy8PwfVL4C3+7/AEXYq5XMW9fEy/Dd1FAc9YbeVO4h2WrS5N/n4fs85Y+Ftvv/ACjQLUPnggPhQ9OoMH/JbP8ABj7DV85U7TN+HZRiYa+b7Z9nk7BXVDWx+qOavYZzWvoTBCAIDojFr5ssvuHtuWDda6RuW+qiSSU5IJ9hVdEzOf24y7zIH80OjRfKtzIqOz1Mh3dXaWJipwktOEItBtEofkFgbSNraZWXXagV2oVC8owptc0uWtWVRPnE+VItnPOM8UvS1cbP2o1u2epj4/kxrvWsuDFr5ssvuu7bllXWukadvqokkk0HiKrkzOWbs8bF77OsL6SfZZgx7aOqF82bxXGPHySD7QP25Ff5P1j+nsU77VmqxE7e2e7F1yqXlHRHx/RHYfyLcWWaBReObzgPgM7Ui2bDVeJlX3bRPcTvm5vxX9YVG+1z8C5aapE3VQslEXpjEvGzzzMbaQGtle0D6PGaBriAK5O4Fs07Ok4JteplTuqik0mY2yVefrQ6NF8q7yKjs9TjLKu001/4R2nCEsNokDywENpG1tMqldqBXahS0qMKWPNIqlaVTtGpdoKmI1pOqLC0NjjDdqGNA4qCi+Zek+gWg0+Hdqnsdhnks1dVDRQtFXNblASOaN0Nyj7KV9Clt4xlUSnoI6zkoNx0nPIvKbKy/pEuXvtXdlfirVb3RwwwwXAxuknjjiSa5MY9vuqgMurM3swyjT00kHhV4yeJV6llSnoWH0JoXdSOnOeuH+GceFkVnyYnRyRlxe0kOb4QbTJcNOg6QFzbW0qMni8x1cXEasVgQtXCmEAQFhYrdt97H2isG818vD8H1S+At/u/0XYq5XMW9fEy/Dd1FAc9YbeVO4h2WrS5N/n4fs85Y+Ftvv8AyjQLUPnggPhQ9OoLhFLLZxwMfZC+bn2mb8OyjEw1832z7PJ2Cu6Gtj9Uc1ewzmtfQmCEAQHRGLXzZZfcPbcsG610jct9VEkc21dxFQLSSvQcpM0DiX0p8+9JbmIra2vji6pFl8o6Y+JpWHZZaizS+c9Y0POlq44/2o1u2epj4/kxrrWst/Fr5ssvuu7bllXWukadvqokjl2p4iq5Mzlq6/GRe+zrC+kn2WYMe2jqhfNm8V1jw8jh+0j9uVX+T9Y/p7FO91ZqMRO3tnuxdcql5R0R8f0R2H8i3FlmgUXjm84D4DO1Itmw1XiZV920T3E75ub8V/WFRvtc/AuWmqRN1ULJD7Ri1u+0Pc90T8pzi4/zDxncanNXdKtK8qpYJ+hXdrTbxaPxsX3b9S/pL+9e5bW2+iPMkpbCvcaeDNnwbdZxZ2OaJGvLsqRzq5JZTTo2xV6zrTqc7nPYU7ulGnhzSDK6Ui+sV2Erb6srIXO/jwNDHAnO5jczJBu5qA+3jFcS7ounPH5M2bWqpww+aJoqhZIfhLi6sd+Ve1uoSnPlxAAOP98eg7tRQndVqld1KebSitUtYT/oqfCrAa1YNVe9okh+tjBLRuao3Szlze1adG6hVzaGZ9W2nTz6URlWSsEAQBAWFit233sfaKwbzXy8PwfVL4C3+7/Rdirlcxb18TL8N3UUBz1ht5U7iHZatLk3+fh+zzlj4W2+/wDKNAtQ+eCA+FD06huPyaD4TOyF83PtM349lGHhr5vtn2eTsFd0NbH6o5q9hnNa+hMEIAgOiMWvmyy+4e25YN1rpG5b6qJI5tq7iKgWkleg5SZoHEvpT596S3MRW1tfHF1SLL5R0x8TSsOyy1Fml856xoedLVxx/tRrds9THx/JjXWtZb+LXzZZfdd23LKutdI07fVRJHLtTxFVyZnLV1+Mi99nWF9JPsswY9tHVC+bN4rrHh5HD9pH7cqv8n6x/T2Kd7qzUYidvbPdi65VLyjoj4/ojsP5FuLLNAovHN5wHwGdqRbNhqvEyr7tonuJ3zc34r+sKjfa5+BctNUibqoWSMz4fXdZ3OY61gOa4tcNRkzFpoRmbuhWFa1WsVEhdxTTwbPLZGuz1z/Xl+Ve5HW7v4PMqpbSusbOENmwgdZjZ5tUDGyB38N7aZRjydsBXanRuK/ZUp01LnLDQUrurCeHNZAVeKJ72G2yXfI2WKRzJGmoc00I7xug5ivJRUlhI6jJxeKLTwaxttcAy2xZJ0arE2rT7Xx6R/jXiCzKtg9NNmjSvU80yyrtvKG9GCSGVkjD6WOBp7DuH2FZ8oSi8JLAuxkpLFGQ9gkBBAIIoQRUEHSCFydFFY0MEm4PTNlhFIJa0b6I3jOWD+0jOOIj0BbVncOpHmy0oybugoPnLQyEK4UwgCAsLFbtvvY+0Vg3mvl4fg+qXwFv93+i7FXK5i3r4mX4buooDnrDbyp3EOy1aXJv8/D9nnLHwtt9/wCUaBah88EB8KHp1Dcfk0HwmdkL5ufaZvx7KPHCiyPt1jtMUbcp74XsaKgVc5pAFTmGc+ldUpKNSLe1HlRNxaRR+xxefqf+zD862cso970Zk5JV2DY4vP1P/Zh+dMso970YySrsNXfuDVqwfDDaYdTD6hv8Vjq5NK7QmmkaVJTrwqdlkdSjOnnki8sWvmyy+4e25Y11rpGvb6qJJJRlAj2FV0TM58bi4vMAfyf+zD863cso970Zju0q46CxsU+DtpwfbaBaYdTLyzJ/iMdXJy67Qmm2Cz72tCo1zWXbSlKmnzkT9Ui2c9Y0POlq44/2o1u2epj4/kxrrWst/Fr5ssvuu7bllXWukadvqokkkFQR7FXJigrBi7vKJ8ZNjoA5pP8AMw5gCCf61tzvKLTWPozJja1VLHAv9YhrELxqXFPf9mijs8eW9sweRltbRoZI2tXEDS4c6t2dWNObcn8itdU5ThhE12KbBq1YPutJtMOph4jDf4rHVyTJlbQmm2GndUl7WhU5vNZxaUp08ecixVQLhReObzgPgM7Ui2bDVeJlX3bRPcTvm5vxX9YVG+1z8C5aapE3VQslDXti+vK0TzPbZKtdK9wP0iEVDnEg0Lq6Ctqnd0VBJv5bGZNS1quTaRibHF5+p/7MPzrvLKPe9GcZJV2Gpv3B604PlgtMOpl4Jb/EY6uTSu0JpthpUtOtCpjzWR1KU6faRq1IREodgDbXQRWmOISxyRtkGpvq9ocA6jmGhJz/ANNVWyunznF5sCy7WpzVJZyN2iB9ldkSMcxw0tewtcONpzqwpJrFEDi1pRlXLes9zytks73NkqBRtSH7jHN/rB3P+1zUpwnHCR3SnKMv/k6eYSQCRQ00bi+cN0hGOSESXcXHS2Vjm8Zq0/k4q5YvCqVbxY0iiltGOEAQFhYrdt97H2isG818vD8H1S+At/u/0XYq5XMW9fEy/Dd1FAc9YbeVO4h2WrS5N/n4fs85Y+Ftvv8AyjQLUPnggPhQ9Oobj8mg+EzshfNz7TN+PZRnLk6CAICrMeu0snvSdTFo8ndqRQvuyiT4rbS20XbAGuBLMpjhXO1wc40O5mIPEQq93Fqs8Se2knSWBLFWLAQBAEBzhh9b2XleFpljNWF4aCNByGtjJG6CWGh3Fv2sXGlFMxLmSlUbRcOKq1ttV2whpFY8qNwrnaQ4kA8Yc08qybyLVZmnayTpIlyrFgIDxntTLOWB72tL3ZDKuplOoXZLd00aTyL1JvQeNpHsvD0IAgKCxs25luvF+QaiNjYiQc2U2pcOQupxgrbsouNLP885kXklKpmLGxO+bm/Ff1hZ99rn4F601SJuqhZCAICosevjLJ7svXGtTk7RLw/ZnX/8SrlpGcdKYFeb7H9mi7DV89X1svqzepdhGytlhit7cmWJkjdx8YcOYqOMnHOmduKelGBYcF7Hd79ViscLHjQ4RCrfd3vIpJVqklg5M4VKCeKRt1ESFRY6MIWzllhjdXIdqkpB0OoQxnHRxJ42rUsKLWNR+BnXtVdhFXLSM4IAgLCxW7b72PtFYN5r5eH4Pql8Bb/d/ouxVyuYt6+Jl+G7qKA56w28qdxDstWlyb/Pw/Z5yx8Lbff+UaBah88EAQErgxjXjZ2tY20NDWgNA+jx5gBQej2Kq7Ok3jh6lpXdVZsT02TLy9Zb0aPuXmRUdnqMsq7RsmXl6y3o0fcmRUdnqMsq7RsmXl6y3o0fcmRUdnqMsq7TUYQYUWrCIMFokDwwktpG1tMqldqBXQFLSoQp54kdSvOpmkeFy39abicXWed0ZOkCha6mjKY4Fp46LqpShU7SOYVZw7LN9smXl6y3o0fcocio7PUmyyrtGyZeXrLejR9y8yKjs9RllXafk4ybz9aHRovlXuRUdnqxldXaYd44cXheTDHJbHZDhQhrGR1HpBLADT2VXcLWlF4pHMrmpJYNkeU5XM+576tFyOL7PO6NxzHJoQ6mjKaatdyj0ripShUWEkSQqSg8YskGyZeXrLejR9yr5FR2epNllXaNky8vWW9Gj7kyKjs9RllXaaa+8JbVfrmOnnLizOygDAw5jVoaBnzDPpzKanQp01hFEc685vFs20OMi8omhv0oGgpV0EZJ4zTPxqJ2VF/IkV3VXzP3smXl6y3o0fcvMio7PUZZV2nhbMYV42tpYbWWg5jkRMYfxNFRyELqNnRTxwPJXVVrDEi+lWSuSC5cNLZccQhgmDYwS6hhY7OdOciqgqW1OpLnSWcnhczgsEZ+yZeXrLejR9yjyKjs9TrLKu0bJl5est6NH3JkVHZ6jLKu0bJl5est6NH3L3IqOz1GWVdppsIMI7RhEWG0SB5YCG0ja2mVSu1ArtQpaVGFLHm/MiqVpVO0alSkRvLowwt1zgNitbwwZgx1JGAD0APrkjiooZ21KedonhcVIZkyU2LG9aovGWeGT3cqM8udw/JVpcnwehliN9L5o2AxzH/xw6b/AOtR9Xf9eh3l/wDz6mpvnGva7c0shjZADmygS+Qe640A/DXiUtOwhF4yeJFO9k80cxAXuLySSSSakk1JJzkk+kq9oKbeOdnxDwIAgLCxW7b72PtFYN5r5eH4Pql8Bb/d/ouxVyuYt6+Jl+G7qKA57w1aXWp1B6G+j+1q0OT5xjzuc8NH7JeU7etWtLfo4OWHP0Jv5rYaHUzvTzLS6an3lxRi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xYGK0Ud97H2isS6adaTX9H0Mqc6dlQjNNP/wCszWHzLsUBUPK1w/SGPZWmU0trStKilaICLy4EMmOU50bjumzAnnJXmBPC5rQXNjNpf02fjWHFwXRW96YI6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Mq78EW2B7XMewUc1xDYA2uSa56FekVStUqduTf1eJJkIwgCAIAgCAIAgCAIAgCAIAgCAIAgCAIAgCAIAgCAIAgCAIAgCAIAgCAIAgCAIAgCAIAgP//Z"/>
          <p:cNvSpPr>
            <a:spLocks noChangeAspect="1" noChangeArrowheads="1"/>
          </p:cNvSpPr>
          <p:nvPr/>
        </p:nvSpPr>
        <p:spPr bwMode="auto">
          <a:xfrm>
            <a:off x="2891605" y="2598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4" descr="data:image/jpeg;base64,/9j/4AAQSkZJRgABAQAAAQABAAD/2wCEAAkGBxMHEhQREw8VFhMXFhwUGBcUDRkWFRUYFx0YFxQWFBUaKCogGB0nIBQYITEjJiksLi4uGB8zODMsNygtLisBCgoKDg0OGhAQGzcmICY3Liw1NDIsMC40NCwsNCwsLCwsNDI3LC4sLCwsLCwsLCwsLSwsLCwsLDQsLCwsLCwsLP/AABEIAJ4BPwMBEQACEQEDEQH/xAAcAAEAAgMBAQEAAAAAAAAAAAAABgcEBQgDAQL/xABLEAABAwECBQ4KCAYCAwEAAAABAAIDEQQFBgcSITETFhcyUVJjcYGRlLGy0SIzNDVBVGFyc9IUU3SDkqGisyMkQmKCpJPBVePwFf/EABoBAQADAQEBAAAAAAAAAAAAAAADBAUCAQb/xAA3EQACAQIBBwoGAwEBAQEAAAAAAQIDBBEUITEzUVORBRITFTJSgZKh0TRBcYKxwUJhsmKiInL/2gAMAwEAAhEDEQA/ALxQBAEAQBAEAQBAEAQBAEAQBAEAQBAEAQBAEAQBAEAQBAEAQBAEAQBAEAQBAEAQBAEAQBAEAQBAEAQBAEAQBAEAQBAEAQBAEAQGutt9Q2TNlZTt6zPznQEBDb8xgts5oJA3+2Oj3f5OOYcWZepOTwSxLtOwqyjz5YRjtk8EZ9yYcMtgoSH7uT4LxxsOn8l4R17StQzzjm26Vx0Eqsd4R23aPBO5odzFCsZSAIAgCAIAgCAIAgCAIAgCAIAgCAIAgCAIAgCAIAgCAIAgCAIAgCAIAgPzJIIhVzgBuk0HOgNHeWFEVkBLfCppcTksHKUOoQlN82KxZAMIMYeXVocX+xvgR8p0u/Me1SU6M6nYRbnawoLnXU1D+tMuC0eJBrzwkmt+YuyW71uYcvpPKStClyctNR4lKpy1TpZrSng+9LO/BaF6moc4u0rQhTjBYRWBiXFzWuJc+rJyf9n6ildEQQSKe3qUdW3p1O0ixacpXNrmpSzbHnXB5iQ3ZhfNZKB/hgbp8IcTxn56rPq8nyWeDxNenynZ3GavHo5bY514x0rwLAuHGE2WgMlf7ZTQ8kmg8vMqEoyg8JLAsysZuPSUmpx2xz8VpRNrFf0NqzF2Q7cdmHI7QvCkbRAEAQBAEAQBAEAQBAEAQBAEAQBAEAQBAEAQBAEAQBAEAQBAEBj2u3R2MVe8D2ek8QGcoCMX1hqyxjMQzcL87j7rAmJPQtatd4U44/jjoK7vvD11oJyKuO+fnp7rBmH/ANmVmlaVanywX9ndSVla66fPl3YfuWjgRC3XpLbzV7yeM6OIaByLRpWNOGd52Z1flyu04UEqcf8AnT4y0/gw1cSwMVtt4sIeBAEAQAGi5lCMlhJYk1GvUoy59OTT/p4G1u3CCa76Br6t3pzt5vRyUVCryfF54PA26fLiqZrunzv+l/8AMvZ+JN7gxhalRpcWezbx82lvJzrPqUKlPtIvQt6Nzntail/y80vZ+BYF2YVxWsAuoAf6mHKYebOPzURVqU505c2awf8AZv4ZmzjKa4OG6DUIcH7QBAEAQBAEAQBAEAQBAEAQBAEAQBAEAQBAEAQBAEBrbbfcNkzZWU7cZn5zoCAhl/YwGwVaHhv9sfhP5X6G/kV7FOTwisS5Tsajj0k8IR2yzL3fgV9emGctqJyPAB9NavPG4/8AQ5VdpWE5Z5vAgqcoWNvmpx6SW15o8NL8cCNzTumJLnEk6ampPGfStGlbU6fZRk3fKt1dLmzlhHYsy4L9nmpzOCAIAgCAIAgCAIAh6nhoMqx3hJYjlMeQfYdPHu8qqVbKlPOsz/o2Lflu4hHmVcKkdks/B6USy5cO32YjLqDvmHJPK3Q78uJZ1WzqwzrOjSp1bG67Eujlslo8Je5YlyYcMtgoSH7uT4LxxsOn8lVFe0rUc845tulcdBKrHeEdt2jwTuaHcxQrGUgCAIAgCAIAgCAIAgCAIAgCA/MjskE7gqgIVacOhZDkvMTXUrQ5Wjd0+xeYlmjZ160edTi2jy2Q2fWQ/qTEl6su92xshs+sh/UmI6su92xshs+sh/UmI6su92xshs+sh/UmI6su92xshs+sh/UmI6su92yPYQYw8uoDi/2N8CPl9LvzUtOlOp2UJ2tOguddVFD+tMuC/ZBrzwkmt+YvyW71uYcvpPKStClyctNR4lGpy1TpZrSnh/1LO/BaF6moc4u0rQhTjBYRWBiXFzWuJc+rJyf9nxdEAQBAEAQBAEAQBAEAQBAEAQH7ilMRqCRT29W4oatCnU7SL9pylc2ualLNsedcHmJDdeF81koH+GBvj4Q4njPz1WfV5Pks8Hia9PlOzuM1eHRy2xzrxjpXgT258YrS3PIOKUEkcTxp5VQlGUHhJYFvq+pNc6g1OO2L/K0o2OyGz6yH9S5xPOrLvdsbIbPrIf1JiOrLvdsbIbPrIf1JiOrLvdsbIbPrIf1JiOrLvdsbIbPrIf1JiOrLvds2dx4Vf/rva1uplpcWktrmIFfSeJeletQqUXzaiwZKUIQgCAIAgCAID8T7V3EepAc+Ye+Ob8NvW9XuT1jUl9CW/k48mwwf83/lEXqtfmrYfOdLPvPiKpzVsHSz7z4iqc1bB0s+8+IqnNWwdLPvPiKpzVsHSz7z4henDbedhDwIAgCAIAgCAIAgCAIAgCAIAgCAIAgCNJnUZOOhiq85q2HXSz7z4iqc1bB0s+8+IqnNWwdLPvPiKpzVsHSz7z4iqc1bB0s+8+JaOKf+n4p/bavn6+tl9T6u5eNG3/8Awvyy3VEUggCAIDGvJxZDIQSCGOIINCMx0FAVRe+G77rlMRdKaUz/AEhwrUA6OVSU6U6mPMWOBcdChTpQqVqvN52OH/y3o+hh7I7uF6S7uUmSV+76oj51hv8A/wAyPhxjuP1vSXdyZJX7vqhzrDf/APmRFcI71be7w9rcmjQ2la6Mo1rQbquWVCpTm3NYFflO5tnaQo0Z85qTehrSsPmahaR86EAQBAEAQBAEAQBAEAQBAEAQBAEAQBAEAQBAEAQBAEAQBAEAQEowbwnbcrMnJcXZWVVry0jMG00ez81jVrWs6kmlmb2n1iubKrQoqVXmuMVFrmt5zdbI7uF6S7uUWSV+76o551hv/wDzIbI7uF6S7uTJK/d9UOdYb/8A8yN/gnhPJfcjfCkAEjAQZ3ODso583IoZRlCTjLSdV6EIQhUpz50ZY/LDRm+ZZq5Kpi3r4mX4buooDnrDbyp3EOy1aXJv8/D9nnLHwtt9/wCUaBah88EB8Q9LguzFPZLZDFKbRaAXxteQHR0Bc0E08DRnWVK/qJtYI042UGkzxwgxW2W67LPO2e0F0cT5AHOjySWtJANGg0zL2nfTlNRaWc8nZwUWyplqGYEAQBAEAQBAEAQBAEAQBAEAQBAEAQBAEAQGdcNibeVpggcSGySsjJbTKAc4AkVzVzrirJxg5L5ElOKlNJltbD9k9ZtP4o/kWX1hU2I0siplf4wsGo8FrQyGJ73NdEJCZC0mpc9tBkgZvBCvWtaVWLbKVzRVOSSIurJWCAIAgCAIAgLCxW7b72PtFYN5r5eH4Pql8Bb/AHf6LsVcrmLeviZfhu6igOesNvKncQ7LVpcm/wA/D9nnLHwtt9/5RoFqHzwQHwoenUGD/ktn+DH2Gr5yp2mb8OyjEw1832z7PJ2CuqGtj9Uc1ewzmtfQmCEAQGZdd1T3u7IggfI4achtQ2uguOhuj0ridSMFjJ4HcKcpvCKNxrCvL1F/42fMosro94lyWrsGsK8vUX/jZ8yZXR7wyWrsPusC8vUX/wDJH8yZXR735Pclq7DDvPBO23SzVJrJI1g0uzODfa4tJyR7SuoXFObwiziVvUisWjTKYhN5YMD7deMbZYrI58bhVrg5lDnp6TXSFDK5pReDecnjb1JLFIyNYN5eov8A+SP5lzldHvfk6yWrsI5G0yEACpJAHtJ0Kw3hnK6WLwJHrCvL1F/42fMq+V0e8T5LV2GBe+DdruVofaLO6NrnZIJc01dQmmYn0A8y7p16dR4RZxOjOCxkjzua4rTfmWLPA6TIplZJaMnKrk1qRpyTzL2pVhT7TwPIUpT7KNnrCvL1F/42fMo8ro94kyWrsNPet1TXO/Up4jG+gdkkgmhqAcxO4VLCpGaxiyKdOUHhIzLrwVtl7x6rBZnPjqRlBzQKjSM5BXE7inB4Sec7hQnNYpGZrCvL1F/42fMucro946yWrsGsK8vUX/jZ8yZXR7wyWrsGsK8vUX/jZ8yZXR7wyWrsPS5rjtFyXhYRaITGXzsLalprkvbXQTujnXlSrCpSnzXjmOoUpQqR5yOhlhGwUrjrYZLdCACSbO0AAVJJkkoAPSVr8nvCm/qZl8sZrA111YsbfeDQ5zGQg/XSEOp7jQSOI0Uk76lHMs5HCzqS05jZTYoLW0VbaIHHcJe386FRLlCHzTJHYy+TItfmCNsuKpmszgwf1s8OOm6XN2v+VFap3FOpoZXqW9SGlGjAyswUxCbO04P2iytLnRDwRlOaJmOkYBQEvjaS5oFRWozemiiVaDeCZI6M0sTWKUiCAsLFbtvvY+0Vg3mvl4fg+qXwFv8Ad/ouxVyuYt6+Jl+G7qKA56w28qdxDstWlyb/AD8P2ecsfC233/lGgWofPBAfCh6dQYP+S2f4MfYavnKnaZvw7KMTDXzfbPs8nYK6oa2P1RzV7DOa19CYIQBAdAYq7Gyy3bC5rQDJlPeaZ3OyiBXiAA5FhXkm6rxNq1ilTWBLlWLAQBAfl7BICCAQRQgioIOkEIDmzDK7W3PbbRAwUY19Wjca8B7W8gcByL6C3m501JmHXgoVGkXfi182WX3Xdtyx7rXSNa31USSSaDxKuiZnLN2eNi99nWF9JPsswY9tHVC+bN4rjHj5JB9oH7civ8n6x/T2Kd9qzV4iT4Vs92HrmUvKOiPiR2HzLbWWaBReObzgPgM7Ui2bDVeJlX3bRPcTvm5vxX9YVG+1z8C5aapE3VQshAEBVGOi1OsNosMrDR7Mt7TQGjmujINDmOhaVhFSjNP+v2UL2Ti4tEW2S7y9ZHRo/lVrIqOz1K+WVdpaGA13yW9kd42wiS1PjAjOptbqUJq5uSAKZTsoknTQgbtc24kot04aP2X6MXJKc9JMFVLAQA50BU+My77Ng5abFbI7OGnVsuRrBQPEZY6obtQ7Oc+7pWlaTnUjKDfyKFzGMJRmkaaS+obLCwfSGSNiaA0Nc8vtBEM0NJI3eKFZak5qguHhENUipScnmwx9M6ficOpFLHEgIWgUD6h4WFit233sfaKwbzXy8PwfVL4C3+7/AEXYq5XMW9fEy/Dd1FAc9YbeVO4h2WrS5N/n4fs85Y+Ftvv/ACjQLUPnggPhQ9OoMH/JbP8ABj7DV85U7TN+HZRiYa+b7Z9nk7BXVDWx+qOavYZzWvoTBCAIDojFr5ssvuHtuWDda6RuW+qiSSU5IJ9hVdEzOf24y7zIH80OjRfKtzIqOz1Mh3dXaWJipwktOEItBtEofkFgbSNraZWXXagV2oVC8owptc0uWtWVRPnE+VItnPOM8UvS1cbP2o1u2epj4/kxrvWsuDFr5ssvuu7bllXWukadvqokkk0HiKrkzOWbs8bF77OsL6SfZZgx7aOqF82bxXGPHySD7QP25Ff5P1j+nsU77VmqxE7e2e7F1yqXlHRHx/RHYfyLcWWaBReObzgPgM7Ui2bDVeJlX3bRPcTvm5vxX9YVG+1z8C5aapE3VQslEXpjEvGzzzMbaQGtle0D6PGaBriAK5O4Fs07Ok4JteplTuqik0mY2yVefrQ6NF8q7yKjs9TjLKu001/4R2nCEsNokDywENpG1tMqldqBXahS0qMKWPNIqlaVTtGpdoKmI1pOqLC0NjjDdqGNA4qCi+Zek+gWg0+Hdqnsdhnks1dVDRQtFXNblASOaN0Nyj7KV9Clt4xlUSnoI6zkoNx0nPIvKbKy/pEuXvtXdlfirVb3RwwwwXAxuknjjiSa5MY9vuqgMurM3swyjT00kHhV4yeJV6llSnoWH0JoXdSOnOeuH+GceFkVnyYnRyRlxe0kOb4QbTJcNOg6QFzbW0qMni8x1cXEasVgQtXCmEAQFhYrdt97H2isG818vD8H1S+At/u/0XYq5XMW9fEy/Dd1FAc9YbeVO4h2WrS5N/n4fs85Y+Ftvv8AyjQLUPnggPhQ9OoLhFLLZxwMfZC+bn2mb8OyjEw1832z7PJ2Cu6Gtj9Uc1ewzmtfQmCEAQHRGLXzZZfcPbcsG610jct9VEkc21dxFQLSSvQcpM0DiX0p8+9JbmIra2vji6pFl8o6Y+JpWHZZaizS+c9Y0POlq44/2o1u2epj4/kxrrWst/Fr5ssvuu7bllXWukadvqokjl2p4iq5Mzlq6/GRe+zrC+kn2WYMe2jqhfNm8V1jw8jh+0j9uVX+T9Y/p7FO91ZqMRO3tnuxdcql5R0R8f0R2H8i3FlmgUXjm84D4DO1Itmw1XiZV920T3E75ub8V/WFRvtc/AuWmqRN1ULJD7Ri1u+0Pc90T8pzi4/zDxncanNXdKtK8qpYJ+hXdrTbxaPxsX3b9S/pL+9e5bW2+iPMkpbCvcaeDNnwbdZxZ2OaJGvLsqRzq5JZTTo2xV6zrTqc7nPYU7ulGnhzSDK6Ui+sV2Erb6srIXO/jwNDHAnO5jczJBu5qA+3jFcS7ounPH5M2bWqpww+aJoqhZIfhLi6sd+Ve1uoSnPlxAAOP98eg7tRQndVqld1KebSitUtYT/oqfCrAa1YNVe9okh+tjBLRuao3Szlze1adG6hVzaGZ9W2nTz6URlWSsEAQBAWFit233sfaKwbzXy8PwfVL4C3+7/Rdirlcxb18TL8N3UUBz1ht5U7iHZatLk3+fh+zzlj4W2+/wDKNAtQ+eCA+FD06huPyaD4TOyF83PtM349lGHhr5vtn2eTsFd0NbH6o5q9hnNa+hMEIAgOiMWvmyy+4e25YN1rpG5b6qJI5tq7iKgWkleg5SZoHEvpT596S3MRW1tfHF1SLL5R0x8TSsOyy1Fml856xoedLVxx/tRrds9THx/JjXWtZb+LXzZZfdd23LKutdI07fVRJHLtTxFVyZnLV1+Mi99nWF9JPsswY9tHVC+bN4rrHh5HD9pH7cqv8n6x/T2Kd7qzUYidvbPdi65VLyjoj4/ojsP5FuLLNAovHN5wHwGdqRbNhqvEyr7tonuJ3zc34r+sKjfa5+BctNUibqoWSMz4fXdZ3OY61gOa4tcNRkzFpoRmbuhWFa1WsVEhdxTTwbPLZGuz1z/Xl+Ve5HW7v4PMqpbSusbOENmwgdZjZ5tUDGyB38N7aZRjydsBXanRuK/ZUp01LnLDQUrurCeHNZAVeKJ72G2yXfI2WKRzJGmoc00I7xug5ivJRUlhI6jJxeKLTwaxttcAy2xZJ0arE2rT7Xx6R/jXiCzKtg9NNmjSvU80yyrtvKG9GCSGVkjD6WOBp7DuH2FZ8oSi8JLAuxkpLFGQ9gkBBAIIoQRUEHSCFydFFY0MEm4PTNlhFIJa0b6I3jOWD+0jOOIj0BbVncOpHmy0oybugoPnLQyEK4UwgCAsLFbtvvY+0Vg3mvl4fg+qXwFv93+i7FXK5i3r4mX4buooDnrDbyp3EOy1aXJv8/D9nnLHwtt9/wCUaBah88EB8KHp1Dcfk0HwmdkL5ufaZvx7KPHCiyPt1jtMUbcp74XsaKgVc5pAFTmGc+ldUpKNSLe1HlRNxaRR+xxefqf+zD862cso970Zk5JV2DY4vP1P/Zh+dMso970YySrsNXfuDVqwfDDaYdTD6hv8Vjq5NK7QmmkaVJTrwqdlkdSjOnnki8sWvmyy+4e25Y11rpGvb6qJJJRlAj2FV0TM58bi4vMAfyf+zD863cso970Zju0q46CxsU+DtpwfbaBaYdTLyzJ/iMdXJy67Qmm2Cz72tCo1zWXbSlKmnzkT9Ui2c9Y0POlq44/2o1u2epj4/kxrrWst/Fr5ssvuu7bllXWukadvqokkkFQR7FXJigrBi7vKJ8ZNjoA5pP8AMw5gCCf61tzvKLTWPozJja1VLHAv9YhrELxqXFPf9mijs8eW9sweRltbRoZI2tXEDS4c6t2dWNObcn8itdU5ThhE12KbBq1YPutJtMOph4jDf4rHVyTJlbQmm2GndUl7WhU5vNZxaUp08ecixVQLhReObzgPgM7Ui2bDVeJlX3bRPcTvm5vxX9YVG+1z8C5aapE3VQslDXti+vK0TzPbZKtdK9wP0iEVDnEg0Lq6Ctqnd0VBJv5bGZNS1quTaRibHF5+p/7MPzrvLKPe9GcZJV2Gpv3B604PlgtMOpl4Jb/EY6uTSu0JpthpUtOtCpjzWR1KU6faRq1IREodgDbXQRWmOISxyRtkGpvq9ocA6jmGhJz/ANNVWyunznF5sCy7WpzVJZyN2iB9ldkSMcxw0tewtcONpzqwpJrFEDi1pRlXLes9zytks73NkqBRtSH7jHN/rB3P+1zUpwnHCR3SnKMv/k6eYSQCRQ00bi+cN0hGOSESXcXHS2Vjm8Zq0/k4q5YvCqVbxY0iiltGOEAQFhYrdt97H2isG818vD8H1S+At/u/0XYq5XMW9fEy/Dd1FAc9YbeVO4h2WrS5N/n4fs85Y+Ftvv8AyjQLUPnggPhQ9Oobj8mg+EzshfNz7TN+PZRnLk6CAICrMeu0snvSdTFo8ndqRQvuyiT4rbS20XbAGuBLMpjhXO1wc40O5mIPEQq93Fqs8Se2knSWBLFWLAQBAEBzhh9b2XleFpljNWF4aCNByGtjJG6CWGh3Fv2sXGlFMxLmSlUbRcOKq1ttV2whpFY8qNwrnaQ4kA8Yc08qybyLVZmnayTpIlyrFgIDxntTLOWB72tL3ZDKuplOoXZLd00aTyL1JvQeNpHsvD0IAgKCxs25luvF+QaiNjYiQc2U2pcOQupxgrbsouNLP885kXklKpmLGxO+bm/Ff1hZ99rn4F601SJuqhZCAICosevjLJ7svXGtTk7RLw/ZnX/8SrlpGcdKYFeb7H9mi7DV89X1svqzepdhGytlhit7cmWJkjdx8YcOYqOMnHOmduKelGBYcF7Hd79ViscLHjQ4RCrfd3vIpJVqklg5M4VKCeKRt1ESFRY6MIWzllhjdXIdqkpB0OoQxnHRxJ42rUsKLWNR+BnXtVdhFXLSM4IAgLCxW7b72PtFYN5r5eH4Pql8Bb/d/ouxVyuYt6+Jl+G7qKA56w28qdxDstWlyb/Pw/Z5yx8Lbff+UaBah88EAQErgxjXjZ2tY20NDWgNA+jx5gBQej2Kq7Ok3jh6lpXdVZsT02TLy9Zb0aPuXmRUdnqMsq7RsmXl6y3o0fcmRUdnqMsq7RsmXl6y3o0fcmRUdnqMsq7TUYQYUWrCIMFokDwwktpG1tMqldqBXQFLSoQp54kdSvOpmkeFy39abicXWed0ZOkCha6mjKY4Fp46LqpShU7SOYVZw7LN9smXl6y3o0fcocio7PUmyyrtGyZeXrLejR9y8yKjs9RllXafk4ybz9aHRovlXuRUdnqxldXaYd44cXheTDHJbHZDhQhrGR1HpBLADT2VXcLWlF4pHMrmpJYNkeU5XM+576tFyOL7PO6NxzHJoQ6mjKaatdyj0ripShUWEkSQqSg8YskGyZeXrLejR9yr5FR2epNllXaNky8vWW9Gj7kyKjs9RllXaaa+8JbVfrmOnnLizOygDAw5jVoaBnzDPpzKanQp01hFEc685vFs20OMi8omhv0oGgpV0EZJ4zTPxqJ2VF/IkV3VXzP3smXl6y3o0fcvMio7PUZZV2nhbMYV42tpYbWWg5jkRMYfxNFRyELqNnRTxwPJXVVrDEi+lWSuSC5cNLZccQhgmDYwS6hhY7OdOciqgqW1OpLnSWcnhczgsEZ+yZeXrLejR9yjyKjs9TrLKu0bJl5est6NH3JkVHZ6jLKu0bJl5est6NH3L3IqOz1GWVdppsIMI7RhEWG0SB5YCG0ja2mVSu1ArtQpaVGFLHm/MiqVpVO0alSkRvLowwt1zgNitbwwZgx1JGAD0APrkjiooZ21KedonhcVIZkyU2LG9aovGWeGT3cqM8udw/JVpcnwehliN9L5o2AxzH/xw6b/AOtR9Xf9eh3l/wDz6mpvnGva7c0shjZADmygS+Qe640A/DXiUtOwhF4yeJFO9k80cxAXuLySSSSakk1JJzkk+kq9oKbeOdnxDwIAgLCxW7b72PtFYN5r5eH4Pql8Bb/d/ouxVyuYt6+Jl+G7qKA57w1aXWp1B6G+j+1q0OT5xjzuc8NH7JeU7etWtLfo4OWHP0Jv5rYaHUzvTzLS6an3lxRi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xYGK0Ud97H2isS6adaTX9H0Mqc6dlQjNNP/wCszWHzLsUBUPK1w/SGPZWmU0trStKilaICLy4EMmOU50bjumzAnnJXmBPC5rQXNjNpf02fjWHFwXRW96YI6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Mq78EW2B7XMewUc1xDYA2uSa56FekVStUqduTf1eJJkIwgCAIAgCAIAgCAIAgCAIAgCAIAgCAIAgCAIAgCAIAgCAIAgCAIAgCAIAgCAIAgCAIAgP//Z"/>
          <p:cNvSpPr>
            <a:spLocks noChangeAspect="1" noChangeArrowheads="1"/>
          </p:cNvSpPr>
          <p:nvPr/>
        </p:nvSpPr>
        <p:spPr bwMode="auto">
          <a:xfrm>
            <a:off x="3043628" y="2751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itle 1"/>
          <p:cNvSpPr>
            <a:spLocks noGrp="1"/>
          </p:cNvSpPr>
          <p:nvPr>
            <p:ph type="ctrTitle"/>
          </p:nvPr>
        </p:nvSpPr>
        <p:spPr>
          <a:xfrm>
            <a:off x="798342" y="2581883"/>
            <a:ext cx="10701783" cy="609599"/>
          </a:xfrm>
        </p:spPr>
        <p:txBody>
          <a:bodyPr>
            <a:noAutofit/>
          </a:bodyPr>
          <a:lstStyle/>
          <a:p>
            <a:pPr algn="ctr"/>
            <a:r>
              <a:rPr lang="en-US" dirty="0" smtClean="0">
                <a:effectLst>
                  <a:outerShdw blurRad="38100" dist="38100" dir="2700000" algn="tl">
                    <a:srgbClr val="000000">
                      <a:alpha val="43137"/>
                    </a:srgbClr>
                  </a:outerShdw>
                </a:effectLst>
              </a:rPr>
              <a:t>Machine Learning with Scikit Learn</a:t>
            </a:r>
            <a:endParaRPr lang="en-IN" dirty="0"/>
          </a:p>
        </p:txBody>
      </p:sp>
      <p:sp>
        <p:nvSpPr>
          <p:cNvPr id="24" name="Title 1"/>
          <p:cNvSpPr txBox="1">
            <a:spLocks/>
          </p:cNvSpPr>
          <p:nvPr/>
        </p:nvSpPr>
        <p:spPr>
          <a:xfrm>
            <a:off x="4897228" y="3282834"/>
            <a:ext cx="2035957" cy="44841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800" kern="1200">
                <a:solidFill>
                  <a:schemeClr val="bg1"/>
                </a:solidFill>
                <a:latin typeface="Myriad Pro" pitchFamily="34" charset="0"/>
                <a:ea typeface="+mj-ea"/>
                <a:cs typeface="+mj-cs"/>
              </a:defRPr>
            </a:lvl1pPr>
          </a:lstStyle>
          <a:p>
            <a:r>
              <a:rPr lang="en-US" sz="2000" dirty="0" smtClean="0">
                <a:solidFill>
                  <a:schemeClr val="tx1"/>
                </a:solidFill>
                <a:effectLst>
                  <a:outerShdw blurRad="38100" dist="38100" dir="2700000" algn="tl">
                    <a:srgbClr val="000000">
                      <a:alpha val="43137"/>
                    </a:srgbClr>
                  </a:outerShdw>
                </a:effectLst>
              </a:rPr>
              <a:t>Pratap Dangeti</a:t>
            </a:r>
            <a:endParaRPr lang="en-IN" sz="2000" dirty="0">
              <a:solidFill>
                <a:schemeClr val="tx1"/>
              </a:solidFill>
            </a:endParaRPr>
          </a:p>
        </p:txBody>
      </p:sp>
    </p:spTree>
    <p:extLst>
      <p:ext uri="{BB962C8B-B14F-4D97-AF65-F5344CB8AC3E}">
        <p14:creationId xmlns:p14="http://schemas.microsoft.com/office/powerpoint/2010/main" val="1214950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80465" y="4494825"/>
            <a:ext cx="2619586" cy="1969562"/>
          </a:xfrm>
          <a:prstGeom prst="rect">
            <a:avLst/>
          </a:prstGeom>
        </p:spPr>
      </p:pic>
      <p:sp>
        <p:nvSpPr>
          <p:cNvPr id="5" name="Title 1"/>
          <p:cNvSpPr txBox="1">
            <a:spLocks/>
          </p:cNvSpPr>
          <p:nvPr/>
        </p:nvSpPr>
        <p:spPr>
          <a:xfrm>
            <a:off x="67251" y="108528"/>
            <a:ext cx="4117571" cy="473583"/>
          </a:xfrm>
          <a:prstGeom prst="rect">
            <a:avLst/>
          </a:prstGeom>
        </p:spPr>
        <p:txBody>
          <a:bodyPr/>
          <a:lstStyle>
            <a:lvl1pPr algn="l" defTabSz="912114" rtl="0" eaLnBrk="1" latinLnBrk="0" hangingPunct="1">
              <a:spcBef>
                <a:spcPct val="0"/>
              </a:spcBef>
              <a:buNone/>
              <a:defRPr sz="2793" kern="1200">
                <a:solidFill>
                  <a:schemeClr val="bg1"/>
                </a:solidFill>
                <a:latin typeface="Myriad Pro"/>
                <a:ea typeface="+mj-ea"/>
                <a:cs typeface="Arial" pitchFamily="34" charset="0"/>
              </a:defRPr>
            </a:lvl1pPr>
          </a:lstStyle>
          <a:p>
            <a:pPr defTabSz="9144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latin typeface="+mj-lt"/>
                <a:cs typeface="Calibri" pitchFamily="34" charset="0"/>
              </a:rPr>
              <a:t>Gradient Descent</a:t>
            </a:r>
            <a:endParaRPr lang="en-IN" sz="2800" b="1" dirty="0">
              <a:latin typeface="+mj-lt"/>
              <a:cs typeface="Calibri" pitchFamily="34" charset="0"/>
            </a:endParaRPr>
          </a:p>
        </p:txBody>
      </p:sp>
      <p:sp>
        <p:nvSpPr>
          <p:cNvPr id="15" name="TextBox 14"/>
          <p:cNvSpPr txBox="1"/>
          <p:nvPr/>
        </p:nvSpPr>
        <p:spPr>
          <a:xfrm>
            <a:off x="245965" y="997581"/>
            <a:ext cx="7228339" cy="3046988"/>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solidFill>
                  <a:schemeClr val="accent1">
                    <a:lumMod val="50000"/>
                  </a:schemeClr>
                </a:solidFill>
              </a:rPr>
              <a:t>Gradient </a:t>
            </a:r>
            <a:r>
              <a:rPr lang="en-US" sz="1600" b="1" dirty="0">
                <a:solidFill>
                  <a:schemeClr val="accent1">
                    <a:lumMod val="50000"/>
                  </a:schemeClr>
                </a:solidFill>
              </a:rPr>
              <a:t>Descent (SGD): </a:t>
            </a:r>
            <a:r>
              <a:rPr lang="en-US" sz="1600" dirty="0">
                <a:solidFill>
                  <a:schemeClr val="accent1">
                    <a:lumMod val="50000"/>
                  </a:schemeClr>
                </a:solidFill>
              </a:rPr>
              <a:t>Gradient descent is a way to minimize an objective function </a:t>
            </a:r>
            <a:r>
              <a:rPr lang="en-US" sz="1600" b="1" dirty="0">
                <a:solidFill>
                  <a:schemeClr val="accent1">
                    <a:lumMod val="50000"/>
                  </a:schemeClr>
                </a:solidFill>
              </a:rPr>
              <a:t>J(</a:t>
            </a:r>
            <a:r>
              <a:rPr lang="el-GR" sz="1600" b="1" dirty="0">
                <a:solidFill>
                  <a:schemeClr val="accent1">
                    <a:lumMod val="50000"/>
                  </a:schemeClr>
                </a:solidFill>
              </a:rPr>
              <a:t>θ)</a:t>
            </a:r>
            <a:r>
              <a:rPr lang="en-US" sz="1600" b="1" dirty="0">
                <a:solidFill>
                  <a:schemeClr val="accent1">
                    <a:lumMod val="50000"/>
                  </a:schemeClr>
                </a:solidFill>
              </a:rPr>
              <a:t> </a:t>
            </a:r>
            <a:r>
              <a:rPr lang="en-US" sz="1600" dirty="0">
                <a:solidFill>
                  <a:schemeClr val="accent1">
                    <a:lumMod val="50000"/>
                  </a:schemeClr>
                </a:solidFill>
              </a:rPr>
              <a:t>parameterized by a model’s parameter </a:t>
            </a:r>
            <a:r>
              <a:rPr lang="el-GR" sz="1600" b="1" dirty="0">
                <a:solidFill>
                  <a:schemeClr val="accent1">
                    <a:lumMod val="50000"/>
                  </a:schemeClr>
                </a:solidFill>
              </a:rPr>
              <a:t>θ∈</a:t>
            </a:r>
            <a:r>
              <a:rPr lang="en-US" sz="1600" b="1" dirty="0">
                <a:solidFill>
                  <a:schemeClr val="accent1">
                    <a:lumMod val="50000"/>
                  </a:schemeClr>
                </a:solidFill>
              </a:rPr>
              <a:t>R</a:t>
            </a:r>
            <a:r>
              <a:rPr lang="en-US" sz="1600" b="1" baseline="30000" dirty="0">
                <a:solidFill>
                  <a:schemeClr val="accent1">
                    <a:lumMod val="50000"/>
                  </a:schemeClr>
                </a:solidFill>
              </a:rPr>
              <a:t>d</a:t>
            </a:r>
            <a:r>
              <a:rPr lang="en-US" sz="1600" b="1" dirty="0">
                <a:solidFill>
                  <a:schemeClr val="accent1">
                    <a:lumMod val="50000"/>
                  </a:schemeClr>
                </a:solidFill>
              </a:rPr>
              <a:t> </a:t>
            </a:r>
            <a:r>
              <a:rPr lang="en-US" sz="1600" dirty="0">
                <a:solidFill>
                  <a:schemeClr val="accent1">
                    <a:lumMod val="50000"/>
                  </a:schemeClr>
                </a:solidFill>
              </a:rPr>
              <a:t>by updating the parameters in the opposite direction of the gradient of the objective function w.r.to the parameters. Learning rate determines the size of steps taken to reach minimum.</a:t>
            </a:r>
          </a:p>
          <a:p>
            <a:pPr marL="285750" indent="-285750">
              <a:buFont typeface="Arial" panose="020B0604020202020204" pitchFamily="34" charset="0"/>
              <a:buChar char="•"/>
            </a:pPr>
            <a:endParaRPr lang="en-US" sz="1600" dirty="0">
              <a:solidFill>
                <a:schemeClr val="accent1">
                  <a:lumMod val="50000"/>
                </a:schemeClr>
              </a:solidFill>
            </a:endParaRPr>
          </a:p>
          <a:p>
            <a:pPr marL="742950" lvl="1" indent="-285750">
              <a:buFont typeface="Arial" panose="020B0604020202020204" pitchFamily="34" charset="0"/>
              <a:buChar char="•"/>
            </a:pPr>
            <a:r>
              <a:rPr lang="en-US" sz="1600" dirty="0">
                <a:solidFill>
                  <a:schemeClr val="accent1">
                    <a:lumMod val="50000"/>
                  </a:schemeClr>
                </a:solidFill>
              </a:rPr>
              <a:t>Batch Gradient Descent (all training observations per each iteration)</a:t>
            </a:r>
          </a:p>
          <a:p>
            <a:pPr marL="742950" lvl="1" indent="-285750">
              <a:buFont typeface="Arial" panose="020B0604020202020204" pitchFamily="34" charset="0"/>
              <a:buChar char="•"/>
            </a:pPr>
            <a:r>
              <a:rPr lang="en-US" sz="1600" dirty="0">
                <a:solidFill>
                  <a:schemeClr val="accent1">
                    <a:lumMod val="50000"/>
                  </a:schemeClr>
                </a:solidFill>
              </a:rPr>
              <a:t>SGD (1 observation per iteration)</a:t>
            </a:r>
          </a:p>
          <a:p>
            <a:pPr marL="742950" lvl="1" indent="-285750">
              <a:buFont typeface="Arial" panose="020B0604020202020204" pitchFamily="34" charset="0"/>
              <a:buChar char="•"/>
            </a:pPr>
            <a:r>
              <a:rPr lang="en-US" sz="1600" dirty="0">
                <a:solidFill>
                  <a:schemeClr val="accent1">
                    <a:lumMod val="50000"/>
                  </a:schemeClr>
                </a:solidFill>
              </a:rPr>
              <a:t>Mini Batch Gradient Descent (size of about 50 training observations for each iteration)</a:t>
            </a:r>
          </a:p>
          <a:p>
            <a:pPr lvl="1"/>
            <a:endParaRPr lang="en-US" sz="1600" dirty="0">
              <a:solidFill>
                <a:schemeClr val="accent1">
                  <a:lumMod val="50000"/>
                </a:schemeClr>
              </a:solidFill>
            </a:endParaRPr>
          </a:p>
        </p:txBody>
      </p:sp>
      <p:sp>
        <p:nvSpPr>
          <p:cNvPr id="19" name="Freeform 18"/>
          <p:cNvSpPr/>
          <p:nvPr/>
        </p:nvSpPr>
        <p:spPr>
          <a:xfrm>
            <a:off x="6767588" y="2019869"/>
            <a:ext cx="3907217" cy="1146412"/>
          </a:xfrm>
          <a:custGeom>
            <a:avLst/>
            <a:gdLst>
              <a:gd name="connsiteX0" fmla="*/ 0 w 3916907"/>
              <a:gd name="connsiteY0" fmla="*/ 0 h 1146412"/>
              <a:gd name="connsiteX1" fmla="*/ 54591 w 3916907"/>
              <a:gd name="connsiteY1" fmla="*/ 81886 h 1146412"/>
              <a:gd name="connsiteX2" fmla="*/ 95534 w 3916907"/>
              <a:gd name="connsiteY2" fmla="*/ 327546 h 1146412"/>
              <a:gd name="connsiteX3" fmla="*/ 136477 w 3916907"/>
              <a:gd name="connsiteY3" fmla="*/ 368489 h 1146412"/>
              <a:gd name="connsiteX4" fmla="*/ 163773 w 3916907"/>
              <a:gd name="connsiteY4" fmla="*/ 464024 h 1146412"/>
              <a:gd name="connsiteX5" fmla="*/ 191068 w 3916907"/>
              <a:gd name="connsiteY5" fmla="*/ 504967 h 1146412"/>
              <a:gd name="connsiteX6" fmla="*/ 232011 w 3916907"/>
              <a:gd name="connsiteY6" fmla="*/ 586853 h 1146412"/>
              <a:gd name="connsiteX7" fmla="*/ 313898 w 3916907"/>
              <a:gd name="connsiteY7" fmla="*/ 655092 h 1146412"/>
              <a:gd name="connsiteX8" fmla="*/ 395785 w 3916907"/>
              <a:gd name="connsiteY8" fmla="*/ 736979 h 1146412"/>
              <a:gd name="connsiteX9" fmla="*/ 518614 w 3916907"/>
              <a:gd name="connsiteY9" fmla="*/ 805218 h 1146412"/>
              <a:gd name="connsiteX10" fmla="*/ 600501 w 3916907"/>
              <a:gd name="connsiteY10" fmla="*/ 859809 h 1146412"/>
              <a:gd name="connsiteX11" fmla="*/ 641444 w 3916907"/>
              <a:gd name="connsiteY11" fmla="*/ 887104 h 1146412"/>
              <a:gd name="connsiteX12" fmla="*/ 723331 w 3916907"/>
              <a:gd name="connsiteY12" fmla="*/ 928047 h 1146412"/>
              <a:gd name="connsiteX13" fmla="*/ 764274 w 3916907"/>
              <a:gd name="connsiteY13" fmla="*/ 941695 h 1146412"/>
              <a:gd name="connsiteX14" fmla="*/ 887104 w 3916907"/>
              <a:gd name="connsiteY14" fmla="*/ 996286 h 1146412"/>
              <a:gd name="connsiteX15" fmla="*/ 1009934 w 3916907"/>
              <a:gd name="connsiteY15" fmla="*/ 1037230 h 1146412"/>
              <a:gd name="connsiteX16" fmla="*/ 1091820 w 3916907"/>
              <a:gd name="connsiteY16" fmla="*/ 1064525 h 1146412"/>
              <a:gd name="connsiteX17" fmla="*/ 1173707 w 3916907"/>
              <a:gd name="connsiteY17" fmla="*/ 1105468 h 1146412"/>
              <a:gd name="connsiteX18" fmla="*/ 1241946 w 3916907"/>
              <a:gd name="connsiteY18" fmla="*/ 1119116 h 1146412"/>
              <a:gd name="connsiteX19" fmla="*/ 1323832 w 3916907"/>
              <a:gd name="connsiteY19" fmla="*/ 1146412 h 1146412"/>
              <a:gd name="connsiteX20" fmla="*/ 2688609 w 3916907"/>
              <a:gd name="connsiteY20" fmla="*/ 1132764 h 1146412"/>
              <a:gd name="connsiteX21" fmla="*/ 2879677 w 3916907"/>
              <a:gd name="connsiteY21" fmla="*/ 1105468 h 1146412"/>
              <a:gd name="connsiteX22" fmla="*/ 2961564 w 3916907"/>
              <a:gd name="connsiteY22" fmla="*/ 1078173 h 1146412"/>
              <a:gd name="connsiteX23" fmla="*/ 3002507 w 3916907"/>
              <a:gd name="connsiteY23" fmla="*/ 1064525 h 1146412"/>
              <a:gd name="connsiteX24" fmla="*/ 3057098 w 3916907"/>
              <a:gd name="connsiteY24" fmla="*/ 1023582 h 1146412"/>
              <a:gd name="connsiteX25" fmla="*/ 3179928 w 3916907"/>
              <a:gd name="connsiteY25" fmla="*/ 968991 h 1146412"/>
              <a:gd name="connsiteX26" fmla="*/ 3248167 w 3916907"/>
              <a:gd name="connsiteY26" fmla="*/ 887104 h 1146412"/>
              <a:gd name="connsiteX27" fmla="*/ 3357349 w 3916907"/>
              <a:gd name="connsiteY27" fmla="*/ 818865 h 1146412"/>
              <a:gd name="connsiteX28" fmla="*/ 3439235 w 3916907"/>
              <a:gd name="connsiteY28" fmla="*/ 764274 h 1146412"/>
              <a:gd name="connsiteX29" fmla="*/ 3521122 w 3916907"/>
              <a:gd name="connsiteY29" fmla="*/ 709683 h 1146412"/>
              <a:gd name="connsiteX30" fmla="*/ 3562065 w 3916907"/>
              <a:gd name="connsiteY30" fmla="*/ 668740 h 1146412"/>
              <a:gd name="connsiteX31" fmla="*/ 3603009 w 3916907"/>
              <a:gd name="connsiteY31" fmla="*/ 641444 h 1146412"/>
              <a:gd name="connsiteX32" fmla="*/ 3643952 w 3916907"/>
              <a:gd name="connsiteY32" fmla="*/ 600501 h 1146412"/>
              <a:gd name="connsiteX33" fmla="*/ 3684895 w 3916907"/>
              <a:gd name="connsiteY33" fmla="*/ 573206 h 1146412"/>
              <a:gd name="connsiteX34" fmla="*/ 3739486 w 3916907"/>
              <a:gd name="connsiteY34" fmla="*/ 532262 h 1146412"/>
              <a:gd name="connsiteX35" fmla="*/ 3780429 w 3916907"/>
              <a:gd name="connsiteY35" fmla="*/ 491319 h 1146412"/>
              <a:gd name="connsiteX36" fmla="*/ 3862316 w 3916907"/>
              <a:gd name="connsiteY36" fmla="*/ 450376 h 1146412"/>
              <a:gd name="connsiteX37" fmla="*/ 3916907 w 3916907"/>
              <a:gd name="connsiteY37" fmla="*/ 409432 h 114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916907" h="1146412">
                <a:moveTo>
                  <a:pt x="0" y="0"/>
                </a:moveTo>
                <a:cubicBezTo>
                  <a:pt x="18197" y="27295"/>
                  <a:pt x="45811" y="50278"/>
                  <a:pt x="54591" y="81886"/>
                </a:cubicBezTo>
                <a:cubicBezTo>
                  <a:pt x="57094" y="90899"/>
                  <a:pt x="58023" y="290035"/>
                  <a:pt x="95534" y="327546"/>
                </a:cubicBezTo>
                <a:lnTo>
                  <a:pt x="136477" y="368489"/>
                </a:lnTo>
                <a:cubicBezTo>
                  <a:pt x="140850" y="385980"/>
                  <a:pt x="153983" y="444445"/>
                  <a:pt x="163773" y="464024"/>
                </a:cubicBezTo>
                <a:cubicBezTo>
                  <a:pt x="171108" y="478695"/>
                  <a:pt x="183733" y="490296"/>
                  <a:pt x="191068" y="504967"/>
                </a:cubicBezTo>
                <a:cubicBezTo>
                  <a:pt x="221843" y="566516"/>
                  <a:pt x="183123" y="528187"/>
                  <a:pt x="232011" y="586853"/>
                </a:cubicBezTo>
                <a:cubicBezTo>
                  <a:pt x="298689" y="666866"/>
                  <a:pt x="244883" y="593745"/>
                  <a:pt x="313898" y="655092"/>
                </a:cubicBezTo>
                <a:cubicBezTo>
                  <a:pt x="342749" y="680738"/>
                  <a:pt x="359164" y="724772"/>
                  <a:pt x="395785" y="736979"/>
                </a:cubicBezTo>
                <a:cubicBezTo>
                  <a:pt x="467851" y="761001"/>
                  <a:pt x="424756" y="742646"/>
                  <a:pt x="518614" y="805218"/>
                </a:cubicBezTo>
                <a:lnTo>
                  <a:pt x="600501" y="859809"/>
                </a:lnTo>
                <a:cubicBezTo>
                  <a:pt x="614149" y="868907"/>
                  <a:pt x="625883" y="881917"/>
                  <a:pt x="641444" y="887104"/>
                </a:cubicBezTo>
                <a:cubicBezTo>
                  <a:pt x="744356" y="921408"/>
                  <a:pt x="617507" y="875135"/>
                  <a:pt x="723331" y="928047"/>
                </a:cubicBezTo>
                <a:cubicBezTo>
                  <a:pt x="736198" y="934481"/>
                  <a:pt x="751407" y="935261"/>
                  <a:pt x="764274" y="941695"/>
                </a:cubicBezTo>
                <a:cubicBezTo>
                  <a:pt x="894037" y="1006578"/>
                  <a:pt x="675848" y="925868"/>
                  <a:pt x="887104" y="996286"/>
                </a:cubicBezTo>
                <a:lnTo>
                  <a:pt x="1009934" y="1037230"/>
                </a:lnTo>
                <a:cubicBezTo>
                  <a:pt x="1009939" y="1037232"/>
                  <a:pt x="1091816" y="1064522"/>
                  <a:pt x="1091820" y="1064525"/>
                </a:cubicBezTo>
                <a:cubicBezTo>
                  <a:pt x="1131850" y="1091212"/>
                  <a:pt x="1128502" y="1094167"/>
                  <a:pt x="1173707" y="1105468"/>
                </a:cubicBezTo>
                <a:cubicBezTo>
                  <a:pt x="1196211" y="1111094"/>
                  <a:pt x="1219567" y="1113012"/>
                  <a:pt x="1241946" y="1119116"/>
                </a:cubicBezTo>
                <a:cubicBezTo>
                  <a:pt x="1269704" y="1126687"/>
                  <a:pt x="1323832" y="1146412"/>
                  <a:pt x="1323832" y="1146412"/>
                </a:cubicBezTo>
                <a:lnTo>
                  <a:pt x="2688609" y="1132764"/>
                </a:lnTo>
                <a:cubicBezTo>
                  <a:pt x="2755925" y="1131540"/>
                  <a:pt x="2816764" y="1124342"/>
                  <a:pt x="2879677" y="1105468"/>
                </a:cubicBezTo>
                <a:cubicBezTo>
                  <a:pt x="2907236" y="1097200"/>
                  <a:pt x="2934268" y="1087271"/>
                  <a:pt x="2961564" y="1078173"/>
                </a:cubicBezTo>
                <a:lnTo>
                  <a:pt x="3002507" y="1064525"/>
                </a:lnTo>
                <a:cubicBezTo>
                  <a:pt x="3020704" y="1050877"/>
                  <a:pt x="3036753" y="1033754"/>
                  <a:pt x="3057098" y="1023582"/>
                </a:cubicBezTo>
                <a:cubicBezTo>
                  <a:pt x="3251996" y="926133"/>
                  <a:pt x="3059491" y="1049281"/>
                  <a:pt x="3179928" y="968991"/>
                </a:cubicBezTo>
                <a:cubicBezTo>
                  <a:pt x="3208008" y="926869"/>
                  <a:pt x="3207298" y="922134"/>
                  <a:pt x="3248167" y="887104"/>
                </a:cubicBezTo>
                <a:cubicBezTo>
                  <a:pt x="3322088" y="823744"/>
                  <a:pt x="3279681" y="865466"/>
                  <a:pt x="3357349" y="818865"/>
                </a:cubicBezTo>
                <a:cubicBezTo>
                  <a:pt x="3385479" y="801987"/>
                  <a:pt x="3411940" y="782471"/>
                  <a:pt x="3439235" y="764274"/>
                </a:cubicBezTo>
                <a:cubicBezTo>
                  <a:pt x="3439243" y="764269"/>
                  <a:pt x="3521115" y="709690"/>
                  <a:pt x="3521122" y="709683"/>
                </a:cubicBezTo>
                <a:cubicBezTo>
                  <a:pt x="3534770" y="696035"/>
                  <a:pt x="3547238" y="681096"/>
                  <a:pt x="3562065" y="668740"/>
                </a:cubicBezTo>
                <a:cubicBezTo>
                  <a:pt x="3574666" y="658239"/>
                  <a:pt x="3590408" y="651945"/>
                  <a:pt x="3603009" y="641444"/>
                </a:cubicBezTo>
                <a:cubicBezTo>
                  <a:pt x="3617836" y="629088"/>
                  <a:pt x="3629125" y="612857"/>
                  <a:pt x="3643952" y="600501"/>
                </a:cubicBezTo>
                <a:cubicBezTo>
                  <a:pt x="3656553" y="590000"/>
                  <a:pt x="3671548" y="582740"/>
                  <a:pt x="3684895" y="573206"/>
                </a:cubicBezTo>
                <a:cubicBezTo>
                  <a:pt x="3703404" y="559985"/>
                  <a:pt x="3722216" y="547065"/>
                  <a:pt x="3739486" y="532262"/>
                </a:cubicBezTo>
                <a:cubicBezTo>
                  <a:pt x="3754140" y="519701"/>
                  <a:pt x="3765602" y="503675"/>
                  <a:pt x="3780429" y="491319"/>
                </a:cubicBezTo>
                <a:cubicBezTo>
                  <a:pt x="3839098" y="442429"/>
                  <a:pt x="3800765" y="481152"/>
                  <a:pt x="3862316" y="450376"/>
                </a:cubicBezTo>
                <a:cubicBezTo>
                  <a:pt x="3893179" y="434944"/>
                  <a:pt x="3897714" y="428625"/>
                  <a:pt x="3916907" y="409432"/>
                </a:cubicBezTo>
              </a:path>
            </a:pathLst>
          </a:cu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321762" y="768806"/>
            <a:ext cx="2499401" cy="415300"/>
          </a:xfrm>
          <a:prstGeom prst="rect">
            <a:avLst/>
          </a:prstGeom>
          <a:noFill/>
        </p:spPr>
        <p:txBody>
          <a:bodyPr wrap="square" lIns="121725" tIns="60862" rIns="121725" bIns="60862" rtlCol="0">
            <a:spAutoFit/>
          </a:bodyPr>
          <a:lstStyle/>
          <a:p>
            <a:pPr algn="ctr"/>
            <a:r>
              <a:rPr lang="en-US" sz="1900" b="1" i="1" dirty="0">
                <a:solidFill>
                  <a:srgbClr val="0070C0"/>
                </a:solidFill>
                <a:latin typeface="Calibri" panose="020F0502020204030204" pitchFamily="34" charset="0"/>
                <a:ea typeface="Segoe UI" pitchFamily="34" charset="0"/>
                <a:cs typeface="Myriad Pro"/>
              </a:rPr>
              <a:t>Gradient Descent</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18459" y="1184106"/>
            <a:ext cx="4162649" cy="2261248"/>
          </a:xfrm>
          <a:prstGeom prst="rect">
            <a:avLst/>
          </a:prstGeom>
        </p:spPr>
      </p:pic>
      <p:sp>
        <p:nvSpPr>
          <p:cNvPr id="9" name="TextBox 8"/>
          <p:cNvSpPr txBox="1"/>
          <p:nvPr/>
        </p:nvSpPr>
        <p:spPr>
          <a:xfrm>
            <a:off x="780465" y="4163400"/>
            <a:ext cx="2499401" cy="415300"/>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Non Convex Function</a:t>
            </a:r>
            <a:endParaRPr lang="en-US" sz="1900" b="1" i="1" dirty="0">
              <a:solidFill>
                <a:srgbClr val="0070C0"/>
              </a:solidFill>
              <a:latin typeface="Calibri" panose="020F0502020204030204" pitchFamily="34" charset="0"/>
              <a:ea typeface="Segoe UI" pitchFamily="34" charset="0"/>
              <a:cs typeface="Myriad Pro"/>
            </a:endParaRPr>
          </a:p>
        </p:txBody>
      </p:sp>
      <p:pic>
        <p:nvPicPr>
          <p:cNvPr id="10" name="Picture 9"/>
          <p:cNvPicPr>
            <a:picLocks noChangeAspect="1"/>
          </p:cNvPicPr>
          <p:nvPr/>
        </p:nvPicPr>
        <p:blipFill>
          <a:blip r:embed="rId4"/>
          <a:stretch>
            <a:fillRect/>
          </a:stretch>
        </p:blipFill>
        <p:spPr>
          <a:xfrm>
            <a:off x="4294377" y="4593496"/>
            <a:ext cx="3249085" cy="2161905"/>
          </a:xfrm>
          <a:prstGeom prst="rect">
            <a:avLst/>
          </a:prstGeom>
        </p:spPr>
      </p:pic>
      <p:sp>
        <p:nvSpPr>
          <p:cNvPr id="13" name="TextBox 12"/>
          <p:cNvSpPr txBox="1"/>
          <p:nvPr/>
        </p:nvSpPr>
        <p:spPr>
          <a:xfrm>
            <a:off x="4184822" y="3990600"/>
            <a:ext cx="3303896" cy="707688"/>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High Learning Rate cause Divergence</a:t>
            </a:r>
            <a:endParaRPr lang="en-US" sz="1900" b="1" i="1" dirty="0">
              <a:solidFill>
                <a:srgbClr val="0070C0"/>
              </a:solidFill>
              <a:latin typeface="Calibri" panose="020F0502020204030204" pitchFamily="34" charset="0"/>
              <a:ea typeface="Segoe UI" pitchFamily="34" charset="0"/>
              <a:cs typeface="Myriad Pro"/>
            </a:endParaRPr>
          </a:p>
        </p:txBody>
      </p:sp>
      <p:pic>
        <p:nvPicPr>
          <p:cNvPr id="11" name="Picture 1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542813" y="4482130"/>
            <a:ext cx="2623096" cy="2371797"/>
          </a:xfrm>
          <a:prstGeom prst="rect">
            <a:avLst/>
          </a:prstGeom>
        </p:spPr>
      </p:pic>
      <p:sp>
        <p:nvSpPr>
          <p:cNvPr id="16" name="TextBox 15"/>
          <p:cNvSpPr txBox="1"/>
          <p:nvPr/>
        </p:nvSpPr>
        <p:spPr>
          <a:xfrm>
            <a:off x="7946602" y="3947400"/>
            <a:ext cx="3930505" cy="707688"/>
          </a:xfrm>
          <a:prstGeom prst="rect">
            <a:avLst/>
          </a:prstGeom>
          <a:noFill/>
        </p:spPr>
        <p:txBody>
          <a:bodyPr wrap="square" lIns="121725" tIns="60862" rIns="121725" bIns="60862" rtlCol="0">
            <a:spAutoFit/>
          </a:bodyPr>
          <a:lstStyle/>
          <a:p>
            <a:pPr algn="ctr"/>
            <a:r>
              <a:rPr lang="en-US" sz="1900" b="1" i="1" dirty="0" smtClean="0">
                <a:solidFill>
                  <a:srgbClr val="0070C0"/>
                </a:solidFill>
                <a:latin typeface="Calibri" panose="020F0502020204030204" pitchFamily="34" charset="0"/>
                <a:ea typeface="Segoe UI" pitchFamily="34" charset="0"/>
                <a:cs typeface="Myriad Pro"/>
              </a:rPr>
              <a:t>Loss minimization w.r.to Learning rate</a:t>
            </a:r>
            <a:endParaRPr lang="en-US" sz="1900" b="1" i="1" dirty="0">
              <a:solidFill>
                <a:srgbClr val="0070C0"/>
              </a:solidFill>
              <a:latin typeface="Calibri" panose="020F0502020204030204" pitchFamily="34" charset="0"/>
              <a:ea typeface="Segoe UI" pitchFamily="34" charset="0"/>
              <a:cs typeface="Myriad Pro"/>
            </a:endParaRPr>
          </a:p>
        </p:txBody>
      </p:sp>
    </p:spTree>
    <p:extLst>
      <p:ext uri="{BB962C8B-B14F-4D97-AF65-F5344CB8AC3E}">
        <p14:creationId xmlns:p14="http://schemas.microsoft.com/office/powerpoint/2010/main" val="3892006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7161" y="1040159"/>
            <a:ext cx="5785695" cy="2092881"/>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Statistical Multiple Linear Regression Assumptions</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Independent variable Y should be a linear combination of dependent variables (X1, X2 …)</a:t>
            </a:r>
          </a:p>
          <a:p>
            <a:pPr marL="389077" lvl="2" indent="-389077">
              <a:buFont typeface="Arial" panose="020B0604020202020204" pitchFamily="34" charset="0"/>
              <a:buChar char="•"/>
              <a:defRPr/>
            </a:pPr>
            <a:r>
              <a:rPr lang="en-US" sz="1600" dirty="0" smtClean="0">
                <a:solidFill>
                  <a:srgbClr val="002060"/>
                </a:solidFill>
              </a:rPr>
              <a:t>Multivariate normality</a:t>
            </a:r>
          </a:p>
          <a:p>
            <a:pPr marL="389077" lvl="2" indent="-389077">
              <a:buFont typeface="Arial" panose="020B0604020202020204" pitchFamily="34" charset="0"/>
              <a:buChar char="•"/>
              <a:defRPr/>
            </a:pPr>
            <a:r>
              <a:rPr lang="en-US" sz="1600" dirty="0" smtClean="0">
                <a:solidFill>
                  <a:srgbClr val="002060"/>
                </a:solidFill>
              </a:rPr>
              <a:t>No or little multi-collinearity</a:t>
            </a:r>
          </a:p>
          <a:p>
            <a:pPr marL="389077" lvl="2" indent="-389077">
              <a:buFont typeface="Arial" panose="020B0604020202020204" pitchFamily="34" charset="0"/>
              <a:buChar char="•"/>
              <a:defRPr/>
            </a:pPr>
            <a:r>
              <a:rPr lang="en-US" sz="1600" dirty="0" smtClean="0">
                <a:solidFill>
                  <a:srgbClr val="002060"/>
                </a:solidFill>
              </a:rPr>
              <a:t>No auto-correlation</a:t>
            </a:r>
          </a:p>
          <a:p>
            <a:pPr marL="389077" lvl="2" indent="-389077">
              <a:buFont typeface="Arial" panose="020B0604020202020204" pitchFamily="34" charset="0"/>
              <a:buChar char="•"/>
              <a:defRPr/>
            </a:pPr>
            <a:r>
              <a:rPr lang="en-US" sz="1600" dirty="0" smtClean="0">
                <a:solidFill>
                  <a:srgbClr val="002060"/>
                </a:solidFill>
              </a:rPr>
              <a:t>Homoscedasticity (Errors should have constant variance)</a:t>
            </a:r>
            <a:endParaRPr lang="en-US" sz="1600" dirty="0">
              <a:solidFill>
                <a:srgbClr val="002060"/>
              </a:solidFill>
            </a:endParaRPr>
          </a:p>
        </p:txBody>
      </p:sp>
      <p:sp>
        <p:nvSpPr>
          <p:cNvPr id="10241" name="Text Box 1"/>
          <p:cNvSpPr txBox="1">
            <a:spLocks noChangeArrowheads="1"/>
          </p:cNvSpPr>
          <p:nvPr/>
        </p:nvSpPr>
        <p:spPr bwMode="auto">
          <a:xfrm>
            <a:off x="21266" y="109506"/>
            <a:ext cx="357673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Linear Regression</a:t>
            </a:r>
            <a:endParaRPr lang="en-US" sz="2833" dirty="0">
              <a:solidFill>
                <a:srgbClr val="FFFFFF"/>
              </a:solidFill>
              <a:latin typeface="+mj-lt"/>
            </a:endParaRPr>
          </a:p>
        </p:txBody>
      </p:sp>
      <p:pic>
        <p:nvPicPr>
          <p:cNvPr id="2" name="Picture 1"/>
          <p:cNvPicPr>
            <a:picLocks noChangeAspect="1"/>
          </p:cNvPicPr>
          <p:nvPr/>
        </p:nvPicPr>
        <p:blipFill>
          <a:blip r:embed="rId3"/>
          <a:stretch>
            <a:fillRect/>
          </a:stretch>
        </p:blipFill>
        <p:spPr>
          <a:xfrm>
            <a:off x="8851524" y="1440123"/>
            <a:ext cx="3090060" cy="2444138"/>
          </a:xfrm>
          <a:prstGeom prst="rect">
            <a:avLst/>
          </a:prstGeom>
        </p:spPr>
      </p:pic>
      <p:pic>
        <p:nvPicPr>
          <p:cNvPr id="4" name="Picture 3"/>
          <p:cNvPicPr>
            <a:picLocks noChangeAspect="1"/>
          </p:cNvPicPr>
          <p:nvPr/>
        </p:nvPicPr>
        <p:blipFill>
          <a:blip r:embed="rId4"/>
          <a:stretch>
            <a:fillRect/>
          </a:stretch>
        </p:blipFill>
        <p:spPr>
          <a:xfrm>
            <a:off x="5779267" y="1312200"/>
            <a:ext cx="2591219" cy="2548800"/>
          </a:xfrm>
          <a:prstGeom prst="rect">
            <a:avLst/>
          </a:prstGeom>
        </p:spPr>
      </p:pic>
      <p:sp>
        <p:nvSpPr>
          <p:cNvPr id="9" name="TextBox 8"/>
          <p:cNvSpPr txBox="1"/>
          <p:nvPr/>
        </p:nvSpPr>
        <p:spPr>
          <a:xfrm>
            <a:off x="5677279" y="870882"/>
            <a:ext cx="2499401" cy="338554"/>
          </a:xfrm>
          <a:prstGeom prst="rect">
            <a:avLst/>
          </a:prstGeom>
          <a:noFill/>
        </p:spPr>
        <p:txBody>
          <a:bodyPr wrap="square" rtlCol="0">
            <a:spAutoFit/>
          </a:bodyPr>
          <a:lstStyle/>
          <a:p>
            <a:pPr algn="ctr"/>
            <a:r>
              <a:rPr lang="en-US" sz="1600" b="1" i="1" dirty="0" smtClean="0">
                <a:solidFill>
                  <a:schemeClr val="accent1">
                    <a:lumMod val="50000"/>
                  </a:schemeClr>
                </a:solidFill>
              </a:rPr>
              <a:t>Statistical way</a:t>
            </a:r>
            <a:endParaRPr lang="en-US" sz="1600" b="1" i="1" dirty="0">
              <a:solidFill>
                <a:schemeClr val="accent1">
                  <a:lumMod val="50000"/>
                </a:schemeClr>
              </a:solidFill>
            </a:endParaRPr>
          </a:p>
        </p:txBody>
      </p:sp>
      <p:sp>
        <p:nvSpPr>
          <p:cNvPr id="10" name="TextBox 9"/>
          <p:cNvSpPr txBox="1"/>
          <p:nvPr/>
        </p:nvSpPr>
        <p:spPr>
          <a:xfrm>
            <a:off x="9218323" y="837000"/>
            <a:ext cx="2499401" cy="338554"/>
          </a:xfrm>
          <a:prstGeom prst="rect">
            <a:avLst/>
          </a:prstGeom>
          <a:noFill/>
        </p:spPr>
        <p:txBody>
          <a:bodyPr wrap="square" rtlCol="0">
            <a:spAutoFit/>
          </a:bodyPr>
          <a:lstStyle/>
          <a:p>
            <a:pPr algn="ctr"/>
            <a:r>
              <a:rPr lang="en-US" sz="1600" b="1" i="1" dirty="0" smtClean="0">
                <a:solidFill>
                  <a:schemeClr val="accent1">
                    <a:lumMod val="50000"/>
                  </a:schemeClr>
                </a:solidFill>
              </a:rPr>
              <a:t>Machine learning way</a:t>
            </a:r>
            <a:endParaRPr lang="en-US" sz="1600" b="1" i="1" dirty="0">
              <a:solidFill>
                <a:schemeClr val="accent1">
                  <a:lumMod val="50000"/>
                </a:schemeClr>
              </a:solidFill>
            </a:endParaRPr>
          </a:p>
        </p:txBody>
      </p:sp>
      <p:sp>
        <p:nvSpPr>
          <p:cNvPr id="5" name="TextBox 4"/>
          <p:cNvSpPr txBox="1"/>
          <p:nvPr/>
        </p:nvSpPr>
        <p:spPr>
          <a:xfrm>
            <a:off x="10015163" y="3779498"/>
            <a:ext cx="421910" cy="369332"/>
          </a:xfrm>
          <a:prstGeom prst="rect">
            <a:avLst/>
          </a:prstGeom>
          <a:noFill/>
        </p:spPr>
        <p:txBody>
          <a:bodyPr wrap="none" rtlCol="0">
            <a:spAutoFit/>
          </a:bodyPr>
          <a:lstStyle/>
          <a:p>
            <a:r>
              <a:rPr lang="el-GR" dirty="0" smtClean="0"/>
              <a:t>β</a:t>
            </a:r>
            <a:r>
              <a:rPr lang="en-US" baseline="-25000" dirty="0" smtClean="0"/>
              <a:t>1</a:t>
            </a:r>
            <a:endParaRPr lang="en-US" baseline="-25000" dirty="0"/>
          </a:p>
        </p:txBody>
      </p:sp>
      <p:sp>
        <p:nvSpPr>
          <p:cNvPr id="12" name="TextBox 11"/>
          <p:cNvSpPr txBox="1"/>
          <p:nvPr/>
        </p:nvSpPr>
        <p:spPr>
          <a:xfrm>
            <a:off x="11416072" y="3470523"/>
            <a:ext cx="421910" cy="369332"/>
          </a:xfrm>
          <a:prstGeom prst="rect">
            <a:avLst/>
          </a:prstGeom>
          <a:noFill/>
        </p:spPr>
        <p:txBody>
          <a:bodyPr wrap="none" rtlCol="0">
            <a:spAutoFit/>
          </a:bodyPr>
          <a:lstStyle/>
          <a:p>
            <a:r>
              <a:rPr lang="el-GR" dirty="0" smtClean="0"/>
              <a:t>β</a:t>
            </a:r>
            <a:r>
              <a:rPr lang="en-US" baseline="-25000" dirty="0" smtClean="0"/>
              <a:t>2</a:t>
            </a:r>
            <a:endParaRPr lang="en-US" baseline="-25000" dirty="0"/>
          </a:p>
        </p:txBody>
      </p:sp>
      <p:sp>
        <p:nvSpPr>
          <p:cNvPr id="13" name="TextBox 12"/>
          <p:cNvSpPr txBox="1"/>
          <p:nvPr/>
        </p:nvSpPr>
        <p:spPr>
          <a:xfrm>
            <a:off x="8564976" y="2477527"/>
            <a:ext cx="346570" cy="461665"/>
          </a:xfrm>
          <a:prstGeom prst="rect">
            <a:avLst/>
          </a:prstGeom>
          <a:noFill/>
        </p:spPr>
        <p:txBody>
          <a:bodyPr wrap="none" rtlCol="0">
            <a:spAutoFit/>
          </a:bodyPr>
          <a:lstStyle/>
          <a:p>
            <a:r>
              <a:rPr lang="el-GR" sz="2400" dirty="0" smtClean="0"/>
              <a:t>ε</a:t>
            </a:r>
            <a:endParaRPr lang="en-US" sz="2400" baseline="-25000" dirty="0"/>
          </a:p>
        </p:txBody>
      </p:sp>
      <mc:AlternateContent xmlns:mc="http://schemas.openxmlformats.org/markup-compatibility/2006" xmlns:a14="http://schemas.microsoft.com/office/drawing/2010/main">
        <mc:Choice Requires="a14">
          <p:sp>
            <p:nvSpPr>
              <p:cNvPr id="6" name="TextBox 5"/>
              <p:cNvSpPr txBox="1"/>
              <p:nvPr/>
            </p:nvSpPr>
            <p:spPr>
              <a:xfrm>
                <a:off x="7168978" y="4326811"/>
                <a:ext cx="2186716"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a:rPr>
                          </m:ctrlPr>
                        </m:accPr>
                        <m:e>
                          <m:r>
                            <a:rPr lang="en-US" b="0" i="1" dirty="0" smtClean="0">
                              <a:latin typeface="Cambria Math" panose="02040503050406030204" pitchFamily="18" charset="0"/>
                            </a:rPr>
                            <m:t>𝑌</m:t>
                          </m:r>
                        </m:e>
                      </m:acc>
                      <m:r>
                        <a:rPr lang="en-US" i="1" smtClean="0">
                          <a:latin typeface="Cambria Math" panose="02040503050406030204" pitchFamily="18" charset="0"/>
                        </a:rPr>
                        <m:t>=</m:t>
                      </m:r>
                      <m:r>
                        <m:rPr>
                          <m:sty m:val="p"/>
                        </m:rPr>
                        <a:rPr lang="el-GR" i="1" smtClean="0">
                          <a:latin typeface="Cambria Math" panose="02040503050406030204" pitchFamily="18" charset="0"/>
                        </a:rPr>
                        <m:t>β</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m:rPr>
                          <m:sty m:val="p"/>
                        </m:rPr>
                        <a:rPr lang="el-GR" i="1" smtClean="0">
                          <a:latin typeface="Cambria Math" panose="02040503050406030204" pitchFamily="18" charset="0"/>
                        </a:rPr>
                        <m:t>β</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baseline="-25000" smtClean="0">
                          <a:latin typeface="Cambria Math" panose="02040503050406030204" pitchFamily="18" charset="0"/>
                        </a:rPr>
                        <m:t>2</m:t>
                      </m:r>
                    </m:oMath>
                  </m:oMathPara>
                </a14:m>
                <a:endParaRPr lang="en-US" baseline="-25000" dirty="0"/>
              </a:p>
            </p:txBody>
          </p:sp>
        </mc:Choice>
        <mc:Fallback xmlns="">
          <p:sp>
            <p:nvSpPr>
              <p:cNvPr id="6" name="TextBox 5"/>
              <p:cNvSpPr txBox="1">
                <a:spLocks noRot="1" noChangeAspect="1" noMove="1" noResize="1" noEditPoints="1" noAdjustHandles="1" noChangeArrowheads="1" noChangeShapeType="1" noTextEdit="1"/>
              </p:cNvSpPr>
              <p:nvPr/>
            </p:nvSpPr>
            <p:spPr>
              <a:xfrm>
                <a:off x="7186757" y="4326810"/>
                <a:ext cx="2192139" cy="284437"/>
              </a:xfrm>
              <a:prstGeom prst="rect">
                <a:avLst/>
              </a:prstGeom>
              <a:blipFill rotWithShape="0">
                <a:blip r:embed="rId5"/>
                <a:stretch>
                  <a:fillRect l="-2500" t="-17391" r="-1111"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795849" y="4751150"/>
                <a:ext cx="3149273" cy="302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ε</m:t>
                      </m:r>
                      <m:r>
                        <a:rPr lang="en-US" i="1" smtClean="0">
                          <a:latin typeface="Cambria Math" panose="02040503050406030204" pitchFamily="18" charset="0"/>
                        </a:rPr>
                        <m:t>=</m:t>
                      </m:r>
                      <m:sSup>
                        <m:sSupPr>
                          <m:ctrlPr>
                            <a:rPr lang="en-US" i="1" smtClean="0">
                              <a:latin typeface="Cambria Math"/>
                            </a:rPr>
                          </m:ctrlPr>
                        </m:sSupPr>
                        <m:e>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r>
                            <m:rPr>
                              <m:sty m:val="p"/>
                            </m:rPr>
                            <a:rPr lang="el-GR" i="1">
                              <a:latin typeface="Cambria Math" panose="02040503050406030204" pitchFamily="18" charset="0"/>
                            </a:rPr>
                            <m:t>β</m:t>
                          </m:r>
                          <m:r>
                            <a:rPr lang="en-US" i="1" baseline="-2500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𝑋</m:t>
                          </m:r>
                          <m:r>
                            <a:rPr lang="en-US" i="1" baseline="-25000">
                              <a:latin typeface="Cambria Math" panose="02040503050406030204" pitchFamily="18" charset="0"/>
                            </a:rPr>
                            <m:t>1</m:t>
                          </m:r>
                          <m:r>
                            <a:rPr lang="en-US" i="1">
                              <a:latin typeface="Cambria Math" panose="02040503050406030204" pitchFamily="18" charset="0"/>
                            </a:rPr>
                            <m:t>+</m:t>
                          </m:r>
                          <m:r>
                            <m:rPr>
                              <m:sty m:val="p"/>
                            </m:rPr>
                            <a:rPr lang="el-GR" i="1">
                              <a:latin typeface="Cambria Math" panose="02040503050406030204" pitchFamily="18" charset="0"/>
                            </a:rPr>
                            <m:t>β</m:t>
                          </m:r>
                          <m:r>
                            <a:rPr lang="en-US" i="1" baseline="-25000">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𝑋</m:t>
                          </m:r>
                          <m:r>
                            <a:rPr lang="en-US" i="1" baseline="-25000">
                              <a:latin typeface="Cambria Math" panose="02040503050406030204" pitchFamily="18" charset="0"/>
                            </a:rPr>
                            <m:t>2</m:t>
                          </m:r>
                          <m:r>
                            <a:rPr lang="en-US" i="1">
                              <a:latin typeface="Cambria Math" panose="02040503050406030204" pitchFamily="18" charset="0"/>
                            </a:rPr>
                            <m:t>))</m:t>
                          </m:r>
                          <m:r>
                            <m:rPr>
                              <m:nor/>
                            </m:rPr>
                            <a:rPr lang="en-US" baseline="-25000" dirty="0"/>
                            <m:t> </m:t>
                          </m:r>
                        </m:e>
                        <m:sup>
                          <m:r>
                            <a:rPr lang="en-US" b="0" i="1" smtClean="0">
                              <a:latin typeface="Cambria Math" panose="02040503050406030204" pitchFamily="18" charset="0"/>
                            </a:rPr>
                            <m:t>2</m:t>
                          </m:r>
                        </m:sup>
                      </m:sSup>
                    </m:oMath>
                  </m:oMathPara>
                </a14:m>
                <a:endParaRPr lang="en-US"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812703" y="4751149"/>
                <a:ext cx="3157083" cy="302647"/>
              </a:xfrm>
              <a:prstGeom prst="rect">
                <a:avLst/>
              </a:prstGeom>
              <a:blipFill rotWithShape="0">
                <a:blip r:embed="rId6"/>
                <a:stretch>
                  <a:fillRect l="-774" r="-580" b="-34000"/>
                </a:stretch>
              </a:blipFill>
            </p:spPr>
            <p:txBody>
              <a:bodyPr/>
              <a:lstStyle/>
              <a:p>
                <a:r>
                  <a:rPr lang="en-US">
                    <a:noFill/>
                  </a:rPr>
                  <a:t> </a:t>
                </a:r>
              </a:p>
            </p:txBody>
          </p:sp>
        </mc:Fallback>
      </mc:AlternateContent>
      <p:sp>
        <p:nvSpPr>
          <p:cNvPr id="7" name="Rectangle 6"/>
          <p:cNvSpPr/>
          <p:nvPr/>
        </p:nvSpPr>
        <p:spPr>
          <a:xfrm>
            <a:off x="352560" y="3634804"/>
            <a:ext cx="5799853" cy="830997"/>
          </a:xfrm>
          <a:prstGeom prst="rect">
            <a:avLst/>
          </a:prstGeom>
        </p:spPr>
        <p:txBody>
          <a:bodyPr wrap="square">
            <a:spAutoFit/>
          </a:bodyPr>
          <a:lstStyle/>
          <a:p>
            <a:pPr>
              <a:defRPr/>
            </a:pPr>
            <a:r>
              <a:rPr lang="en-US" sz="1600" b="1" i="1" dirty="0">
                <a:solidFill>
                  <a:srgbClr val="FF0000"/>
                </a:solidFill>
              </a:rPr>
              <a:t>For Machine learning no assumptions are required, if model fits well, it should be able to generate high accuracy </a:t>
            </a:r>
          </a:p>
        </p:txBody>
      </p:sp>
    </p:spTree>
    <p:extLst>
      <p:ext uri="{BB962C8B-B14F-4D97-AF65-F5344CB8AC3E}">
        <p14:creationId xmlns:p14="http://schemas.microsoft.com/office/powerpoint/2010/main" val="105000342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10210" y="88192"/>
            <a:ext cx="357673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Linear Regression</a:t>
            </a:r>
            <a:endParaRPr lang="en-US" sz="2833" dirty="0">
              <a:solidFill>
                <a:srgbClr val="FFFFFF"/>
              </a:solidFill>
              <a:latin typeface="+mj-lt"/>
            </a:endParaRPr>
          </a:p>
        </p:txBody>
      </p:sp>
      <p:pic>
        <p:nvPicPr>
          <p:cNvPr id="2" name="Picture 1"/>
          <p:cNvPicPr>
            <a:picLocks noChangeAspect="1"/>
          </p:cNvPicPr>
          <p:nvPr/>
        </p:nvPicPr>
        <p:blipFill>
          <a:blip r:embed="rId3"/>
          <a:stretch>
            <a:fillRect/>
          </a:stretch>
        </p:blipFill>
        <p:spPr>
          <a:xfrm>
            <a:off x="7547668" y="1139400"/>
            <a:ext cx="3090060" cy="2444138"/>
          </a:xfrm>
          <a:prstGeom prst="rect">
            <a:avLst/>
          </a:prstGeom>
        </p:spPr>
      </p:pic>
      <p:pic>
        <p:nvPicPr>
          <p:cNvPr id="4" name="Picture 3"/>
          <p:cNvPicPr>
            <a:picLocks noChangeAspect="1"/>
          </p:cNvPicPr>
          <p:nvPr/>
        </p:nvPicPr>
        <p:blipFill>
          <a:blip r:embed="rId4"/>
          <a:stretch>
            <a:fillRect/>
          </a:stretch>
        </p:blipFill>
        <p:spPr>
          <a:xfrm>
            <a:off x="1469955" y="1096200"/>
            <a:ext cx="2591219" cy="2548800"/>
          </a:xfrm>
          <a:prstGeom prst="rect">
            <a:avLst/>
          </a:prstGeom>
        </p:spPr>
      </p:pic>
      <p:sp>
        <p:nvSpPr>
          <p:cNvPr id="9" name="TextBox 8"/>
          <p:cNvSpPr txBox="1"/>
          <p:nvPr/>
        </p:nvSpPr>
        <p:spPr>
          <a:xfrm>
            <a:off x="1469955" y="772017"/>
            <a:ext cx="2499401" cy="338554"/>
          </a:xfrm>
          <a:prstGeom prst="rect">
            <a:avLst/>
          </a:prstGeom>
          <a:noFill/>
        </p:spPr>
        <p:txBody>
          <a:bodyPr wrap="square" rtlCol="0">
            <a:spAutoFit/>
          </a:bodyPr>
          <a:lstStyle/>
          <a:p>
            <a:pPr algn="ctr"/>
            <a:r>
              <a:rPr lang="en-US" sz="1600" b="1" i="1" dirty="0" smtClean="0">
                <a:solidFill>
                  <a:schemeClr val="accent1">
                    <a:lumMod val="50000"/>
                  </a:schemeClr>
                </a:solidFill>
              </a:rPr>
              <a:t>Statistical way</a:t>
            </a:r>
            <a:endParaRPr lang="en-US" sz="1600" b="1" i="1" dirty="0">
              <a:solidFill>
                <a:schemeClr val="accent1">
                  <a:lumMod val="50000"/>
                </a:schemeClr>
              </a:solidFill>
            </a:endParaRPr>
          </a:p>
        </p:txBody>
      </p:sp>
      <p:sp>
        <p:nvSpPr>
          <p:cNvPr id="10" name="TextBox 9"/>
          <p:cNvSpPr txBox="1"/>
          <p:nvPr/>
        </p:nvSpPr>
        <p:spPr>
          <a:xfrm>
            <a:off x="7897780" y="750600"/>
            <a:ext cx="2499401" cy="338554"/>
          </a:xfrm>
          <a:prstGeom prst="rect">
            <a:avLst/>
          </a:prstGeom>
          <a:noFill/>
        </p:spPr>
        <p:txBody>
          <a:bodyPr wrap="square" rtlCol="0">
            <a:spAutoFit/>
          </a:bodyPr>
          <a:lstStyle/>
          <a:p>
            <a:pPr algn="ctr"/>
            <a:r>
              <a:rPr lang="en-US" sz="1600" b="1" i="1" dirty="0" smtClean="0">
                <a:solidFill>
                  <a:schemeClr val="accent1">
                    <a:lumMod val="50000"/>
                  </a:schemeClr>
                </a:solidFill>
              </a:rPr>
              <a:t>Machine learning way</a:t>
            </a:r>
            <a:endParaRPr lang="en-US" sz="1600" b="1" i="1" dirty="0">
              <a:solidFill>
                <a:schemeClr val="accent1">
                  <a:lumMod val="50000"/>
                </a:schemeClr>
              </a:solidFill>
            </a:endParaRPr>
          </a:p>
        </p:txBody>
      </p:sp>
      <p:sp>
        <p:nvSpPr>
          <p:cNvPr id="5" name="TextBox 4"/>
          <p:cNvSpPr txBox="1"/>
          <p:nvPr/>
        </p:nvSpPr>
        <p:spPr>
          <a:xfrm>
            <a:off x="8694620" y="3523181"/>
            <a:ext cx="421910" cy="369332"/>
          </a:xfrm>
          <a:prstGeom prst="rect">
            <a:avLst/>
          </a:prstGeom>
          <a:noFill/>
        </p:spPr>
        <p:txBody>
          <a:bodyPr wrap="none" rtlCol="0">
            <a:spAutoFit/>
          </a:bodyPr>
          <a:lstStyle/>
          <a:p>
            <a:r>
              <a:rPr lang="el-GR" dirty="0" smtClean="0"/>
              <a:t>β</a:t>
            </a:r>
            <a:r>
              <a:rPr lang="en-US" baseline="-25000" dirty="0" smtClean="0"/>
              <a:t>1</a:t>
            </a:r>
            <a:endParaRPr lang="en-US" baseline="-25000" dirty="0"/>
          </a:p>
        </p:txBody>
      </p:sp>
      <p:sp>
        <p:nvSpPr>
          <p:cNvPr id="12" name="TextBox 11"/>
          <p:cNvSpPr txBox="1"/>
          <p:nvPr/>
        </p:nvSpPr>
        <p:spPr>
          <a:xfrm>
            <a:off x="10095529" y="3214206"/>
            <a:ext cx="421910" cy="369332"/>
          </a:xfrm>
          <a:prstGeom prst="rect">
            <a:avLst/>
          </a:prstGeom>
          <a:noFill/>
        </p:spPr>
        <p:txBody>
          <a:bodyPr wrap="none" rtlCol="0">
            <a:spAutoFit/>
          </a:bodyPr>
          <a:lstStyle/>
          <a:p>
            <a:r>
              <a:rPr lang="el-GR" dirty="0" smtClean="0"/>
              <a:t>β</a:t>
            </a:r>
            <a:r>
              <a:rPr lang="en-US" baseline="-25000" dirty="0" smtClean="0"/>
              <a:t>2</a:t>
            </a:r>
            <a:endParaRPr lang="en-US" baseline="-25000" dirty="0"/>
          </a:p>
        </p:txBody>
      </p:sp>
      <p:sp>
        <p:nvSpPr>
          <p:cNvPr id="13" name="TextBox 12"/>
          <p:cNvSpPr txBox="1"/>
          <p:nvPr/>
        </p:nvSpPr>
        <p:spPr>
          <a:xfrm>
            <a:off x="7244433" y="2221210"/>
            <a:ext cx="346570" cy="461665"/>
          </a:xfrm>
          <a:prstGeom prst="rect">
            <a:avLst/>
          </a:prstGeom>
          <a:noFill/>
        </p:spPr>
        <p:txBody>
          <a:bodyPr wrap="none" rtlCol="0">
            <a:spAutoFit/>
          </a:bodyPr>
          <a:lstStyle/>
          <a:p>
            <a:r>
              <a:rPr lang="el-GR" sz="2400" dirty="0" smtClean="0"/>
              <a:t>ε</a:t>
            </a:r>
            <a:endParaRPr lang="en-US" sz="2400" baseline="-25000" dirty="0"/>
          </a:p>
        </p:txBody>
      </p:sp>
      <p:sp>
        <p:nvSpPr>
          <p:cNvPr id="11" name="Rectangle 10"/>
          <p:cNvSpPr/>
          <p:nvPr/>
        </p:nvSpPr>
        <p:spPr>
          <a:xfrm>
            <a:off x="6956640" y="4077001"/>
            <a:ext cx="4381682" cy="2462213"/>
          </a:xfrm>
          <a:prstGeom prst="rect">
            <a:avLst/>
          </a:prstGeom>
          <a:solidFill>
            <a:schemeClr val="bg1"/>
          </a:solidFill>
        </p:spPr>
        <p:txBody>
          <a:bodyPr wrap="none">
            <a:spAutoFit/>
          </a:bodyPr>
          <a:lstStyle/>
          <a:p>
            <a:r>
              <a:rPr lang="en-US" sz="1400" dirty="0" smtClean="0">
                <a:solidFill>
                  <a:srgbClr val="A71D5D"/>
                </a:solidFill>
                <a:latin typeface="SFMono-Regular"/>
              </a:rPr>
              <a:t>from</a:t>
            </a:r>
            <a:r>
              <a:rPr lang="en-US" sz="1400" dirty="0" smtClean="0">
                <a:solidFill>
                  <a:srgbClr val="333333"/>
                </a:solidFill>
                <a:latin typeface="SFMono-Regular"/>
              </a:rPr>
              <a:t> </a:t>
            </a:r>
            <a:r>
              <a:rPr lang="en-US" sz="1400" dirty="0">
                <a:solidFill>
                  <a:srgbClr val="333333"/>
                </a:solidFill>
                <a:latin typeface="SFMono-Regular"/>
              </a:rPr>
              <a:t>sklearn.linear_model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SGDRegressor</a:t>
            </a:r>
          </a:p>
          <a:p>
            <a:r>
              <a:rPr lang="en-US" sz="1400" dirty="0">
                <a:solidFill>
                  <a:srgbClr val="A71D5D"/>
                </a:solidFill>
                <a:latin typeface="SFMono-Regular"/>
              </a:rPr>
              <a:t>from</a:t>
            </a:r>
            <a:r>
              <a:rPr lang="en-US" sz="1400" dirty="0">
                <a:solidFill>
                  <a:srgbClr val="333333"/>
                </a:solidFill>
                <a:latin typeface="SFMono-Regular"/>
              </a:rPr>
              <a:t> sklearn.cross_validation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cross_val_score</a:t>
            </a:r>
          </a:p>
          <a:p>
            <a:r>
              <a:rPr lang="en-US" sz="1400" dirty="0">
                <a:solidFill>
                  <a:srgbClr val="A71D5D"/>
                </a:solidFill>
                <a:latin typeface="SFMono-Regular"/>
              </a:rPr>
              <a:t>from</a:t>
            </a:r>
            <a:r>
              <a:rPr lang="en-US" sz="1400" dirty="0">
                <a:solidFill>
                  <a:srgbClr val="333333"/>
                </a:solidFill>
                <a:latin typeface="SFMono-Regular"/>
              </a:rPr>
              <a:t> sklearn.cross_validation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train_test_split</a:t>
            </a:r>
          </a:p>
          <a:p>
            <a:pPr eaLnBrk="0" fontAlgn="base" hangingPunct="0">
              <a:spcAft>
                <a:spcPct val="0"/>
              </a:spcAft>
            </a:pPr>
            <a:r>
              <a:rPr lang="en-US" sz="1400" dirty="0">
                <a:solidFill>
                  <a:srgbClr val="333333"/>
                </a:solidFill>
                <a:latin typeface="SFMono-Regular"/>
              </a:rPr>
              <a:t>x_train,x_test,y_train,y_test </a:t>
            </a:r>
            <a:r>
              <a:rPr lang="en-US" sz="1400" dirty="0">
                <a:solidFill>
                  <a:srgbClr val="A71D5D"/>
                </a:solidFill>
                <a:latin typeface="SFMono-Regular"/>
              </a:rPr>
              <a:t>=</a:t>
            </a:r>
            <a:r>
              <a:rPr lang="en-US" sz="1400" dirty="0">
                <a:solidFill>
                  <a:srgbClr val="333333"/>
                </a:solidFill>
                <a:latin typeface="SFMono-Regular"/>
              </a:rPr>
              <a:t> </a:t>
            </a:r>
          </a:p>
          <a:p>
            <a:pPr eaLnBrk="0" fontAlgn="base" hangingPunct="0">
              <a:spcAft>
                <a:spcPct val="0"/>
              </a:spcAft>
            </a:pPr>
            <a:r>
              <a:rPr lang="en-US" sz="1400" dirty="0">
                <a:solidFill>
                  <a:srgbClr val="333333"/>
                </a:solidFill>
                <a:latin typeface="SFMono-Regular"/>
              </a:rPr>
              <a:t>train_test_split( data.data, data.target </a:t>
            </a:r>
            <a:r>
              <a:rPr lang="en-US" sz="1400" dirty="0" smtClean="0">
                <a:solidFill>
                  <a:srgbClr val="333333"/>
                </a:solidFill>
                <a:latin typeface="SFMono-Regular"/>
              </a:rPr>
              <a:t>)</a:t>
            </a:r>
          </a:p>
          <a:p>
            <a:endParaRPr lang="en-US" sz="1400" dirty="0"/>
          </a:p>
          <a:p>
            <a:r>
              <a:rPr lang="en-US" sz="1400" dirty="0" smtClean="0">
                <a:solidFill>
                  <a:srgbClr val="333333"/>
                </a:solidFill>
                <a:latin typeface="SFMono-Regular"/>
              </a:rPr>
              <a:t>regressor </a:t>
            </a:r>
            <a:r>
              <a:rPr lang="en-US" sz="1400" dirty="0" smtClean="0">
                <a:solidFill>
                  <a:srgbClr val="A71D5D"/>
                </a:solidFill>
                <a:latin typeface="SFMono-Regular"/>
              </a:rPr>
              <a:t>=</a:t>
            </a:r>
            <a:r>
              <a:rPr lang="en-US" sz="1400" dirty="0" smtClean="0">
                <a:solidFill>
                  <a:srgbClr val="333333"/>
                </a:solidFill>
                <a:latin typeface="SFMono-Regular"/>
              </a:rPr>
              <a:t> SGDRegressor(</a:t>
            </a:r>
            <a:r>
              <a:rPr lang="en-US" sz="1400" dirty="0" smtClean="0">
                <a:solidFill>
                  <a:srgbClr val="ED6A43"/>
                </a:solidFill>
                <a:latin typeface="SFMono-Regular"/>
              </a:rPr>
              <a:t>loss</a:t>
            </a:r>
            <a:r>
              <a:rPr lang="en-US" sz="1400" dirty="0" smtClean="0">
                <a:solidFill>
                  <a:srgbClr val="A71D5D"/>
                </a:solidFill>
                <a:latin typeface="SFMono-Regular"/>
              </a:rPr>
              <a:t>= </a:t>
            </a:r>
            <a:r>
              <a:rPr lang="en-US" sz="1400" dirty="0" smtClean="0">
                <a:solidFill>
                  <a:srgbClr val="183691"/>
                </a:solidFill>
                <a:latin typeface="SFMono-Regular"/>
              </a:rPr>
              <a:t>‘squared_loss‘ </a:t>
            </a:r>
            <a:r>
              <a:rPr lang="en-US" sz="1400" dirty="0" smtClean="0">
                <a:solidFill>
                  <a:srgbClr val="333333"/>
                </a:solidFill>
                <a:latin typeface="SFMono-Regular"/>
              </a:rPr>
              <a:t>)</a:t>
            </a:r>
          </a:p>
          <a:p>
            <a:r>
              <a:rPr lang="en-US" sz="1400" dirty="0">
                <a:solidFill>
                  <a:srgbClr val="333333"/>
                </a:solidFill>
                <a:latin typeface="SFMono-Regular"/>
              </a:rPr>
              <a:t>regressor.fit ( x_train</a:t>
            </a:r>
            <a:r>
              <a:rPr lang="en-US" sz="1400" dirty="0" smtClean="0">
                <a:solidFill>
                  <a:srgbClr val="333333"/>
                </a:solidFill>
                <a:latin typeface="SFMono-Regular"/>
              </a:rPr>
              <a:t>, y_train )</a:t>
            </a:r>
          </a:p>
          <a:p>
            <a:pPr lvl="0"/>
            <a:r>
              <a:rPr lang="en-US" sz="1400" dirty="0">
                <a:solidFill>
                  <a:srgbClr val="333333"/>
                </a:solidFill>
                <a:latin typeface="SFMono-Regular"/>
              </a:rPr>
              <a:t>regressor.predict ( x_test ) </a:t>
            </a:r>
            <a:endParaRPr lang="en-US" sz="1400" dirty="0" smtClean="0">
              <a:solidFill>
                <a:srgbClr val="333333"/>
              </a:solidFill>
              <a:latin typeface="SFMono-Regular"/>
            </a:endParaRPr>
          </a:p>
          <a:p>
            <a:r>
              <a:rPr lang="en-US" sz="1400" b="1" dirty="0">
                <a:solidFill>
                  <a:srgbClr val="007020"/>
                </a:solidFill>
                <a:latin typeface="SFMono-Regular"/>
              </a:rPr>
              <a:t>print</a:t>
            </a:r>
            <a:r>
              <a:rPr lang="en-US" sz="1400" dirty="0">
                <a:solidFill>
                  <a:srgbClr val="222222"/>
                </a:solidFill>
                <a:latin typeface="SFMono-Regular"/>
              </a:rPr>
              <a:t>(</a:t>
            </a:r>
            <a:r>
              <a:rPr lang="en-US" sz="1400" dirty="0">
                <a:solidFill>
                  <a:srgbClr val="4070A0"/>
                </a:solidFill>
                <a:latin typeface="SFMono-Regular"/>
              </a:rPr>
              <a:t>"Mean squared error: </a:t>
            </a:r>
            <a:r>
              <a:rPr lang="en-US" sz="1400" i="1" dirty="0">
                <a:solidFill>
                  <a:srgbClr val="70A0D0"/>
                </a:solidFill>
                <a:latin typeface="SFMono-Regular"/>
              </a:rPr>
              <a:t>%.2f</a:t>
            </a:r>
            <a:r>
              <a:rPr lang="en-US" sz="1400" dirty="0">
                <a:solidFill>
                  <a:srgbClr val="4070A0"/>
                </a:solidFill>
                <a:latin typeface="SFMono-Regular"/>
              </a:rPr>
              <a:t>"</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endParaRPr lang="en-US" sz="1400" dirty="0" smtClean="0">
              <a:solidFill>
                <a:srgbClr val="222222"/>
              </a:solidFill>
              <a:latin typeface="SFMono-Regular"/>
            </a:endParaRPr>
          </a:p>
          <a:p>
            <a:pPr lvl="0"/>
            <a:r>
              <a:rPr lang="en-US" sz="1400" dirty="0" smtClean="0">
                <a:solidFill>
                  <a:schemeClr val="accent1">
                    <a:lumMod val="50000"/>
                  </a:schemeClr>
                </a:solidFill>
                <a:latin typeface="SFMono-Regular"/>
              </a:rPr>
              <a:t>np.mean</a:t>
            </a:r>
            <a:r>
              <a:rPr lang="en-US" sz="1400" dirty="0" smtClean="0">
                <a:latin typeface="SFMono-Regular"/>
              </a:rPr>
              <a:t> </a:t>
            </a:r>
            <a:r>
              <a:rPr lang="en-US" sz="1400" dirty="0" smtClean="0">
                <a:solidFill>
                  <a:srgbClr val="222222"/>
                </a:solidFill>
                <a:latin typeface="SFMono-Regular"/>
              </a:rPr>
              <a:t>((</a:t>
            </a:r>
            <a:r>
              <a:rPr lang="en-US" sz="1400" dirty="0">
                <a:solidFill>
                  <a:srgbClr val="333333"/>
                </a:solidFill>
                <a:latin typeface="SFMono-Regular"/>
              </a:rPr>
              <a:t>regressor.predict ( x_test ) </a:t>
            </a:r>
            <a:r>
              <a:rPr lang="en-US" sz="1400" dirty="0" smtClean="0">
                <a:solidFill>
                  <a:srgbClr val="666666"/>
                </a:solidFill>
                <a:latin typeface="SFMono-Regular"/>
              </a:rPr>
              <a:t>-</a:t>
            </a:r>
            <a:r>
              <a:rPr lang="en-US" sz="1400" dirty="0" smtClean="0">
                <a:solidFill>
                  <a:srgbClr val="222222"/>
                </a:solidFill>
                <a:latin typeface="SFMono-Regular"/>
              </a:rPr>
              <a:t> </a:t>
            </a:r>
            <a:r>
              <a:rPr lang="en-US" sz="1400" dirty="0" smtClean="0">
                <a:latin typeface="SFMono-Regular"/>
              </a:rPr>
              <a:t>y_test </a:t>
            </a:r>
            <a:r>
              <a:rPr lang="en-US" sz="1400" dirty="0" smtClean="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solidFill>
                  <a:srgbClr val="208050"/>
                </a:solidFill>
                <a:latin typeface="SFMono-Regular"/>
              </a:rPr>
              <a:t>2</a:t>
            </a:r>
            <a:r>
              <a:rPr lang="en-US" sz="1400" dirty="0">
                <a:solidFill>
                  <a:srgbClr val="222222"/>
                </a:solidFill>
                <a:latin typeface="SFMono-Regular"/>
              </a:rPr>
              <a:t>))</a:t>
            </a:r>
            <a:r>
              <a:rPr lang="en-US" sz="1400" dirty="0">
                <a:latin typeface="SFMono-Regular"/>
              </a:rPr>
              <a:t> </a:t>
            </a:r>
            <a:endParaRPr lang="en-US" sz="1400" dirty="0"/>
          </a:p>
        </p:txBody>
      </p:sp>
      <p:sp>
        <p:nvSpPr>
          <p:cNvPr id="20" name="Rectangle 1"/>
          <p:cNvSpPr>
            <a:spLocks noChangeArrowheads="1"/>
          </p:cNvSpPr>
          <p:nvPr/>
        </p:nvSpPr>
        <p:spPr bwMode="auto">
          <a:xfrm>
            <a:off x="780465" y="3395903"/>
            <a:ext cx="65" cy="2808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
          <p:cNvSpPr>
            <a:spLocks noChangeArrowheads="1"/>
          </p:cNvSpPr>
          <p:nvPr/>
        </p:nvSpPr>
        <p:spPr bwMode="auto">
          <a:xfrm>
            <a:off x="-210677" y="4215807"/>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4"/>
          <p:cNvSpPr>
            <a:spLocks noChangeArrowheads="1"/>
          </p:cNvSpPr>
          <p:nvPr/>
        </p:nvSpPr>
        <p:spPr bwMode="auto">
          <a:xfrm>
            <a:off x="349534" y="3724039"/>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28"/>
          <p:cNvSpPr/>
          <p:nvPr/>
        </p:nvSpPr>
        <p:spPr>
          <a:xfrm>
            <a:off x="558072" y="4077000"/>
            <a:ext cx="4876451" cy="2095958"/>
          </a:xfrm>
          <a:prstGeom prst="rect">
            <a:avLst/>
          </a:prstGeom>
          <a:solidFill>
            <a:schemeClr val="bg1"/>
          </a:solidFill>
        </p:spPr>
        <p:txBody>
          <a:bodyPr wrap="square">
            <a:spAutoFit/>
          </a:bodyPr>
          <a:lstStyle/>
          <a:p>
            <a:pPr lvl="0" eaLnBrk="0" fontAlgn="base" hangingPunct="0">
              <a:spcAft>
                <a:spcPct val="0"/>
              </a:spcAft>
            </a:pPr>
            <a:r>
              <a:rPr lang="en-US" sz="1400" dirty="0" smtClean="0">
                <a:solidFill>
                  <a:srgbClr val="007020"/>
                </a:solidFill>
                <a:latin typeface="SFMono-Regular"/>
              </a:rPr>
              <a:t>import</a:t>
            </a:r>
            <a:r>
              <a:rPr lang="en-US" sz="1400" dirty="0" smtClean="0">
                <a:solidFill>
                  <a:srgbClr val="222222"/>
                </a:solidFill>
                <a:latin typeface="SFMono-Regular"/>
              </a:rPr>
              <a:t> </a:t>
            </a:r>
            <a:r>
              <a:rPr lang="en-US" sz="1400" dirty="0" smtClean="0">
                <a:solidFill>
                  <a:srgbClr val="0E84B5"/>
                </a:solidFill>
                <a:latin typeface="SFMono-Regular"/>
              </a:rPr>
              <a:t>matplotlib.pyplot</a:t>
            </a:r>
            <a:r>
              <a:rPr lang="en-US" sz="1400" dirty="0" smtClean="0">
                <a:solidFill>
                  <a:srgbClr val="222222"/>
                </a:solidFill>
                <a:latin typeface="SFMono-Regular"/>
              </a:rPr>
              <a:t> </a:t>
            </a:r>
            <a:r>
              <a:rPr lang="en-US" sz="1400" dirty="0" smtClean="0">
                <a:solidFill>
                  <a:srgbClr val="007020"/>
                </a:solidFill>
                <a:latin typeface="SFMono-Regular"/>
              </a:rPr>
              <a:t>as</a:t>
            </a:r>
            <a:r>
              <a:rPr lang="en-US" sz="1400" dirty="0" smtClean="0">
                <a:solidFill>
                  <a:srgbClr val="222222"/>
                </a:solidFill>
                <a:latin typeface="SFMono-Regular"/>
              </a:rPr>
              <a:t> </a:t>
            </a:r>
            <a:r>
              <a:rPr lang="en-US" sz="1400" dirty="0" smtClean="0">
                <a:solidFill>
                  <a:srgbClr val="0E84B5"/>
                </a:solidFill>
                <a:latin typeface="SFMono-Regular"/>
              </a:rPr>
              <a:t>plt</a:t>
            </a:r>
            <a:r>
              <a:rPr lang="en-US" sz="1400" dirty="0" smtClean="0">
                <a:solidFill>
                  <a:srgbClr val="222222"/>
                </a:solidFill>
                <a:latin typeface="SFMono-Regular"/>
              </a:rPr>
              <a:t> , </a:t>
            </a:r>
            <a:r>
              <a:rPr lang="en-US" sz="1400" dirty="0" smtClean="0">
                <a:solidFill>
                  <a:srgbClr val="007020"/>
                </a:solidFill>
                <a:latin typeface="SFMono-Regular"/>
              </a:rPr>
              <a:t>import</a:t>
            </a:r>
            <a:r>
              <a:rPr lang="en-US" sz="1400" dirty="0" smtClean="0">
                <a:solidFill>
                  <a:srgbClr val="222222"/>
                </a:solidFill>
                <a:latin typeface="SFMono-Regular"/>
              </a:rPr>
              <a:t> </a:t>
            </a:r>
            <a:r>
              <a:rPr lang="en-US" sz="1400" dirty="0" smtClean="0">
                <a:solidFill>
                  <a:srgbClr val="0E84B5"/>
                </a:solidFill>
                <a:latin typeface="SFMono-Regular"/>
              </a:rPr>
              <a:t>numpy</a:t>
            </a:r>
            <a:r>
              <a:rPr lang="en-US" sz="1400" dirty="0" smtClean="0">
                <a:solidFill>
                  <a:srgbClr val="222222"/>
                </a:solidFill>
                <a:latin typeface="SFMono-Regular"/>
              </a:rPr>
              <a:t> </a:t>
            </a:r>
            <a:r>
              <a:rPr lang="en-US" sz="1400" dirty="0" smtClean="0">
                <a:solidFill>
                  <a:srgbClr val="007020"/>
                </a:solidFill>
                <a:latin typeface="SFMono-Regular"/>
              </a:rPr>
              <a:t>as</a:t>
            </a:r>
            <a:r>
              <a:rPr lang="en-US" sz="1400" dirty="0" smtClean="0">
                <a:solidFill>
                  <a:srgbClr val="222222"/>
                </a:solidFill>
                <a:latin typeface="SFMono-Regular"/>
              </a:rPr>
              <a:t> </a:t>
            </a:r>
            <a:r>
              <a:rPr lang="en-US" sz="1400" dirty="0" smtClean="0">
                <a:solidFill>
                  <a:srgbClr val="0E84B5"/>
                </a:solidFill>
                <a:latin typeface="SFMono-Regular"/>
              </a:rPr>
              <a:t>np</a:t>
            </a:r>
            <a:r>
              <a:rPr lang="en-US" sz="1400" dirty="0" smtClean="0">
                <a:solidFill>
                  <a:srgbClr val="222222"/>
                </a:solidFill>
                <a:latin typeface="SFMono-Regular"/>
              </a:rPr>
              <a:t> </a:t>
            </a:r>
          </a:p>
          <a:p>
            <a:pPr lvl="0" eaLnBrk="0" fontAlgn="base" hangingPunct="0">
              <a:spcAft>
                <a:spcPct val="0"/>
              </a:spcAft>
            </a:pPr>
            <a:r>
              <a:rPr lang="en-US" sz="1400" dirty="0" smtClean="0">
                <a:solidFill>
                  <a:srgbClr val="007020"/>
                </a:solidFill>
                <a:latin typeface="SFMono-Regular"/>
              </a:rPr>
              <a:t>from</a:t>
            </a:r>
            <a:r>
              <a:rPr lang="en-US" sz="1400" dirty="0" smtClean="0">
                <a:solidFill>
                  <a:srgbClr val="222222"/>
                </a:solidFill>
                <a:latin typeface="SFMono-Regular"/>
              </a:rPr>
              <a:t> </a:t>
            </a:r>
            <a:r>
              <a:rPr lang="en-US" sz="1400" dirty="0" smtClean="0">
                <a:solidFill>
                  <a:srgbClr val="0E84B5"/>
                </a:solidFill>
                <a:latin typeface="SFMono-Regular"/>
              </a:rPr>
              <a:t>sklearn</a:t>
            </a:r>
            <a:r>
              <a:rPr lang="en-US" sz="1400" dirty="0" smtClean="0">
                <a:solidFill>
                  <a:srgbClr val="222222"/>
                </a:solidFill>
                <a:latin typeface="SFMono-Regular"/>
              </a:rPr>
              <a:t> </a:t>
            </a:r>
            <a:r>
              <a:rPr lang="en-US" sz="1400" dirty="0" smtClean="0">
                <a:solidFill>
                  <a:srgbClr val="007020"/>
                </a:solidFill>
                <a:latin typeface="SFMono-Regular"/>
              </a:rPr>
              <a:t>import</a:t>
            </a:r>
            <a:r>
              <a:rPr lang="en-US" sz="1400" dirty="0" smtClean="0">
                <a:solidFill>
                  <a:srgbClr val="222222"/>
                </a:solidFill>
                <a:latin typeface="SFMono-Regular"/>
              </a:rPr>
              <a:t> </a:t>
            </a:r>
            <a:r>
              <a:rPr lang="en-US" sz="1400" dirty="0" smtClean="0">
                <a:latin typeface="SFMono-Regular"/>
              </a:rPr>
              <a:t>linear_model</a:t>
            </a:r>
          </a:p>
          <a:p>
            <a:pPr eaLnBrk="0" fontAlgn="base" hangingPunct="0">
              <a:spcAft>
                <a:spcPct val="0"/>
              </a:spcAft>
            </a:pPr>
            <a:r>
              <a:rPr lang="en-US" sz="1400" dirty="0">
                <a:solidFill>
                  <a:srgbClr val="333333"/>
                </a:solidFill>
                <a:latin typeface="SFMono-Regular"/>
              </a:rPr>
              <a:t>x_train,x_test,y_train,y_test </a:t>
            </a:r>
            <a:r>
              <a:rPr lang="en-US" sz="1400" dirty="0">
                <a:solidFill>
                  <a:srgbClr val="A71D5D"/>
                </a:solidFill>
                <a:latin typeface="SFMono-Regular"/>
              </a:rPr>
              <a:t>=</a:t>
            </a:r>
            <a:r>
              <a:rPr lang="en-US" sz="1400" dirty="0">
                <a:solidFill>
                  <a:srgbClr val="333333"/>
                </a:solidFill>
                <a:latin typeface="SFMono-Regular"/>
              </a:rPr>
              <a:t> </a:t>
            </a:r>
            <a:endParaRPr lang="en-US" sz="1400" dirty="0" smtClean="0">
              <a:solidFill>
                <a:srgbClr val="333333"/>
              </a:solidFill>
              <a:latin typeface="SFMono-Regular"/>
            </a:endParaRPr>
          </a:p>
          <a:p>
            <a:pPr eaLnBrk="0" fontAlgn="base" hangingPunct="0">
              <a:spcAft>
                <a:spcPct val="0"/>
              </a:spcAft>
            </a:pPr>
            <a:r>
              <a:rPr lang="en-US" sz="1400" dirty="0" smtClean="0">
                <a:solidFill>
                  <a:srgbClr val="333333"/>
                </a:solidFill>
                <a:latin typeface="SFMono-Regular"/>
              </a:rPr>
              <a:t>train_test_split</a:t>
            </a:r>
            <a:r>
              <a:rPr lang="en-US" sz="1400" dirty="0">
                <a:solidFill>
                  <a:srgbClr val="333333"/>
                </a:solidFill>
                <a:latin typeface="SFMono-Regular"/>
              </a:rPr>
              <a:t>( data.data, data.target </a:t>
            </a:r>
            <a:r>
              <a:rPr lang="en-US" sz="1400" dirty="0" smtClean="0">
                <a:solidFill>
                  <a:srgbClr val="333333"/>
                </a:solidFill>
                <a:latin typeface="SFMono-Regular"/>
              </a:rPr>
              <a:t>)</a:t>
            </a:r>
          </a:p>
          <a:p>
            <a:pPr eaLnBrk="0" fontAlgn="base" hangingPunct="0">
              <a:spcBef>
                <a:spcPct val="30000"/>
              </a:spcBef>
              <a:spcAft>
                <a:spcPct val="0"/>
              </a:spcAft>
            </a:pPr>
            <a:endParaRPr lang="en-US" sz="1400" i="1" dirty="0" smtClean="0">
              <a:solidFill>
                <a:srgbClr val="408090"/>
              </a:solidFill>
              <a:latin typeface="SFMono-Regular"/>
            </a:endParaRPr>
          </a:p>
          <a:p>
            <a:pPr eaLnBrk="0" fontAlgn="base" hangingPunct="0">
              <a:spcAft>
                <a:spcPct val="0"/>
              </a:spcAft>
            </a:pPr>
            <a:r>
              <a:rPr lang="en-US" sz="1400" dirty="0" smtClean="0">
                <a:latin typeface="SFMono-Regular"/>
              </a:rPr>
              <a:t>regr</a:t>
            </a:r>
            <a:r>
              <a:rPr lang="en-US" sz="1400" dirty="0" smtClean="0">
                <a:solidFill>
                  <a:srgbClr val="222222"/>
                </a:solidFill>
                <a:latin typeface="SFMono-Regular"/>
              </a:rPr>
              <a:t> </a:t>
            </a:r>
            <a:r>
              <a:rPr lang="en-US" sz="1400" dirty="0" smtClean="0">
                <a:solidFill>
                  <a:srgbClr val="666666"/>
                </a:solidFill>
                <a:latin typeface="SFMono-Regular"/>
              </a:rPr>
              <a:t>=</a:t>
            </a:r>
            <a:r>
              <a:rPr lang="en-US" sz="1400" dirty="0" smtClean="0">
                <a:solidFill>
                  <a:srgbClr val="222222"/>
                </a:solidFill>
                <a:latin typeface="SFMono-Regular"/>
              </a:rPr>
              <a:t> </a:t>
            </a:r>
            <a:r>
              <a:rPr lang="en-US" sz="1400" dirty="0" smtClean="0">
                <a:latin typeface="SFMono-Regular"/>
              </a:rPr>
              <a:t>linear_model</a:t>
            </a:r>
            <a:r>
              <a:rPr lang="en-US" sz="1400" dirty="0" smtClean="0">
                <a:solidFill>
                  <a:srgbClr val="666666"/>
                </a:solidFill>
                <a:latin typeface="SFMono-Regular"/>
              </a:rPr>
              <a:t>.</a:t>
            </a:r>
            <a:r>
              <a:rPr lang="en-US" sz="1400" dirty="0" smtClean="0">
                <a:latin typeface="SFMono-Regular"/>
              </a:rPr>
              <a:t>LinearRegression </a:t>
            </a:r>
            <a:r>
              <a:rPr lang="en-US" sz="1400" dirty="0" smtClean="0">
                <a:solidFill>
                  <a:srgbClr val="222222"/>
                </a:solidFill>
                <a:latin typeface="SFMono-Regular"/>
              </a:rPr>
              <a:t>( )</a:t>
            </a:r>
          </a:p>
          <a:p>
            <a:pPr lvl="0" eaLnBrk="0" fontAlgn="base" hangingPunct="0">
              <a:spcAft>
                <a:spcPct val="0"/>
              </a:spcAft>
            </a:pPr>
            <a:r>
              <a:rPr lang="en-US" sz="1400" dirty="0" smtClean="0">
                <a:latin typeface="SFMono-Regular"/>
              </a:rPr>
              <a:t>regr.fit ( </a:t>
            </a:r>
            <a:r>
              <a:rPr lang="en-US" sz="1400" dirty="0" smtClean="0">
                <a:solidFill>
                  <a:srgbClr val="333333"/>
                </a:solidFill>
                <a:latin typeface="SFMono-Regular"/>
              </a:rPr>
              <a:t>x_train</a:t>
            </a:r>
            <a:r>
              <a:rPr lang="en-US" sz="1400" dirty="0">
                <a:solidFill>
                  <a:srgbClr val="333333"/>
                </a:solidFill>
                <a:latin typeface="SFMono-Regular"/>
              </a:rPr>
              <a:t>, y_train </a:t>
            </a:r>
            <a:r>
              <a:rPr lang="en-US" sz="1400" dirty="0" smtClean="0">
                <a:latin typeface="SFMono-Regular"/>
              </a:rPr>
              <a:t>)  </a:t>
            </a:r>
          </a:p>
          <a:p>
            <a:pPr eaLnBrk="0" fontAlgn="base" hangingPunct="0">
              <a:spcAft>
                <a:spcPct val="0"/>
              </a:spcAft>
            </a:pPr>
            <a:r>
              <a:rPr lang="en-US" sz="1400" b="1" dirty="0" smtClean="0">
                <a:solidFill>
                  <a:srgbClr val="007020"/>
                </a:solidFill>
                <a:latin typeface="SFMono-Regular"/>
              </a:rPr>
              <a:t>print</a:t>
            </a:r>
            <a:r>
              <a:rPr lang="en-US" sz="1400" dirty="0">
                <a:solidFill>
                  <a:srgbClr val="222222"/>
                </a:solidFill>
                <a:latin typeface="SFMono-Regular"/>
              </a:rPr>
              <a:t>(</a:t>
            </a:r>
            <a:r>
              <a:rPr lang="en-US" sz="1400" dirty="0">
                <a:solidFill>
                  <a:srgbClr val="4070A0"/>
                </a:solidFill>
                <a:latin typeface="SFMono-Regular"/>
              </a:rPr>
              <a:t>"Mean squared error: </a:t>
            </a:r>
            <a:r>
              <a:rPr lang="en-US" sz="1400" i="1" dirty="0">
                <a:solidFill>
                  <a:srgbClr val="70A0D0"/>
                </a:solidFill>
                <a:latin typeface="SFMono-Regular"/>
              </a:rPr>
              <a:t>%.2f</a:t>
            </a:r>
            <a:r>
              <a:rPr lang="en-US" sz="1400" dirty="0">
                <a:solidFill>
                  <a:srgbClr val="4070A0"/>
                </a:solidFill>
                <a:latin typeface="SFMono-Regular"/>
              </a:rPr>
              <a:t>"</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endParaRPr lang="en-US" sz="1400" dirty="0" smtClean="0">
              <a:solidFill>
                <a:srgbClr val="222222"/>
              </a:solidFill>
              <a:latin typeface="SFMono-Regular"/>
            </a:endParaRPr>
          </a:p>
          <a:p>
            <a:pPr eaLnBrk="0" fontAlgn="base" hangingPunct="0">
              <a:spcAft>
                <a:spcPct val="0"/>
              </a:spcAft>
            </a:pPr>
            <a:r>
              <a:rPr lang="en-US" sz="1400" dirty="0" smtClean="0">
                <a:solidFill>
                  <a:schemeClr val="accent1">
                    <a:lumMod val="50000"/>
                  </a:schemeClr>
                </a:solidFill>
                <a:latin typeface="SFMono-Regular"/>
              </a:rPr>
              <a:t>np.mean </a:t>
            </a:r>
            <a:r>
              <a:rPr lang="en-US" sz="1400" dirty="0" smtClean="0">
                <a:solidFill>
                  <a:srgbClr val="222222"/>
                </a:solidFill>
                <a:latin typeface="SFMono-Regular"/>
              </a:rPr>
              <a:t>(( </a:t>
            </a:r>
            <a:r>
              <a:rPr lang="en-US" sz="1400" dirty="0" smtClean="0">
                <a:solidFill>
                  <a:srgbClr val="333333"/>
                </a:solidFill>
                <a:latin typeface="SFMono-Regular"/>
              </a:rPr>
              <a:t>regr.predict </a:t>
            </a:r>
            <a:r>
              <a:rPr lang="en-US" sz="1400" dirty="0">
                <a:solidFill>
                  <a:srgbClr val="333333"/>
                </a:solidFill>
                <a:latin typeface="SFMono-Regular"/>
              </a:rPr>
              <a:t>( x_test ) </a:t>
            </a:r>
            <a:r>
              <a:rPr lang="en-US" sz="1400" dirty="0">
                <a:solidFill>
                  <a:srgbClr val="666666"/>
                </a:solidFill>
                <a:latin typeface="SFMono-Regular"/>
              </a:rPr>
              <a:t>-</a:t>
            </a:r>
            <a:r>
              <a:rPr lang="en-US" sz="1400" dirty="0">
                <a:solidFill>
                  <a:srgbClr val="222222"/>
                </a:solidFill>
                <a:latin typeface="SFMono-Regular"/>
              </a:rPr>
              <a:t> </a:t>
            </a:r>
            <a:r>
              <a:rPr lang="en-US" sz="1400" dirty="0">
                <a:latin typeface="SFMono-Regular"/>
              </a:rPr>
              <a:t>y_test </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solidFill>
                  <a:srgbClr val="208050"/>
                </a:solidFill>
                <a:latin typeface="SFMono-Regular"/>
              </a:rPr>
              <a:t>2</a:t>
            </a:r>
            <a:r>
              <a:rPr lang="en-US" sz="1400" dirty="0" smtClean="0">
                <a:solidFill>
                  <a:srgbClr val="222222"/>
                </a:solidFill>
                <a:latin typeface="SFMono-Regular"/>
              </a:rPr>
              <a:t>))</a:t>
            </a:r>
            <a:endParaRPr lang="en-US" sz="1400" dirty="0">
              <a:latin typeface="SFMono-Regular"/>
            </a:endParaRPr>
          </a:p>
        </p:txBody>
      </p:sp>
      <p:sp>
        <p:nvSpPr>
          <p:cNvPr id="30" name="Rectangle 5"/>
          <p:cNvSpPr>
            <a:spLocks noChangeArrowheads="1"/>
          </p:cNvSpPr>
          <p:nvPr/>
        </p:nvSpPr>
        <p:spPr bwMode="auto">
          <a:xfrm>
            <a:off x="0" y="42026"/>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6"/>
          <p:cNvSpPr>
            <a:spLocks noChangeArrowheads="1"/>
          </p:cNvSpPr>
          <p:nvPr/>
        </p:nvSpPr>
        <p:spPr bwMode="auto">
          <a:xfrm>
            <a:off x="0" y="88192"/>
            <a:ext cx="65" cy="2808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
        <p:nvSpPr>
          <p:cNvPr id="10240" name="Rectangle 7"/>
          <p:cNvSpPr>
            <a:spLocks noChangeArrowheads="1"/>
          </p:cNvSpPr>
          <p:nvPr/>
        </p:nvSpPr>
        <p:spPr bwMode="auto">
          <a:xfrm>
            <a:off x="0" y="72804"/>
            <a:ext cx="65" cy="31159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SFMono-Regular"/>
            </a:endParaRPr>
          </a:p>
        </p:txBody>
      </p:sp>
      <mc:AlternateContent xmlns:mc="http://schemas.openxmlformats.org/markup-compatibility/2006" xmlns:a14="http://schemas.microsoft.com/office/drawing/2010/main">
        <mc:Choice Requires="a14">
          <p:sp>
            <p:nvSpPr>
              <p:cNvPr id="18" name="TextBox 17"/>
              <p:cNvSpPr txBox="1"/>
              <p:nvPr/>
            </p:nvSpPr>
            <p:spPr>
              <a:xfrm>
                <a:off x="4644137" y="2997001"/>
                <a:ext cx="2186716" cy="2844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a:rPr>
                          </m:ctrlPr>
                        </m:accPr>
                        <m:e>
                          <m:r>
                            <a:rPr lang="en-US" b="0" i="1" dirty="0" smtClean="0">
                              <a:latin typeface="Cambria Math" panose="02040503050406030204" pitchFamily="18" charset="0"/>
                            </a:rPr>
                            <m:t>𝑌</m:t>
                          </m:r>
                        </m:e>
                      </m:acc>
                      <m:r>
                        <a:rPr lang="en-US" i="1" smtClean="0">
                          <a:latin typeface="Cambria Math" panose="02040503050406030204" pitchFamily="18" charset="0"/>
                        </a:rPr>
                        <m:t>=</m:t>
                      </m:r>
                      <m:r>
                        <m:rPr>
                          <m:sty m:val="p"/>
                        </m:rPr>
                        <a:rPr lang="el-GR" i="1" smtClean="0">
                          <a:latin typeface="Cambria Math" panose="02040503050406030204" pitchFamily="18" charset="0"/>
                        </a:rPr>
                        <m:t>β</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m:rPr>
                          <m:sty m:val="p"/>
                        </m:rPr>
                        <a:rPr lang="el-GR" i="1" smtClean="0">
                          <a:latin typeface="Cambria Math" panose="02040503050406030204" pitchFamily="18" charset="0"/>
                        </a:rPr>
                        <m:t>β</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baseline="-25000" smtClean="0">
                          <a:latin typeface="Cambria Math" panose="02040503050406030204" pitchFamily="18" charset="0"/>
                        </a:rPr>
                        <m:t>2</m:t>
                      </m:r>
                    </m:oMath>
                  </m:oMathPara>
                </a14:m>
                <a:endParaRPr lang="en-US" baseline="-25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655654" y="2997000"/>
                <a:ext cx="2192139" cy="284437"/>
              </a:xfrm>
              <a:prstGeom prst="rect">
                <a:avLst/>
              </a:prstGeom>
              <a:blipFill rotWithShape="0">
                <a:blip r:embed="rId5"/>
                <a:stretch>
                  <a:fillRect l="-2507" t="-17391" r="-1393"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271008" y="3421340"/>
                <a:ext cx="3149273" cy="302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ε</m:t>
                      </m:r>
                      <m:r>
                        <a:rPr lang="en-US" i="1" smtClean="0">
                          <a:latin typeface="Cambria Math" panose="02040503050406030204" pitchFamily="18" charset="0"/>
                        </a:rPr>
                        <m:t>=</m:t>
                      </m:r>
                      <m:sSup>
                        <m:sSupPr>
                          <m:ctrlPr>
                            <a:rPr lang="en-US" i="1" smtClean="0">
                              <a:latin typeface="Cambria Math"/>
                            </a:rPr>
                          </m:ctrlPr>
                        </m:sSupPr>
                        <m:e>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r>
                            <m:rPr>
                              <m:sty m:val="p"/>
                            </m:rPr>
                            <a:rPr lang="el-GR" i="1">
                              <a:latin typeface="Cambria Math" panose="02040503050406030204" pitchFamily="18" charset="0"/>
                            </a:rPr>
                            <m:t>β</m:t>
                          </m:r>
                          <m:r>
                            <a:rPr lang="en-US" i="1" baseline="-2500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𝑋</m:t>
                          </m:r>
                          <m:r>
                            <a:rPr lang="en-US" i="1" baseline="-25000">
                              <a:latin typeface="Cambria Math" panose="02040503050406030204" pitchFamily="18" charset="0"/>
                            </a:rPr>
                            <m:t>1</m:t>
                          </m:r>
                          <m:r>
                            <a:rPr lang="en-US" i="1">
                              <a:latin typeface="Cambria Math" panose="02040503050406030204" pitchFamily="18" charset="0"/>
                            </a:rPr>
                            <m:t>+</m:t>
                          </m:r>
                          <m:r>
                            <m:rPr>
                              <m:sty m:val="p"/>
                            </m:rPr>
                            <a:rPr lang="el-GR" i="1">
                              <a:latin typeface="Cambria Math" panose="02040503050406030204" pitchFamily="18" charset="0"/>
                            </a:rPr>
                            <m:t>β</m:t>
                          </m:r>
                          <m:r>
                            <a:rPr lang="en-US" i="1" baseline="-25000">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𝑋</m:t>
                          </m:r>
                          <m:r>
                            <a:rPr lang="en-US" i="1" baseline="-25000">
                              <a:latin typeface="Cambria Math" panose="02040503050406030204" pitchFamily="18" charset="0"/>
                            </a:rPr>
                            <m:t>2</m:t>
                          </m:r>
                          <m:r>
                            <a:rPr lang="en-US" i="1">
                              <a:latin typeface="Cambria Math" panose="02040503050406030204" pitchFamily="18" charset="0"/>
                            </a:rPr>
                            <m:t>))</m:t>
                          </m:r>
                          <m:r>
                            <m:rPr>
                              <m:nor/>
                            </m:rPr>
                            <a:rPr lang="en-US" baseline="-25000" dirty="0"/>
                            <m:t> </m:t>
                          </m:r>
                        </m:e>
                        <m:sup>
                          <m:r>
                            <a:rPr lang="en-US" b="0" i="1" smtClean="0">
                              <a:latin typeface="Cambria Math" panose="02040503050406030204" pitchFamily="18" charset="0"/>
                            </a:rPr>
                            <m:t>2</m:t>
                          </m:r>
                        </m:sup>
                      </m:sSup>
                    </m:oMath>
                  </m:oMathPara>
                </a14:m>
                <a:endParaRPr lang="en-US" baseline="-25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281600" y="3421339"/>
                <a:ext cx="3157083" cy="302647"/>
              </a:xfrm>
              <a:prstGeom prst="rect">
                <a:avLst/>
              </a:prstGeom>
              <a:blipFill rotWithShape="0">
                <a:blip r:embed="rId6"/>
                <a:stretch>
                  <a:fillRect l="-772" r="-579" b="-34000"/>
                </a:stretch>
              </a:blipFill>
            </p:spPr>
            <p:txBody>
              <a:bodyPr/>
              <a:lstStyle/>
              <a:p>
                <a:r>
                  <a:rPr lang="en-US">
                    <a:noFill/>
                  </a:rPr>
                  <a:t> </a:t>
                </a:r>
              </a:p>
            </p:txBody>
          </p:sp>
        </mc:Fallback>
      </mc:AlternateContent>
    </p:spTree>
    <p:extLst>
      <p:ext uri="{BB962C8B-B14F-4D97-AF65-F5344CB8AC3E}">
        <p14:creationId xmlns:p14="http://schemas.microsoft.com/office/powerpoint/2010/main" val="258328965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584" y="921362"/>
            <a:ext cx="6189174" cy="1600438"/>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Surrogate Losses in place of 0-1 Loss</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0-1 Loss is not differentiable, hence approximated losses are being using in place</a:t>
            </a:r>
          </a:p>
          <a:p>
            <a:pPr marL="389077" lvl="2" indent="-389077">
              <a:buFont typeface="Arial" panose="020B0604020202020204" pitchFamily="34" charset="0"/>
              <a:buChar char="•"/>
              <a:defRPr/>
            </a:pPr>
            <a:r>
              <a:rPr lang="en-US" sz="1600" dirty="0" smtClean="0">
                <a:solidFill>
                  <a:srgbClr val="002060"/>
                </a:solidFill>
              </a:rPr>
              <a:t>Squared loss (For regression)</a:t>
            </a:r>
          </a:p>
          <a:p>
            <a:pPr marL="389077" lvl="2" indent="-389077">
              <a:buFont typeface="Arial" panose="020B0604020202020204" pitchFamily="34" charset="0"/>
              <a:buChar char="•"/>
              <a:defRPr/>
            </a:pPr>
            <a:r>
              <a:rPr lang="en-US" sz="1600" dirty="0" smtClean="0">
                <a:solidFill>
                  <a:srgbClr val="002060"/>
                </a:solidFill>
              </a:rPr>
              <a:t>Hinge Loss (SVM)</a:t>
            </a:r>
          </a:p>
          <a:p>
            <a:pPr marL="389077" lvl="2" indent="-389077">
              <a:buFont typeface="Arial" panose="020B0604020202020204" pitchFamily="34" charset="0"/>
              <a:buChar char="•"/>
              <a:defRPr/>
            </a:pPr>
            <a:r>
              <a:rPr lang="en-US" sz="1600" dirty="0" smtClean="0">
                <a:solidFill>
                  <a:srgbClr val="002060"/>
                </a:solidFill>
              </a:rPr>
              <a:t>Logistic Loss/ Log Loss (Logistic Regression)</a:t>
            </a:r>
            <a:endParaRPr lang="en-US" sz="1600" dirty="0">
              <a:solidFill>
                <a:srgbClr val="002060"/>
              </a:solidFill>
            </a:endParaRPr>
          </a:p>
        </p:txBody>
      </p:sp>
      <p:sp>
        <p:nvSpPr>
          <p:cNvPr id="10241" name="Text Box 1"/>
          <p:cNvSpPr txBox="1">
            <a:spLocks noChangeArrowheads="1"/>
          </p:cNvSpPr>
          <p:nvPr/>
        </p:nvSpPr>
        <p:spPr bwMode="auto">
          <a:xfrm>
            <a:off x="-10048" y="77609"/>
            <a:ext cx="672252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Various Losses in Machine Learning</a:t>
            </a:r>
            <a:endParaRPr lang="en-US" sz="2833" dirty="0">
              <a:solidFill>
                <a:srgbClr val="FFFFFF"/>
              </a:solidFill>
              <a:latin typeface="+mj-lt"/>
            </a:endParaRPr>
          </a:p>
        </p:txBody>
      </p:sp>
      <p:sp>
        <p:nvSpPr>
          <p:cNvPr id="15" name="TextBox 14"/>
          <p:cNvSpPr txBox="1"/>
          <p:nvPr/>
        </p:nvSpPr>
        <p:spPr>
          <a:xfrm>
            <a:off x="6914507" y="707400"/>
            <a:ext cx="4768519" cy="338554"/>
          </a:xfrm>
          <a:prstGeom prst="rect">
            <a:avLst/>
          </a:prstGeom>
          <a:noFill/>
        </p:spPr>
        <p:txBody>
          <a:bodyPr wrap="square" rtlCol="0">
            <a:spAutoFit/>
          </a:bodyPr>
          <a:lstStyle/>
          <a:p>
            <a:pPr algn="ctr"/>
            <a:r>
              <a:rPr lang="en-US" sz="1600" b="1" i="1" dirty="0" smtClean="0">
                <a:solidFill>
                  <a:schemeClr val="accent1">
                    <a:lumMod val="50000"/>
                  </a:schemeClr>
                </a:solidFill>
              </a:rPr>
              <a:t>Loss Functions in Machine Learning Models</a:t>
            </a:r>
            <a:endParaRPr lang="en-US" sz="1600" b="1" i="1" dirty="0">
              <a:solidFill>
                <a:schemeClr val="accent1">
                  <a:lumMod val="50000"/>
                </a:schemeClr>
              </a:solidFill>
            </a:endParaRPr>
          </a:p>
        </p:txBody>
      </p:sp>
      <p:sp>
        <p:nvSpPr>
          <p:cNvPr id="31" name="TextBox 30"/>
          <p:cNvSpPr txBox="1"/>
          <p:nvPr/>
        </p:nvSpPr>
        <p:spPr>
          <a:xfrm>
            <a:off x="8903520" y="1962239"/>
            <a:ext cx="1249701" cy="307777"/>
          </a:xfrm>
          <a:prstGeom prst="rect">
            <a:avLst/>
          </a:prstGeom>
          <a:noFill/>
        </p:spPr>
        <p:txBody>
          <a:bodyPr wrap="square" rtlCol="0">
            <a:spAutoFit/>
          </a:bodyPr>
          <a:lstStyle/>
          <a:p>
            <a:pPr algn="ctr"/>
            <a:r>
              <a:rPr lang="en-US" sz="1400" b="1" i="1" dirty="0" smtClean="0">
                <a:solidFill>
                  <a:schemeClr val="accent1">
                    <a:lumMod val="60000"/>
                    <a:lumOff val="40000"/>
                  </a:schemeClr>
                </a:solidFill>
              </a:rPr>
              <a:t>0-1 Loss</a:t>
            </a:r>
            <a:endParaRPr lang="en-US" sz="1400" b="1" i="1" dirty="0">
              <a:solidFill>
                <a:schemeClr val="accent1">
                  <a:lumMod val="60000"/>
                  <a:lumOff val="40000"/>
                </a:schemeClr>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81924" y="1048512"/>
            <a:ext cx="5302754" cy="5315905"/>
          </a:xfrm>
          <a:prstGeom prst="rect">
            <a:avLst/>
          </a:prstGeom>
        </p:spPr>
      </p:pic>
      <p:cxnSp>
        <p:nvCxnSpPr>
          <p:cNvPr id="5" name="Straight Connector 4"/>
          <p:cNvCxnSpPr/>
          <p:nvPr/>
        </p:nvCxnSpPr>
        <p:spPr>
          <a:xfrm>
            <a:off x="8451041" y="2088315"/>
            <a:ext cx="560211"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51041" y="2433915"/>
            <a:ext cx="56021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51041" y="2779515"/>
            <a:ext cx="560211" cy="0"/>
          </a:xfrm>
          <a:prstGeom prst="line">
            <a:avLst/>
          </a:prstGeom>
          <a:ln w="57150">
            <a:solidFill>
              <a:srgbClr val="947B3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51041" y="3125115"/>
            <a:ext cx="560211"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79673" y="2296909"/>
            <a:ext cx="1510559" cy="307777"/>
          </a:xfrm>
          <a:prstGeom prst="rect">
            <a:avLst/>
          </a:prstGeom>
          <a:noFill/>
        </p:spPr>
        <p:txBody>
          <a:bodyPr wrap="square" rtlCol="0">
            <a:spAutoFit/>
          </a:bodyPr>
          <a:lstStyle/>
          <a:p>
            <a:pPr algn="ctr"/>
            <a:r>
              <a:rPr lang="en-US" sz="1400" b="1" i="1" dirty="0" smtClean="0">
                <a:solidFill>
                  <a:schemeClr val="accent1">
                    <a:lumMod val="60000"/>
                    <a:lumOff val="40000"/>
                  </a:schemeClr>
                </a:solidFill>
              </a:rPr>
              <a:t>Square Loss</a:t>
            </a:r>
            <a:endParaRPr lang="en-US" sz="1400" b="1" i="1" dirty="0">
              <a:solidFill>
                <a:schemeClr val="accent1">
                  <a:lumMod val="60000"/>
                  <a:lumOff val="40000"/>
                </a:schemeClr>
              </a:solidFill>
            </a:endParaRPr>
          </a:p>
        </p:txBody>
      </p:sp>
      <p:sp>
        <p:nvSpPr>
          <p:cNvPr id="14" name="TextBox 13"/>
          <p:cNvSpPr txBox="1"/>
          <p:nvPr/>
        </p:nvSpPr>
        <p:spPr>
          <a:xfrm>
            <a:off x="8749245" y="2656962"/>
            <a:ext cx="1510559" cy="307777"/>
          </a:xfrm>
          <a:prstGeom prst="rect">
            <a:avLst/>
          </a:prstGeom>
          <a:noFill/>
        </p:spPr>
        <p:txBody>
          <a:bodyPr wrap="square" rtlCol="0">
            <a:spAutoFit/>
          </a:bodyPr>
          <a:lstStyle/>
          <a:p>
            <a:pPr algn="ctr"/>
            <a:r>
              <a:rPr lang="en-US" sz="1400" b="1" i="1" dirty="0" smtClean="0">
                <a:solidFill>
                  <a:schemeClr val="accent1">
                    <a:lumMod val="60000"/>
                    <a:lumOff val="40000"/>
                  </a:schemeClr>
                </a:solidFill>
              </a:rPr>
              <a:t>Log Loss</a:t>
            </a:r>
            <a:endParaRPr lang="en-US" sz="1400" b="1" i="1" dirty="0">
              <a:solidFill>
                <a:schemeClr val="accent1">
                  <a:lumMod val="60000"/>
                  <a:lumOff val="40000"/>
                </a:schemeClr>
              </a:solidFill>
            </a:endParaRPr>
          </a:p>
        </p:txBody>
      </p:sp>
      <p:sp>
        <p:nvSpPr>
          <p:cNvPr id="16" name="TextBox 15"/>
          <p:cNvSpPr txBox="1"/>
          <p:nvPr/>
        </p:nvSpPr>
        <p:spPr>
          <a:xfrm>
            <a:off x="8836581" y="2970133"/>
            <a:ext cx="1510559" cy="307777"/>
          </a:xfrm>
          <a:prstGeom prst="rect">
            <a:avLst/>
          </a:prstGeom>
          <a:noFill/>
        </p:spPr>
        <p:txBody>
          <a:bodyPr wrap="square" rtlCol="0">
            <a:spAutoFit/>
          </a:bodyPr>
          <a:lstStyle/>
          <a:p>
            <a:pPr algn="ctr"/>
            <a:r>
              <a:rPr lang="en-US" sz="1400" b="1" i="1" dirty="0" smtClean="0">
                <a:solidFill>
                  <a:schemeClr val="accent1">
                    <a:lumMod val="60000"/>
                    <a:lumOff val="40000"/>
                  </a:schemeClr>
                </a:solidFill>
              </a:rPr>
              <a:t>Hinge Loss</a:t>
            </a:r>
            <a:endParaRPr lang="en-US" sz="1400" b="1" i="1" dirty="0">
              <a:solidFill>
                <a:schemeClr val="accent1">
                  <a:lumMod val="60000"/>
                  <a:lumOff val="40000"/>
                </a:schemeClr>
              </a:solidFill>
            </a:endParaRPr>
          </a:p>
        </p:txBody>
      </p:sp>
      <p:sp>
        <p:nvSpPr>
          <p:cNvPr id="6" name="Rectangle 5"/>
          <p:cNvSpPr/>
          <p:nvPr/>
        </p:nvSpPr>
        <p:spPr>
          <a:xfrm>
            <a:off x="198707" y="6013169"/>
            <a:ext cx="6080919" cy="584775"/>
          </a:xfrm>
          <a:prstGeom prst="rect">
            <a:avLst/>
          </a:prstGeom>
          <a:solidFill>
            <a:schemeClr val="bg1"/>
          </a:solidFill>
        </p:spPr>
        <p:txBody>
          <a:bodyPr wrap="square">
            <a:spAutoFit/>
          </a:bodyPr>
          <a:lstStyle/>
          <a:p>
            <a:r>
              <a:rPr lang="en-US" sz="1600" b="1" i="1" dirty="0">
                <a:solidFill>
                  <a:srgbClr val="FF0000"/>
                </a:solidFill>
              </a:rPr>
              <a:t>Note that all surrogates give a loss penalty of 1 for </a:t>
            </a:r>
            <a:r>
              <a:rPr lang="en-US" sz="1600" b="1" i="1" dirty="0" smtClean="0">
                <a:solidFill>
                  <a:srgbClr val="FF0000"/>
                </a:solidFill>
              </a:rPr>
              <a:t>y*f(x</a:t>
            </a:r>
            <a:r>
              <a:rPr lang="en-US" sz="1600" b="1" i="1" dirty="0">
                <a:solidFill>
                  <a:srgbClr val="FF0000"/>
                </a:solidFill>
              </a:rPr>
              <a:t>) = 0</a:t>
            </a:r>
          </a:p>
        </p:txBody>
      </p:sp>
      <p:pic>
        <p:nvPicPr>
          <p:cNvPr id="17" name="Picture 16"/>
          <p:cNvPicPr>
            <a:picLocks noChangeAspect="1"/>
          </p:cNvPicPr>
          <p:nvPr/>
        </p:nvPicPr>
        <p:blipFill rotWithShape="1">
          <a:blip r:embed="rId4"/>
          <a:srcRect l="7058" t="27230" r="4706" b="9956"/>
          <a:stretch/>
        </p:blipFill>
        <p:spPr>
          <a:xfrm>
            <a:off x="351808" y="3005598"/>
            <a:ext cx="2714867" cy="943488"/>
          </a:xfrm>
          <a:prstGeom prst="rect">
            <a:avLst/>
          </a:prstGeom>
        </p:spPr>
      </p:pic>
      <p:pic>
        <p:nvPicPr>
          <p:cNvPr id="18" name="Picture 17"/>
          <p:cNvPicPr>
            <a:picLocks noChangeAspect="1"/>
          </p:cNvPicPr>
          <p:nvPr/>
        </p:nvPicPr>
        <p:blipFill>
          <a:blip r:embed="rId5"/>
          <a:stretch>
            <a:fillRect/>
          </a:stretch>
        </p:blipFill>
        <p:spPr>
          <a:xfrm>
            <a:off x="355150" y="2597408"/>
            <a:ext cx="2252107" cy="301472"/>
          </a:xfrm>
          <a:prstGeom prst="rect">
            <a:avLst/>
          </a:prstGeom>
        </p:spPr>
      </p:pic>
      <p:pic>
        <p:nvPicPr>
          <p:cNvPr id="19" name="Picture 18"/>
          <p:cNvPicPr>
            <a:picLocks noChangeAspect="1"/>
          </p:cNvPicPr>
          <p:nvPr/>
        </p:nvPicPr>
        <p:blipFill rotWithShape="1">
          <a:blip r:embed="rId6"/>
          <a:srcRect l="4733" t="36244" r="5059" b="9564"/>
          <a:stretch/>
        </p:blipFill>
        <p:spPr>
          <a:xfrm>
            <a:off x="290714" y="4070436"/>
            <a:ext cx="3131862" cy="702285"/>
          </a:xfrm>
          <a:prstGeom prst="rect">
            <a:avLst/>
          </a:prstGeom>
        </p:spPr>
      </p:pic>
      <p:pic>
        <p:nvPicPr>
          <p:cNvPr id="20" name="Picture 19"/>
          <p:cNvPicPr>
            <a:picLocks noChangeAspect="1"/>
          </p:cNvPicPr>
          <p:nvPr/>
        </p:nvPicPr>
        <p:blipFill>
          <a:blip r:embed="rId7"/>
          <a:stretch>
            <a:fillRect/>
          </a:stretch>
        </p:blipFill>
        <p:spPr>
          <a:xfrm>
            <a:off x="198707" y="4743403"/>
            <a:ext cx="4038881" cy="460952"/>
          </a:xfrm>
          <a:prstGeom prst="rect">
            <a:avLst/>
          </a:prstGeom>
        </p:spPr>
      </p:pic>
      <p:pic>
        <p:nvPicPr>
          <p:cNvPr id="21" name="Picture 20"/>
          <p:cNvPicPr>
            <a:picLocks noChangeAspect="1"/>
          </p:cNvPicPr>
          <p:nvPr/>
        </p:nvPicPr>
        <p:blipFill>
          <a:blip r:embed="rId8"/>
          <a:stretch>
            <a:fillRect/>
          </a:stretch>
        </p:blipFill>
        <p:spPr>
          <a:xfrm>
            <a:off x="293420" y="5363143"/>
            <a:ext cx="3958005" cy="354031"/>
          </a:xfrm>
          <a:prstGeom prst="rect">
            <a:avLst/>
          </a:prstGeom>
        </p:spPr>
      </p:pic>
    </p:spTree>
    <p:extLst>
      <p:ext uri="{BB962C8B-B14F-4D97-AF65-F5344CB8AC3E}">
        <p14:creationId xmlns:p14="http://schemas.microsoft.com/office/powerpoint/2010/main" val="81678791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063203" y="983858"/>
            <a:ext cx="3744306" cy="2920342"/>
          </a:xfrm>
          <a:prstGeom prst="rect">
            <a:avLst/>
          </a:prstGeom>
        </p:spPr>
      </p:pic>
      <p:sp>
        <p:nvSpPr>
          <p:cNvPr id="3" name="Rectangle 2"/>
          <p:cNvSpPr/>
          <p:nvPr/>
        </p:nvSpPr>
        <p:spPr>
          <a:xfrm>
            <a:off x="279584" y="921362"/>
            <a:ext cx="6189174" cy="2339102"/>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Polynomial Regression</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Polynomial Regression is a special case of Linear Regression that adds terms with degrees greater than one to the model</a:t>
            </a:r>
          </a:p>
          <a:p>
            <a:pPr marL="389077" lvl="2" indent="-389077">
              <a:buFont typeface="Arial" panose="020B0604020202020204" pitchFamily="34" charset="0"/>
              <a:buChar char="•"/>
              <a:defRPr/>
            </a:pPr>
            <a:endParaRPr lang="en-US" sz="1600" dirty="0" smtClean="0">
              <a:solidFill>
                <a:srgbClr val="002060"/>
              </a:solidFill>
            </a:endParaRPr>
          </a:p>
          <a:p>
            <a:pPr marL="389077" lvl="2" indent="-389077">
              <a:buFont typeface="Arial" panose="020B0604020202020204" pitchFamily="34" charset="0"/>
              <a:buChar char="•"/>
              <a:defRPr/>
            </a:pPr>
            <a:r>
              <a:rPr lang="en-US" sz="1600" dirty="0" smtClean="0">
                <a:solidFill>
                  <a:srgbClr val="002060"/>
                </a:solidFill>
              </a:rPr>
              <a:t>Real-world curvilinear relationship is captured when you transform the training data by adding polynomial terms, which are then fit in the same manner as in multiple linear regression </a:t>
            </a:r>
            <a:endParaRPr lang="en-US" sz="1600" dirty="0">
              <a:solidFill>
                <a:srgbClr val="002060"/>
              </a:solidFill>
            </a:endParaRPr>
          </a:p>
        </p:txBody>
      </p:sp>
      <p:sp>
        <p:nvSpPr>
          <p:cNvPr id="10241" name="Text Box 1"/>
          <p:cNvSpPr txBox="1">
            <a:spLocks noChangeArrowheads="1"/>
          </p:cNvSpPr>
          <p:nvPr/>
        </p:nvSpPr>
        <p:spPr bwMode="auto">
          <a:xfrm>
            <a:off x="34081" y="102600"/>
            <a:ext cx="6248504"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Polynomial Regression</a:t>
            </a:r>
            <a:endParaRPr lang="en-US" sz="2833" dirty="0">
              <a:solidFill>
                <a:srgbClr val="FFFFFF"/>
              </a:solidFill>
              <a:latin typeface="+mj-lt"/>
            </a:endParaRPr>
          </a:p>
        </p:txBody>
      </p:sp>
      <p:sp>
        <p:nvSpPr>
          <p:cNvPr id="15" name="TextBox 14"/>
          <p:cNvSpPr txBox="1"/>
          <p:nvPr/>
        </p:nvSpPr>
        <p:spPr>
          <a:xfrm>
            <a:off x="8580320" y="752085"/>
            <a:ext cx="2869613" cy="338554"/>
          </a:xfrm>
          <a:prstGeom prst="rect">
            <a:avLst/>
          </a:prstGeom>
          <a:noFill/>
        </p:spPr>
        <p:txBody>
          <a:bodyPr wrap="square" rtlCol="0">
            <a:spAutoFit/>
          </a:bodyPr>
          <a:lstStyle/>
          <a:p>
            <a:pPr algn="ctr"/>
            <a:r>
              <a:rPr lang="en-US" sz="1600" b="1" i="1" dirty="0" smtClean="0">
                <a:solidFill>
                  <a:schemeClr val="accent1">
                    <a:lumMod val="50000"/>
                  </a:schemeClr>
                </a:solidFill>
              </a:rPr>
              <a:t>Polynomial Regression</a:t>
            </a:r>
            <a:endParaRPr lang="en-US" sz="1600" b="1" i="1" dirty="0">
              <a:solidFill>
                <a:schemeClr val="accent1">
                  <a:lumMod val="50000"/>
                </a:schemeClr>
              </a:solidFill>
            </a:endParaRPr>
          </a:p>
        </p:txBody>
      </p:sp>
      <p:sp>
        <p:nvSpPr>
          <p:cNvPr id="31" name="TextBox 30"/>
          <p:cNvSpPr txBox="1"/>
          <p:nvPr/>
        </p:nvSpPr>
        <p:spPr>
          <a:xfrm>
            <a:off x="6942257" y="2080901"/>
            <a:ext cx="949098" cy="276999"/>
          </a:xfrm>
          <a:prstGeom prst="rect">
            <a:avLst/>
          </a:prstGeom>
          <a:noFill/>
        </p:spPr>
        <p:txBody>
          <a:bodyPr wrap="square" rtlCol="0">
            <a:spAutoFit/>
          </a:bodyPr>
          <a:lstStyle/>
          <a:p>
            <a:pPr algn="ctr"/>
            <a:r>
              <a:rPr lang="en-US" sz="1200" b="1" i="1" dirty="0" smtClean="0">
                <a:solidFill>
                  <a:schemeClr val="accent1">
                    <a:lumMod val="60000"/>
                    <a:lumOff val="40000"/>
                  </a:schemeClr>
                </a:solidFill>
              </a:rPr>
              <a:t>Linear</a:t>
            </a:r>
            <a:endParaRPr lang="en-US" sz="1200" b="1" i="1" dirty="0">
              <a:solidFill>
                <a:schemeClr val="accent1">
                  <a:lumMod val="60000"/>
                  <a:lumOff val="40000"/>
                </a:schemeClr>
              </a:solidFill>
            </a:endParaRPr>
          </a:p>
        </p:txBody>
      </p:sp>
      <p:pic>
        <p:nvPicPr>
          <p:cNvPr id="2" name="Picture 1"/>
          <p:cNvPicPr>
            <a:picLocks noChangeAspect="1"/>
          </p:cNvPicPr>
          <p:nvPr/>
        </p:nvPicPr>
        <p:blipFill>
          <a:blip r:embed="rId4"/>
          <a:stretch>
            <a:fillRect/>
          </a:stretch>
        </p:blipFill>
        <p:spPr>
          <a:xfrm>
            <a:off x="2457980" y="3012999"/>
            <a:ext cx="2933449" cy="661663"/>
          </a:xfrm>
          <a:prstGeom prst="rect">
            <a:avLst/>
          </a:prstGeom>
        </p:spPr>
      </p:pic>
      <p:sp>
        <p:nvSpPr>
          <p:cNvPr id="4" name="Rectangle 3"/>
          <p:cNvSpPr/>
          <p:nvPr/>
        </p:nvSpPr>
        <p:spPr>
          <a:xfrm>
            <a:off x="5850090" y="4149565"/>
            <a:ext cx="6134472" cy="2677656"/>
          </a:xfrm>
          <a:prstGeom prst="rect">
            <a:avLst/>
          </a:prstGeom>
          <a:solidFill>
            <a:schemeClr val="bg1"/>
          </a:solidFill>
        </p:spPr>
        <p:txBody>
          <a:bodyPr wrap="square">
            <a:spAutoFit/>
          </a:bodyPr>
          <a:lstStyle/>
          <a:p>
            <a:pPr lvl="0" eaLnBrk="0" fontAlgn="base" hangingPunct="0">
              <a:spcAft>
                <a:spcPct val="0"/>
              </a:spcAft>
            </a:pPr>
            <a:r>
              <a:rPr lang="en-US" sz="1400" dirty="0">
                <a:solidFill>
                  <a:srgbClr val="007020"/>
                </a:solidFill>
                <a:latin typeface="SFMono-Regular"/>
              </a:rPr>
              <a:t>from</a:t>
            </a:r>
            <a:r>
              <a:rPr lang="en-US" sz="1400" dirty="0">
                <a:solidFill>
                  <a:srgbClr val="222222"/>
                </a:solidFill>
                <a:latin typeface="SFMono-Regular"/>
              </a:rPr>
              <a:t> </a:t>
            </a:r>
            <a:r>
              <a:rPr lang="en-US" sz="1400" dirty="0" smtClean="0">
                <a:solidFill>
                  <a:srgbClr val="0E84B5"/>
                </a:solidFill>
                <a:latin typeface="SFMono-Regular"/>
              </a:rPr>
              <a:t>sklearn.preprocessing</a:t>
            </a:r>
            <a:r>
              <a:rPr lang="en-US" sz="1400" dirty="0" smtClean="0">
                <a:solidFill>
                  <a:srgbClr val="222222"/>
                </a:solidFill>
                <a:latin typeface="SFMono-Regular"/>
              </a:rPr>
              <a:t> </a:t>
            </a:r>
            <a:r>
              <a:rPr lang="en-US" sz="1400" dirty="0">
                <a:solidFill>
                  <a:srgbClr val="007020"/>
                </a:solidFill>
                <a:latin typeface="SFMono-Regular"/>
              </a:rPr>
              <a:t>import</a:t>
            </a:r>
            <a:r>
              <a:rPr lang="en-US" sz="1400" dirty="0">
                <a:solidFill>
                  <a:srgbClr val="222222"/>
                </a:solidFill>
                <a:latin typeface="SFMono-Regular"/>
              </a:rPr>
              <a:t> </a:t>
            </a:r>
            <a:r>
              <a:rPr lang="en-US" sz="1400" dirty="0" smtClean="0">
                <a:solidFill>
                  <a:srgbClr val="222222"/>
                </a:solidFill>
                <a:latin typeface="SFMono-Regular"/>
              </a:rPr>
              <a:t>PolynomialFeatures</a:t>
            </a:r>
          </a:p>
          <a:p>
            <a:pPr eaLnBrk="0" fontAlgn="base" hangingPunct="0">
              <a:spcAft>
                <a:spcPct val="0"/>
              </a:spcAft>
            </a:pPr>
            <a:r>
              <a:rPr lang="en-US" sz="1400" dirty="0">
                <a:solidFill>
                  <a:srgbClr val="007020"/>
                </a:solidFill>
                <a:latin typeface="SFMono-Regular"/>
              </a:rPr>
              <a:t>from</a:t>
            </a:r>
            <a:r>
              <a:rPr lang="en-US" sz="1400" dirty="0">
                <a:solidFill>
                  <a:srgbClr val="222222"/>
                </a:solidFill>
                <a:latin typeface="SFMono-Regular"/>
              </a:rPr>
              <a:t> </a:t>
            </a:r>
            <a:r>
              <a:rPr lang="en-US" sz="1400" dirty="0" smtClean="0">
                <a:solidFill>
                  <a:srgbClr val="0E84B5"/>
                </a:solidFill>
                <a:latin typeface="SFMono-Regular"/>
              </a:rPr>
              <a:t>sklearn.linear_model</a:t>
            </a:r>
            <a:r>
              <a:rPr lang="en-US" sz="1400" dirty="0" smtClean="0">
                <a:solidFill>
                  <a:srgbClr val="222222"/>
                </a:solidFill>
                <a:latin typeface="SFMono-Regular"/>
              </a:rPr>
              <a:t> </a:t>
            </a:r>
            <a:r>
              <a:rPr lang="en-US" sz="1400"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Linear_Regression</a:t>
            </a:r>
          </a:p>
          <a:p>
            <a:pPr eaLnBrk="0" fontAlgn="base" hangingPunct="0">
              <a:spcAft>
                <a:spcPct val="0"/>
              </a:spcAft>
            </a:pPr>
            <a:endParaRPr lang="en-US" sz="1400" dirty="0">
              <a:latin typeface="SFMono-Regular"/>
            </a:endParaRPr>
          </a:p>
          <a:p>
            <a:pPr eaLnBrk="0" fontAlgn="base" hangingPunct="0">
              <a:spcAft>
                <a:spcPct val="0"/>
              </a:spcAft>
            </a:pPr>
            <a:r>
              <a:rPr lang="en-US" sz="1400" dirty="0" smtClean="0">
                <a:solidFill>
                  <a:srgbClr val="222222"/>
                </a:solidFill>
                <a:latin typeface="SFMono-Regular"/>
              </a:rPr>
              <a:t>quadratic_featurizer = PolynomialFeatures (degree = 2 )</a:t>
            </a:r>
          </a:p>
          <a:p>
            <a:pPr eaLnBrk="0" fontAlgn="base" hangingPunct="0">
              <a:spcAft>
                <a:spcPct val="0"/>
              </a:spcAft>
            </a:pPr>
            <a:r>
              <a:rPr lang="en-US" sz="1400" dirty="0">
                <a:solidFill>
                  <a:srgbClr val="222222"/>
                </a:solidFill>
                <a:latin typeface="SFMono-Regular"/>
              </a:rPr>
              <a:t>x</a:t>
            </a:r>
            <a:r>
              <a:rPr lang="en-US" sz="1400" dirty="0" smtClean="0">
                <a:solidFill>
                  <a:srgbClr val="222222"/>
                </a:solidFill>
                <a:latin typeface="SFMono-Regular"/>
              </a:rPr>
              <a:t>_train_quadratic = quadratic_featurizer.fit_transform( x_train )</a:t>
            </a:r>
          </a:p>
          <a:p>
            <a:pPr eaLnBrk="0" fontAlgn="base" hangingPunct="0">
              <a:spcAft>
                <a:spcPct val="0"/>
              </a:spcAft>
            </a:pPr>
            <a:r>
              <a:rPr lang="en-US" sz="1400" dirty="0" smtClean="0">
                <a:solidFill>
                  <a:srgbClr val="222222"/>
                </a:solidFill>
                <a:latin typeface="SFMono-Regular"/>
              </a:rPr>
              <a:t>x_test_quadratic </a:t>
            </a:r>
            <a:r>
              <a:rPr lang="en-US" sz="1400" dirty="0">
                <a:solidFill>
                  <a:srgbClr val="222222"/>
                </a:solidFill>
                <a:latin typeface="SFMono-Regular"/>
              </a:rPr>
              <a:t>= quadratic_featurizer.fit_transform( </a:t>
            </a:r>
            <a:r>
              <a:rPr lang="en-US" sz="1400" dirty="0" smtClean="0">
                <a:solidFill>
                  <a:srgbClr val="222222"/>
                </a:solidFill>
                <a:latin typeface="SFMono-Regular"/>
              </a:rPr>
              <a:t>x_test )</a:t>
            </a:r>
          </a:p>
          <a:p>
            <a:pPr eaLnBrk="0" fontAlgn="base" hangingPunct="0">
              <a:spcAft>
                <a:spcPct val="0"/>
              </a:spcAft>
            </a:pPr>
            <a:endParaRPr lang="en-US" sz="1400" dirty="0" smtClean="0">
              <a:solidFill>
                <a:srgbClr val="222222"/>
              </a:solidFill>
              <a:latin typeface="SFMono-Regular"/>
            </a:endParaRPr>
          </a:p>
          <a:p>
            <a:pPr eaLnBrk="0" fontAlgn="base" hangingPunct="0">
              <a:spcAft>
                <a:spcPct val="0"/>
              </a:spcAft>
            </a:pPr>
            <a:r>
              <a:rPr lang="en-US" sz="1400" dirty="0">
                <a:latin typeface="SFMono-Regular"/>
              </a:rPr>
              <a:t>r</a:t>
            </a:r>
            <a:r>
              <a:rPr lang="en-US" sz="1400" dirty="0" smtClean="0">
                <a:latin typeface="SFMono-Regular"/>
              </a:rPr>
              <a:t>egressor_quadratic</a:t>
            </a:r>
            <a:r>
              <a:rPr lang="en-US" sz="1400" dirty="0" smtClean="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latin typeface="SFMono-Regular"/>
              </a:rPr>
              <a:t>LinearRegression </a:t>
            </a:r>
            <a:r>
              <a:rPr lang="en-US" sz="1400" dirty="0">
                <a:solidFill>
                  <a:srgbClr val="222222"/>
                </a:solidFill>
                <a:latin typeface="SFMono-Regular"/>
              </a:rPr>
              <a:t>( </a:t>
            </a:r>
            <a:r>
              <a:rPr lang="en-US" sz="1400" dirty="0" smtClean="0">
                <a:solidFill>
                  <a:srgbClr val="222222"/>
                </a:solidFill>
                <a:latin typeface="SFMono-Regular"/>
              </a:rPr>
              <a:t>)</a:t>
            </a:r>
            <a:endParaRPr lang="en-US" sz="1400" dirty="0">
              <a:latin typeface="SFMono-Regular"/>
            </a:endParaRPr>
          </a:p>
          <a:p>
            <a:pPr eaLnBrk="0" fontAlgn="base" hangingPunct="0">
              <a:spcAft>
                <a:spcPct val="0"/>
              </a:spcAft>
            </a:pPr>
            <a:r>
              <a:rPr lang="en-US" sz="1400" dirty="0" smtClean="0">
                <a:latin typeface="SFMono-Regular"/>
              </a:rPr>
              <a:t>regressor_quadratic</a:t>
            </a:r>
            <a:r>
              <a:rPr lang="en-US" sz="1400" dirty="0" smtClean="0">
                <a:solidFill>
                  <a:srgbClr val="222222"/>
                </a:solidFill>
                <a:latin typeface="SFMono-Regular"/>
              </a:rPr>
              <a:t>.fit(</a:t>
            </a:r>
            <a:r>
              <a:rPr lang="en-US" sz="1400" dirty="0">
                <a:solidFill>
                  <a:srgbClr val="222222"/>
                </a:solidFill>
                <a:latin typeface="SFMono-Regular"/>
              </a:rPr>
              <a:t>x_train_quadratic </a:t>
            </a:r>
            <a:r>
              <a:rPr lang="en-US" sz="1400" dirty="0" smtClean="0">
                <a:solidFill>
                  <a:srgbClr val="222222"/>
                </a:solidFill>
                <a:latin typeface="SFMono-Regular"/>
              </a:rPr>
              <a:t>, </a:t>
            </a:r>
            <a:r>
              <a:rPr lang="en-US" sz="1400" dirty="0">
                <a:solidFill>
                  <a:srgbClr val="222222"/>
                </a:solidFill>
                <a:latin typeface="SFMono-Regular"/>
              </a:rPr>
              <a:t>y_train)</a:t>
            </a:r>
          </a:p>
          <a:p>
            <a:pPr eaLnBrk="0" fontAlgn="base" hangingPunct="0">
              <a:spcAft>
                <a:spcPct val="0"/>
              </a:spcAft>
            </a:pPr>
            <a:endParaRPr lang="en-US" sz="1400" dirty="0" smtClean="0">
              <a:solidFill>
                <a:srgbClr val="222222"/>
              </a:solidFill>
              <a:latin typeface="SFMono-Regular"/>
            </a:endParaRPr>
          </a:p>
          <a:p>
            <a:pPr eaLnBrk="0" fontAlgn="base" hangingPunct="0">
              <a:spcAft>
                <a:spcPct val="0"/>
              </a:spcAft>
            </a:pPr>
            <a:r>
              <a:rPr lang="en-US" sz="1400" b="1" dirty="0">
                <a:solidFill>
                  <a:srgbClr val="007020"/>
                </a:solidFill>
                <a:latin typeface="SFMono-Regular"/>
              </a:rPr>
              <a:t>print</a:t>
            </a:r>
            <a:r>
              <a:rPr lang="en-US" sz="1400" dirty="0">
                <a:solidFill>
                  <a:srgbClr val="222222"/>
                </a:solidFill>
                <a:latin typeface="SFMono-Regular"/>
              </a:rPr>
              <a:t>(</a:t>
            </a:r>
            <a:r>
              <a:rPr lang="en-US" sz="1400" dirty="0">
                <a:solidFill>
                  <a:srgbClr val="4070A0"/>
                </a:solidFill>
                <a:latin typeface="SFMono-Regular"/>
              </a:rPr>
              <a:t>"Mean squared error: </a:t>
            </a:r>
            <a:r>
              <a:rPr lang="en-US" sz="1400" i="1" dirty="0">
                <a:solidFill>
                  <a:srgbClr val="70A0D0"/>
                </a:solidFill>
                <a:latin typeface="SFMono-Regular"/>
              </a:rPr>
              <a:t>%.2f</a:t>
            </a:r>
            <a:r>
              <a:rPr lang="en-US" sz="1400" dirty="0">
                <a:solidFill>
                  <a:srgbClr val="4070A0"/>
                </a:solidFill>
                <a:latin typeface="SFMono-Regular"/>
              </a:rPr>
              <a:t>"</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p>
          <a:p>
            <a:pPr eaLnBrk="0" fontAlgn="base" hangingPunct="0">
              <a:spcAft>
                <a:spcPct val="0"/>
              </a:spcAft>
            </a:pPr>
            <a:r>
              <a:rPr lang="en-US" sz="1400" dirty="0">
                <a:solidFill>
                  <a:schemeClr val="accent1">
                    <a:lumMod val="50000"/>
                  </a:schemeClr>
                </a:solidFill>
                <a:latin typeface="SFMono-Regular"/>
              </a:rPr>
              <a:t>np.mean </a:t>
            </a:r>
            <a:r>
              <a:rPr lang="en-US" sz="1400" dirty="0" smtClean="0">
                <a:solidFill>
                  <a:srgbClr val="222222"/>
                </a:solidFill>
                <a:latin typeface="SFMono-Regular"/>
              </a:rPr>
              <a:t>((</a:t>
            </a:r>
            <a:r>
              <a:rPr lang="en-US" sz="1400" dirty="0" smtClean="0">
                <a:latin typeface="SFMono-Regular"/>
              </a:rPr>
              <a:t>regressor_quadratic</a:t>
            </a:r>
            <a:r>
              <a:rPr lang="en-US" sz="1400" dirty="0" smtClean="0">
                <a:solidFill>
                  <a:srgbClr val="333333"/>
                </a:solidFill>
                <a:latin typeface="SFMono-Regular"/>
              </a:rPr>
              <a:t>.predict (</a:t>
            </a:r>
            <a:r>
              <a:rPr lang="en-US" sz="1400" dirty="0">
                <a:solidFill>
                  <a:srgbClr val="222222"/>
                </a:solidFill>
                <a:latin typeface="SFMono-Regular"/>
              </a:rPr>
              <a:t>x_test_quadratic </a:t>
            </a:r>
            <a:r>
              <a:rPr lang="en-US" sz="1400" dirty="0" smtClean="0">
                <a:solidFill>
                  <a:srgbClr val="333333"/>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latin typeface="SFMono-Regular"/>
              </a:rPr>
              <a:t>y_test </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solidFill>
                  <a:srgbClr val="208050"/>
                </a:solidFill>
                <a:latin typeface="SFMono-Regular"/>
              </a:rPr>
              <a:t>2</a:t>
            </a:r>
            <a:r>
              <a:rPr lang="en-US" sz="1400" dirty="0" smtClean="0">
                <a:solidFill>
                  <a:srgbClr val="222222"/>
                </a:solidFill>
                <a:latin typeface="SFMono-Regular"/>
              </a:rPr>
              <a:t>))</a:t>
            </a:r>
            <a:endParaRPr lang="en-US" dirty="0">
              <a:latin typeface="SFMono-Regular"/>
            </a:endParaRPr>
          </a:p>
        </p:txBody>
      </p:sp>
      <p:sp>
        <p:nvSpPr>
          <p:cNvPr id="10" name="Rectangle 9"/>
          <p:cNvSpPr/>
          <p:nvPr/>
        </p:nvSpPr>
        <p:spPr>
          <a:xfrm>
            <a:off x="297602" y="4165860"/>
            <a:ext cx="4896380" cy="1600438"/>
          </a:xfrm>
          <a:prstGeom prst="rect">
            <a:avLst/>
          </a:prstGeom>
        </p:spPr>
        <p:txBody>
          <a:bodyPr wrap="square">
            <a:spAutoFit/>
          </a:bodyPr>
          <a:lstStyle/>
          <a:p>
            <a:pPr eaLnBrk="0" fontAlgn="base" hangingPunct="0">
              <a:spcAft>
                <a:spcPct val="0"/>
              </a:spcAft>
            </a:pPr>
            <a:r>
              <a:rPr lang="en-US" sz="1400" dirty="0" smtClean="0">
                <a:solidFill>
                  <a:srgbClr val="007020"/>
                </a:solidFill>
                <a:latin typeface="SFMono-Regular"/>
              </a:rPr>
              <a:t>from</a:t>
            </a:r>
            <a:r>
              <a:rPr lang="en-US" sz="1400" dirty="0" smtClean="0">
                <a:solidFill>
                  <a:srgbClr val="222222"/>
                </a:solidFill>
                <a:latin typeface="SFMono-Regular"/>
              </a:rPr>
              <a:t> </a:t>
            </a:r>
            <a:r>
              <a:rPr lang="en-US" sz="1400" dirty="0" smtClean="0">
                <a:solidFill>
                  <a:srgbClr val="0E84B5"/>
                </a:solidFill>
                <a:latin typeface="SFMono-Regular"/>
              </a:rPr>
              <a:t>sklearn.linear_model</a:t>
            </a:r>
            <a:r>
              <a:rPr lang="en-US" sz="1400" dirty="0" smtClean="0">
                <a:solidFill>
                  <a:srgbClr val="222222"/>
                </a:solidFill>
                <a:latin typeface="SFMono-Regular"/>
              </a:rPr>
              <a:t> </a:t>
            </a:r>
            <a:r>
              <a:rPr lang="en-US" sz="1400"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Linear_Regression</a:t>
            </a:r>
          </a:p>
          <a:p>
            <a:pPr eaLnBrk="0" fontAlgn="base" hangingPunct="0">
              <a:spcAft>
                <a:spcPct val="0"/>
              </a:spcAft>
            </a:pPr>
            <a:endParaRPr lang="en-US" sz="1400" dirty="0">
              <a:latin typeface="SFMono-Regular"/>
            </a:endParaRPr>
          </a:p>
          <a:p>
            <a:pPr eaLnBrk="0" fontAlgn="base" hangingPunct="0">
              <a:spcAft>
                <a:spcPct val="0"/>
              </a:spcAft>
            </a:pPr>
            <a:r>
              <a:rPr lang="en-US" sz="1400" dirty="0" smtClean="0">
                <a:latin typeface="SFMono-Regular"/>
              </a:rPr>
              <a:t>regressor</a:t>
            </a:r>
            <a:r>
              <a:rPr lang="en-US" sz="1400" dirty="0" smtClean="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smtClean="0">
                <a:latin typeface="SFMono-Regular"/>
              </a:rPr>
              <a:t>LinearRegression </a:t>
            </a:r>
            <a:r>
              <a:rPr lang="en-US" sz="1400" dirty="0">
                <a:solidFill>
                  <a:srgbClr val="222222"/>
                </a:solidFill>
                <a:latin typeface="SFMono-Regular"/>
              </a:rPr>
              <a:t>( </a:t>
            </a:r>
            <a:r>
              <a:rPr lang="en-US" sz="1400" dirty="0" smtClean="0">
                <a:solidFill>
                  <a:srgbClr val="222222"/>
                </a:solidFill>
                <a:latin typeface="SFMono-Regular"/>
              </a:rPr>
              <a:t>)</a:t>
            </a:r>
          </a:p>
          <a:p>
            <a:pPr eaLnBrk="0" fontAlgn="base" hangingPunct="0">
              <a:spcAft>
                <a:spcPct val="0"/>
              </a:spcAft>
            </a:pPr>
            <a:r>
              <a:rPr lang="en-US" sz="1400" dirty="0" smtClean="0">
                <a:solidFill>
                  <a:srgbClr val="222222"/>
                </a:solidFill>
                <a:latin typeface="SFMono-Regular"/>
              </a:rPr>
              <a:t>regressor.fit( x_train, y_train)</a:t>
            </a:r>
          </a:p>
          <a:p>
            <a:pPr eaLnBrk="0" fontAlgn="base" hangingPunct="0">
              <a:spcAft>
                <a:spcPct val="0"/>
              </a:spcAft>
            </a:pPr>
            <a:r>
              <a:rPr lang="en-US" sz="1400" b="1" dirty="0">
                <a:solidFill>
                  <a:srgbClr val="007020"/>
                </a:solidFill>
                <a:latin typeface="SFMono-Regular"/>
              </a:rPr>
              <a:t>print</a:t>
            </a:r>
            <a:r>
              <a:rPr lang="en-US" sz="1400" dirty="0">
                <a:solidFill>
                  <a:srgbClr val="222222"/>
                </a:solidFill>
                <a:latin typeface="SFMono-Regular"/>
              </a:rPr>
              <a:t>(</a:t>
            </a:r>
            <a:r>
              <a:rPr lang="en-US" sz="1400" dirty="0">
                <a:solidFill>
                  <a:srgbClr val="4070A0"/>
                </a:solidFill>
                <a:latin typeface="SFMono-Regular"/>
              </a:rPr>
              <a:t>"Mean squared error: </a:t>
            </a:r>
            <a:r>
              <a:rPr lang="en-US" sz="1400" i="1" dirty="0">
                <a:solidFill>
                  <a:srgbClr val="70A0D0"/>
                </a:solidFill>
                <a:latin typeface="SFMono-Regular"/>
              </a:rPr>
              <a:t>%.2f</a:t>
            </a:r>
            <a:r>
              <a:rPr lang="en-US" sz="1400" dirty="0">
                <a:solidFill>
                  <a:srgbClr val="4070A0"/>
                </a:solidFill>
                <a:latin typeface="SFMono-Regular"/>
              </a:rPr>
              <a:t>"</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p>
          <a:p>
            <a:pPr eaLnBrk="0" fontAlgn="base" hangingPunct="0">
              <a:spcAft>
                <a:spcPct val="0"/>
              </a:spcAft>
            </a:pPr>
            <a:r>
              <a:rPr lang="en-US" sz="1400" dirty="0">
                <a:solidFill>
                  <a:schemeClr val="accent1">
                    <a:lumMod val="50000"/>
                  </a:schemeClr>
                </a:solidFill>
                <a:latin typeface="SFMono-Regular"/>
              </a:rPr>
              <a:t>np.mean </a:t>
            </a:r>
            <a:r>
              <a:rPr lang="en-US" sz="1400" dirty="0" smtClean="0">
                <a:solidFill>
                  <a:srgbClr val="222222"/>
                </a:solidFill>
                <a:latin typeface="SFMono-Regular"/>
              </a:rPr>
              <a:t>((</a:t>
            </a:r>
            <a:r>
              <a:rPr lang="en-US" sz="1400" dirty="0" smtClean="0">
                <a:latin typeface="SFMono-Regular"/>
              </a:rPr>
              <a:t>regressor</a:t>
            </a:r>
            <a:r>
              <a:rPr lang="en-US" sz="1400" dirty="0" smtClean="0">
                <a:solidFill>
                  <a:srgbClr val="333333"/>
                </a:solidFill>
                <a:latin typeface="SFMono-Regular"/>
              </a:rPr>
              <a:t>.predict </a:t>
            </a:r>
            <a:r>
              <a:rPr lang="en-US" sz="1400" dirty="0">
                <a:solidFill>
                  <a:srgbClr val="333333"/>
                </a:solidFill>
                <a:latin typeface="SFMono-Regular"/>
              </a:rPr>
              <a:t>( x_test ) </a:t>
            </a:r>
            <a:r>
              <a:rPr lang="en-US" sz="1400" dirty="0">
                <a:solidFill>
                  <a:srgbClr val="666666"/>
                </a:solidFill>
                <a:latin typeface="SFMono-Regular"/>
              </a:rPr>
              <a:t>-</a:t>
            </a:r>
            <a:r>
              <a:rPr lang="en-US" sz="1400" dirty="0">
                <a:solidFill>
                  <a:srgbClr val="222222"/>
                </a:solidFill>
                <a:latin typeface="SFMono-Regular"/>
              </a:rPr>
              <a:t> </a:t>
            </a:r>
            <a:r>
              <a:rPr lang="en-US" sz="1400" dirty="0">
                <a:latin typeface="SFMono-Regular"/>
              </a:rPr>
              <a:t>y_test </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solidFill>
                  <a:srgbClr val="208050"/>
                </a:solidFill>
                <a:latin typeface="SFMono-Regular"/>
              </a:rPr>
              <a:t>2</a:t>
            </a:r>
            <a:r>
              <a:rPr lang="en-US" sz="1400" dirty="0" smtClean="0">
                <a:solidFill>
                  <a:srgbClr val="222222"/>
                </a:solidFill>
                <a:latin typeface="SFMono-Regular"/>
              </a:rPr>
              <a:t>))</a:t>
            </a:r>
          </a:p>
          <a:p>
            <a:pPr eaLnBrk="0" fontAlgn="base" hangingPunct="0">
              <a:spcAft>
                <a:spcPct val="0"/>
              </a:spcAft>
            </a:pPr>
            <a:endParaRPr lang="en-US" sz="1400" dirty="0">
              <a:solidFill>
                <a:srgbClr val="222222"/>
              </a:solidFill>
              <a:latin typeface="SFMono-Regular"/>
            </a:endParaRPr>
          </a:p>
        </p:txBody>
      </p:sp>
      <p:cxnSp>
        <p:nvCxnSpPr>
          <p:cNvPr id="7" name="Straight Connector 6"/>
          <p:cNvCxnSpPr/>
          <p:nvPr/>
        </p:nvCxnSpPr>
        <p:spPr>
          <a:xfrm>
            <a:off x="6669469" y="2219400"/>
            <a:ext cx="44568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84223" y="2478600"/>
            <a:ext cx="445685"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6792" y="2357900"/>
            <a:ext cx="1112597" cy="276999"/>
          </a:xfrm>
          <a:prstGeom prst="rect">
            <a:avLst/>
          </a:prstGeom>
          <a:noFill/>
        </p:spPr>
        <p:txBody>
          <a:bodyPr wrap="square" rtlCol="0">
            <a:spAutoFit/>
          </a:bodyPr>
          <a:lstStyle/>
          <a:p>
            <a:pPr algn="ctr"/>
            <a:r>
              <a:rPr lang="en-US" sz="1200" b="1" i="1" dirty="0" smtClean="0">
                <a:solidFill>
                  <a:schemeClr val="accent1">
                    <a:lumMod val="60000"/>
                    <a:lumOff val="40000"/>
                  </a:schemeClr>
                </a:solidFill>
              </a:rPr>
              <a:t>Polynomial</a:t>
            </a:r>
            <a:endParaRPr lang="en-US" sz="1200" b="1" i="1" dirty="0">
              <a:solidFill>
                <a:schemeClr val="accent1">
                  <a:lumMod val="60000"/>
                  <a:lumOff val="40000"/>
                </a:schemeClr>
              </a:solidFill>
            </a:endParaRPr>
          </a:p>
        </p:txBody>
      </p:sp>
    </p:spTree>
    <p:extLst>
      <p:ext uri="{BB962C8B-B14F-4D97-AF65-F5344CB8AC3E}">
        <p14:creationId xmlns:p14="http://schemas.microsoft.com/office/powerpoint/2010/main" val="203863171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115154" y="1182601"/>
            <a:ext cx="3979381" cy="3039429"/>
          </a:xfrm>
          <a:prstGeom prst="rect">
            <a:avLst/>
          </a:prstGeom>
        </p:spPr>
      </p:pic>
      <p:sp>
        <p:nvSpPr>
          <p:cNvPr id="3" name="Rectangle 2"/>
          <p:cNvSpPr/>
          <p:nvPr/>
        </p:nvSpPr>
        <p:spPr>
          <a:xfrm>
            <a:off x="279584" y="921362"/>
            <a:ext cx="6189174" cy="2339102"/>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Logistic Regression</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In logistic regression response </a:t>
            </a:r>
            <a:r>
              <a:rPr lang="en-US" sz="1600" dirty="0">
                <a:solidFill>
                  <a:srgbClr val="002060"/>
                </a:solidFill>
              </a:rPr>
              <a:t>variable describes the probability that the </a:t>
            </a:r>
            <a:r>
              <a:rPr lang="en-US" sz="1600" dirty="0" smtClean="0">
                <a:solidFill>
                  <a:srgbClr val="002060"/>
                </a:solidFill>
              </a:rPr>
              <a:t>outcome is </a:t>
            </a:r>
            <a:r>
              <a:rPr lang="en-US" sz="1600" dirty="0">
                <a:solidFill>
                  <a:srgbClr val="002060"/>
                </a:solidFill>
              </a:rPr>
              <a:t>the positive case. If the response variable is equal to or exceeds a </a:t>
            </a:r>
            <a:r>
              <a:rPr lang="en-US" sz="1600" dirty="0" smtClean="0">
                <a:solidFill>
                  <a:srgbClr val="002060"/>
                </a:solidFill>
              </a:rPr>
              <a:t>discrimination threshold</a:t>
            </a:r>
            <a:r>
              <a:rPr lang="en-US" sz="1600" dirty="0">
                <a:solidFill>
                  <a:srgbClr val="002060"/>
                </a:solidFill>
              </a:rPr>
              <a:t>, the positive class is predicted; otherwise, the negative class is </a:t>
            </a:r>
            <a:r>
              <a:rPr lang="en-US" sz="1600" dirty="0" smtClean="0">
                <a:solidFill>
                  <a:srgbClr val="002060"/>
                </a:solidFill>
              </a:rPr>
              <a:t>predicted</a:t>
            </a:r>
          </a:p>
          <a:p>
            <a:pPr marL="389077" lvl="2" indent="-389077">
              <a:buFont typeface="Arial" panose="020B0604020202020204" pitchFamily="34" charset="0"/>
              <a:buChar char="•"/>
              <a:defRPr/>
            </a:pPr>
            <a:r>
              <a:rPr lang="en-US" sz="1600" dirty="0" smtClean="0">
                <a:solidFill>
                  <a:srgbClr val="002060"/>
                </a:solidFill>
              </a:rPr>
              <a:t>Response </a:t>
            </a:r>
            <a:r>
              <a:rPr lang="en-US" sz="1600" dirty="0">
                <a:solidFill>
                  <a:srgbClr val="002060"/>
                </a:solidFill>
              </a:rPr>
              <a:t>variable is modeled as a function of a linear combination of the </a:t>
            </a:r>
            <a:r>
              <a:rPr lang="en-US" sz="1600" dirty="0" smtClean="0">
                <a:solidFill>
                  <a:srgbClr val="002060"/>
                </a:solidFill>
              </a:rPr>
              <a:t>explanatory variables </a:t>
            </a:r>
            <a:r>
              <a:rPr lang="en-US" sz="1600" dirty="0">
                <a:solidFill>
                  <a:srgbClr val="002060"/>
                </a:solidFill>
              </a:rPr>
              <a:t>using the logistic function.</a:t>
            </a:r>
          </a:p>
        </p:txBody>
      </p:sp>
      <p:sp>
        <p:nvSpPr>
          <p:cNvPr id="10241" name="Text Box 1"/>
          <p:cNvSpPr txBox="1">
            <a:spLocks noChangeArrowheads="1"/>
          </p:cNvSpPr>
          <p:nvPr/>
        </p:nvSpPr>
        <p:spPr bwMode="auto">
          <a:xfrm>
            <a:off x="75983" y="102600"/>
            <a:ext cx="357673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Logistic Regression</a:t>
            </a:r>
            <a:endParaRPr lang="en-US" sz="2833" dirty="0">
              <a:solidFill>
                <a:srgbClr val="FFFFFF"/>
              </a:solidFill>
              <a:latin typeface="+mj-lt"/>
            </a:endParaRPr>
          </a:p>
        </p:txBody>
      </p:sp>
      <p:sp>
        <p:nvSpPr>
          <p:cNvPr id="15" name="TextBox 14"/>
          <p:cNvSpPr txBox="1"/>
          <p:nvPr/>
        </p:nvSpPr>
        <p:spPr>
          <a:xfrm>
            <a:off x="7454387" y="750601"/>
            <a:ext cx="3762559" cy="584775"/>
          </a:xfrm>
          <a:prstGeom prst="rect">
            <a:avLst/>
          </a:prstGeom>
          <a:noFill/>
        </p:spPr>
        <p:txBody>
          <a:bodyPr wrap="square" rtlCol="0">
            <a:spAutoFit/>
          </a:bodyPr>
          <a:lstStyle/>
          <a:p>
            <a:pPr algn="ctr"/>
            <a:r>
              <a:rPr lang="en-US" sz="1600" b="1" i="1" dirty="0" smtClean="0">
                <a:solidFill>
                  <a:schemeClr val="accent1">
                    <a:lumMod val="50000"/>
                  </a:schemeClr>
                </a:solidFill>
              </a:rPr>
              <a:t>Logistic vs. Linear Regression Model on Binary data</a:t>
            </a:r>
            <a:endParaRPr lang="en-US" sz="1600" b="1" i="1" dirty="0">
              <a:solidFill>
                <a:schemeClr val="accent1">
                  <a:lumMod val="50000"/>
                </a:schemeClr>
              </a:solidFill>
            </a:endParaRPr>
          </a:p>
        </p:txBody>
      </p:sp>
      <p:pic>
        <p:nvPicPr>
          <p:cNvPr id="4" name="Picture 3"/>
          <p:cNvPicPr>
            <a:picLocks noChangeAspect="1"/>
          </p:cNvPicPr>
          <p:nvPr/>
        </p:nvPicPr>
        <p:blipFill>
          <a:blip r:embed="rId4"/>
          <a:stretch>
            <a:fillRect/>
          </a:stretch>
        </p:blipFill>
        <p:spPr>
          <a:xfrm>
            <a:off x="1971611" y="3279126"/>
            <a:ext cx="1875672" cy="711474"/>
          </a:xfrm>
          <a:prstGeom prst="rect">
            <a:avLst/>
          </a:prstGeom>
        </p:spPr>
      </p:pic>
      <p:sp>
        <p:nvSpPr>
          <p:cNvPr id="6" name="Rectangle 5"/>
          <p:cNvSpPr/>
          <p:nvPr/>
        </p:nvSpPr>
        <p:spPr>
          <a:xfrm>
            <a:off x="608092" y="4293000"/>
            <a:ext cx="5343548" cy="1600438"/>
          </a:xfrm>
          <a:prstGeom prst="rect">
            <a:avLst/>
          </a:prstGeom>
        </p:spPr>
        <p:txBody>
          <a:bodyPr wrap="square">
            <a:spAutoFit/>
          </a:bodyPr>
          <a:lstStyle/>
          <a:p>
            <a:r>
              <a:rPr lang="en-US" sz="1400" dirty="0">
                <a:solidFill>
                  <a:srgbClr val="A71D5D"/>
                </a:solidFill>
                <a:latin typeface="SFMono-Regular"/>
              </a:rPr>
              <a:t>from</a:t>
            </a:r>
            <a:r>
              <a:rPr lang="en-US" sz="1400" dirty="0">
                <a:solidFill>
                  <a:srgbClr val="333333"/>
                </a:solidFill>
                <a:latin typeface="SFMono-Regular"/>
              </a:rPr>
              <a:t> sklearn.linear_model.logistic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LogisticRegression</a:t>
            </a:r>
          </a:p>
          <a:p>
            <a:endParaRPr lang="en-US" sz="1400" dirty="0" smtClean="0">
              <a:solidFill>
                <a:srgbClr val="333333"/>
              </a:solidFill>
              <a:latin typeface="SFMono-Regular"/>
            </a:endParaRPr>
          </a:p>
          <a:p>
            <a:r>
              <a:rPr lang="fr-FR" sz="1400" dirty="0">
                <a:solidFill>
                  <a:srgbClr val="333333"/>
                </a:solidFill>
                <a:latin typeface="SFMono-Regular"/>
              </a:rPr>
              <a:t>classifier = LogisticRegression()</a:t>
            </a:r>
          </a:p>
          <a:p>
            <a:r>
              <a:rPr lang="fr-FR" sz="1400" dirty="0" smtClean="0">
                <a:solidFill>
                  <a:srgbClr val="333333"/>
                </a:solidFill>
                <a:latin typeface="SFMono-Regular"/>
              </a:rPr>
              <a:t>classifier.fit (</a:t>
            </a:r>
            <a:r>
              <a:rPr lang="fr-FR" sz="1400" dirty="0">
                <a:solidFill>
                  <a:srgbClr val="333333"/>
                </a:solidFill>
                <a:latin typeface="SFMono-Regular"/>
              </a:rPr>
              <a:t>x_train,y_train)</a:t>
            </a:r>
          </a:p>
          <a:p>
            <a:r>
              <a:rPr lang="fr-FR" sz="1400" dirty="0" smtClean="0">
                <a:solidFill>
                  <a:srgbClr val="333333"/>
                </a:solidFill>
                <a:latin typeface="SFMono-Regular"/>
              </a:rPr>
              <a:t>prediction_probabilities </a:t>
            </a:r>
            <a:r>
              <a:rPr lang="fr-FR" sz="1400" dirty="0">
                <a:solidFill>
                  <a:srgbClr val="333333"/>
                </a:solidFill>
                <a:latin typeface="SFMono-Regular"/>
              </a:rPr>
              <a:t>= </a:t>
            </a:r>
            <a:r>
              <a:rPr lang="fr-FR" sz="1400" dirty="0" smtClean="0">
                <a:solidFill>
                  <a:srgbClr val="333333"/>
                </a:solidFill>
                <a:latin typeface="SFMono-Regular"/>
              </a:rPr>
              <a:t>classifier.predict_proba (</a:t>
            </a:r>
            <a:r>
              <a:rPr lang="fr-FR" sz="1400" dirty="0">
                <a:solidFill>
                  <a:srgbClr val="333333"/>
                </a:solidFill>
                <a:latin typeface="SFMono-Regular"/>
              </a:rPr>
              <a:t>x_test</a:t>
            </a:r>
            <a:r>
              <a:rPr lang="fr-FR" sz="1400" dirty="0" smtClean="0">
                <a:solidFill>
                  <a:srgbClr val="333333"/>
                </a:solidFill>
                <a:latin typeface="SFMono-Regular"/>
              </a:rPr>
              <a:t>)</a:t>
            </a:r>
          </a:p>
          <a:p>
            <a:r>
              <a:rPr lang="fr-FR" sz="1400" dirty="0">
                <a:solidFill>
                  <a:srgbClr val="333333"/>
                </a:solidFill>
                <a:latin typeface="SFMono-Regular"/>
              </a:rPr>
              <a:t>prediction_class = classifier.predict (x_test)</a:t>
            </a:r>
          </a:p>
          <a:p>
            <a:endParaRPr lang="en-US" sz="1400" dirty="0"/>
          </a:p>
        </p:txBody>
      </p:sp>
      <p:sp>
        <p:nvSpPr>
          <p:cNvPr id="16" name="Rectangle 15"/>
          <p:cNvSpPr/>
          <p:nvPr/>
        </p:nvSpPr>
        <p:spPr>
          <a:xfrm>
            <a:off x="6468757" y="4319714"/>
            <a:ext cx="5300455" cy="2031325"/>
          </a:xfrm>
          <a:prstGeom prst="rect">
            <a:avLst/>
          </a:prstGeom>
          <a:solidFill>
            <a:schemeClr val="bg1"/>
          </a:solidFill>
        </p:spPr>
        <p:txBody>
          <a:bodyPr wrap="square">
            <a:spAutoFit/>
          </a:bodyPr>
          <a:lstStyle/>
          <a:p>
            <a:r>
              <a:rPr lang="en-US" sz="1400" dirty="0" smtClean="0">
                <a:solidFill>
                  <a:srgbClr val="A71D5D"/>
                </a:solidFill>
                <a:latin typeface="SFMono-Regular"/>
              </a:rPr>
              <a:t>from</a:t>
            </a:r>
            <a:r>
              <a:rPr lang="en-US" sz="1400" dirty="0" smtClean="0">
                <a:solidFill>
                  <a:srgbClr val="333333"/>
                </a:solidFill>
                <a:latin typeface="SFMono-Regular"/>
              </a:rPr>
              <a:t> </a:t>
            </a:r>
            <a:r>
              <a:rPr lang="en-US" sz="1400" dirty="0">
                <a:solidFill>
                  <a:srgbClr val="333333"/>
                </a:solidFill>
                <a:latin typeface="SFMono-Regular"/>
              </a:rPr>
              <a:t>sklearn.linear_model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SGDClassifier</a:t>
            </a:r>
          </a:p>
          <a:p>
            <a:r>
              <a:rPr lang="en-US" sz="1400" dirty="0" smtClean="0">
                <a:solidFill>
                  <a:srgbClr val="A71D5D"/>
                </a:solidFill>
                <a:latin typeface="SFMono-Regular"/>
              </a:rPr>
              <a:t>from</a:t>
            </a:r>
            <a:r>
              <a:rPr lang="en-US" sz="1400" dirty="0" smtClean="0">
                <a:solidFill>
                  <a:srgbClr val="333333"/>
                </a:solidFill>
                <a:latin typeface="SFMono-Regular"/>
              </a:rPr>
              <a:t> </a:t>
            </a:r>
            <a:r>
              <a:rPr lang="en-US" sz="1400" dirty="0">
                <a:solidFill>
                  <a:srgbClr val="333333"/>
                </a:solidFill>
                <a:latin typeface="SFMono-Regular"/>
              </a:rPr>
              <a:t>sklearn.cross_validation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train_test_split</a:t>
            </a:r>
          </a:p>
          <a:p>
            <a:pPr eaLnBrk="0" fontAlgn="base" hangingPunct="0">
              <a:spcAft>
                <a:spcPct val="0"/>
              </a:spcAft>
            </a:pPr>
            <a:r>
              <a:rPr lang="en-US" sz="1400" dirty="0">
                <a:solidFill>
                  <a:srgbClr val="333333"/>
                </a:solidFill>
                <a:latin typeface="SFMono-Regular"/>
              </a:rPr>
              <a:t>x_train,x_test,y_train,y_test </a:t>
            </a:r>
            <a:r>
              <a:rPr lang="en-US" sz="1400" dirty="0">
                <a:solidFill>
                  <a:srgbClr val="A71D5D"/>
                </a:solidFill>
                <a:latin typeface="SFMono-Regular"/>
              </a:rPr>
              <a:t>=</a:t>
            </a:r>
            <a:r>
              <a:rPr lang="en-US" sz="1400" dirty="0">
                <a:solidFill>
                  <a:srgbClr val="333333"/>
                </a:solidFill>
                <a:latin typeface="SFMono-Regular"/>
              </a:rPr>
              <a:t> </a:t>
            </a:r>
          </a:p>
          <a:p>
            <a:pPr eaLnBrk="0" fontAlgn="base" hangingPunct="0">
              <a:spcAft>
                <a:spcPct val="0"/>
              </a:spcAft>
            </a:pPr>
            <a:r>
              <a:rPr lang="en-US" sz="1400" dirty="0">
                <a:solidFill>
                  <a:srgbClr val="333333"/>
                </a:solidFill>
                <a:latin typeface="SFMono-Regular"/>
              </a:rPr>
              <a:t>train_test_split( data.data, data.target </a:t>
            </a:r>
            <a:r>
              <a:rPr lang="en-US" sz="1400" dirty="0" smtClean="0">
                <a:solidFill>
                  <a:srgbClr val="333333"/>
                </a:solidFill>
                <a:latin typeface="SFMono-Regular"/>
              </a:rPr>
              <a:t>)</a:t>
            </a:r>
          </a:p>
          <a:p>
            <a:endParaRPr lang="en-US" sz="1400" dirty="0"/>
          </a:p>
          <a:p>
            <a:r>
              <a:rPr lang="en-US" sz="1400" dirty="0" smtClean="0">
                <a:solidFill>
                  <a:srgbClr val="333333"/>
                </a:solidFill>
                <a:latin typeface="SFMono-Regular"/>
              </a:rPr>
              <a:t>classifier </a:t>
            </a:r>
            <a:r>
              <a:rPr lang="en-US" sz="1400" dirty="0" smtClean="0">
                <a:solidFill>
                  <a:srgbClr val="A71D5D"/>
                </a:solidFill>
                <a:latin typeface="SFMono-Regular"/>
              </a:rPr>
              <a:t>=</a:t>
            </a:r>
            <a:r>
              <a:rPr lang="en-US" sz="1400" dirty="0" smtClean="0">
                <a:solidFill>
                  <a:srgbClr val="333333"/>
                </a:solidFill>
                <a:latin typeface="SFMono-Regular"/>
              </a:rPr>
              <a:t> SGDClassifier (</a:t>
            </a:r>
            <a:r>
              <a:rPr lang="en-US" sz="1400" dirty="0" smtClean="0">
                <a:solidFill>
                  <a:srgbClr val="ED6A43"/>
                </a:solidFill>
                <a:latin typeface="SFMono-Regular"/>
              </a:rPr>
              <a:t>loss</a:t>
            </a:r>
            <a:r>
              <a:rPr lang="en-US" sz="1400" dirty="0" smtClean="0">
                <a:solidFill>
                  <a:srgbClr val="A71D5D"/>
                </a:solidFill>
                <a:latin typeface="SFMono-Regular"/>
              </a:rPr>
              <a:t>= </a:t>
            </a:r>
            <a:r>
              <a:rPr lang="en-US" sz="1400" dirty="0" smtClean="0">
                <a:solidFill>
                  <a:srgbClr val="183691"/>
                </a:solidFill>
                <a:latin typeface="SFMono-Regular"/>
              </a:rPr>
              <a:t>‘log‘ </a:t>
            </a:r>
            <a:r>
              <a:rPr lang="en-US" sz="1400" dirty="0" smtClean="0">
                <a:solidFill>
                  <a:srgbClr val="333333"/>
                </a:solidFill>
                <a:latin typeface="SFMono-Regular"/>
              </a:rPr>
              <a:t>)</a:t>
            </a:r>
          </a:p>
          <a:p>
            <a:r>
              <a:rPr lang="en-US" sz="1400" dirty="0">
                <a:solidFill>
                  <a:srgbClr val="333333"/>
                </a:solidFill>
                <a:latin typeface="SFMono-Regular"/>
              </a:rPr>
              <a:t>classifier.fit ( x_train</a:t>
            </a:r>
            <a:r>
              <a:rPr lang="en-US" sz="1400" dirty="0" smtClean="0">
                <a:solidFill>
                  <a:srgbClr val="333333"/>
                </a:solidFill>
                <a:latin typeface="SFMono-Regular"/>
              </a:rPr>
              <a:t>, y_train )</a:t>
            </a:r>
          </a:p>
          <a:p>
            <a:r>
              <a:rPr lang="fr-FR" sz="1400" dirty="0" smtClean="0">
                <a:solidFill>
                  <a:srgbClr val="333333"/>
                </a:solidFill>
                <a:latin typeface="SFMono-Regular"/>
              </a:rPr>
              <a:t>prediction_probabilities </a:t>
            </a:r>
            <a:r>
              <a:rPr lang="fr-FR" sz="1400" dirty="0">
                <a:solidFill>
                  <a:srgbClr val="333333"/>
                </a:solidFill>
                <a:latin typeface="SFMono-Regular"/>
              </a:rPr>
              <a:t>= classifier.predict_proba (x_test</a:t>
            </a:r>
            <a:r>
              <a:rPr lang="fr-FR" sz="1400" dirty="0" smtClean="0">
                <a:solidFill>
                  <a:srgbClr val="333333"/>
                </a:solidFill>
                <a:latin typeface="SFMono-Regular"/>
              </a:rPr>
              <a:t>)</a:t>
            </a:r>
          </a:p>
          <a:p>
            <a:r>
              <a:rPr lang="fr-FR" sz="1400" dirty="0">
                <a:solidFill>
                  <a:srgbClr val="333333"/>
                </a:solidFill>
                <a:latin typeface="SFMono-Regular"/>
              </a:rPr>
              <a:t>prediction_class = classifier.predict (x_test</a:t>
            </a:r>
            <a:r>
              <a:rPr lang="fr-FR" sz="1400" dirty="0" smtClean="0">
                <a:solidFill>
                  <a:srgbClr val="333333"/>
                </a:solidFill>
                <a:latin typeface="SFMono-Regular"/>
              </a:rPr>
              <a:t>)</a:t>
            </a:r>
            <a:endParaRPr lang="fr-FR" sz="1400" dirty="0">
              <a:solidFill>
                <a:srgbClr val="333333"/>
              </a:solidFill>
              <a:latin typeface="SFMono-Regular"/>
            </a:endParaRPr>
          </a:p>
        </p:txBody>
      </p:sp>
    </p:spTree>
    <p:extLst>
      <p:ext uri="{BB962C8B-B14F-4D97-AF65-F5344CB8AC3E}">
        <p14:creationId xmlns:p14="http://schemas.microsoft.com/office/powerpoint/2010/main" val="367975922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9584" y="4134384"/>
            <a:ext cx="6685586" cy="2462213"/>
          </a:xfrm>
          <a:prstGeom prst="rect">
            <a:avLst/>
          </a:prstGeom>
          <a:solidFill>
            <a:schemeClr val="bg1"/>
          </a:solidFill>
        </p:spPr>
        <p:txBody>
          <a:bodyPr wrap="square">
            <a:spAutoFit/>
          </a:bodyPr>
          <a:lstStyle/>
          <a:p>
            <a:r>
              <a:rPr lang="en-US" sz="1400" dirty="0" smtClean="0">
                <a:solidFill>
                  <a:srgbClr val="A71D5D"/>
                </a:solidFill>
                <a:latin typeface="SFMono-Regular"/>
              </a:rPr>
              <a:t>from</a:t>
            </a:r>
            <a:r>
              <a:rPr lang="en-US" sz="1400" dirty="0" smtClean="0">
                <a:solidFill>
                  <a:srgbClr val="333333"/>
                </a:solidFill>
                <a:latin typeface="SFMono-Regular"/>
              </a:rPr>
              <a:t> </a:t>
            </a:r>
            <a:r>
              <a:rPr lang="en-US" sz="1400" dirty="0">
                <a:solidFill>
                  <a:srgbClr val="333333"/>
                </a:solidFill>
                <a:latin typeface="SFMono-Regular"/>
              </a:rPr>
              <a:t>sklearn.metrics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roc_curve,auc</a:t>
            </a:r>
          </a:p>
          <a:p>
            <a:r>
              <a:rPr lang="en-US" sz="1400" dirty="0">
                <a:solidFill>
                  <a:srgbClr val="A71D5D"/>
                </a:solidFill>
                <a:latin typeface="SFMono-Regular"/>
              </a:rPr>
              <a:t>from</a:t>
            </a:r>
            <a:r>
              <a:rPr lang="en-US" sz="1400" dirty="0">
                <a:solidFill>
                  <a:srgbClr val="333333"/>
                </a:solidFill>
                <a:latin typeface="SFMono-Regular"/>
              </a:rPr>
              <a:t> sklearn.cross_validation </a:t>
            </a:r>
            <a:r>
              <a:rPr lang="en-US" sz="1400" dirty="0">
                <a:solidFill>
                  <a:srgbClr val="A71D5D"/>
                </a:solidFill>
                <a:latin typeface="SFMono-Regular"/>
              </a:rPr>
              <a:t>import</a:t>
            </a:r>
            <a:r>
              <a:rPr lang="en-US" sz="1400" dirty="0">
                <a:solidFill>
                  <a:srgbClr val="333333"/>
                </a:solidFill>
                <a:latin typeface="SFMono-Regular"/>
              </a:rPr>
              <a:t> cross_val_score</a:t>
            </a:r>
          </a:p>
          <a:p>
            <a:endParaRPr lang="en-US" sz="1400" dirty="0" smtClean="0">
              <a:solidFill>
                <a:srgbClr val="333333"/>
              </a:solidFill>
              <a:latin typeface="SFMono-Regular"/>
            </a:endParaRPr>
          </a:p>
          <a:p>
            <a:r>
              <a:rPr lang="fr-FR" sz="1400" dirty="0">
                <a:solidFill>
                  <a:srgbClr val="333333"/>
                </a:solidFill>
                <a:latin typeface="SFMono-Regular"/>
              </a:rPr>
              <a:t>classifier = LogisticRegression()</a:t>
            </a:r>
          </a:p>
          <a:p>
            <a:r>
              <a:rPr lang="fr-FR" sz="1400" dirty="0" smtClean="0">
                <a:solidFill>
                  <a:srgbClr val="333333"/>
                </a:solidFill>
                <a:latin typeface="SFMono-Regular"/>
              </a:rPr>
              <a:t>classifier.fit (</a:t>
            </a:r>
            <a:r>
              <a:rPr lang="fr-FR" sz="1400" dirty="0">
                <a:solidFill>
                  <a:srgbClr val="333333"/>
                </a:solidFill>
                <a:latin typeface="SFMono-Regular"/>
              </a:rPr>
              <a:t>x_train,y_train</a:t>
            </a:r>
            <a:r>
              <a:rPr lang="fr-FR" sz="1400" dirty="0" smtClean="0">
                <a:solidFill>
                  <a:srgbClr val="333333"/>
                </a:solidFill>
                <a:latin typeface="SFMono-Regular"/>
              </a:rPr>
              <a:t>)</a:t>
            </a:r>
          </a:p>
          <a:p>
            <a:endParaRPr lang="fr-FR" sz="1400" dirty="0" smtClean="0">
              <a:solidFill>
                <a:srgbClr val="333333"/>
              </a:solidFill>
              <a:latin typeface="SFMono-Regular"/>
            </a:endParaRPr>
          </a:p>
          <a:p>
            <a:r>
              <a:rPr lang="en-US" sz="1400" dirty="0">
                <a:solidFill>
                  <a:srgbClr val="333333"/>
                </a:solidFill>
                <a:latin typeface="SFMono-Regular"/>
              </a:rPr>
              <a:t>tscores = cross_val_score( classifier, x_test, y_test, </a:t>
            </a:r>
            <a:r>
              <a:rPr lang="en-US" sz="1400" dirty="0">
                <a:solidFill>
                  <a:srgbClr val="ED6A43"/>
                </a:solidFill>
                <a:latin typeface="SFMono-Regular"/>
              </a:rPr>
              <a:t>cv</a:t>
            </a:r>
            <a:r>
              <a:rPr lang="en-US" sz="1400" dirty="0">
                <a:solidFill>
                  <a:srgbClr val="A71D5D"/>
                </a:solidFill>
                <a:latin typeface="SFMono-Regular"/>
              </a:rPr>
              <a:t>=</a:t>
            </a:r>
            <a:r>
              <a:rPr lang="en-US" sz="1400" dirty="0">
                <a:solidFill>
                  <a:srgbClr val="0086B3"/>
                </a:solidFill>
                <a:latin typeface="SFMono-Regular"/>
              </a:rPr>
              <a:t>5</a:t>
            </a:r>
            <a:r>
              <a:rPr lang="en-US" sz="1400" dirty="0" smtClean="0">
                <a:solidFill>
                  <a:srgbClr val="333333"/>
                </a:solidFill>
                <a:latin typeface="SFMono-Regular"/>
              </a:rPr>
              <a:t>)</a:t>
            </a:r>
          </a:p>
          <a:p>
            <a:r>
              <a:rPr lang="fr-FR" sz="1400" dirty="0">
                <a:solidFill>
                  <a:srgbClr val="0086B3"/>
                </a:solidFill>
                <a:latin typeface="SFMono-Regular"/>
              </a:rPr>
              <a:t>Print </a:t>
            </a:r>
            <a:r>
              <a:rPr lang="fr-FR" sz="1400" dirty="0">
                <a:solidFill>
                  <a:srgbClr val="333333"/>
                </a:solidFill>
                <a:latin typeface="SFMono-Regular"/>
              </a:rPr>
              <a:t>(</a:t>
            </a:r>
            <a:r>
              <a:rPr lang="fr-FR" sz="1400" dirty="0">
                <a:solidFill>
                  <a:srgbClr val="183691"/>
                </a:solidFill>
                <a:latin typeface="SFMono-Regular"/>
              </a:rPr>
              <a:t>'Test Accuracy :'</a:t>
            </a:r>
            <a:r>
              <a:rPr lang="fr-FR" sz="1400" dirty="0">
                <a:solidFill>
                  <a:srgbClr val="333333"/>
                </a:solidFill>
                <a:latin typeface="SFMono-Regular"/>
              </a:rPr>
              <a:t>,np.mean(tscores),tscores</a:t>
            </a:r>
            <a:r>
              <a:rPr lang="fr-FR" sz="1400" dirty="0" smtClean="0">
                <a:solidFill>
                  <a:srgbClr val="333333"/>
                </a:solidFill>
                <a:latin typeface="SFMono-Regular"/>
              </a:rPr>
              <a:t>)</a:t>
            </a:r>
          </a:p>
          <a:p>
            <a:endParaRPr lang="fr-FR" sz="1400" dirty="0" smtClean="0">
              <a:solidFill>
                <a:srgbClr val="333333"/>
              </a:solidFill>
              <a:latin typeface="SFMono-Regular"/>
            </a:endParaRPr>
          </a:p>
          <a:p>
            <a:r>
              <a:rPr lang="en-US" sz="1400" dirty="0">
                <a:solidFill>
                  <a:srgbClr val="333333"/>
                </a:solidFill>
                <a:latin typeface="SFMono-Regular"/>
              </a:rPr>
              <a:t>tprecisions </a:t>
            </a:r>
            <a:r>
              <a:rPr lang="en-US" sz="1400" dirty="0">
                <a:solidFill>
                  <a:srgbClr val="A71D5D"/>
                </a:solidFill>
                <a:latin typeface="SFMono-Regular"/>
              </a:rPr>
              <a:t>=</a:t>
            </a:r>
            <a:r>
              <a:rPr lang="en-US" sz="1400" dirty="0">
                <a:solidFill>
                  <a:srgbClr val="333333"/>
                </a:solidFill>
                <a:latin typeface="SFMono-Regular"/>
              </a:rPr>
              <a:t> cross_val_score(classifier</a:t>
            </a:r>
            <a:r>
              <a:rPr lang="en-US" sz="1400" dirty="0" smtClean="0">
                <a:solidFill>
                  <a:srgbClr val="333333"/>
                </a:solidFill>
                <a:latin typeface="SFMono-Regular"/>
              </a:rPr>
              <a:t>, x_test, y_test, </a:t>
            </a:r>
            <a:r>
              <a:rPr lang="en-US" sz="1400" dirty="0" smtClean="0">
                <a:solidFill>
                  <a:srgbClr val="ED6A43"/>
                </a:solidFill>
                <a:latin typeface="SFMono-Regular"/>
              </a:rPr>
              <a:t>cv</a:t>
            </a:r>
            <a:r>
              <a:rPr lang="en-US" sz="1400" dirty="0" smtClean="0">
                <a:solidFill>
                  <a:srgbClr val="A71D5D"/>
                </a:solidFill>
                <a:latin typeface="SFMono-Regular"/>
              </a:rPr>
              <a:t>=</a:t>
            </a:r>
            <a:r>
              <a:rPr lang="en-US" sz="1400" dirty="0" smtClean="0">
                <a:solidFill>
                  <a:srgbClr val="0086B3"/>
                </a:solidFill>
                <a:latin typeface="SFMono-Regular"/>
              </a:rPr>
              <a:t>5</a:t>
            </a:r>
            <a:r>
              <a:rPr lang="en-US" sz="1400" dirty="0" smtClean="0">
                <a:solidFill>
                  <a:srgbClr val="333333"/>
                </a:solidFill>
                <a:latin typeface="SFMono-Regular"/>
              </a:rPr>
              <a:t>, </a:t>
            </a:r>
            <a:r>
              <a:rPr lang="en-US" sz="1400" dirty="0" smtClean="0">
                <a:solidFill>
                  <a:srgbClr val="ED6A43"/>
                </a:solidFill>
                <a:latin typeface="SFMono-Regular"/>
              </a:rPr>
              <a:t>scoring</a:t>
            </a:r>
            <a:r>
              <a:rPr lang="en-US" sz="1400" dirty="0">
                <a:solidFill>
                  <a:srgbClr val="A71D5D"/>
                </a:solidFill>
                <a:latin typeface="SFMono-Regular"/>
              </a:rPr>
              <a:t>=</a:t>
            </a:r>
            <a:r>
              <a:rPr lang="en-US" sz="1400" dirty="0">
                <a:solidFill>
                  <a:srgbClr val="183691"/>
                </a:solidFill>
                <a:latin typeface="SFMono-Regular"/>
              </a:rPr>
              <a:t>'precision</a:t>
            </a:r>
            <a:r>
              <a:rPr lang="en-US" sz="1400" dirty="0" smtClean="0">
                <a:solidFill>
                  <a:srgbClr val="183691"/>
                </a:solidFill>
                <a:latin typeface="SFMono-Regular"/>
              </a:rPr>
              <a:t>'</a:t>
            </a:r>
            <a:r>
              <a:rPr lang="en-US" sz="1400" dirty="0" smtClean="0">
                <a:solidFill>
                  <a:srgbClr val="333333"/>
                </a:solidFill>
                <a:latin typeface="SFMono-Regular"/>
              </a:rPr>
              <a:t>)</a:t>
            </a:r>
          </a:p>
          <a:p>
            <a:r>
              <a:rPr lang="en-US" sz="1400" dirty="0">
                <a:solidFill>
                  <a:srgbClr val="0086B3"/>
                </a:solidFill>
                <a:latin typeface="SFMono-Regular"/>
              </a:rPr>
              <a:t>print</a:t>
            </a:r>
            <a:r>
              <a:rPr lang="en-US" sz="1400" dirty="0">
                <a:solidFill>
                  <a:srgbClr val="333333"/>
                </a:solidFill>
                <a:latin typeface="SFMono-Regular"/>
              </a:rPr>
              <a:t>(</a:t>
            </a:r>
            <a:r>
              <a:rPr lang="en-US" sz="1400" dirty="0" smtClean="0">
                <a:solidFill>
                  <a:srgbClr val="183691"/>
                </a:solidFill>
                <a:latin typeface="SFMono-Regular"/>
              </a:rPr>
              <a:t>'Test </a:t>
            </a:r>
            <a:r>
              <a:rPr lang="en-US" sz="1400" dirty="0">
                <a:solidFill>
                  <a:srgbClr val="183691"/>
                </a:solidFill>
                <a:latin typeface="SFMono-Regular"/>
              </a:rPr>
              <a:t>Precisions:'</a:t>
            </a:r>
            <a:r>
              <a:rPr lang="en-US" sz="1400" dirty="0">
                <a:solidFill>
                  <a:srgbClr val="333333"/>
                </a:solidFill>
                <a:latin typeface="SFMono-Regular"/>
              </a:rPr>
              <a:t>,np.mean(tprecisions),tprecisions</a:t>
            </a:r>
            <a:r>
              <a:rPr lang="en-US" sz="1400" dirty="0" smtClean="0">
                <a:solidFill>
                  <a:srgbClr val="333333"/>
                </a:solidFill>
                <a:latin typeface="SFMono-Regular"/>
              </a:rPr>
              <a:t>)</a:t>
            </a:r>
            <a:endParaRPr lang="en-US" sz="1400" dirty="0"/>
          </a:p>
        </p:txBody>
      </p:sp>
      <p:pic>
        <p:nvPicPr>
          <p:cNvPr id="5" name="Picture 4"/>
          <p:cNvPicPr>
            <a:picLocks noChangeAspect="1"/>
          </p:cNvPicPr>
          <p:nvPr/>
        </p:nvPicPr>
        <p:blipFill>
          <a:blip r:embed="rId3"/>
          <a:stretch>
            <a:fillRect/>
          </a:stretch>
        </p:blipFill>
        <p:spPr>
          <a:xfrm>
            <a:off x="7078213" y="921362"/>
            <a:ext cx="4044602" cy="3209442"/>
          </a:xfrm>
          <a:prstGeom prst="rect">
            <a:avLst/>
          </a:prstGeom>
        </p:spPr>
      </p:pic>
      <p:sp>
        <p:nvSpPr>
          <p:cNvPr id="3" name="Rectangle 2"/>
          <p:cNvSpPr/>
          <p:nvPr/>
        </p:nvSpPr>
        <p:spPr>
          <a:xfrm>
            <a:off x="279584" y="921362"/>
            <a:ext cx="6189174" cy="861774"/>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ROC Curve</a:t>
            </a:r>
          </a:p>
          <a:p>
            <a:pPr marL="389077" lvl="2" indent="-389077">
              <a:buFont typeface="Arial" panose="020B0604020202020204" pitchFamily="34" charset="0"/>
              <a:buChar char="•"/>
              <a:defRPr/>
            </a:pPr>
            <a:r>
              <a:rPr lang="en-US" sz="1600" dirty="0" smtClean="0">
                <a:solidFill>
                  <a:srgbClr val="002060"/>
                </a:solidFill>
              </a:rPr>
              <a:t>ROC curves provide the goodness of model, higher the area under curve, the better the model is</a:t>
            </a:r>
            <a:endParaRPr lang="en-US" sz="1600" dirty="0">
              <a:solidFill>
                <a:srgbClr val="002060"/>
              </a:solidFill>
            </a:endParaRPr>
          </a:p>
        </p:txBody>
      </p:sp>
      <p:sp>
        <p:nvSpPr>
          <p:cNvPr id="10241" name="Text Box 1"/>
          <p:cNvSpPr txBox="1">
            <a:spLocks noChangeArrowheads="1"/>
          </p:cNvSpPr>
          <p:nvPr/>
        </p:nvSpPr>
        <p:spPr bwMode="auto">
          <a:xfrm>
            <a:off x="45647" y="120167"/>
            <a:ext cx="357673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Logistic Regression</a:t>
            </a:r>
            <a:endParaRPr lang="en-US" sz="2833" dirty="0">
              <a:solidFill>
                <a:srgbClr val="FFFFFF"/>
              </a:solidFill>
              <a:latin typeface="+mj-lt"/>
            </a:endParaRPr>
          </a:p>
        </p:txBody>
      </p:sp>
      <p:sp>
        <p:nvSpPr>
          <p:cNvPr id="15" name="TextBox 14"/>
          <p:cNvSpPr txBox="1"/>
          <p:nvPr/>
        </p:nvSpPr>
        <p:spPr>
          <a:xfrm>
            <a:off x="8060447" y="664200"/>
            <a:ext cx="2332541" cy="338554"/>
          </a:xfrm>
          <a:prstGeom prst="rect">
            <a:avLst/>
          </a:prstGeom>
          <a:noFill/>
        </p:spPr>
        <p:txBody>
          <a:bodyPr wrap="square" rtlCol="0">
            <a:spAutoFit/>
          </a:bodyPr>
          <a:lstStyle/>
          <a:p>
            <a:pPr algn="ctr"/>
            <a:r>
              <a:rPr lang="en-US" sz="1600" b="1" i="1" dirty="0" smtClean="0">
                <a:solidFill>
                  <a:schemeClr val="accent1">
                    <a:lumMod val="50000"/>
                  </a:schemeClr>
                </a:solidFill>
              </a:rPr>
              <a:t>ROC Curve</a:t>
            </a:r>
            <a:endParaRPr lang="en-US" sz="1600" b="1" i="1" dirty="0">
              <a:solidFill>
                <a:schemeClr val="accent1">
                  <a:lumMod val="50000"/>
                </a:schemeClr>
              </a:solidFill>
            </a:endParaRPr>
          </a:p>
        </p:txBody>
      </p:sp>
      <p:pic>
        <p:nvPicPr>
          <p:cNvPr id="9" name="Picture 8"/>
          <p:cNvPicPr>
            <a:picLocks noChangeAspect="1"/>
          </p:cNvPicPr>
          <p:nvPr/>
        </p:nvPicPr>
        <p:blipFill>
          <a:blip r:embed="rId4"/>
          <a:stretch>
            <a:fillRect/>
          </a:stretch>
        </p:blipFill>
        <p:spPr>
          <a:xfrm>
            <a:off x="478813" y="1999407"/>
            <a:ext cx="2460124" cy="888300"/>
          </a:xfrm>
          <a:prstGeom prst="rect">
            <a:avLst/>
          </a:prstGeom>
        </p:spPr>
      </p:pic>
      <p:sp>
        <p:nvSpPr>
          <p:cNvPr id="11" name="TextBox 10"/>
          <p:cNvSpPr txBox="1"/>
          <p:nvPr/>
        </p:nvSpPr>
        <p:spPr>
          <a:xfrm>
            <a:off x="478812" y="2953800"/>
            <a:ext cx="2630848" cy="954107"/>
          </a:xfrm>
          <a:prstGeom prst="rect">
            <a:avLst/>
          </a:prstGeom>
          <a:noFill/>
        </p:spPr>
        <p:txBody>
          <a:bodyPr wrap="none" rtlCol="0">
            <a:spAutoFit/>
          </a:bodyPr>
          <a:lstStyle/>
          <a:p>
            <a:r>
              <a:rPr lang="en-US" sz="1400" dirty="0" smtClean="0"/>
              <a:t>Accuracy = (TP+TN) / N</a:t>
            </a:r>
          </a:p>
          <a:p>
            <a:r>
              <a:rPr lang="en-US" sz="1400" dirty="0"/>
              <a:t>Precision = TP / (TP+FP</a:t>
            </a:r>
            <a:r>
              <a:rPr lang="en-US" sz="1400" dirty="0" smtClean="0"/>
              <a:t>)</a:t>
            </a:r>
          </a:p>
          <a:p>
            <a:r>
              <a:rPr lang="en-US" sz="1400" dirty="0"/>
              <a:t>Recall = TP / (TP+FN) </a:t>
            </a:r>
          </a:p>
          <a:p>
            <a:r>
              <a:rPr lang="en-US" sz="1400" dirty="0" smtClean="0"/>
              <a:t>F1 score = 2 * P * R  / (P+R)</a:t>
            </a:r>
            <a:endParaRPr lang="en-US" sz="1400" dirty="0"/>
          </a:p>
        </p:txBody>
      </p:sp>
      <p:sp>
        <p:nvSpPr>
          <p:cNvPr id="17" name="TextBox 16"/>
          <p:cNvSpPr txBox="1"/>
          <p:nvPr/>
        </p:nvSpPr>
        <p:spPr>
          <a:xfrm>
            <a:off x="3188292" y="3256200"/>
            <a:ext cx="3539024" cy="738664"/>
          </a:xfrm>
          <a:prstGeom prst="rect">
            <a:avLst/>
          </a:prstGeom>
          <a:noFill/>
        </p:spPr>
        <p:txBody>
          <a:bodyPr wrap="square" rtlCol="0">
            <a:spAutoFit/>
          </a:bodyPr>
          <a:lstStyle/>
          <a:p>
            <a:r>
              <a:rPr lang="en-US" sz="1400" dirty="0" smtClean="0"/>
              <a:t>Sensitivity = TPR =  Recall = TP / (TP+FN)</a:t>
            </a:r>
          </a:p>
          <a:p>
            <a:r>
              <a:rPr lang="en-US" sz="1400" dirty="0" smtClean="0"/>
              <a:t>1- Specifity = FPR = FP / (FP+TN)</a:t>
            </a:r>
            <a:endParaRPr lang="en-US" sz="1400" dirty="0"/>
          </a:p>
        </p:txBody>
      </p:sp>
      <p:sp>
        <p:nvSpPr>
          <p:cNvPr id="2" name="Rectangle 1"/>
          <p:cNvSpPr/>
          <p:nvPr/>
        </p:nvSpPr>
        <p:spPr>
          <a:xfrm>
            <a:off x="5563802" y="4329154"/>
            <a:ext cx="6577171" cy="1600438"/>
          </a:xfrm>
          <a:prstGeom prst="rect">
            <a:avLst/>
          </a:prstGeom>
        </p:spPr>
        <p:txBody>
          <a:bodyPr wrap="square">
            <a:spAutoFit/>
          </a:bodyPr>
          <a:lstStyle/>
          <a:p>
            <a:r>
              <a:rPr lang="en-US" sz="1400" dirty="0" smtClean="0">
                <a:solidFill>
                  <a:srgbClr val="333333"/>
                </a:solidFill>
                <a:latin typeface="SFMono-Regular"/>
              </a:rPr>
              <a:t>trecalls </a:t>
            </a:r>
            <a:r>
              <a:rPr lang="en-US" sz="1400" dirty="0">
                <a:solidFill>
                  <a:srgbClr val="A71D5D"/>
                </a:solidFill>
                <a:latin typeface="SFMono-Regular"/>
              </a:rPr>
              <a:t>=</a:t>
            </a:r>
            <a:r>
              <a:rPr lang="en-US" sz="1400" dirty="0">
                <a:solidFill>
                  <a:srgbClr val="333333"/>
                </a:solidFill>
                <a:latin typeface="SFMono-Regular"/>
              </a:rPr>
              <a:t> cross_val_score(classifier, x_test, y_test, </a:t>
            </a:r>
            <a:r>
              <a:rPr lang="en-US" sz="1400" dirty="0">
                <a:solidFill>
                  <a:srgbClr val="ED6A43"/>
                </a:solidFill>
                <a:latin typeface="SFMono-Regular"/>
              </a:rPr>
              <a:t>cv</a:t>
            </a:r>
            <a:r>
              <a:rPr lang="en-US" sz="1400" dirty="0">
                <a:solidFill>
                  <a:srgbClr val="A71D5D"/>
                </a:solidFill>
                <a:latin typeface="SFMono-Regular"/>
              </a:rPr>
              <a:t>=</a:t>
            </a:r>
            <a:r>
              <a:rPr lang="en-US" sz="1400" dirty="0">
                <a:solidFill>
                  <a:srgbClr val="0086B3"/>
                </a:solidFill>
                <a:latin typeface="SFMono-Regular"/>
              </a:rPr>
              <a:t>5</a:t>
            </a:r>
            <a:r>
              <a:rPr lang="en-US" sz="1400" dirty="0">
                <a:solidFill>
                  <a:srgbClr val="333333"/>
                </a:solidFill>
                <a:latin typeface="SFMono-Regular"/>
              </a:rPr>
              <a:t>, </a:t>
            </a:r>
            <a:r>
              <a:rPr lang="en-US" sz="1400" dirty="0">
                <a:solidFill>
                  <a:srgbClr val="ED6A43"/>
                </a:solidFill>
                <a:latin typeface="SFMono-Regular"/>
              </a:rPr>
              <a:t>scoring</a:t>
            </a:r>
            <a:r>
              <a:rPr lang="en-US" sz="1400" dirty="0" smtClean="0">
                <a:solidFill>
                  <a:srgbClr val="A71D5D"/>
                </a:solidFill>
                <a:latin typeface="SFMono-Regular"/>
              </a:rPr>
              <a:t>=</a:t>
            </a:r>
            <a:r>
              <a:rPr lang="en-US" sz="1400" dirty="0" smtClean="0">
                <a:solidFill>
                  <a:srgbClr val="183691"/>
                </a:solidFill>
                <a:latin typeface="SFMono-Regular"/>
              </a:rPr>
              <a:t>‘recall'</a:t>
            </a:r>
            <a:r>
              <a:rPr lang="en-US" sz="1400" dirty="0" smtClean="0">
                <a:solidFill>
                  <a:srgbClr val="333333"/>
                </a:solidFill>
                <a:latin typeface="SFMono-Regular"/>
              </a:rPr>
              <a:t>)</a:t>
            </a:r>
            <a:endParaRPr lang="en-US" sz="1400" dirty="0">
              <a:solidFill>
                <a:srgbClr val="333333"/>
              </a:solidFill>
              <a:latin typeface="SFMono-Regular"/>
            </a:endParaRPr>
          </a:p>
          <a:p>
            <a:r>
              <a:rPr lang="en-US" sz="1400" dirty="0">
                <a:solidFill>
                  <a:srgbClr val="0086B3"/>
                </a:solidFill>
                <a:latin typeface="SFMono-Regular"/>
              </a:rPr>
              <a:t>print</a:t>
            </a:r>
            <a:r>
              <a:rPr lang="en-US" sz="1400" dirty="0">
                <a:solidFill>
                  <a:srgbClr val="333333"/>
                </a:solidFill>
                <a:latin typeface="SFMono-Regular"/>
              </a:rPr>
              <a:t>(</a:t>
            </a:r>
            <a:r>
              <a:rPr lang="en-US" sz="1400" dirty="0" smtClean="0">
                <a:solidFill>
                  <a:srgbClr val="183691"/>
                </a:solidFill>
                <a:latin typeface="SFMono-Regular"/>
              </a:rPr>
              <a:t>'Test Recalls:'</a:t>
            </a:r>
            <a:r>
              <a:rPr lang="en-US" sz="1400" dirty="0" smtClean="0">
                <a:solidFill>
                  <a:srgbClr val="333333"/>
                </a:solidFill>
                <a:latin typeface="SFMono-Regular"/>
              </a:rPr>
              <a:t>, np.mean(tprecisions),trecalls)</a:t>
            </a:r>
          </a:p>
          <a:p>
            <a:endParaRPr lang="en-US" sz="1400" dirty="0">
              <a:solidFill>
                <a:srgbClr val="333333"/>
              </a:solidFill>
              <a:latin typeface="SFMono-Regular"/>
            </a:endParaRPr>
          </a:p>
          <a:p>
            <a:r>
              <a:rPr lang="en-US" sz="1400" dirty="0">
                <a:solidFill>
                  <a:srgbClr val="333333"/>
                </a:solidFill>
                <a:latin typeface="SFMono-Regular"/>
              </a:rPr>
              <a:t>false_positive_rate,recall,thresholds </a:t>
            </a:r>
            <a:r>
              <a:rPr lang="en-US" sz="1400" dirty="0">
                <a:solidFill>
                  <a:srgbClr val="A71D5D"/>
                </a:solidFill>
                <a:latin typeface="SFMono-Regular"/>
              </a:rPr>
              <a:t>=</a:t>
            </a:r>
            <a:r>
              <a:rPr lang="en-US" sz="1400" dirty="0">
                <a:solidFill>
                  <a:srgbClr val="333333"/>
                </a:solidFill>
                <a:latin typeface="SFMono-Regular"/>
              </a:rPr>
              <a:t> roc_curve ( y_test, predictions </a:t>
            </a:r>
            <a:r>
              <a:rPr lang="en-US" sz="1400" dirty="0" smtClean="0">
                <a:solidFill>
                  <a:srgbClr val="333333"/>
                </a:solidFill>
                <a:latin typeface="SFMono-Regular"/>
              </a:rPr>
              <a:t>)</a:t>
            </a:r>
          </a:p>
          <a:p>
            <a:r>
              <a:rPr lang="en-US" sz="1400" dirty="0" smtClean="0">
                <a:solidFill>
                  <a:srgbClr val="333333"/>
                </a:solidFill>
                <a:latin typeface="SFMono-Regular"/>
              </a:rPr>
              <a:t>roc_auc </a:t>
            </a:r>
            <a:r>
              <a:rPr lang="en-US" sz="1400" dirty="0" smtClean="0">
                <a:solidFill>
                  <a:srgbClr val="A71D5D"/>
                </a:solidFill>
                <a:latin typeface="SFMono-Regular"/>
              </a:rPr>
              <a:t>= </a:t>
            </a:r>
            <a:r>
              <a:rPr lang="en-US" sz="1400" dirty="0" smtClean="0">
                <a:solidFill>
                  <a:srgbClr val="333333"/>
                </a:solidFill>
                <a:latin typeface="SFMono-Regular"/>
              </a:rPr>
              <a:t>auc ( false_positive_rate, recall )</a:t>
            </a:r>
            <a:endParaRPr lang="en-US" sz="1400" dirty="0"/>
          </a:p>
          <a:p>
            <a:endParaRPr lang="en-US" sz="1400" dirty="0"/>
          </a:p>
          <a:p>
            <a:endParaRPr lang="en-US" sz="1400" dirty="0"/>
          </a:p>
        </p:txBody>
      </p:sp>
    </p:spTree>
    <p:extLst>
      <p:ext uri="{BB962C8B-B14F-4D97-AF65-F5344CB8AC3E}">
        <p14:creationId xmlns:p14="http://schemas.microsoft.com/office/powerpoint/2010/main" val="160439710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18499" y="1413300"/>
            <a:ext cx="2425176" cy="1540501"/>
          </a:xfrm>
          <a:prstGeom prst="rect">
            <a:avLst/>
          </a:prstGeom>
        </p:spPr>
      </p:pic>
      <p:sp>
        <p:nvSpPr>
          <p:cNvPr id="3" name="Rectangle 2"/>
          <p:cNvSpPr/>
          <p:nvPr/>
        </p:nvSpPr>
        <p:spPr>
          <a:xfrm>
            <a:off x="279584" y="921363"/>
            <a:ext cx="6189174" cy="1600438"/>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What is Decision Tree ?</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Decision </a:t>
            </a:r>
            <a:r>
              <a:rPr lang="en-US" sz="1600" dirty="0">
                <a:solidFill>
                  <a:srgbClr val="002060"/>
                </a:solidFill>
              </a:rPr>
              <a:t>tree uses a tree structure to represent a number of possible decision </a:t>
            </a:r>
            <a:r>
              <a:rPr lang="en-US" sz="1600" dirty="0" smtClean="0">
                <a:solidFill>
                  <a:srgbClr val="002060"/>
                </a:solidFill>
              </a:rPr>
              <a:t>paths and </a:t>
            </a:r>
            <a:r>
              <a:rPr lang="en-US" sz="1600" dirty="0">
                <a:solidFill>
                  <a:srgbClr val="002060"/>
                </a:solidFill>
              </a:rPr>
              <a:t>an outcome for each </a:t>
            </a:r>
            <a:r>
              <a:rPr lang="en-US" sz="1600" dirty="0" smtClean="0">
                <a:solidFill>
                  <a:srgbClr val="002060"/>
                </a:solidFill>
              </a:rPr>
              <a:t>path</a:t>
            </a:r>
          </a:p>
          <a:p>
            <a:pPr marL="389077" lvl="2" indent="-389077">
              <a:buFont typeface="Arial" panose="020B0604020202020204" pitchFamily="34" charset="0"/>
              <a:buChar char="•"/>
              <a:defRPr/>
            </a:pPr>
            <a:r>
              <a:rPr lang="en-US" sz="1600" dirty="0" smtClean="0">
                <a:solidFill>
                  <a:srgbClr val="002060"/>
                </a:solidFill>
              </a:rPr>
              <a:t>Decision Trees can be applied to both classification &amp; regression problems</a:t>
            </a:r>
            <a:endParaRPr lang="en-US" sz="1600" dirty="0">
              <a:solidFill>
                <a:srgbClr val="002060"/>
              </a:solidFill>
            </a:endParaRPr>
          </a:p>
        </p:txBody>
      </p:sp>
      <p:sp>
        <p:nvSpPr>
          <p:cNvPr id="10241" name="Text Box 1"/>
          <p:cNvSpPr txBox="1">
            <a:spLocks noChangeArrowheads="1"/>
          </p:cNvSpPr>
          <p:nvPr/>
        </p:nvSpPr>
        <p:spPr bwMode="auto">
          <a:xfrm>
            <a:off x="38571" y="102600"/>
            <a:ext cx="357673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Decision Trees</a:t>
            </a:r>
            <a:endParaRPr lang="en-US" sz="2833" dirty="0">
              <a:solidFill>
                <a:srgbClr val="FFFFFF"/>
              </a:solidFill>
              <a:latin typeface="+mj-lt"/>
            </a:endParaRPr>
          </a:p>
        </p:txBody>
      </p:sp>
      <p:pic>
        <p:nvPicPr>
          <p:cNvPr id="4" name="Picture 3"/>
          <p:cNvPicPr>
            <a:picLocks noChangeAspect="1"/>
          </p:cNvPicPr>
          <p:nvPr/>
        </p:nvPicPr>
        <p:blipFill>
          <a:blip r:embed="rId4"/>
          <a:stretch>
            <a:fillRect/>
          </a:stretch>
        </p:blipFill>
        <p:spPr>
          <a:xfrm>
            <a:off x="8643675" y="1261954"/>
            <a:ext cx="3412685" cy="2820060"/>
          </a:xfrm>
          <a:prstGeom prst="rect">
            <a:avLst/>
          </a:prstGeom>
        </p:spPr>
      </p:pic>
      <p:sp>
        <p:nvSpPr>
          <p:cNvPr id="15" name="TextBox 14"/>
          <p:cNvSpPr txBox="1"/>
          <p:nvPr/>
        </p:nvSpPr>
        <p:spPr>
          <a:xfrm>
            <a:off x="6770409" y="793801"/>
            <a:ext cx="4783337" cy="584775"/>
          </a:xfrm>
          <a:prstGeom prst="rect">
            <a:avLst/>
          </a:prstGeom>
          <a:noFill/>
        </p:spPr>
        <p:txBody>
          <a:bodyPr wrap="square" rtlCol="0">
            <a:spAutoFit/>
          </a:bodyPr>
          <a:lstStyle/>
          <a:p>
            <a:pPr algn="ctr"/>
            <a:r>
              <a:rPr lang="en-US" sz="1600" b="1" i="1" dirty="0" smtClean="0">
                <a:solidFill>
                  <a:schemeClr val="accent1">
                    <a:lumMod val="50000"/>
                  </a:schemeClr>
                </a:solidFill>
              </a:rPr>
              <a:t>Regression Tree for Predicting Log salary of Baseball Players</a:t>
            </a:r>
            <a:endParaRPr lang="en-US" sz="1600" b="1" i="1" dirty="0">
              <a:solidFill>
                <a:schemeClr val="accent1">
                  <a:lumMod val="50000"/>
                </a:schemeClr>
              </a:solidFill>
            </a:endParaRPr>
          </a:p>
        </p:txBody>
      </p:sp>
      <p:pic>
        <p:nvPicPr>
          <p:cNvPr id="5" name="Picture 4"/>
          <p:cNvPicPr>
            <a:picLocks noChangeAspect="1"/>
          </p:cNvPicPr>
          <p:nvPr/>
        </p:nvPicPr>
        <p:blipFill rotWithShape="1">
          <a:blip r:embed="rId5"/>
          <a:srcRect t="1" r="55155" b="9388"/>
          <a:stretch/>
        </p:blipFill>
        <p:spPr>
          <a:xfrm>
            <a:off x="5030804" y="3445737"/>
            <a:ext cx="1874551" cy="339624"/>
          </a:xfrm>
          <a:prstGeom prst="rect">
            <a:avLst/>
          </a:prstGeom>
        </p:spPr>
      </p:pic>
      <p:pic>
        <p:nvPicPr>
          <p:cNvPr id="6" name="Picture 5"/>
          <p:cNvPicPr>
            <a:picLocks noChangeAspect="1"/>
          </p:cNvPicPr>
          <p:nvPr/>
        </p:nvPicPr>
        <p:blipFill>
          <a:blip r:embed="rId6"/>
          <a:stretch>
            <a:fillRect/>
          </a:stretch>
        </p:blipFill>
        <p:spPr>
          <a:xfrm>
            <a:off x="4812908" y="3739792"/>
            <a:ext cx="3957947" cy="714339"/>
          </a:xfrm>
          <a:prstGeom prst="rect">
            <a:avLst/>
          </a:prstGeom>
        </p:spPr>
      </p:pic>
      <p:sp>
        <p:nvSpPr>
          <p:cNvPr id="8" name="TextBox 7"/>
          <p:cNvSpPr txBox="1"/>
          <p:nvPr/>
        </p:nvSpPr>
        <p:spPr>
          <a:xfrm>
            <a:off x="289570" y="2658972"/>
            <a:ext cx="3021981" cy="1077218"/>
          </a:xfrm>
          <a:prstGeom prst="rect">
            <a:avLst/>
          </a:prstGeom>
          <a:noFill/>
        </p:spPr>
        <p:txBody>
          <a:bodyPr wrap="none" rtlCol="0">
            <a:spAutoFit/>
          </a:bodyPr>
          <a:lstStyle/>
          <a:p>
            <a:r>
              <a:rPr lang="en-US" sz="1600" b="1" dirty="0">
                <a:solidFill>
                  <a:srgbClr val="002060"/>
                </a:solidFill>
              </a:rPr>
              <a:t>Classification</a:t>
            </a:r>
          </a:p>
          <a:p>
            <a:r>
              <a:rPr lang="en-US" sz="1600" dirty="0">
                <a:solidFill>
                  <a:srgbClr val="002060"/>
                </a:solidFill>
              </a:rPr>
              <a:t>Criteria: </a:t>
            </a:r>
            <a:endParaRPr lang="en-US" sz="1600" dirty="0" smtClean="0">
              <a:solidFill>
                <a:srgbClr val="002060"/>
              </a:solidFill>
            </a:endParaRPr>
          </a:p>
          <a:p>
            <a:r>
              <a:rPr lang="en-US" sz="1600" dirty="0" smtClean="0">
                <a:solidFill>
                  <a:srgbClr val="002060"/>
                </a:solidFill>
              </a:rPr>
              <a:t>1] Entropy</a:t>
            </a:r>
            <a:r>
              <a:rPr lang="en-US" sz="1600" dirty="0">
                <a:solidFill>
                  <a:srgbClr val="002060"/>
                </a:solidFill>
              </a:rPr>
              <a:t>, Information </a:t>
            </a:r>
            <a:r>
              <a:rPr lang="en-US" sz="1600" dirty="0" smtClean="0">
                <a:solidFill>
                  <a:srgbClr val="002060"/>
                </a:solidFill>
              </a:rPr>
              <a:t>Gain</a:t>
            </a:r>
          </a:p>
          <a:p>
            <a:r>
              <a:rPr lang="en-US" sz="1600" dirty="0" smtClean="0">
                <a:solidFill>
                  <a:srgbClr val="002060"/>
                </a:solidFill>
              </a:rPr>
              <a:t>2] Gini</a:t>
            </a:r>
            <a:endParaRPr lang="en-US" sz="1600" dirty="0">
              <a:solidFill>
                <a:srgbClr val="002060"/>
              </a:solidFill>
            </a:endParaRPr>
          </a:p>
        </p:txBody>
      </p:sp>
      <p:sp>
        <p:nvSpPr>
          <p:cNvPr id="13" name="TextBox 12"/>
          <p:cNvSpPr txBox="1"/>
          <p:nvPr/>
        </p:nvSpPr>
        <p:spPr>
          <a:xfrm>
            <a:off x="3323392" y="2651401"/>
            <a:ext cx="2274982" cy="830997"/>
          </a:xfrm>
          <a:prstGeom prst="rect">
            <a:avLst/>
          </a:prstGeom>
          <a:noFill/>
        </p:spPr>
        <p:txBody>
          <a:bodyPr wrap="none" rtlCol="0">
            <a:spAutoFit/>
          </a:bodyPr>
          <a:lstStyle/>
          <a:p>
            <a:r>
              <a:rPr lang="en-US" sz="1600" b="1" dirty="0" smtClean="0">
                <a:solidFill>
                  <a:srgbClr val="002060"/>
                </a:solidFill>
              </a:rPr>
              <a:t>Regression</a:t>
            </a:r>
            <a:endParaRPr lang="en-US" sz="1600" b="1" dirty="0">
              <a:solidFill>
                <a:srgbClr val="002060"/>
              </a:solidFill>
            </a:endParaRPr>
          </a:p>
          <a:p>
            <a:r>
              <a:rPr lang="en-US" sz="1600" dirty="0">
                <a:solidFill>
                  <a:srgbClr val="002060"/>
                </a:solidFill>
              </a:rPr>
              <a:t>Criteria: </a:t>
            </a:r>
            <a:endParaRPr lang="en-US" sz="1600" dirty="0" smtClean="0">
              <a:solidFill>
                <a:srgbClr val="002060"/>
              </a:solidFill>
            </a:endParaRPr>
          </a:p>
          <a:p>
            <a:r>
              <a:rPr lang="en-US" sz="1600" dirty="0" smtClean="0">
                <a:solidFill>
                  <a:srgbClr val="002060"/>
                </a:solidFill>
              </a:rPr>
              <a:t>1] Mean </a:t>
            </a:r>
            <a:r>
              <a:rPr lang="en-US" sz="1600" dirty="0">
                <a:solidFill>
                  <a:srgbClr val="002060"/>
                </a:solidFill>
              </a:rPr>
              <a:t>S</a:t>
            </a:r>
            <a:r>
              <a:rPr lang="en-US" sz="1600" dirty="0" smtClean="0">
                <a:solidFill>
                  <a:srgbClr val="002060"/>
                </a:solidFill>
              </a:rPr>
              <a:t>quare Error</a:t>
            </a:r>
          </a:p>
        </p:txBody>
      </p:sp>
      <p:pic>
        <p:nvPicPr>
          <p:cNvPr id="9" name="Picture 8"/>
          <p:cNvPicPr>
            <a:picLocks noChangeAspect="1"/>
          </p:cNvPicPr>
          <p:nvPr/>
        </p:nvPicPr>
        <p:blipFill>
          <a:blip r:embed="rId7"/>
          <a:stretch>
            <a:fillRect/>
          </a:stretch>
        </p:blipFill>
        <p:spPr>
          <a:xfrm>
            <a:off x="9358520" y="4743375"/>
            <a:ext cx="2697840" cy="2101836"/>
          </a:xfrm>
          <a:prstGeom prst="rect">
            <a:avLst/>
          </a:prstGeom>
        </p:spPr>
      </p:pic>
      <p:sp>
        <p:nvSpPr>
          <p:cNvPr id="16" name="TextBox 15"/>
          <p:cNvSpPr txBox="1"/>
          <p:nvPr/>
        </p:nvSpPr>
        <p:spPr>
          <a:xfrm>
            <a:off x="10045487" y="4430689"/>
            <a:ext cx="1422073" cy="338554"/>
          </a:xfrm>
          <a:prstGeom prst="rect">
            <a:avLst/>
          </a:prstGeom>
          <a:noFill/>
        </p:spPr>
        <p:txBody>
          <a:bodyPr wrap="square" rtlCol="0">
            <a:spAutoFit/>
          </a:bodyPr>
          <a:lstStyle/>
          <a:p>
            <a:pPr algn="ctr"/>
            <a:r>
              <a:rPr lang="en-US" sz="1600" b="1" i="1" dirty="0" smtClean="0">
                <a:solidFill>
                  <a:schemeClr val="accent1">
                    <a:lumMod val="50000"/>
                  </a:schemeClr>
                </a:solidFill>
              </a:rPr>
              <a:t>Entropy</a:t>
            </a:r>
            <a:endParaRPr lang="en-US" sz="1600" b="1" i="1"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10" name="TextBox 9"/>
              <p:cNvSpPr txBox="1"/>
              <p:nvPr/>
            </p:nvSpPr>
            <p:spPr>
              <a:xfrm>
                <a:off x="258762" y="4403021"/>
                <a:ext cx="7112845" cy="1836400"/>
              </a:xfrm>
              <a:prstGeom prst="rect">
                <a:avLst/>
              </a:prstGeom>
              <a:noFill/>
            </p:spPr>
            <p:txBody>
              <a:bodyPr wrap="none" rtlCol="0">
                <a:spAutoFit/>
              </a:bodyPr>
              <a:lstStyle/>
              <a:p>
                <a:r>
                  <a:rPr lang="en-US" sz="1600" b="1" dirty="0">
                    <a:solidFill>
                      <a:srgbClr val="002060"/>
                    </a:solidFill>
                  </a:rPr>
                  <a:t>Entropy</a:t>
                </a:r>
                <a:r>
                  <a:rPr lang="en-US" sz="1600" dirty="0">
                    <a:solidFill>
                      <a:srgbClr val="002060"/>
                    </a:solidFill>
                  </a:rPr>
                  <a:t> = - p</a:t>
                </a:r>
                <a:r>
                  <a:rPr lang="en-US" sz="1600" baseline="-25000" dirty="0">
                    <a:solidFill>
                      <a:srgbClr val="002060"/>
                    </a:solidFill>
                  </a:rPr>
                  <a:t>1</a:t>
                </a:r>
                <a:r>
                  <a:rPr lang="en-US" sz="1600" dirty="0">
                    <a:solidFill>
                      <a:srgbClr val="002060"/>
                    </a:solidFill>
                  </a:rPr>
                  <a:t> * log p</a:t>
                </a:r>
                <a:r>
                  <a:rPr lang="en-US" sz="1600" baseline="-25000" dirty="0">
                    <a:solidFill>
                      <a:srgbClr val="002060"/>
                    </a:solidFill>
                  </a:rPr>
                  <a:t>1</a:t>
                </a:r>
                <a:r>
                  <a:rPr lang="en-US" sz="1600" dirty="0">
                    <a:solidFill>
                      <a:srgbClr val="002060"/>
                    </a:solidFill>
                  </a:rPr>
                  <a:t> …. - p</a:t>
                </a:r>
                <a:r>
                  <a:rPr lang="en-US" sz="1600" baseline="-25000" dirty="0">
                    <a:solidFill>
                      <a:srgbClr val="002060"/>
                    </a:solidFill>
                  </a:rPr>
                  <a:t>n</a:t>
                </a:r>
                <a:r>
                  <a:rPr lang="en-US" sz="1600" dirty="0">
                    <a:solidFill>
                      <a:srgbClr val="002060"/>
                    </a:solidFill>
                  </a:rPr>
                  <a:t> * log </a:t>
                </a:r>
                <a:r>
                  <a:rPr lang="en-US" sz="1600" dirty="0" smtClean="0">
                    <a:solidFill>
                      <a:srgbClr val="002060"/>
                    </a:solidFill>
                  </a:rPr>
                  <a:t>p</a:t>
                </a:r>
                <a:r>
                  <a:rPr lang="en-US" sz="1600" baseline="-25000" dirty="0" smtClean="0">
                    <a:solidFill>
                      <a:srgbClr val="002060"/>
                    </a:solidFill>
                  </a:rPr>
                  <a:t>n</a:t>
                </a:r>
                <a:endParaRPr lang="en-US" sz="1600" dirty="0" smtClean="0">
                  <a:solidFill>
                    <a:srgbClr val="002060"/>
                  </a:solidFill>
                </a:endParaRPr>
              </a:p>
              <a:p>
                <a:r>
                  <a:rPr lang="en-US" sz="1400" dirty="0">
                    <a:solidFill>
                      <a:srgbClr val="002060"/>
                    </a:solidFill>
                  </a:rPr>
                  <a:t>p</a:t>
                </a:r>
                <a:r>
                  <a:rPr lang="en-US" sz="1400" baseline="-25000" dirty="0" smtClean="0">
                    <a:solidFill>
                      <a:srgbClr val="002060"/>
                    </a:solidFill>
                  </a:rPr>
                  <a:t>i</a:t>
                </a:r>
                <a:r>
                  <a:rPr lang="en-US" sz="1400" dirty="0" smtClean="0">
                    <a:solidFill>
                      <a:srgbClr val="002060"/>
                    </a:solidFill>
                  </a:rPr>
                  <a:t> = proportion of data labeled as class C</a:t>
                </a:r>
                <a:r>
                  <a:rPr lang="en-US" sz="1400" baseline="-25000" dirty="0" smtClean="0">
                    <a:solidFill>
                      <a:srgbClr val="002060"/>
                    </a:solidFill>
                  </a:rPr>
                  <a:t>i</a:t>
                </a:r>
              </a:p>
              <a:p>
                <a:endParaRPr lang="en-US" sz="1400" baseline="-25000" dirty="0" smtClean="0">
                  <a:solidFill>
                    <a:srgbClr val="002060"/>
                  </a:solidFill>
                </a:endParaRPr>
              </a:p>
              <a:p>
                <a:r>
                  <a:rPr lang="en-US" sz="1600" b="1" dirty="0" smtClean="0">
                    <a:solidFill>
                      <a:srgbClr val="002060"/>
                    </a:solidFill>
                  </a:rPr>
                  <a:t>Information Gain </a:t>
                </a:r>
                <a:r>
                  <a:rPr lang="en-US" sz="1400" dirty="0" smtClean="0">
                    <a:solidFill>
                      <a:srgbClr val="002060"/>
                    </a:solidFill>
                  </a:rPr>
                  <a:t>= Parent’s Entropy – sum (weight of child * Child’s Entropy)</a:t>
                </a:r>
              </a:p>
              <a:p>
                <a:r>
                  <a:rPr lang="en-US" sz="1400" dirty="0" smtClean="0">
                    <a:solidFill>
                      <a:srgbClr val="002060"/>
                    </a:solidFill>
                  </a:rPr>
                  <a:t>Weight of child = (no.of observations in child)/total observations</a:t>
                </a:r>
              </a:p>
              <a:p>
                <a:endParaRPr lang="en-US" sz="1400" dirty="0">
                  <a:solidFill>
                    <a:srgbClr val="002060"/>
                  </a:solidFill>
                </a:endParaRPr>
              </a:p>
              <a:p>
                <a:r>
                  <a:rPr lang="en-US" sz="1600" b="1" dirty="0">
                    <a:solidFill>
                      <a:srgbClr val="002060"/>
                    </a:solidFill>
                  </a:rPr>
                  <a:t>Gini</a:t>
                </a:r>
                <a:r>
                  <a:rPr lang="en-US" sz="1600" dirty="0">
                    <a:solidFill>
                      <a:srgbClr val="002060"/>
                    </a:solidFill>
                  </a:rPr>
                  <a:t> = 1 - </a:t>
                </a:r>
                <a14:m>
                  <m:oMath xmlns:m="http://schemas.openxmlformats.org/officeDocument/2006/math">
                    <m:nary>
                      <m:naryPr>
                        <m:chr m:val="∑"/>
                        <m:subHide m:val="on"/>
                        <m:supHide m:val="on"/>
                        <m:ctrlPr>
                          <a:rPr lang="en-US" sz="1600" i="1">
                            <a:solidFill>
                              <a:srgbClr val="002060"/>
                            </a:solidFill>
                            <a:latin typeface="Cambria Math"/>
                          </a:rPr>
                        </m:ctrlPr>
                      </m:naryPr>
                      <m:sub/>
                      <m:sup/>
                      <m:e>
                        <m:r>
                          <a:rPr lang="en-US" sz="1600" i="1">
                            <a:solidFill>
                              <a:srgbClr val="002060"/>
                            </a:solidFill>
                            <a:latin typeface="Cambria Math" panose="02040503050406030204" pitchFamily="18" charset="0"/>
                          </a:rPr>
                          <m:t>𝑝</m:t>
                        </m:r>
                        <m:r>
                          <a:rPr lang="en-US" sz="1600" i="1" baseline="-25000">
                            <a:solidFill>
                              <a:srgbClr val="002060"/>
                            </a:solidFill>
                            <a:latin typeface="Cambria Math" panose="02040503050406030204" pitchFamily="18" charset="0"/>
                          </a:rPr>
                          <m:t>𝑖</m:t>
                        </m:r>
                      </m:e>
                    </m:nary>
                  </m:oMath>
                </a14:m>
                <a:r>
                  <a:rPr lang="en-US" sz="1600" baseline="30000" dirty="0">
                    <a:solidFill>
                      <a:srgbClr val="002060"/>
                    </a:solidFill>
                  </a:rPr>
                  <a:t>2</a:t>
                </a:r>
                <a:r>
                  <a:rPr lang="en-US" sz="1600" dirty="0">
                    <a:solidFill>
                      <a:srgbClr val="002060"/>
                    </a:solidFill>
                  </a:rPr>
                  <a:t> </a:t>
                </a:r>
              </a:p>
              <a:p>
                <a:r>
                  <a:rPr lang="en-US" sz="1400" dirty="0">
                    <a:solidFill>
                      <a:srgbClr val="002060"/>
                    </a:solidFill>
                  </a:rPr>
                  <a:t>p</a:t>
                </a:r>
                <a:r>
                  <a:rPr lang="en-US" sz="1400" baseline="-25000" dirty="0">
                    <a:solidFill>
                      <a:srgbClr val="002060"/>
                    </a:solidFill>
                  </a:rPr>
                  <a:t>i</a:t>
                </a:r>
                <a:r>
                  <a:rPr lang="en-US" sz="1400" dirty="0">
                    <a:solidFill>
                      <a:srgbClr val="002060"/>
                    </a:solidFill>
                  </a:rPr>
                  <a:t> = proportion of data labeled as class </a:t>
                </a:r>
                <a:r>
                  <a:rPr lang="en-US" sz="1400" dirty="0" smtClean="0">
                    <a:solidFill>
                      <a:srgbClr val="002060"/>
                    </a:solidFill>
                  </a:rPr>
                  <a:t>C</a:t>
                </a:r>
                <a:r>
                  <a:rPr lang="en-US" sz="1400" baseline="-25000" dirty="0" smtClean="0">
                    <a:solidFill>
                      <a:srgbClr val="002060"/>
                    </a:solidFill>
                  </a:rPr>
                  <a:t>i</a:t>
                </a:r>
                <a:endParaRPr lang="en-US" sz="1400" dirty="0" smtClean="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9403" y="4403021"/>
                <a:ext cx="6574107" cy="1836400"/>
              </a:xfrm>
              <a:prstGeom prst="rect">
                <a:avLst/>
              </a:prstGeom>
              <a:blipFill rotWithShape="0">
                <a:blip r:embed="rId8"/>
                <a:stretch>
                  <a:fillRect l="-557" t="-993" b="-19205"/>
                </a:stretch>
              </a:blipFill>
            </p:spPr>
            <p:txBody>
              <a:bodyPr/>
              <a:lstStyle/>
              <a:p>
                <a:r>
                  <a:rPr lang="en-US">
                    <a:noFill/>
                  </a:rPr>
                  <a:t> </a:t>
                </a:r>
              </a:p>
            </p:txBody>
          </p:sp>
        </mc:Fallback>
      </mc:AlternateContent>
      <p:pic>
        <p:nvPicPr>
          <p:cNvPr id="18" name="Picture 17"/>
          <p:cNvPicPr>
            <a:picLocks noChangeAspect="1"/>
          </p:cNvPicPr>
          <p:nvPr/>
        </p:nvPicPr>
        <p:blipFill rotWithShape="1">
          <a:blip r:embed="rId5"/>
          <a:srcRect l="55698" t="14314" b="-1"/>
          <a:stretch/>
        </p:blipFill>
        <p:spPr>
          <a:xfrm>
            <a:off x="6905356" y="3490968"/>
            <a:ext cx="1851839" cy="321164"/>
          </a:xfrm>
          <a:prstGeom prst="rect">
            <a:avLst/>
          </a:prstGeom>
        </p:spPr>
      </p:pic>
    </p:spTree>
    <p:extLst>
      <p:ext uri="{BB962C8B-B14F-4D97-AF65-F5344CB8AC3E}">
        <p14:creationId xmlns:p14="http://schemas.microsoft.com/office/powerpoint/2010/main" val="176365103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92224" y="102600"/>
            <a:ext cx="674451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Decision Trees – Grid Search</a:t>
            </a:r>
            <a:endParaRPr lang="en-US" sz="2833" dirty="0">
              <a:solidFill>
                <a:srgbClr val="FFFFFF"/>
              </a:solidFill>
              <a:latin typeface="+mj-lt"/>
            </a:endParaRPr>
          </a:p>
        </p:txBody>
      </p:sp>
      <p:sp>
        <p:nvSpPr>
          <p:cNvPr id="15" name="TextBox 14"/>
          <p:cNvSpPr txBox="1"/>
          <p:nvPr/>
        </p:nvSpPr>
        <p:spPr>
          <a:xfrm>
            <a:off x="7933924" y="896861"/>
            <a:ext cx="2413215" cy="338554"/>
          </a:xfrm>
          <a:prstGeom prst="rect">
            <a:avLst/>
          </a:prstGeom>
          <a:noFill/>
        </p:spPr>
        <p:txBody>
          <a:bodyPr wrap="square" rtlCol="0">
            <a:spAutoFit/>
          </a:bodyPr>
          <a:lstStyle/>
          <a:p>
            <a:pPr algn="ctr"/>
            <a:r>
              <a:rPr lang="en-US" sz="1600" b="1" i="1" dirty="0" smtClean="0">
                <a:solidFill>
                  <a:schemeClr val="accent1">
                    <a:lumMod val="50000"/>
                  </a:schemeClr>
                </a:solidFill>
              </a:rPr>
              <a:t>Regression Tree</a:t>
            </a:r>
            <a:endParaRPr lang="en-US" sz="1600" b="1" i="1" dirty="0">
              <a:solidFill>
                <a:schemeClr val="accent1">
                  <a:lumMod val="50000"/>
                </a:schemeClr>
              </a:solidFill>
            </a:endParaRPr>
          </a:p>
        </p:txBody>
      </p:sp>
      <p:sp>
        <p:nvSpPr>
          <p:cNvPr id="10" name="Rectangle 9"/>
          <p:cNvSpPr/>
          <p:nvPr/>
        </p:nvSpPr>
        <p:spPr>
          <a:xfrm>
            <a:off x="392626" y="1269000"/>
            <a:ext cx="7153459" cy="4462760"/>
          </a:xfrm>
          <a:prstGeom prst="rect">
            <a:avLst/>
          </a:prstGeom>
        </p:spPr>
        <p:txBody>
          <a:bodyPr wrap="square">
            <a:spAutoFit/>
          </a:bodyPr>
          <a:lstStyle/>
          <a:p>
            <a:r>
              <a:rPr lang="en-US" sz="1400" dirty="0">
                <a:solidFill>
                  <a:srgbClr val="A71D5D"/>
                </a:solidFill>
                <a:latin typeface="SFMono-Regular"/>
              </a:rPr>
              <a:t>from</a:t>
            </a:r>
            <a:r>
              <a:rPr lang="en-US" sz="1400" dirty="0">
                <a:solidFill>
                  <a:srgbClr val="333333"/>
                </a:solidFill>
                <a:latin typeface="SFMono-Regular"/>
              </a:rPr>
              <a:t> sklearn.tree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DecisionTreeClassifier</a:t>
            </a:r>
          </a:p>
          <a:p>
            <a:r>
              <a:rPr lang="en-US" sz="1400" dirty="0">
                <a:solidFill>
                  <a:srgbClr val="A71D5D"/>
                </a:solidFill>
                <a:latin typeface="SFMono-Regular"/>
              </a:rPr>
              <a:t>from</a:t>
            </a:r>
            <a:r>
              <a:rPr lang="en-US" sz="1400" dirty="0">
                <a:solidFill>
                  <a:srgbClr val="333333"/>
                </a:solidFill>
                <a:latin typeface="SFMono-Regular"/>
              </a:rPr>
              <a:t> sklearn.pipeline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Pipeline</a:t>
            </a:r>
          </a:p>
          <a:p>
            <a:r>
              <a:rPr lang="en-US" sz="1400" dirty="0">
                <a:solidFill>
                  <a:srgbClr val="A71D5D"/>
                </a:solidFill>
                <a:latin typeface="SFMono-Regular"/>
              </a:rPr>
              <a:t>from</a:t>
            </a:r>
            <a:r>
              <a:rPr lang="en-US" sz="1400" dirty="0">
                <a:solidFill>
                  <a:srgbClr val="333333"/>
                </a:solidFill>
                <a:latin typeface="SFMono-Regular"/>
              </a:rPr>
              <a:t> sklearn.grid_search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GridSearchCV</a:t>
            </a:r>
          </a:p>
          <a:p>
            <a:endParaRPr lang="en-US" sz="1400" dirty="0">
              <a:solidFill>
                <a:srgbClr val="333333"/>
              </a:solidFill>
              <a:latin typeface="SFMono-Regular"/>
            </a:endParaRPr>
          </a:p>
          <a:p>
            <a:pPr>
              <a:lnSpc>
                <a:spcPts val="1500"/>
              </a:lnSpc>
            </a:pPr>
            <a:r>
              <a:rPr lang="en-US" sz="14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pipeline </a:t>
            </a:r>
            <a:r>
              <a:rPr lang="en-US" sz="1400" dirty="0">
                <a:solidFill>
                  <a:srgbClr val="A71D5D"/>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Pipeline([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 clf '</a:t>
            </a:r>
            <a:r>
              <a:rPr lang="en-US" sz="1400" dirty="0">
                <a:solidFill>
                  <a:srgbClr val="333333"/>
                </a:solidFill>
                <a:latin typeface="SFMono-Regular"/>
                <a:ea typeface="Times New Roman" panose="02020603050405020304" pitchFamily="18" charset="0"/>
                <a:cs typeface="Times New Roman" panose="02020603050405020304" pitchFamily="18" charset="0"/>
              </a:rPr>
              <a:t>, DecisionTreeClassifier(</a:t>
            </a:r>
            <a:r>
              <a:rPr lang="en-US" sz="1400" dirty="0">
                <a:solidFill>
                  <a:srgbClr val="ED6A43"/>
                </a:solidFill>
                <a:latin typeface="SFMono-Regular"/>
                <a:ea typeface="Times New Roman" panose="02020603050405020304" pitchFamily="18" charset="0"/>
                <a:cs typeface="Times New Roman" panose="02020603050405020304" pitchFamily="18" charset="0"/>
              </a:rPr>
              <a:t>criterion</a:t>
            </a:r>
            <a:r>
              <a:rPr lang="en-US" sz="1400" dirty="0">
                <a:solidFill>
                  <a:srgbClr val="A71D5D"/>
                </a:solidFill>
                <a:latin typeface="SFMono-Regular"/>
                <a:ea typeface="Times New Roman" panose="02020603050405020304" pitchFamily="18" charset="0"/>
                <a:cs typeface="Times New Roman" panose="02020603050405020304" pitchFamily="18" charset="0"/>
              </a:rPr>
              <a:t>=</a:t>
            </a:r>
            <a:r>
              <a:rPr lang="en-US" sz="1400" dirty="0">
                <a:solidFill>
                  <a:srgbClr val="183691"/>
                </a:solidFill>
                <a:latin typeface="SFMono-Regular"/>
                <a:ea typeface="Times New Roman" panose="02020603050405020304" pitchFamily="18" charset="0"/>
                <a:cs typeface="Times New Roman" panose="02020603050405020304" pitchFamily="18" charset="0"/>
              </a:rPr>
              <a:t>'entropy'</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p>
          <a:p>
            <a:pPr>
              <a:lnSpc>
                <a:spcPts val="1500"/>
              </a:lnSpc>
            </a:pP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parameters </a:t>
            </a:r>
            <a:r>
              <a:rPr lang="en-US" sz="1400" dirty="0">
                <a:solidFill>
                  <a:srgbClr val="A71D5D"/>
                </a:solidFill>
                <a:latin typeface="SFMono-Regular"/>
                <a:ea typeface="Times New Roman" panose="02020603050405020304" pitchFamily="18" charset="0"/>
                <a:cs typeface="Times New Roman" panose="02020603050405020304" pitchFamily="18" charset="0"/>
              </a:rPr>
              <a:t>=</a:t>
            </a:r>
            <a:r>
              <a:rPr lang="en-US" sz="1400" dirty="0">
                <a:solidFill>
                  <a:srgbClr val="333333"/>
                </a:solidFill>
                <a:latin typeface="SFMono-Regular"/>
                <a:ea typeface="Times New Roman" panose="02020603050405020304" pitchFamily="18" charset="0"/>
                <a:cs typeface="Times New Roman" panose="02020603050405020304" pitchFamily="18" charset="0"/>
              </a:rPr>
              <a:t> {</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'clf__max_depth'</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150</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155</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160</a:t>
            </a:r>
            <a:r>
              <a:rPr lang="en-US" sz="1400" dirty="0">
                <a:solidFill>
                  <a:srgbClr val="333333"/>
                </a:solidFill>
                <a:latin typeface="SFMono-Regular"/>
                <a:ea typeface="Times New Roman" panose="02020603050405020304" pitchFamily="18" charset="0"/>
                <a:cs typeface="Times New Roman" panose="02020603050405020304" pitchFamily="18" charset="0"/>
              </a:rPr>
              <a:t>),</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'clf__min_samples_split'</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2</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3</a:t>
            </a:r>
            <a:r>
              <a:rPr lang="en-US" sz="1400" dirty="0">
                <a:solidFill>
                  <a:srgbClr val="333333"/>
                </a:solidFill>
                <a:latin typeface="SFMono-Regular"/>
                <a:ea typeface="Times New Roman" panose="02020603050405020304" pitchFamily="18" charset="0"/>
                <a:cs typeface="Times New Roman" panose="02020603050405020304" pitchFamily="18" charset="0"/>
              </a:rPr>
              <a:t>),</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'clf__min_samples_leaf'</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2</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3</a:t>
            </a:r>
            <a:r>
              <a:rPr lang="en-US" sz="1400" dirty="0">
                <a:solidFill>
                  <a:srgbClr val="333333"/>
                </a:solidFill>
                <a:latin typeface="SFMono-Regular"/>
                <a:ea typeface="Times New Roman" panose="02020603050405020304" pitchFamily="18" charset="0"/>
                <a:cs typeface="Times New Roman" panose="02020603050405020304" pitchFamily="18" charset="0"/>
              </a:rPr>
              <a:t>)</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p>
          <a:p>
            <a:pPr>
              <a:lnSpc>
                <a:spcPts val="1500"/>
              </a:lnSpc>
            </a:pPr>
            <a:endParaRPr lang="en-US" sz="1400" dirty="0">
              <a:solidFill>
                <a:srgbClr val="333333"/>
              </a:solidFill>
              <a:latin typeface="SFMono-Regular"/>
              <a:cs typeface="Times New Roman" panose="02020603050405020304" pitchFamily="18" charset="0"/>
            </a:endParaRPr>
          </a:p>
          <a:p>
            <a:pPr>
              <a:lnSpc>
                <a:spcPts val="1500"/>
              </a:lnSpc>
            </a:pPr>
            <a:r>
              <a:rPr lang="en-US" sz="1400" dirty="0">
                <a:solidFill>
                  <a:srgbClr val="333333"/>
                </a:solidFill>
                <a:latin typeface="SFMono-Regular"/>
              </a:rPr>
              <a:t>grid_search </a:t>
            </a:r>
            <a:r>
              <a:rPr lang="en-US" sz="1400" dirty="0">
                <a:solidFill>
                  <a:srgbClr val="A71D5D"/>
                </a:solidFill>
                <a:latin typeface="SFMono-Regular"/>
              </a:rPr>
              <a:t>=</a:t>
            </a:r>
            <a:r>
              <a:rPr lang="en-US" sz="1400" dirty="0">
                <a:solidFill>
                  <a:srgbClr val="333333"/>
                </a:solidFill>
                <a:latin typeface="SFMono-Regular"/>
              </a:rPr>
              <a:t> GridSearchCV(pipeline, parameters, </a:t>
            </a:r>
            <a:r>
              <a:rPr lang="en-US" sz="1400" dirty="0">
                <a:solidFill>
                  <a:srgbClr val="ED6A43"/>
                </a:solidFill>
                <a:latin typeface="SFMono-Regular"/>
              </a:rPr>
              <a:t>n_jobs</a:t>
            </a:r>
            <a:r>
              <a:rPr lang="en-US" sz="1400" dirty="0">
                <a:solidFill>
                  <a:srgbClr val="A71D5D"/>
                </a:solidFill>
                <a:latin typeface="SFMono-Regular"/>
              </a:rPr>
              <a:t>=-</a:t>
            </a:r>
            <a:r>
              <a:rPr lang="en-US" sz="1400" dirty="0">
                <a:solidFill>
                  <a:srgbClr val="0086B3"/>
                </a:solidFill>
                <a:latin typeface="SFMono-Regular"/>
              </a:rPr>
              <a:t>1</a:t>
            </a:r>
            <a:r>
              <a:rPr lang="en-US" sz="1400" dirty="0">
                <a:solidFill>
                  <a:srgbClr val="333333"/>
                </a:solidFill>
                <a:latin typeface="SFMono-Regular"/>
              </a:rPr>
              <a:t>, </a:t>
            </a:r>
            <a:r>
              <a:rPr lang="en-US" sz="1400" dirty="0">
                <a:solidFill>
                  <a:srgbClr val="ED6A43"/>
                </a:solidFill>
                <a:latin typeface="SFMono-Regular"/>
              </a:rPr>
              <a:t>verbose</a:t>
            </a:r>
            <a:r>
              <a:rPr lang="en-US" sz="1400" dirty="0">
                <a:solidFill>
                  <a:srgbClr val="A71D5D"/>
                </a:solidFill>
                <a:latin typeface="SFMono-Regular"/>
              </a:rPr>
              <a:t>=</a:t>
            </a:r>
            <a:r>
              <a:rPr lang="en-US" sz="1400" dirty="0">
                <a:solidFill>
                  <a:srgbClr val="0086B3"/>
                </a:solidFill>
                <a:latin typeface="SFMono-Regular"/>
              </a:rPr>
              <a:t>1</a:t>
            </a:r>
            <a:r>
              <a:rPr lang="en-US" sz="1400" dirty="0">
                <a:solidFill>
                  <a:srgbClr val="333333"/>
                </a:solidFill>
                <a:latin typeface="SFMono-Regular"/>
              </a:rPr>
              <a:t>, </a:t>
            </a:r>
            <a:r>
              <a:rPr lang="en-US" sz="1400" dirty="0">
                <a:solidFill>
                  <a:srgbClr val="ED6A43"/>
                </a:solidFill>
                <a:latin typeface="SFMono-Regular"/>
              </a:rPr>
              <a:t>scoring</a:t>
            </a:r>
            <a:r>
              <a:rPr lang="en-US" sz="1400" dirty="0">
                <a:solidFill>
                  <a:srgbClr val="A71D5D"/>
                </a:solidFill>
                <a:latin typeface="SFMono-Regular"/>
              </a:rPr>
              <a:t>=</a:t>
            </a:r>
            <a:r>
              <a:rPr lang="en-US" sz="1400" dirty="0">
                <a:solidFill>
                  <a:srgbClr val="183691"/>
                </a:solidFill>
                <a:latin typeface="SFMono-Regular"/>
              </a:rPr>
              <a:t>'f1</a:t>
            </a:r>
            <a:r>
              <a:rPr lang="en-US" sz="1400" dirty="0" smtClean="0">
                <a:solidFill>
                  <a:srgbClr val="183691"/>
                </a:solidFill>
                <a:latin typeface="SFMono-Regular"/>
              </a:rPr>
              <a:t>'</a:t>
            </a:r>
            <a:r>
              <a:rPr lang="en-US" sz="1400" dirty="0" smtClean="0">
                <a:solidFill>
                  <a:srgbClr val="333333"/>
                </a:solidFill>
                <a:latin typeface="SFMono-Regular"/>
              </a:rPr>
              <a:t>)</a:t>
            </a:r>
          </a:p>
          <a:p>
            <a:pPr>
              <a:lnSpc>
                <a:spcPts val="1500"/>
              </a:lnSpc>
            </a:pPr>
            <a:endParaRPr lang="en-US" sz="1400" dirty="0" smtClean="0">
              <a:solidFill>
                <a:srgbClr val="333333"/>
              </a:solidFill>
              <a:latin typeface="SFMono-Regular"/>
            </a:endParaRPr>
          </a:p>
          <a:p>
            <a:pPr>
              <a:lnSpc>
                <a:spcPts val="1500"/>
              </a:lnSpc>
            </a:pPr>
            <a:r>
              <a:rPr lang="en-US" sz="1400" dirty="0" smtClean="0">
                <a:solidFill>
                  <a:srgbClr val="333333"/>
                </a:solidFill>
                <a:latin typeface="SFMono-Regular"/>
              </a:rPr>
              <a:t>grid_search.fit (x_train</a:t>
            </a:r>
            <a:r>
              <a:rPr lang="en-US" sz="1400" dirty="0">
                <a:solidFill>
                  <a:srgbClr val="333333"/>
                </a:solidFill>
                <a:latin typeface="SFMono-Regular"/>
              </a:rPr>
              <a:t>, y_train</a:t>
            </a:r>
            <a:r>
              <a:rPr lang="en-US" sz="1400" dirty="0" smtClean="0">
                <a:solidFill>
                  <a:srgbClr val="333333"/>
                </a:solidFill>
                <a:latin typeface="SFMono-Regular"/>
              </a:rPr>
              <a:t>)</a:t>
            </a:r>
          </a:p>
          <a:p>
            <a:pPr>
              <a:lnSpc>
                <a:spcPts val="1500"/>
              </a:lnSpc>
            </a:pPr>
            <a:r>
              <a:rPr lang="en-US" sz="1400" dirty="0">
                <a:solidFill>
                  <a:srgbClr val="333333"/>
                </a:solidFill>
                <a:latin typeface="SFMono-Regular"/>
              </a:rPr>
              <a:t>predictions </a:t>
            </a:r>
            <a:r>
              <a:rPr lang="en-US" sz="1400" dirty="0">
                <a:solidFill>
                  <a:srgbClr val="A71D5D"/>
                </a:solidFill>
                <a:latin typeface="SFMono-Regular"/>
              </a:rPr>
              <a:t>=</a:t>
            </a:r>
            <a:r>
              <a:rPr lang="en-US" sz="1400" dirty="0">
                <a:solidFill>
                  <a:srgbClr val="333333"/>
                </a:solidFill>
                <a:latin typeface="SFMono-Regular"/>
              </a:rPr>
              <a:t> </a:t>
            </a:r>
            <a:r>
              <a:rPr lang="en-US" sz="1400" dirty="0" smtClean="0">
                <a:solidFill>
                  <a:srgbClr val="333333"/>
                </a:solidFill>
                <a:latin typeface="SFMono-Regular"/>
              </a:rPr>
              <a:t>grid_search.predict (x_test)</a:t>
            </a:r>
          </a:p>
          <a:p>
            <a:pPr>
              <a:lnSpc>
                <a:spcPts val="1500"/>
              </a:lnSpc>
            </a:pPr>
            <a:endParaRPr lang="en-US" sz="1400" dirty="0">
              <a:solidFill>
                <a:srgbClr val="333333"/>
              </a:solidFill>
              <a:latin typeface="SFMono-Regular"/>
            </a:endParaRPr>
          </a:p>
          <a:p>
            <a:pPr>
              <a:lnSpc>
                <a:spcPts val="1500"/>
              </a:lnSpc>
            </a:pPr>
            <a:r>
              <a:rPr lang="en-US" sz="1400" dirty="0"/>
              <a:t>best_parameters = </a:t>
            </a:r>
            <a:r>
              <a:rPr lang="en-US" sz="1400" dirty="0" smtClean="0"/>
              <a:t>grid_search . best_estimator_ . get_params ( )</a:t>
            </a:r>
          </a:p>
          <a:p>
            <a:pPr>
              <a:lnSpc>
                <a:spcPts val="1500"/>
              </a:lnSpc>
            </a:pPr>
            <a:endParaRPr lang="en-US" sz="1400" dirty="0" smtClean="0"/>
          </a:p>
          <a:p>
            <a:pPr lvl="0"/>
            <a:r>
              <a:rPr lang="en-US" sz="1400" dirty="0">
                <a:solidFill>
                  <a:srgbClr val="A71D5D"/>
                </a:solidFill>
                <a:latin typeface="SFMono-Regular"/>
              </a:rPr>
              <a:t>for</a:t>
            </a:r>
            <a:r>
              <a:rPr lang="en-US" sz="1400" dirty="0">
                <a:solidFill>
                  <a:srgbClr val="333333"/>
                </a:solidFill>
                <a:latin typeface="SFMono-Regular"/>
              </a:rPr>
              <a:t> param_name </a:t>
            </a:r>
            <a:r>
              <a:rPr lang="en-US" sz="1400" dirty="0">
                <a:solidFill>
                  <a:srgbClr val="A71D5D"/>
                </a:solidFill>
                <a:latin typeface="SFMono-Regular"/>
              </a:rPr>
              <a:t>in</a:t>
            </a:r>
            <a:r>
              <a:rPr lang="en-US" sz="1400" dirty="0">
                <a:solidFill>
                  <a:srgbClr val="333333"/>
                </a:solidFill>
                <a:latin typeface="SFMono-Regular"/>
              </a:rPr>
              <a:t> </a:t>
            </a:r>
            <a:r>
              <a:rPr lang="en-US" sz="1400" dirty="0" smtClean="0">
                <a:solidFill>
                  <a:srgbClr val="0086B3"/>
                </a:solidFill>
                <a:latin typeface="SFMono-Regular"/>
              </a:rPr>
              <a:t>sorted </a:t>
            </a:r>
            <a:r>
              <a:rPr lang="en-US" sz="1400" dirty="0" smtClean="0">
                <a:solidFill>
                  <a:srgbClr val="333333"/>
                </a:solidFill>
                <a:latin typeface="SFMono-Regular"/>
              </a:rPr>
              <a:t>( parameters.keys ( ) ):</a:t>
            </a:r>
          </a:p>
          <a:p>
            <a:r>
              <a:rPr lang="en-US" sz="1400" dirty="0" smtClean="0">
                <a:solidFill>
                  <a:srgbClr val="333333"/>
                </a:solidFill>
                <a:latin typeface="SFMono-Regular"/>
              </a:rPr>
              <a:t>    </a:t>
            </a:r>
            <a:r>
              <a:rPr lang="en-US" sz="1400" dirty="0" smtClean="0">
                <a:solidFill>
                  <a:srgbClr val="0086B3"/>
                </a:solidFill>
                <a:latin typeface="SFMono-Regular"/>
              </a:rPr>
              <a:t>print</a:t>
            </a:r>
            <a:r>
              <a:rPr lang="en-US" sz="1400" dirty="0" smtClean="0">
                <a:solidFill>
                  <a:srgbClr val="333333"/>
                </a:solidFill>
                <a:latin typeface="SFMono-Regular"/>
              </a:rPr>
              <a:t> </a:t>
            </a:r>
            <a:r>
              <a:rPr lang="en-US" sz="1400" dirty="0">
                <a:solidFill>
                  <a:srgbClr val="333333"/>
                </a:solidFill>
                <a:latin typeface="SFMono-Regular"/>
              </a:rPr>
              <a:t>(</a:t>
            </a:r>
            <a:r>
              <a:rPr lang="en-US" sz="1400" dirty="0">
                <a:solidFill>
                  <a:srgbClr val="183691"/>
                </a:solidFill>
                <a:latin typeface="SFMono-Regular"/>
              </a:rPr>
              <a:t>'\t</a:t>
            </a:r>
            <a:r>
              <a:rPr lang="en-US" sz="1400" dirty="0">
                <a:solidFill>
                  <a:srgbClr val="0086B3"/>
                </a:solidFill>
                <a:latin typeface="SFMono-Regular"/>
              </a:rPr>
              <a:t>%s</a:t>
            </a:r>
            <a:r>
              <a:rPr lang="en-US" sz="1400" dirty="0">
                <a:solidFill>
                  <a:srgbClr val="183691"/>
                </a:solidFill>
                <a:latin typeface="SFMono-Regular"/>
              </a:rPr>
              <a:t>: </a:t>
            </a:r>
            <a:r>
              <a:rPr lang="en-US" sz="1400" dirty="0">
                <a:solidFill>
                  <a:srgbClr val="0086B3"/>
                </a:solidFill>
                <a:latin typeface="SFMono-Regular"/>
              </a:rPr>
              <a:t>%r</a:t>
            </a:r>
            <a:r>
              <a:rPr lang="en-US" sz="1400" dirty="0">
                <a:solidFill>
                  <a:srgbClr val="183691"/>
                </a:solidFill>
                <a:latin typeface="SFMono-Regular"/>
              </a:rPr>
              <a:t>'</a:t>
            </a:r>
            <a:r>
              <a:rPr lang="en-US" sz="1400" dirty="0">
                <a:solidFill>
                  <a:srgbClr val="333333"/>
                </a:solidFill>
                <a:latin typeface="SFMono-Regular"/>
              </a:rPr>
              <a:t> </a:t>
            </a:r>
            <a:r>
              <a:rPr lang="en-US" sz="1400" dirty="0">
                <a:solidFill>
                  <a:srgbClr val="A71D5D"/>
                </a:solidFill>
                <a:latin typeface="SFMono-Regular"/>
              </a:rPr>
              <a:t>%</a:t>
            </a:r>
            <a:r>
              <a:rPr lang="en-US" sz="1400" dirty="0">
                <a:solidFill>
                  <a:srgbClr val="333333"/>
                </a:solidFill>
                <a:latin typeface="SFMono-Regular"/>
              </a:rPr>
              <a:t> (param_name, </a:t>
            </a:r>
            <a:r>
              <a:rPr lang="en-US" sz="1400" dirty="0" smtClean="0">
                <a:solidFill>
                  <a:srgbClr val="333333"/>
                </a:solidFill>
                <a:latin typeface="SFMono-Regular"/>
              </a:rPr>
              <a:t>best_parameters[param_name]))</a:t>
            </a:r>
            <a:endParaRPr lang="en-US" sz="1400" dirty="0"/>
          </a:p>
        </p:txBody>
      </p:sp>
      <p:sp>
        <p:nvSpPr>
          <p:cNvPr id="20" name="Rectangle 19"/>
          <p:cNvSpPr/>
          <p:nvPr/>
        </p:nvSpPr>
        <p:spPr>
          <a:xfrm>
            <a:off x="7179794" y="1225616"/>
            <a:ext cx="4740244" cy="1123384"/>
          </a:xfrm>
          <a:prstGeom prst="rect">
            <a:avLst/>
          </a:prstGeom>
        </p:spPr>
        <p:txBody>
          <a:bodyPr wrap="square">
            <a:spAutoFit/>
          </a:bodyPr>
          <a:lstStyle/>
          <a:p>
            <a:r>
              <a:rPr lang="en-US" sz="1400" dirty="0">
                <a:solidFill>
                  <a:srgbClr val="A71D5D"/>
                </a:solidFill>
                <a:latin typeface="SFMono-Regular"/>
              </a:rPr>
              <a:t>from</a:t>
            </a:r>
            <a:r>
              <a:rPr lang="en-US" sz="1400" dirty="0">
                <a:solidFill>
                  <a:srgbClr val="333333"/>
                </a:solidFill>
                <a:latin typeface="SFMono-Regular"/>
              </a:rPr>
              <a:t> sklearn.tree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DecisionTreeRegressor</a:t>
            </a:r>
          </a:p>
          <a:p>
            <a:endParaRPr lang="en-US" sz="1400" dirty="0">
              <a:solidFill>
                <a:srgbClr val="333333"/>
              </a:solidFill>
              <a:latin typeface="SFMono-Regular"/>
            </a:endParaRPr>
          </a:p>
          <a:p>
            <a:pPr>
              <a:lnSpc>
                <a:spcPts val="1500"/>
              </a:lnSpc>
            </a:pPr>
            <a:r>
              <a:rPr lang="en-US" sz="14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pipeline </a:t>
            </a:r>
            <a:r>
              <a:rPr lang="en-US" sz="1400" dirty="0">
                <a:solidFill>
                  <a:srgbClr val="A71D5D"/>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Pipeline([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 clf '</a:t>
            </a:r>
            <a:r>
              <a:rPr lang="en-US" sz="1400" dirty="0">
                <a:solidFill>
                  <a:srgbClr val="333333"/>
                </a:solidFill>
                <a:latin typeface="SFMono-Regular"/>
                <a:ea typeface="Times New Roman" panose="02020603050405020304" pitchFamily="18" charset="0"/>
                <a:cs typeface="Times New Roman" panose="02020603050405020304" pitchFamily="18" charset="0"/>
              </a:rPr>
              <a:t>, DecisionTreeClassifier(</a:t>
            </a:r>
            <a:r>
              <a:rPr lang="en-US" sz="1400" dirty="0">
                <a:solidFill>
                  <a:srgbClr val="ED6A43"/>
                </a:solidFill>
                <a:latin typeface="SFMono-Regular"/>
                <a:ea typeface="Times New Roman" panose="02020603050405020304" pitchFamily="18" charset="0"/>
                <a:cs typeface="Times New Roman" panose="02020603050405020304" pitchFamily="18" charset="0"/>
              </a:rPr>
              <a:t>criterion</a:t>
            </a:r>
            <a:r>
              <a:rPr lang="en-US" sz="1400" dirty="0" smtClean="0">
                <a:solidFill>
                  <a:srgbClr val="A71D5D"/>
                </a:solidFill>
                <a:latin typeface="SFMono-Regular"/>
                <a:ea typeface="Times New Roman" panose="02020603050405020304" pitchFamily="18" charset="0"/>
                <a:cs typeface="Times New Roman" panose="02020603050405020304" pitchFamily="18" charset="0"/>
              </a:rPr>
              <a:t>=</a:t>
            </a:r>
            <a:r>
              <a:rPr lang="en-US" sz="1400" dirty="0" smtClean="0">
                <a:solidFill>
                  <a:srgbClr val="183691"/>
                </a:solidFill>
                <a:latin typeface="SFMono-Regular"/>
                <a:ea typeface="Times New Roman" panose="02020603050405020304" pitchFamily="18" charset="0"/>
                <a:cs typeface="Times New Roman" panose="02020603050405020304" pitchFamily="18" charset="0"/>
              </a:rPr>
              <a:t>‘mse'</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endParaRPr lang="en-US" sz="1400" dirty="0">
              <a:latin typeface="SFMono-Regular"/>
            </a:endParaRPr>
          </a:p>
          <a:p>
            <a:endParaRPr lang="en-US" sz="1400" dirty="0"/>
          </a:p>
        </p:txBody>
      </p:sp>
      <p:sp>
        <p:nvSpPr>
          <p:cNvPr id="23" name="TextBox 22"/>
          <p:cNvSpPr txBox="1"/>
          <p:nvPr/>
        </p:nvSpPr>
        <p:spPr>
          <a:xfrm>
            <a:off x="780464" y="916910"/>
            <a:ext cx="3964568" cy="338554"/>
          </a:xfrm>
          <a:prstGeom prst="rect">
            <a:avLst/>
          </a:prstGeom>
          <a:noFill/>
        </p:spPr>
        <p:txBody>
          <a:bodyPr wrap="square" rtlCol="0">
            <a:spAutoFit/>
          </a:bodyPr>
          <a:lstStyle/>
          <a:p>
            <a:pPr algn="ctr"/>
            <a:r>
              <a:rPr lang="en-US" sz="1600" b="1" i="1" dirty="0">
                <a:solidFill>
                  <a:schemeClr val="accent1">
                    <a:lumMod val="50000"/>
                  </a:schemeClr>
                </a:solidFill>
              </a:rPr>
              <a:t>G</a:t>
            </a:r>
            <a:r>
              <a:rPr lang="en-US" sz="1600" b="1" i="1" dirty="0" smtClean="0">
                <a:solidFill>
                  <a:schemeClr val="accent1">
                    <a:lumMod val="50000"/>
                  </a:schemeClr>
                </a:solidFill>
              </a:rPr>
              <a:t>rid Search  - Classification Tree</a:t>
            </a:r>
            <a:endParaRPr lang="en-US" sz="1600" b="1" i="1" dirty="0">
              <a:solidFill>
                <a:schemeClr val="accent1">
                  <a:lumMod val="50000"/>
                </a:schemeClr>
              </a:solidFill>
            </a:endParaRPr>
          </a:p>
        </p:txBody>
      </p:sp>
      <p:pic>
        <p:nvPicPr>
          <p:cNvPr id="25" name="Picture 24"/>
          <p:cNvPicPr>
            <a:picLocks noChangeAspect="1"/>
          </p:cNvPicPr>
          <p:nvPr/>
        </p:nvPicPr>
        <p:blipFill rotWithShape="1">
          <a:blip r:embed="rId3"/>
          <a:srcRect b="2166"/>
          <a:stretch/>
        </p:blipFill>
        <p:spPr>
          <a:xfrm>
            <a:off x="7675365" y="4293001"/>
            <a:ext cx="3962117" cy="2351389"/>
          </a:xfrm>
          <a:prstGeom prst="rect">
            <a:avLst/>
          </a:prstGeom>
        </p:spPr>
      </p:pic>
      <p:sp>
        <p:nvSpPr>
          <p:cNvPr id="27" name="TextBox 26"/>
          <p:cNvSpPr txBox="1"/>
          <p:nvPr/>
        </p:nvSpPr>
        <p:spPr>
          <a:xfrm>
            <a:off x="8863516" y="3934172"/>
            <a:ext cx="1585814" cy="338554"/>
          </a:xfrm>
          <a:prstGeom prst="rect">
            <a:avLst/>
          </a:prstGeom>
          <a:noFill/>
        </p:spPr>
        <p:txBody>
          <a:bodyPr wrap="square" rtlCol="0">
            <a:spAutoFit/>
          </a:bodyPr>
          <a:lstStyle/>
          <a:p>
            <a:pPr algn="ctr"/>
            <a:r>
              <a:rPr lang="en-US" sz="1600" b="1" i="1" dirty="0" smtClean="0">
                <a:solidFill>
                  <a:schemeClr val="accent1">
                    <a:lumMod val="50000"/>
                  </a:schemeClr>
                </a:solidFill>
              </a:rPr>
              <a:t>Grid Search</a:t>
            </a:r>
            <a:endParaRPr lang="en-US" sz="1600" b="1" i="1" dirty="0">
              <a:solidFill>
                <a:schemeClr val="accent1">
                  <a:lumMod val="50000"/>
                </a:schemeClr>
              </a:solidFill>
            </a:endParaRPr>
          </a:p>
        </p:txBody>
      </p:sp>
    </p:spTree>
    <p:extLst>
      <p:ext uri="{BB962C8B-B14F-4D97-AF65-F5344CB8AC3E}">
        <p14:creationId xmlns:p14="http://schemas.microsoft.com/office/powerpoint/2010/main" val="51921962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2571" y="3550130"/>
            <a:ext cx="5577014" cy="3067200"/>
          </a:xfrm>
          <a:prstGeom prst="rect">
            <a:avLst/>
          </a:prstGeom>
        </p:spPr>
      </p:pic>
      <p:sp>
        <p:nvSpPr>
          <p:cNvPr id="3" name="Rectangle 2"/>
          <p:cNvSpPr/>
          <p:nvPr/>
        </p:nvSpPr>
        <p:spPr>
          <a:xfrm>
            <a:off x="279584" y="793800"/>
            <a:ext cx="6189174" cy="2831544"/>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Random Forest</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Random forest is </a:t>
            </a:r>
            <a:r>
              <a:rPr lang="en-US" sz="1600" dirty="0">
                <a:solidFill>
                  <a:srgbClr val="002060"/>
                </a:solidFill>
              </a:rPr>
              <a:t>a collection of decision trees that have been trained on randomly selected </a:t>
            </a:r>
            <a:r>
              <a:rPr lang="en-US" sz="1600" dirty="0" smtClean="0">
                <a:solidFill>
                  <a:srgbClr val="002060"/>
                </a:solidFill>
              </a:rPr>
              <a:t>subsets of </a:t>
            </a:r>
            <a:r>
              <a:rPr lang="en-US" sz="1600" dirty="0">
                <a:solidFill>
                  <a:srgbClr val="002060"/>
                </a:solidFill>
              </a:rPr>
              <a:t>the training instances and explanatory </a:t>
            </a:r>
            <a:r>
              <a:rPr lang="en-US" sz="1600" dirty="0" smtClean="0">
                <a:solidFill>
                  <a:srgbClr val="002060"/>
                </a:solidFill>
              </a:rPr>
              <a:t>variables</a:t>
            </a:r>
          </a:p>
          <a:p>
            <a:pPr marL="389077" lvl="2" indent="-389077">
              <a:buFont typeface="Arial" panose="020B0604020202020204" pitchFamily="34" charset="0"/>
              <a:buChar char="•"/>
              <a:defRPr/>
            </a:pPr>
            <a:r>
              <a:rPr lang="en-US" sz="1600" dirty="0">
                <a:solidFill>
                  <a:srgbClr val="002060"/>
                </a:solidFill>
              </a:rPr>
              <a:t>Random forests usually </a:t>
            </a:r>
            <a:r>
              <a:rPr lang="en-US" sz="1600" dirty="0" smtClean="0">
                <a:solidFill>
                  <a:srgbClr val="002060"/>
                </a:solidFill>
              </a:rPr>
              <a:t>make predictions </a:t>
            </a:r>
            <a:r>
              <a:rPr lang="en-US" sz="1600" dirty="0">
                <a:solidFill>
                  <a:srgbClr val="002060"/>
                </a:solidFill>
              </a:rPr>
              <a:t>by returning the mode or mean of the predictions of their </a:t>
            </a:r>
            <a:r>
              <a:rPr lang="en-US" sz="1600" dirty="0" smtClean="0">
                <a:solidFill>
                  <a:srgbClr val="002060"/>
                </a:solidFill>
              </a:rPr>
              <a:t>constituent trees</a:t>
            </a:r>
          </a:p>
          <a:p>
            <a:pPr marL="389077" lvl="2" indent="-389077">
              <a:buFont typeface="Arial" panose="020B0604020202020204" pitchFamily="34" charset="0"/>
              <a:buChar char="•"/>
              <a:defRPr/>
            </a:pPr>
            <a:r>
              <a:rPr lang="en-US" sz="1600" dirty="0">
                <a:solidFill>
                  <a:srgbClr val="002060"/>
                </a:solidFill>
              </a:rPr>
              <a:t>Random forests are less prone to overfitting than decision trees because no </a:t>
            </a:r>
            <a:r>
              <a:rPr lang="en-US" sz="1600" dirty="0" smtClean="0">
                <a:solidFill>
                  <a:srgbClr val="002060"/>
                </a:solidFill>
              </a:rPr>
              <a:t>single tree </a:t>
            </a:r>
            <a:r>
              <a:rPr lang="en-US" sz="1600" dirty="0">
                <a:solidFill>
                  <a:srgbClr val="002060"/>
                </a:solidFill>
              </a:rPr>
              <a:t>can learn from all of the instances and explanatory variables; no single tree </a:t>
            </a:r>
            <a:r>
              <a:rPr lang="en-US" sz="1600" dirty="0" smtClean="0">
                <a:solidFill>
                  <a:srgbClr val="002060"/>
                </a:solidFill>
              </a:rPr>
              <a:t>can memorize </a:t>
            </a:r>
            <a:r>
              <a:rPr lang="en-US" sz="1600" dirty="0">
                <a:solidFill>
                  <a:srgbClr val="002060"/>
                </a:solidFill>
              </a:rPr>
              <a:t>all of the noise in the representation</a:t>
            </a:r>
          </a:p>
        </p:txBody>
      </p:sp>
      <p:sp>
        <p:nvSpPr>
          <p:cNvPr id="10241" name="Text Box 1"/>
          <p:cNvSpPr txBox="1">
            <a:spLocks noChangeArrowheads="1"/>
          </p:cNvSpPr>
          <p:nvPr/>
        </p:nvSpPr>
        <p:spPr bwMode="auto">
          <a:xfrm>
            <a:off x="160667" y="122930"/>
            <a:ext cx="357673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Random Forest</a:t>
            </a:r>
            <a:endParaRPr lang="en-US" sz="2833" dirty="0">
              <a:solidFill>
                <a:srgbClr val="FFFFFF"/>
              </a:solidFill>
              <a:latin typeface="+mj-lt"/>
            </a:endParaRPr>
          </a:p>
        </p:txBody>
      </p:sp>
      <p:sp>
        <p:nvSpPr>
          <p:cNvPr id="15" name="TextBox 14"/>
          <p:cNvSpPr txBox="1"/>
          <p:nvPr/>
        </p:nvSpPr>
        <p:spPr>
          <a:xfrm>
            <a:off x="6484272" y="691953"/>
            <a:ext cx="2714867" cy="584775"/>
          </a:xfrm>
          <a:prstGeom prst="rect">
            <a:avLst/>
          </a:prstGeom>
          <a:noFill/>
        </p:spPr>
        <p:txBody>
          <a:bodyPr wrap="square" rtlCol="0">
            <a:spAutoFit/>
          </a:bodyPr>
          <a:lstStyle/>
          <a:p>
            <a:pPr algn="ctr"/>
            <a:r>
              <a:rPr lang="en-US" sz="1600" b="1" i="1" dirty="0" smtClean="0">
                <a:solidFill>
                  <a:schemeClr val="accent1">
                    <a:lumMod val="50000"/>
                  </a:schemeClr>
                </a:solidFill>
              </a:rPr>
              <a:t>Bagging </a:t>
            </a:r>
          </a:p>
          <a:p>
            <a:pPr algn="ctr"/>
            <a:r>
              <a:rPr lang="en-US" sz="1600" b="1" i="1" dirty="0" smtClean="0">
                <a:solidFill>
                  <a:schemeClr val="accent1">
                    <a:lumMod val="50000"/>
                  </a:schemeClr>
                </a:solidFill>
              </a:rPr>
              <a:t>(Bootstrap Aggregation) </a:t>
            </a:r>
            <a:endParaRPr lang="en-US" sz="1600" b="1" i="1" dirty="0">
              <a:solidFill>
                <a:schemeClr val="accent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74733894"/>
              </p:ext>
            </p:extLst>
          </p:nvPr>
        </p:nvGraphicFramePr>
        <p:xfrm>
          <a:off x="6569108" y="1225801"/>
          <a:ext cx="2664992" cy="1594485"/>
        </p:xfrm>
        <a:graphic>
          <a:graphicData uri="http://schemas.openxmlformats.org/drawingml/2006/table">
            <a:tbl>
              <a:tblPr/>
              <a:tblGrid>
                <a:gridCol w="333124"/>
                <a:gridCol w="333124"/>
                <a:gridCol w="333124"/>
                <a:gridCol w="333124"/>
                <a:gridCol w="333124"/>
                <a:gridCol w="333124"/>
                <a:gridCol w="333124"/>
                <a:gridCol w="333124"/>
              </a:tblGrid>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6569108" y="1752670"/>
            <a:ext cx="2686537" cy="361338"/>
          </a:xfrm>
          <a:prstGeom prst="rect">
            <a:avLst/>
          </a:prstGeom>
          <a:solidFill>
            <a:srgbClr val="FF0000">
              <a:alpha val="3607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69108" y="2428684"/>
            <a:ext cx="2686537" cy="395516"/>
          </a:xfrm>
          <a:prstGeom prst="rect">
            <a:avLst/>
          </a:prstGeom>
          <a:solidFill>
            <a:schemeClr val="accent1">
              <a:lumMod val="75000"/>
              <a:alpha val="36078"/>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883887" y="835169"/>
            <a:ext cx="1760035" cy="338554"/>
          </a:xfrm>
          <a:prstGeom prst="rect">
            <a:avLst/>
          </a:prstGeom>
          <a:noFill/>
        </p:spPr>
        <p:txBody>
          <a:bodyPr wrap="square" rtlCol="0">
            <a:spAutoFit/>
          </a:bodyPr>
          <a:lstStyle/>
          <a:p>
            <a:pPr algn="ctr"/>
            <a:r>
              <a:rPr lang="en-US" sz="1600" b="1" i="1" dirty="0" smtClean="0">
                <a:solidFill>
                  <a:schemeClr val="accent1">
                    <a:lumMod val="50000"/>
                  </a:schemeClr>
                </a:solidFill>
              </a:rPr>
              <a:t>Random Forest</a:t>
            </a:r>
            <a:endParaRPr lang="en-US" sz="1600" b="1" i="1" dirty="0">
              <a:solidFill>
                <a:schemeClr val="accent1">
                  <a:lumMod val="50000"/>
                </a:schemeClr>
              </a:solidFill>
            </a:endParaRPr>
          </a:p>
        </p:txBody>
      </p:sp>
      <p:sp>
        <p:nvSpPr>
          <p:cNvPr id="18" name="TextBox 17"/>
          <p:cNvSpPr txBox="1"/>
          <p:nvPr/>
        </p:nvSpPr>
        <p:spPr>
          <a:xfrm>
            <a:off x="160667" y="3623307"/>
            <a:ext cx="6652835" cy="1569660"/>
          </a:xfrm>
          <a:prstGeom prst="rect">
            <a:avLst/>
          </a:prstGeom>
          <a:noFill/>
        </p:spPr>
        <p:txBody>
          <a:bodyPr wrap="square" rtlCol="0">
            <a:spAutoFit/>
          </a:bodyPr>
          <a:lstStyle/>
          <a:p>
            <a:r>
              <a:rPr lang="en-US" sz="1600" b="1" i="1" dirty="0" smtClean="0">
                <a:solidFill>
                  <a:srgbClr val="FF0000"/>
                </a:solidFill>
              </a:rPr>
              <a:t>Each tree is trained on roughly 2/3 observations/training instances</a:t>
            </a:r>
          </a:p>
          <a:p>
            <a:endParaRPr lang="en-US" sz="1600" b="1" i="1" dirty="0" smtClean="0">
              <a:solidFill>
                <a:srgbClr val="FF0000"/>
              </a:solidFill>
            </a:endParaRPr>
          </a:p>
          <a:p>
            <a:r>
              <a:rPr lang="en-US" sz="1600" b="1" i="1" dirty="0" smtClean="0">
                <a:solidFill>
                  <a:srgbClr val="FF0000"/>
                </a:solidFill>
              </a:rPr>
              <a:t>No.of </a:t>
            </a:r>
            <a:r>
              <a:rPr lang="en-US" sz="1600" b="1" i="1" dirty="0">
                <a:solidFill>
                  <a:srgbClr val="FF0000"/>
                </a:solidFill>
              </a:rPr>
              <a:t>explanatory </a:t>
            </a:r>
            <a:r>
              <a:rPr lang="en-US" sz="1600" b="1" i="1" dirty="0" smtClean="0">
                <a:solidFill>
                  <a:srgbClr val="FF0000"/>
                </a:solidFill>
              </a:rPr>
              <a:t>variables =  p</a:t>
            </a:r>
            <a:endParaRPr lang="en-US" sz="1600" b="1" i="1" dirty="0">
              <a:solidFill>
                <a:srgbClr val="FF0000"/>
              </a:solidFill>
            </a:endParaRPr>
          </a:p>
          <a:p>
            <a:r>
              <a:rPr lang="en-US" sz="1600" b="1" i="1" dirty="0" smtClean="0">
                <a:solidFill>
                  <a:srgbClr val="FF0000"/>
                </a:solidFill>
              </a:rPr>
              <a:t>Classification trees - Sqrt (p) </a:t>
            </a:r>
          </a:p>
          <a:p>
            <a:r>
              <a:rPr lang="en-US" sz="1600" b="1" i="1" dirty="0" smtClean="0">
                <a:solidFill>
                  <a:srgbClr val="FF0000"/>
                </a:solidFill>
              </a:rPr>
              <a:t>Regression trees – p / 3</a:t>
            </a:r>
          </a:p>
        </p:txBody>
      </p:sp>
      <p:graphicFrame>
        <p:nvGraphicFramePr>
          <p:cNvPr id="23" name="Table 22"/>
          <p:cNvGraphicFramePr>
            <a:graphicFrameLocks noGrp="1"/>
          </p:cNvGraphicFramePr>
          <p:nvPr>
            <p:extLst>
              <p:ext uri="{D42A27DB-BD31-4B8C-83A1-F6EECF244321}">
                <p14:modId xmlns:p14="http://schemas.microsoft.com/office/powerpoint/2010/main" val="28495000"/>
              </p:ext>
            </p:extLst>
          </p:nvPr>
        </p:nvGraphicFramePr>
        <p:xfrm>
          <a:off x="9427419" y="1191038"/>
          <a:ext cx="2664992" cy="1594485"/>
        </p:xfrm>
        <a:graphic>
          <a:graphicData uri="http://schemas.openxmlformats.org/drawingml/2006/table">
            <a:tbl>
              <a:tblPr/>
              <a:tblGrid>
                <a:gridCol w="333124"/>
                <a:gridCol w="333124"/>
                <a:gridCol w="333124"/>
                <a:gridCol w="333124"/>
                <a:gridCol w="333124"/>
                <a:gridCol w="333124"/>
                <a:gridCol w="333124"/>
                <a:gridCol w="333124"/>
              </a:tblGrid>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4" name="Rectangle 23"/>
          <p:cNvSpPr/>
          <p:nvPr/>
        </p:nvSpPr>
        <p:spPr>
          <a:xfrm>
            <a:off x="10088580" y="1726598"/>
            <a:ext cx="1335887" cy="352647"/>
          </a:xfrm>
          <a:prstGeom prst="rect">
            <a:avLst/>
          </a:prstGeom>
          <a:solidFill>
            <a:srgbClr val="FF0000">
              <a:alpha val="3607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772165" y="2428684"/>
            <a:ext cx="1350650" cy="345600"/>
          </a:xfrm>
          <a:prstGeom prst="rect">
            <a:avLst/>
          </a:prstGeom>
          <a:solidFill>
            <a:schemeClr val="accent1">
              <a:lumMod val="75000"/>
              <a:alpha val="36078"/>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434362" y="3213000"/>
            <a:ext cx="3214428" cy="338554"/>
          </a:xfrm>
          <a:prstGeom prst="rect">
            <a:avLst/>
          </a:prstGeom>
          <a:noFill/>
        </p:spPr>
        <p:txBody>
          <a:bodyPr wrap="square" rtlCol="0">
            <a:spAutoFit/>
          </a:bodyPr>
          <a:lstStyle/>
          <a:p>
            <a:pPr algn="ctr"/>
            <a:r>
              <a:rPr lang="en-US" sz="1600" b="1" i="1" dirty="0" smtClean="0">
                <a:solidFill>
                  <a:schemeClr val="accent1">
                    <a:lumMod val="50000"/>
                  </a:schemeClr>
                </a:solidFill>
              </a:rPr>
              <a:t>Random Forest Classifier</a:t>
            </a:r>
            <a:endParaRPr lang="en-US" sz="1600" b="1" i="1" dirty="0">
              <a:solidFill>
                <a:schemeClr val="accent1">
                  <a:lumMod val="50000"/>
                </a:schemeClr>
              </a:solidFill>
            </a:endParaRPr>
          </a:p>
        </p:txBody>
      </p:sp>
    </p:spTree>
    <p:extLst>
      <p:ext uri="{BB962C8B-B14F-4D97-AF65-F5344CB8AC3E}">
        <p14:creationId xmlns:p14="http://schemas.microsoft.com/office/powerpoint/2010/main" val="242847857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950" y="750601"/>
            <a:ext cx="11565542" cy="5324535"/>
          </a:xfrm>
          <a:prstGeom prst="rect">
            <a:avLst/>
          </a:prstGeom>
        </p:spPr>
        <p:txBody>
          <a:bodyPr wrap="square">
            <a:spAutoFit/>
          </a:bodyPr>
          <a:lstStyle/>
          <a:p>
            <a:pPr algn="just" defTabSz="1088473">
              <a:defRPr/>
            </a:pPr>
            <a:r>
              <a:rPr lang="en-US" dirty="0">
                <a:solidFill>
                  <a:srgbClr val="002060"/>
                </a:solidFill>
                <a:latin typeface="Arial" pitchFamily="34" charset="0"/>
                <a:cs typeface="Arial" pitchFamily="34" charset="0"/>
              </a:rPr>
              <a:t>Machine learning algorithms are computer system that can adapt and learn from their experience</a:t>
            </a:r>
          </a:p>
          <a:p>
            <a:pPr marL="340148" indent="-340148" algn="just" defTabSz="1088473">
              <a:buFont typeface="Arial" panose="020B0604020202020204" pitchFamily="34" charset="0"/>
              <a:buChar char="•"/>
              <a:defRPr/>
            </a:pPr>
            <a:endParaRPr lang="en-IN" sz="2000" kern="0" dirty="0">
              <a:solidFill>
                <a:srgbClr val="002060"/>
              </a:solidFill>
              <a:latin typeface="+mj-lt"/>
            </a:endParaRPr>
          </a:p>
          <a:p>
            <a:pPr marL="340148" indent="-340148" algn="just" defTabSz="1088473">
              <a:buFont typeface="Arial" panose="020B0604020202020204" pitchFamily="34" charset="0"/>
              <a:buChar char="•"/>
              <a:defRPr/>
            </a:pPr>
            <a:endParaRPr lang="en-IN" sz="2000" kern="0" dirty="0">
              <a:solidFill>
                <a:srgbClr val="002060"/>
              </a:solidFill>
              <a:latin typeface="+mj-lt"/>
            </a:endParaRPr>
          </a:p>
          <a:p>
            <a:pPr marL="340148" indent="-340148" algn="just" defTabSz="1088473">
              <a:buFont typeface="Arial" panose="020B0604020202020204" pitchFamily="34" charset="0"/>
              <a:buChar char="•"/>
              <a:defRPr/>
            </a:pPr>
            <a:endParaRPr lang="en-IN" sz="2000" kern="0" dirty="0">
              <a:solidFill>
                <a:srgbClr val="002060"/>
              </a:solidFill>
              <a:latin typeface="+mj-lt"/>
            </a:endParaRPr>
          </a:p>
          <a:p>
            <a:pPr marL="340148" indent="-340148" algn="just" defTabSz="1088473">
              <a:buFont typeface="Arial" panose="020B0604020202020204" pitchFamily="34" charset="0"/>
              <a:buChar char="•"/>
              <a:defRPr/>
            </a:pPr>
            <a:endParaRPr lang="en-IN" sz="2000" kern="0" dirty="0">
              <a:solidFill>
                <a:srgbClr val="002060"/>
              </a:solidFill>
              <a:latin typeface="+mj-lt"/>
            </a:endParaRPr>
          </a:p>
          <a:p>
            <a:pPr marL="340148" indent="-340148" algn="just" defTabSz="1088473">
              <a:buFont typeface="Arial" panose="020B0604020202020204" pitchFamily="34" charset="0"/>
              <a:buChar char="•"/>
              <a:defRPr/>
            </a:pPr>
            <a:endParaRPr lang="en-IN" sz="2000" kern="0" dirty="0">
              <a:solidFill>
                <a:srgbClr val="002060"/>
              </a:solidFill>
              <a:latin typeface="+mj-lt"/>
            </a:endParaRPr>
          </a:p>
          <a:p>
            <a:pPr marL="340148" indent="-340148" algn="just" defTabSz="1088473">
              <a:buFont typeface="Arial" panose="020B0604020202020204" pitchFamily="34" charset="0"/>
              <a:buChar char="•"/>
              <a:defRPr/>
            </a:pPr>
            <a:endParaRPr lang="en-IN" sz="2000" kern="0" dirty="0">
              <a:solidFill>
                <a:srgbClr val="002060"/>
              </a:solidFill>
              <a:latin typeface="+mj-lt"/>
            </a:endParaRPr>
          </a:p>
          <a:p>
            <a:pPr marL="340148" indent="-340148" algn="just" defTabSz="1088473">
              <a:buFont typeface="Arial" panose="020B0604020202020204" pitchFamily="34" charset="0"/>
              <a:buChar char="•"/>
              <a:defRPr/>
            </a:pPr>
            <a:endParaRPr lang="en-US" sz="2000" kern="0" dirty="0">
              <a:solidFill>
                <a:srgbClr val="002060"/>
              </a:solidFill>
              <a:latin typeface="+mj-lt"/>
            </a:endParaRPr>
          </a:p>
          <a:p>
            <a:pPr marL="340148" indent="-340148" algn="just" defTabSz="1088473">
              <a:buFont typeface="Arial" panose="020B0604020202020204" pitchFamily="34" charset="0"/>
              <a:buChar char="•"/>
              <a:defRPr/>
            </a:pPr>
            <a:endParaRPr lang="en-US" sz="2000" kern="0" dirty="0">
              <a:solidFill>
                <a:srgbClr val="002060"/>
              </a:solidFill>
              <a:latin typeface="+mj-lt"/>
            </a:endParaRPr>
          </a:p>
          <a:p>
            <a:pPr marL="389077" indent="-389077">
              <a:buFont typeface="Arial" panose="020B0604020202020204" pitchFamily="34" charset="0"/>
              <a:buChar char="•"/>
              <a:defRPr/>
            </a:pPr>
            <a:endParaRPr lang="en-US" sz="1600" dirty="0" smtClean="0">
              <a:solidFill>
                <a:srgbClr val="002060"/>
              </a:solidFill>
              <a:latin typeface="Arial" pitchFamily="34" charset="0"/>
              <a:cs typeface="Arial" pitchFamily="34" charset="0"/>
            </a:endParaRPr>
          </a:p>
          <a:p>
            <a:pPr marL="389077" indent="-389077">
              <a:buFont typeface="Arial" panose="020B0604020202020204" pitchFamily="34" charset="0"/>
              <a:buChar char="•"/>
              <a:defRPr/>
            </a:pPr>
            <a:endParaRPr lang="en-US" sz="1600" dirty="0">
              <a:solidFill>
                <a:srgbClr val="002060"/>
              </a:solidFill>
              <a:latin typeface="Arial" pitchFamily="34" charset="0"/>
              <a:cs typeface="Arial" pitchFamily="34" charset="0"/>
            </a:endParaRPr>
          </a:p>
          <a:p>
            <a:pPr marL="389077" indent="-389077">
              <a:buFont typeface="Arial" panose="020B0604020202020204" pitchFamily="34" charset="0"/>
              <a:buChar char="•"/>
              <a:defRPr/>
            </a:pPr>
            <a:endParaRPr lang="en-US" sz="1600" dirty="0" smtClean="0">
              <a:solidFill>
                <a:srgbClr val="002060"/>
              </a:solidFill>
              <a:latin typeface="Arial" pitchFamily="34" charset="0"/>
              <a:cs typeface="Arial" pitchFamily="34" charset="0"/>
            </a:endParaRPr>
          </a:p>
          <a:p>
            <a:pPr marL="389077" indent="-389077">
              <a:buFont typeface="Arial" panose="020B0604020202020204" pitchFamily="34" charset="0"/>
              <a:buChar char="•"/>
              <a:defRPr/>
            </a:pPr>
            <a:endParaRPr lang="en-US" sz="1600" dirty="0" smtClean="0">
              <a:solidFill>
                <a:srgbClr val="002060"/>
              </a:solidFill>
              <a:latin typeface="Arial" pitchFamily="34" charset="0"/>
              <a:cs typeface="Arial" pitchFamily="34" charset="0"/>
            </a:endParaRPr>
          </a:p>
          <a:p>
            <a:pPr>
              <a:defRPr/>
            </a:pPr>
            <a:r>
              <a:rPr lang="en-US" dirty="0" smtClean="0">
                <a:solidFill>
                  <a:srgbClr val="002060"/>
                </a:solidFill>
                <a:latin typeface="Arial" pitchFamily="34" charset="0"/>
                <a:cs typeface="Arial" pitchFamily="34" charset="0"/>
              </a:rPr>
              <a:t>Two </a:t>
            </a:r>
            <a:r>
              <a:rPr lang="en-US" dirty="0">
                <a:solidFill>
                  <a:srgbClr val="002060"/>
                </a:solidFill>
                <a:latin typeface="Arial" pitchFamily="34" charset="0"/>
                <a:cs typeface="Arial" pitchFamily="34" charset="0"/>
              </a:rPr>
              <a:t>of the most widely adopted machine learning methods are </a:t>
            </a:r>
          </a:p>
          <a:p>
            <a:pPr marL="389077" lvl="2" indent="-389077">
              <a:buFont typeface="Arial" panose="020B0604020202020204" pitchFamily="34" charset="0"/>
              <a:buChar char="•"/>
              <a:defRPr/>
            </a:pPr>
            <a:r>
              <a:rPr lang="en-US" sz="1600" dirty="0">
                <a:solidFill>
                  <a:srgbClr val="002060"/>
                </a:solidFill>
              </a:rPr>
              <a:t>Supervised learning are trained using labeled examples, such as an input where the desired output is known e.g. regression or </a:t>
            </a:r>
            <a:r>
              <a:rPr lang="en-US" sz="1600" dirty="0" smtClean="0">
                <a:solidFill>
                  <a:srgbClr val="002060"/>
                </a:solidFill>
              </a:rPr>
              <a:t>classification</a:t>
            </a:r>
            <a:endParaRPr lang="en-US" sz="1600" dirty="0">
              <a:solidFill>
                <a:srgbClr val="002060"/>
              </a:solidFill>
            </a:endParaRPr>
          </a:p>
          <a:p>
            <a:pPr marL="389077" lvl="2" indent="-389077">
              <a:buFont typeface="Arial" panose="020B0604020202020204" pitchFamily="34" charset="0"/>
              <a:buChar char="•"/>
              <a:defRPr/>
            </a:pPr>
            <a:r>
              <a:rPr lang="en-US" sz="1600" dirty="0">
                <a:solidFill>
                  <a:srgbClr val="002060"/>
                </a:solidFill>
              </a:rPr>
              <a:t>Unsupervised learning is used against data that has no historical labels e.g. cluster </a:t>
            </a:r>
            <a:r>
              <a:rPr lang="en-US" sz="1600" dirty="0" smtClean="0">
                <a:solidFill>
                  <a:srgbClr val="002060"/>
                </a:solidFill>
              </a:rPr>
              <a:t>analysis</a:t>
            </a:r>
            <a:endParaRPr lang="en-US" sz="1600" dirty="0">
              <a:solidFill>
                <a:srgbClr val="002060"/>
              </a:solidFill>
            </a:endParaRPr>
          </a:p>
          <a:p>
            <a:pPr marL="389077" lvl="1" indent="-389077">
              <a:buFont typeface="Arial" panose="020B0604020202020204" pitchFamily="34" charset="0"/>
              <a:buChar char="•"/>
              <a:defRPr/>
            </a:pPr>
            <a:r>
              <a:rPr lang="en-US" sz="1600" dirty="0">
                <a:solidFill>
                  <a:srgbClr val="002060"/>
                </a:solidFill>
              </a:rPr>
              <a:t>Third ML paradigm is Semi-supervised learning which is used when there are strong reasons to believe that a typical pattern exists in data such that the given pattern can be quantified via models.</a:t>
            </a:r>
          </a:p>
        </p:txBody>
      </p:sp>
      <p:sp>
        <p:nvSpPr>
          <p:cNvPr id="10241" name="Text Box 1"/>
          <p:cNvSpPr txBox="1">
            <a:spLocks noChangeArrowheads="1"/>
          </p:cNvSpPr>
          <p:nvPr/>
        </p:nvSpPr>
        <p:spPr bwMode="auto">
          <a:xfrm>
            <a:off x="75109" y="114300"/>
            <a:ext cx="1015386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a:solidFill>
                  <a:schemeClr val="bg1"/>
                </a:solidFill>
                <a:latin typeface="+mj-lt"/>
                <a:ea typeface="+mj-ea"/>
                <a:cs typeface="Calibri" pitchFamily="34" charset="0"/>
              </a:rPr>
              <a:t>Overview of Machine </a:t>
            </a:r>
            <a:r>
              <a:rPr lang="en-US" b="1" dirty="0" smtClean="0">
                <a:solidFill>
                  <a:schemeClr val="bg1"/>
                </a:solidFill>
                <a:latin typeface="+mj-lt"/>
                <a:ea typeface="+mj-ea"/>
                <a:cs typeface="Calibri" pitchFamily="34" charset="0"/>
              </a:rPr>
              <a:t>Learning</a:t>
            </a:r>
            <a:endParaRPr lang="en-US" sz="2833" dirty="0">
              <a:solidFill>
                <a:srgbClr val="FFFFFF"/>
              </a:solidFill>
              <a:latin typeface="+mj-lt"/>
            </a:endParaRPr>
          </a:p>
        </p:txBody>
      </p:sp>
      <p:sp>
        <p:nvSpPr>
          <p:cNvPr id="2" name="Rounded Rectangle 1"/>
          <p:cNvSpPr/>
          <p:nvPr/>
        </p:nvSpPr>
        <p:spPr>
          <a:xfrm>
            <a:off x="483863" y="1182600"/>
            <a:ext cx="10510186" cy="3110400"/>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956913" y="2961076"/>
            <a:ext cx="1116420" cy="903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Training Data</a:t>
            </a:r>
            <a:endParaRPr lang="en-US" sz="1400" dirty="0"/>
          </a:p>
        </p:txBody>
      </p:sp>
      <p:sp>
        <p:nvSpPr>
          <p:cNvPr id="6" name="Rounded Rectangle 5"/>
          <p:cNvSpPr/>
          <p:nvPr/>
        </p:nvSpPr>
        <p:spPr>
          <a:xfrm>
            <a:off x="2636853" y="2910434"/>
            <a:ext cx="4423144" cy="100486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2916848" y="3038024"/>
            <a:ext cx="1144773" cy="749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Pre -Processing</a:t>
            </a:r>
            <a:endParaRPr lang="en-US" sz="1200" dirty="0"/>
          </a:p>
        </p:txBody>
      </p:sp>
      <p:sp>
        <p:nvSpPr>
          <p:cNvPr id="11" name="Rounded Rectangle 10"/>
          <p:cNvSpPr/>
          <p:nvPr/>
        </p:nvSpPr>
        <p:spPr>
          <a:xfrm>
            <a:off x="4221677" y="3038023"/>
            <a:ext cx="1116420" cy="749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Learning </a:t>
            </a:r>
            <a:endParaRPr lang="en-US" sz="1200" dirty="0"/>
          </a:p>
        </p:txBody>
      </p:sp>
      <p:sp>
        <p:nvSpPr>
          <p:cNvPr id="12" name="Rounded Rectangle 11"/>
          <p:cNvSpPr/>
          <p:nvPr/>
        </p:nvSpPr>
        <p:spPr>
          <a:xfrm>
            <a:off x="5488369" y="3038024"/>
            <a:ext cx="1116420" cy="749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Error Analysis</a:t>
            </a:r>
            <a:endParaRPr lang="en-US" sz="1200" dirty="0"/>
          </a:p>
        </p:txBody>
      </p:sp>
      <p:sp>
        <p:nvSpPr>
          <p:cNvPr id="13" name="Rounded Rectangle 12"/>
          <p:cNvSpPr/>
          <p:nvPr/>
        </p:nvSpPr>
        <p:spPr>
          <a:xfrm>
            <a:off x="7595166" y="2876029"/>
            <a:ext cx="1442485" cy="1126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Machine Learning Model</a:t>
            </a:r>
            <a:endParaRPr lang="en-US" sz="1400" dirty="0"/>
          </a:p>
        </p:txBody>
      </p:sp>
      <p:sp>
        <p:nvSpPr>
          <p:cNvPr id="14" name="Rounded Rectangle 13"/>
          <p:cNvSpPr/>
          <p:nvPr/>
        </p:nvSpPr>
        <p:spPr>
          <a:xfrm>
            <a:off x="7736932" y="1467117"/>
            <a:ext cx="1116420" cy="903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Testing Data</a:t>
            </a:r>
            <a:endParaRPr lang="en-US" sz="1400" dirty="0"/>
          </a:p>
        </p:txBody>
      </p:sp>
      <p:sp>
        <p:nvSpPr>
          <p:cNvPr id="15" name="Rounded Rectangle 14"/>
          <p:cNvSpPr/>
          <p:nvPr/>
        </p:nvSpPr>
        <p:spPr>
          <a:xfrm>
            <a:off x="9606949" y="2987667"/>
            <a:ext cx="1244054" cy="903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Prediction</a:t>
            </a:r>
            <a:endParaRPr lang="en-US" sz="1400" dirty="0"/>
          </a:p>
        </p:txBody>
      </p:sp>
      <p:sp>
        <p:nvSpPr>
          <p:cNvPr id="7" name="Isosceles Triangle 6"/>
          <p:cNvSpPr/>
          <p:nvPr/>
        </p:nvSpPr>
        <p:spPr>
          <a:xfrm rot="5400000">
            <a:off x="2007764" y="3288926"/>
            <a:ext cx="776177" cy="201659"/>
          </a:xfrm>
          <a:prstGeom prst="triangle">
            <a:avLst/>
          </a:prstGeom>
          <a:solidFill>
            <a:schemeClr val="accent3">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5400000">
            <a:off x="8990125" y="3312038"/>
            <a:ext cx="776177" cy="201659"/>
          </a:xfrm>
          <a:prstGeom prst="triangle">
            <a:avLst/>
          </a:prstGeom>
          <a:solidFill>
            <a:schemeClr val="accent3">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5400000">
            <a:off x="6976712" y="3302827"/>
            <a:ext cx="776177" cy="201659"/>
          </a:xfrm>
          <a:prstGeom prst="triangle">
            <a:avLst/>
          </a:prstGeom>
          <a:solidFill>
            <a:schemeClr val="accent3">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7928319" y="2536141"/>
            <a:ext cx="776177" cy="201659"/>
          </a:xfrm>
          <a:prstGeom prst="triangle">
            <a:avLst/>
          </a:prstGeom>
          <a:solidFill>
            <a:schemeClr val="accent3">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453792" y="2543064"/>
            <a:ext cx="2571521" cy="338554"/>
          </a:xfrm>
          <a:prstGeom prst="rect">
            <a:avLst/>
          </a:prstGeom>
          <a:noFill/>
        </p:spPr>
        <p:txBody>
          <a:bodyPr wrap="square" rtlCol="0">
            <a:spAutoFit/>
          </a:bodyPr>
          <a:lstStyle/>
          <a:p>
            <a:pPr algn="ctr"/>
            <a:r>
              <a:rPr lang="en-US" sz="1600" b="1" i="1" dirty="0" smtClean="0">
                <a:solidFill>
                  <a:schemeClr val="accent1">
                    <a:lumMod val="50000"/>
                  </a:schemeClr>
                </a:solidFill>
              </a:rPr>
              <a:t>Learning  Phase</a:t>
            </a:r>
            <a:endParaRPr lang="en-US" sz="1600" b="1" i="1" dirty="0">
              <a:solidFill>
                <a:schemeClr val="accent1">
                  <a:lumMod val="50000"/>
                </a:schemeClr>
              </a:solidFill>
            </a:endParaRPr>
          </a:p>
        </p:txBody>
      </p:sp>
    </p:spTree>
    <p:extLst>
      <p:ext uri="{BB962C8B-B14F-4D97-AF65-F5344CB8AC3E}">
        <p14:creationId xmlns:p14="http://schemas.microsoft.com/office/powerpoint/2010/main" val="271741768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37826" y="4569232"/>
            <a:ext cx="2798639" cy="2219400"/>
          </a:xfrm>
          <a:prstGeom prst="rect">
            <a:avLst/>
          </a:prstGeom>
        </p:spPr>
      </p:pic>
      <p:pic>
        <p:nvPicPr>
          <p:cNvPr id="2" name="Picture 1"/>
          <p:cNvPicPr>
            <a:picLocks noChangeAspect="1"/>
          </p:cNvPicPr>
          <p:nvPr/>
        </p:nvPicPr>
        <p:blipFill>
          <a:blip r:embed="rId4"/>
          <a:stretch>
            <a:fillRect/>
          </a:stretch>
        </p:blipFill>
        <p:spPr>
          <a:xfrm>
            <a:off x="7718458" y="938830"/>
            <a:ext cx="4104723" cy="3699771"/>
          </a:xfrm>
          <a:prstGeom prst="rect">
            <a:avLst/>
          </a:prstGeom>
        </p:spPr>
      </p:pic>
      <p:sp>
        <p:nvSpPr>
          <p:cNvPr id="10241" name="Text Box 1"/>
          <p:cNvSpPr txBox="1">
            <a:spLocks noChangeArrowheads="1"/>
          </p:cNvSpPr>
          <p:nvPr/>
        </p:nvSpPr>
        <p:spPr bwMode="auto">
          <a:xfrm>
            <a:off x="81592" y="63201"/>
            <a:ext cx="530045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Random Forest</a:t>
            </a:r>
            <a:endParaRPr lang="en-US" sz="2833" dirty="0">
              <a:solidFill>
                <a:srgbClr val="FFFFFF"/>
              </a:solidFill>
              <a:latin typeface="+mj-lt"/>
            </a:endParaRPr>
          </a:p>
        </p:txBody>
      </p:sp>
      <p:sp>
        <p:nvSpPr>
          <p:cNvPr id="15" name="TextBox 14"/>
          <p:cNvSpPr txBox="1"/>
          <p:nvPr/>
        </p:nvSpPr>
        <p:spPr>
          <a:xfrm>
            <a:off x="737371" y="890679"/>
            <a:ext cx="4524778" cy="338554"/>
          </a:xfrm>
          <a:prstGeom prst="rect">
            <a:avLst/>
          </a:prstGeom>
          <a:noFill/>
        </p:spPr>
        <p:txBody>
          <a:bodyPr wrap="square" rtlCol="0">
            <a:spAutoFit/>
          </a:bodyPr>
          <a:lstStyle/>
          <a:p>
            <a:pPr algn="ctr"/>
            <a:r>
              <a:rPr lang="en-US" sz="1600" b="1" i="1" dirty="0" smtClean="0">
                <a:solidFill>
                  <a:schemeClr val="accent1">
                    <a:lumMod val="50000"/>
                  </a:schemeClr>
                </a:solidFill>
              </a:rPr>
              <a:t>Grid Search – RandomForest Classifier</a:t>
            </a:r>
            <a:endParaRPr lang="en-US" sz="1600" b="1" i="1" dirty="0">
              <a:solidFill>
                <a:schemeClr val="accent1">
                  <a:lumMod val="50000"/>
                </a:schemeClr>
              </a:solidFill>
            </a:endParaRPr>
          </a:p>
        </p:txBody>
      </p:sp>
      <p:sp>
        <p:nvSpPr>
          <p:cNvPr id="8" name="Rectangle 7"/>
          <p:cNvSpPr/>
          <p:nvPr/>
        </p:nvSpPr>
        <p:spPr>
          <a:xfrm>
            <a:off x="349533" y="1236280"/>
            <a:ext cx="7153459" cy="4962897"/>
          </a:xfrm>
          <a:prstGeom prst="rect">
            <a:avLst/>
          </a:prstGeom>
        </p:spPr>
        <p:txBody>
          <a:bodyPr wrap="square">
            <a:spAutoFit/>
          </a:bodyPr>
          <a:lstStyle/>
          <a:p>
            <a:r>
              <a:rPr lang="en-US" sz="1400" dirty="0">
                <a:solidFill>
                  <a:srgbClr val="A71D5D"/>
                </a:solidFill>
                <a:latin typeface="SFMono-Regular"/>
              </a:rPr>
              <a:t>from</a:t>
            </a:r>
            <a:r>
              <a:rPr lang="en-US" sz="1400" dirty="0">
                <a:solidFill>
                  <a:srgbClr val="333333"/>
                </a:solidFill>
                <a:latin typeface="SFMono-Regular"/>
              </a:rPr>
              <a:t> </a:t>
            </a:r>
            <a:r>
              <a:rPr lang="en-US" sz="1400" dirty="0" smtClean="0">
                <a:solidFill>
                  <a:srgbClr val="333333"/>
                </a:solidFill>
                <a:latin typeface="SFMono-Regular"/>
              </a:rPr>
              <a:t>sklearn.ensemble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RandomForestClassifier</a:t>
            </a:r>
          </a:p>
          <a:p>
            <a:r>
              <a:rPr lang="en-US" sz="1400" dirty="0">
                <a:solidFill>
                  <a:srgbClr val="A71D5D"/>
                </a:solidFill>
                <a:latin typeface="SFMono-Regular"/>
              </a:rPr>
              <a:t>from</a:t>
            </a:r>
            <a:r>
              <a:rPr lang="en-US" sz="1400" dirty="0">
                <a:solidFill>
                  <a:srgbClr val="333333"/>
                </a:solidFill>
                <a:latin typeface="SFMono-Regular"/>
              </a:rPr>
              <a:t> sklearn.pipeline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Pipeline</a:t>
            </a:r>
          </a:p>
          <a:p>
            <a:r>
              <a:rPr lang="en-US" sz="1400" dirty="0">
                <a:solidFill>
                  <a:srgbClr val="A71D5D"/>
                </a:solidFill>
                <a:latin typeface="SFMono-Regular"/>
              </a:rPr>
              <a:t>from</a:t>
            </a:r>
            <a:r>
              <a:rPr lang="en-US" sz="1400" dirty="0">
                <a:solidFill>
                  <a:srgbClr val="333333"/>
                </a:solidFill>
                <a:latin typeface="SFMono-Regular"/>
              </a:rPr>
              <a:t> sklearn.grid_search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GridSearchCV</a:t>
            </a:r>
          </a:p>
          <a:p>
            <a:endParaRPr lang="en-US" sz="1400" dirty="0">
              <a:solidFill>
                <a:srgbClr val="333333"/>
              </a:solidFill>
              <a:latin typeface="SFMono-Regular"/>
            </a:endParaRPr>
          </a:p>
          <a:p>
            <a:pPr>
              <a:lnSpc>
                <a:spcPts val="1500"/>
              </a:lnSpc>
            </a:pPr>
            <a:r>
              <a:rPr lang="en-US" sz="14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pipeline </a:t>
            </a:r>
            <a:r>
              <a:rPr lang="en-US" sz="1400" dirty="0">
                <a:solidFill>
                  <a:srgbClr val="A71D5D"/>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Pipeline([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 clf '</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333333"/>
                </a:solidFill>
                <a:latin typeface="SFMono-Regular"/>
              </a:rPr>
              <a:t>RandomForestClassifier</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r>
              <a:rPr lang="en-US" sz="1400" dirty="0" smtClean="0">
                <a:solidFill>
                  <a:srgbClr val="ED6A43"/>
                </a:solidFill>
                <a:latin typeface="SFMono-Regular"/>
                <a:ea typeface="Times New Roman" panose="02020603050405020304" pitchFamily="18" charset="0"/>
                <a:cs typeface="Times New Roman" panose="02020603050405020304" pitchFamily="18" charset="0"/>
              </a:rPr>
              <a:t>criterion</a:t>
            </a:r>
            <a:r>
              <a:rPr lang="en-US" sz="1400" dirty="0">
                <a:solidFill>
                  <a:srgbClr val="A71D5D"/>
                </a:solidFill>
                <a:latin typeface="SFMono-Regular"/>
                <a:ea typeface="Times New Roman" panose="02020603050405020304" pitchFamily="18" charset="0"/>
                <a:cs typeface="Times New Roman" panose="02020603050405020304" pitchFamily="18" charset="0"/>
              </a:rPr>
              <a:t>=</a:t>
            </a:r>
            <a:r>
              <a:rPr lang="en-US" sz="1400" dirty="0" smtClean="0">
                <a:solidFill>
                  <a:srgbClr val="183691"/>
                </a:solidFill>
                <a:latin typeface="SFMono-Regular"/>
                <a:ea typeface="Times New Roman" panose="02020603050405020304" pitchFamily="18" charset="0"/>
                <a:cs typeface="Times New Roman" panose="02020603050405020304" pitchFamily="18" charset="0"/>
              </a:rPr>
              <a:t>'entropy‘</a:t>
            </a:r>
            <a:r>
              <a:rPr lang="en-US" sz="1400" dirty="0" smtClean="0">
                <a:solidFill>
                  <a:srgbClr val="333333"/>
                </a:solidFill>
                <a:latin typeface="SFMono-Regular"/>
              </a:rPr>
              <a:t>, </a:t>
            </a:r>
            <a:r>
              <a:rPr lang="en-US" sz="1400" dirty="0" smtClean="0">
                <a:solidFill>
                  <a:srgbClr val="ED6A43"/>
                </a:solidFill>
                <a:latin typeface="SFMono-Regular"/>
                <a:ea typeface="Times New Roman" panose="02020603050405020304" pitchFamily="18" charset="0"/>
                <a:cs typeface="Times New Roman" panose="02020603050405020304" pitchFamily="18" charset="0"/>
              </a:rPr>
              <a:t>max_features</a:t>
            </a:r>
            <a:r>
              <a:rPr lang="en-US" sz="1400" dirty="0" smtClean="0">
                <a:solidFill>
                  <a:srgbClr val="A71D5D"/>
                </a:solidFill>
                <a:latin typeface="SFMono-Regular"/>
                <a:ea typeface="Times New Roman" panose="02020603050405020304" pitchFamily="18" charset="0"/>
                <a:cs typeface="Times New Roman" panose="02020603050405020304" pitchFamily="18" charset="0"/>
              </a:rPr>
              <a:t>=</a:t>
            </a:r>
            <a:r>
              <a:rPr lang="en-US" sz="1400" dirty="0" smtClean="0">
                <a:solidFill>
                  <a:srgbClr val="183691"/>
                </a:solidFill>
                <a:latin typeface="SFMono-Regular"/>
                <a:ea typeface="Times New Roman" panose="02020603050405020304" pitchFamily="18" charset="0"/>
                <a:cs typeface="Times New Roman" panose="02020603050405020304" pitchFamily="18" charset="0"/>
              </a:rPr>
              <a:t>‘auto'</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p>
          <a:p>
            <a:pPr>
              <a:lnSpc>
                <a:spcPts val="1500"/>
              </a:lnSpc>
            </a:pP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parameters </a:t>
            </a:r>
            <a:r>
              <a:rPr lang="en-US" sz="1400" dirty="0">
                <a:solidFill>
                  <a:srgbClr val="A71D5D"/>
                </a:solidFill>
                <a:latin typeface="SFMono-Regular"/>
                <a:ea typeface="Times New Roman" panose="02020603050405020304" pitchFamily="18" charset="0"/>
                <a:cs typeface="Times New Roman" panose="02020603050405020304" pitchFamily="18" charset="0"/>
              </a:rPr>
              <a:t>=</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p>
          <a:p>
            <a:pPr>
              <a:lnSpc>
                <a:spcPts val="1500"/>
              </a:lnSpc>
            </a:pPr>
            <a:r>
              <a:rPr lang="en-US" sz="1400" dirty="0" smtClean="0">
                <a:solidFill>
                  <a:srgbClr val="333333"/>
                </a:solidFill>
                <a:latin typeface="SFMono-Regular"/>
                <a:ea typeface="Calibri" panose="020F0502020204030204" pitchFamily="34" charset="0"/>
                <a:cs typeface="Times New Roman" panose="02020603050405020304" pitchFamily="18" charset="0"/>
              </a:rPr>
              <a:t>        </a:t>
            </a:r>
            <a:r>
              <a:rPr lang="en-US" sz="1400" dirty="0" smtClean="0">
                <a:solidFill>
                  <a:srgbClr val="183691"/>
                </a:solidFill>
                <a:latin typeface="SFMono-Regular"/>
                <a:ea typeface="Times New Roman" panose="02020603050405020304" pitchFamily="18" charset="0"/>
                <a:cs typeface="Times New Roman" panose="02020603050405020304" pitchFamily="18" charset="0"/>
              </a:rPr>
              <a:t>'clf__n_estimators'</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5</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10, 20 , 50</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r>
              <a:rPr lang="en-US" sz="1400" dirty="0">
                <a:solidFill>
                  <a:srgbClr val="333333"/>
                </a:solidFill>
                <a:latin typeface="SFMono-Regular"/>
                <a:ea typeface="Calibri" panose="020F0502020204030204" pitchFamily="34" charset="0"/>
                <a:cs typeface="Times New Roman" panose="02020603050405020304" pitchFamily="18" charset="0"/>
              </a:rPr>
              <a:t>	</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'clf__max_depth'</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150</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155</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160</a:t>
            </a:r>
            <a:r>
              <a:rPr lang="en-US" sz="1400" dirty="0">
                <a:solidFill>
                  <a:srgbClr val="333333"/>
                </a:solidFill>
                <a:latin typeface="SFMono-Regular"/>
                <a:ea typeface="Times New Roman" panose="02020603050405020304" pitchFamily="18" charset="0"/>
                <a:cs typeface="Times New Roman" panose="02020603050405020304" pitchFamily="18" charset="0"/>
              </a:rPr>
              <a:t>),</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'clf__min_samples_split'</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2</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3</a:t>
            </a:r>
            <a:r>
              <a:rPr lang="en-US" sz="1400" dirty="0">
                <a:solidFill>
                  <a:srgbClr val="333333"/>
                </a:solidFill>
                <a:latin typeface="SFMono-Regular"/>
                <a:ea typeface="Times New Roman" panose="02020603050405020304" pitchFamily="18" charset="0"/>
                <a:cs typeface="Times New Roman" panose="02020603050405020304" pitchFamily="18" charset="0"/>
              </a:rPr>
              <a:t>),</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'clf__min_samples_leaf'</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1</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2</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3</a:t>
            </a:r>
            <a:r>
              <a:rPr lang="en-US" sz="1400" dirty="0">
                <a:solidFill>
                  <a:srgbClr val="333333"/>
                </a:solidFill>
                <a:latin typeface="SFMono-Regular"/>
                <a:ea typeface="Times New Roman" panose="02020603050405020304" pitchFamily="18" charset="0"/>
                <a:cs typeface="Times New Roman" panose="02020603050405020304" pitchFamily="18" charset="0"/>
              </a:rPr>
              <a:t>)</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p>
          <a:p>
            <a:pPr>
              <a:lnSpc>
                <a:spcPts val="1500"/>
              </a:lnSpc>
            </a:pPr>
            <a:endParaRPr lang="en-US" sz="1400" dirty="0">
              <a:solidFill>
                <a:srgbClr val="333333"/>
              </a:solidFill>
              <a:latin typeface="SFMono-Regular"/>
              <a:cs typeface="Times New Roman" panose="02020603050405020304" pitchFamily="18" charset="0"/>
            </a:endParaRPr>
          </a:p>
          <a:p>
            <a:pPr>
              <a:lnSpc>
                <a:spcPts val="1500"/>
              </a:lnSpc>
            </a:pPr>
            <a:r>
              <a:rPr lang="en-US" sz="1400" dirty="0">
                <a:solidFill>
                  <a:srgbClr val="333333"/>
                </a:solidFill>
                <a:latin typeface="SFMono-Regular"/>
              </a:rPr>
              <a:t>grid_search </a:t>
            </a:r>
            <a:r>
              <a:rPr lang="en-US" sz="1400" dirty="0">
                <a:solidFill>
                  <a:srgbClr val="A71D5D"/>
                </a:solidFill>
                <a:latin typeface="SFMono-Regular"/>
              </a:rPr>
              <a:t>=</a:t>
            </a:r>
            <a:r>
              <a:rPr lang="en-US" sz="1400" dirty="0">
                <a:solidFill>
                  <a:srgbClr val="333333"/>
                </a:solidFill>
                <a:latin typeface="SFMono-Regular"/>
              </a:rPr>
              <a:t> GridSearchCV(pipeline, parameters, </a:t>
            </a:r>
            <a:r>
              <a:rPr lang="en-US" sz="1400" dirty="0">
                <a:solidFill>
                  <a:srgbClr val="ED6A43"/>
                </a:solidFill>
                <a:latin typeface="SFMono-Regular"/>
              </a:rPr>
              <a:t>n_jobs</a:t>
            </a:r>
            <a:r>
              <a:rPr lang="en-US" sz="1400" dirty="0">
                <a:solidFill>
                  <a:srgbClr val="A71D5D"/>
                </a:solidFill>
                <a:latin typeface="SFMono-Regular"/>
              </a:rPr>
              <a:t>=-</a:t>
            </a:r>
            <a:r>
              <a:rPr lang="en-US" sz="1400" dirty="0">
                <a:solidFill>
                  <a:srgbClr val="0086B3"/>
                </a:solidFill>
                <a:latin typeface="SFMono-Regular"/>
              </a:rPr>
              <a:t>1</a:t>
            </a:r>
            <a:r>
              <a:rPr lang="en-US" sz="1400" dirty="0">
                <a:solidFill>
                  <a:srgbClr val="333333"/>
                </a:solidFill>
                <a:latin typeface="SFMono-Regular"/>
              </a:rPr>
              <a:t>, </a:t>
            </a:r>
            <a:r>
              <a:rPr lang="en-US" sz="1400" dirty="0">
                <a:solidFill>
                  <a:srgbClr val="ED6A43"/>
                </a:solidFill>
                <a:latin typeface="SFMono-Regular"/>
              </a:rPr>
              <a:t>verbose</a:t>
            </a:r>
            <a:r>
              <a:rPr lang="en-US" sz="1400" dirty="0">
                <a:solidFill>
                  <a:srgbClr val="A71D5D"/>
                </a:solidFill>
                <a:latin typeface="SFMono-Regular"/>
              </a:rPr>
              <a:t>=</a:t>
            </a:r>
            <a:r>
              <a:rPr lang="en-US" sz="1400" dirty="0">
                <a:solidFill>
                  <a:srgbClr val="0086B3"/>
                </a:solidFill>
                <a:latin typeface="SFMono-Regular"/>
              </a:rPr>
              <a:t>1</a:t>
            </a:r>
            <a:r>
              <a:rPr lang="en-US" sz="1400" dirty="0">
                <a:solidFill>
                  <a:srgbClr val="333333"/>
                </a:solidFill>
                <a:latin typeface="SFMono-Regular"/>
              </a:rPr>
              <a:t>, </a:t>
            </a:r>
            <a:r>
              <a:rPr lang="en-US" sz="1400" dirty="0">
                <a:solidFill>
                  <a:srgbClr val="ED6A43"/>
                </a:solidFill>
                <a:latin typeface="SFMono-Regular"/>
              </a:rPr>
              <a:t>scoring</a:t>
            </a:r>
            <a:r>
              <a:rPr lang="en-US" sz="1400" dirty="0">
                <a:solidFill>
                  <a:srgbClr val="A71D5D"/>
                </a:solidFill>
                <a:latin typeface="SFMono-Regular"/>
              </a:rPr>
              <a:t>=</a:t>
            </a:r>
            <a:r>
              <a:rPr lang="en-US" sz="1400" dirty="0">
                <a:solidFill>
                  <a:srgbClr val="183691"/>
                </a:solidFill>
                <a:latin typeface="SFMono-Regular"/>
              </a:rPr>
              <a:t>'f1</a:t>
            </a:r>
            <a:r>
              <a:rPr lang="en-US" sz="1400" dirty="0" smtClean="0">
                <a:solidFill>
                  <a:srgbClr val="183691"/>
                </a:solidFill>
                <a:latin typeface="SFMono-Regular"/>
              </a:rPr>
              <a:t>'</a:t>
            </a:r>
            <a:r>
              <a:rPr lang="en-US" sz="1400" dirty="0" smtClean="0">
                <a:solidFill>
                  <a:srgbClr val="333333"/>
                </a:solidFill>
                <a:latin typeface="SFMono-Regular"/>
              </a:rPr>
              <a:t>)</a:t>
            </a:r>
          </a:p>
          <a:p>
            <a:pPr>
              <a:lnSpc>
                <a:spcPts val="1500"/>
              </a:lnSpc>
            </a:pPr>
            <a:endParaRPr lang="en-US" sz="1400" dirty="0" smtClean="0">
              <a:solidFill>
                <a:srgbClr val="333333"/>
              </a:solidFill>
              <a:latin typeface="SFMono-Regular"/>
            </a:endParaRPr>
          </a:p>
          <a:p>
            <a:pPr>
              <a:lnSpc>
                <a:spcPts val="1500"/>
              </a:lnSpc>
            </a:pPr>
            <a:r>
              <a:rPr lang="en-US" sz="1400" dirty="0" smtClean="0">
                <a:solidFill>
                  <a:srgbClr val="333333"/>
                </a:solidFill>
                <a:latin typeface="SFMono-Regular"/>
              </a:rPr>
              <a:t>grid_search.fit (x_train</a:t>
            </a:r>
            <a:r>
              <a:rPr lang="en-US" sz="1400" dirty="0">
                <a:solidFill>
                  <a:srgbClr val="333333"/>
                </a:solidFill>
                <a:latin typeface="SFMono-Regular"/>
              </a:rPr>
              <a:t>, y_train</a:t>
            </a:r>
            <a:r>
              <a:rPr lang="en-US" sz="1400" dirty="0" smtClean="0">
                <a:solidFill>
                  <a:srgbClr val="333333"/>
                </a:solidFill>
                <a:latin typeface="SFMono-Regular"/>
              </a:rPr>
              <a:t>)</a:t>
            </a:r>
          </a:p>
          <a:p>
            <a:pPr>
              <a:lnSpc>
                <a:spcPts val="1500"/>
              </a:lnSpc>
            </a:pPr>
            <a:r>
              <a:rPr lang="en-US" sz="1400" dirty="0">
                <a:solidFill>
                  <a:srgbClr val="333333"/>
                </a:solidFill>
                <a:latin typeface="SFMono-Regular"/>
              </a:rPr>
              <a:t>predictions </a:t>
            </a:r>
            <a:r>
              <a:rPr lang="en-US" sz="1400" dirty="0">
                <a:solidFill>
                  <a:srgbClr val="A71D5D"/>
                </a:solidFill>
                <a:latin typeface="SFMono-Regular"/>
              </a:rPr>
              <a:t>=</a:t>
            </a:r>
            <a:r>
              <a:rPr lang="en-US" sz="1400" dirty="0">
                <a:solidFill>
                  <a:srgbClr val="333333"/>
                </a:solidFill>
                <a:latin typeface="SFMono-Regular"/>
              </a:rPr>
              <a:t> </a:t>
            </a:r>
            <a:r>
              <a:rPr lang="en-US" sz="1400" dirty="0" smtClean="0">
                <a:solidFill>
                  <a:srgbClr val="333333"/>
                </a:solidFill>
                <a:latin typeface="SFMono-Regular"/>
              </a:rPr>
              <a:t>grid_search.predict (x_test)</a:t>
            </a:r>
          </a:p>
          <a:p>
            <a:pPr>
              <a:lnSpc>
                <a:spcPts val="1500"/>
              </a:lnSpc>
            </a:pPr>
            <a:endParaRPr lang="en-US" sz="1400" dirty="0">
              <a:solidFill>
                <a:srgbClr val="333333"/>
              </a:solidFill>
              <a:latin typeface="SFMono-Regular"/>
            </a:endParaRPr>
          </a:p>
          <a:p>
            <a:pPr>
              <a:lnSpc>
                <a:spcPts val="1500"/>
              </a:lnSpc>
            </a:pPr>
            <a:r>
              <a:rPr lang="en-US" sz="1400" dirty="0"/>
              <a:t>best_parameters = </a:t>
            </a:r>
            <a:r>
              <a:rPr lang="en-US" sz="1400" dirty="0" smtClean="0"/>
              <a:t>grid_search . best_estimator_ . get_params ( )</a:t>
            </a:r>
          </a:p>
          <a:p>
            <a:pPr>
              <a:lnSpc>
                <a:spcPts val="1500"/>
              </a:lnSpc>
            </a:pPr>
            <a:endParaRPr lang="en-US" sz="1400" dirty="0" smtClean="0"/>
          </a:p>
          <a:p>
            <a:pPr lvl="0"/>
            <a:r>
              <a:rPr lang="en-US" sz="1400" dirty="0">
                <a:solidFill>
                  <a:srgbClr val="A71D5D"/>
                </a:solidFill>
                <a:latin typeface="SFMono-Regular"/>
              </a:rPr>
              <a:t>for</a:t>
            </a:r>
            <a:r>
              <a:rPr lang="en-US" sz="1400" dirty="0">
                <a:solidFill>
                  <a:srgbClr val="333333"/>
                </a:solidFill>
                <a:latin typeface="SFMono-Regular"/>
              </a:rPr>
              <a:t> param_name </a:t>
            </a:r>
            <a:r>
              <a:rPr lang="en-US" sz="1400" dirty="0">
                <a:solidFill>
                  <a:srgbClr val="A71D5D"/>
                </a:solidFill>
                <a:latin typeface="SFMono-Regular"/>
              </a:rPr>
              <a:t>in</a:t>
            </a:r>
            <a:r>
              <a:rPr lang="en-US" sz="1400" dirty="0">
                <a:solidFill>
                  <a:srgbClr val="333333"/>
                </a:solidFill>
                <a:latin typeface="SFMono-Regular"/>
              </a:rPr>
              <a:t> </a:t>
            </a:r>
            <a:r>
              <a:rPr lang="en-US" sz="1400" dirty="0" smtClean="0">
                <a:solidFill>
                  <a:srgbClr val="0086B3"/>
                </a:solidFill>
                <a:latin typeface="SFMono-Regular"/>
              </a:rPr>
              <a:t>sorted </a:t>
            </a:r>
            <a:r>
              <a:rPr lang="en-US" sz="1400" dirty="0" smtClean="0">
                <a:solidFill>
                  <a:srgbClr val="333333"/>
                </a:solidFill>
                <a:latin typeface="SFMono-Regular"/>
              </a:rPr>
              <a:t>( parameters.keys ( ) ):</a:t>
            </a:r>
          </a:p>
          <a:p>
            <a:r>
              <a:rPr lang="en-US" sz="1400" dirty="0" smtClean="0">
                <a:solidFill>
                  <a:srgbClr val="333333"/>
                </a:solidFill>
                <a:latin typeface="SFMono-Regular"/>
              </a:rPr>
              <a:t>    </a:t>
            </a:r>
            <a:r>
              <a:rPr lang="en-US" sz="1400" dirty="0" smtClean="0">
                <a:solidFill>
                  <a:srgbClr val="0086B3"/>
                </a:solidFill>
                <a:latin typeface="SFMono-Regular"/>
              </a:rPr>
              <a:t>print</a:t>
            </a:r>
            <a:r>
              <a:rPr lang="en-US" sz="1400" dirty="0" smtClean="0">
                <a:solidFill>
                  <a:srgbClr val="333333"/>
                </a:solidFill>
                <a:latin typeface="SFMono-Regular"/>
              </a:rPr>
              <a:t> </a:t>
            </a:r>
            <a:r>
              <a:rPr lang="en-US" sz="1400" dirty="0">
                <a:solidFill>
                  <a:srgbClr val="333333"/>
                </a:solidFill>
                <a:latin typeface="SFMono-Regular"/>
              </a:rPr>
              <a:t>(</a:t>
            </a:r>
            <a:r>
              <a:rPr lang="en-US" sz="1400" dirty="0">
                <a:solidFill>
                  <a:srgbClr val="183691"/>
                </a:solidFill>
                <a:latin typeface="SFMono-Regular"/>
              </a:rPr>
              <a:t>'\t</a:t>
            </a:r>
            <a:r>
              <a:rPr lang="en-US" sz="1400" dirty="0">
                <a:solidFill>
                  <a:srgbClr val="0086B3"/>
                </a:solidFill>
                <a:latin typeface="SFMono-Regular"/>
              </a:rPr>
              <a:t>%s</a:t>
            </a:r>
            <a:r>
              <a:rPr lang="en-US" sz="1400" dirty="0">
                <a:solidFill>
                  <a:srgbClr val="183691"/>
                </a:solidFill>
                <a:latin typeface="SFMono-Regular"/>
              </a:rPr>
              <a:t>: </a:t>
            </a:r>
            <a:r>
              <a:rPr lang="en-US" sz="1400" dirty="0">
                <a:solidFill>
                  <a:srgbClr val="0086B3"/>
                </a:solidFill>
                <a:latin typeface="SFMono-Regular"/>
              </a:rPr>
              <a:t>%r</a:t>
            </a:r>
            <a:r>
              <a:rPr lang="en-US" sz="1400" dirty="0">
                <a:solidFill>
                  <a:srgbClr val="183691"/>
                </a:solidFill>
                <a:latin typeface="SFMono-Regular"/>
              </a:rPr>
              <a:t>'</a:t>
            </a:r>
            <a:r>
              <a:rPr lang="en-US" sz="1400" dirty="0">
                <a:solidFill>
                  <a:srgbClr val="333333"/>
                </a:solidFill>
                <a:latin typeface="SFMono-Regular"/>
              </a:rPr>
              <a:t> </a:t>
            </a:r>
            <a:r>
              <a:rPr lang="en-US" sz="1400" dirty="0">
                <a:solidFill>
                  <a:srgbClr val="A71D5D"/>
                </a:solidFill>
                <a:latin typeface="SFMono-Regular"/>
              </a:rPr>
              <a:t>%</a:t>
            </a:r>
            <a:r>
              <a:rPr lang="en-US" sz="1400" dirty="0">
                <a:solidFill>
                  <a:srgbClr val="333333"/>
                </a:solidFill>
                <a:latin typeface="SFMono-Regular"/>
              </a:rPr>
              <a:t> (param_name, </a:t>
            </a:r>
            <a:r>
              <a:rPr lang="en-US" sz="1400" dirty="0" smtClean="0">
                <a:solidFill>
                  <a:srgbClr val="333333"/>
                </a:solidFill>
                <a:latin typeface="SFMono-Regular"/>
              </a:rPr>
              <a:t>best_parameters[param_name]))</a:t>
            </a:r>
          </a:p>
          <a:p>
            <a:pPr lvl="0"/>
            <a:r>
              <a:rPr lang="en-US" sz="1400" dirty="0">
                <a:latin typeface="Arial" panose="020B0604020202020204" pitchFamily="34" charset="0"/>
              </a:rPr>
              <a:t>importances</a:t>
            </a:r>
            <a:r>
              <a:rPr lang="en-US" sz="1000" dirty="0">
                <a:solidFill>
                  <a:srgbClr val="222222"/>
                </a:solidFill>
                <a:latin typeface="Monaco"/>
              </a:rPr>
              <a:t> </a:t>
            </a:r>
            <a:r>
              <a:rPr lang="en-US" sz="2000" dirty="0">
                <a:solidFill>
                  <a:srgbClr val="666666"/>
                </a:solidFill>
                <a:latin typeface="Arial" panose="020B0604020202020204" pitchFamily="34" charset="0"/>
              </a:rPr>
              <a:t>=</a:t>
            </a:r>
            <a:r>
              <a:rPr lang="en-US" sz="1000" dirty="0">
                <a:solidFill>
                  <a:srgbClr val="222222"/>
                </a:solidFill>
                <a:latin typeface="Monaco"/>
              </a:rPr>
              <a:t> </a:t>
            </a:r>
            <a:r>
              <a:rPr lang="en-US" sz="1400" dirty="0">
                <a:solidFill>
                  <a:srgbClr val="333333"/>
                </a:solidFill>
                <a:latin typeface="SFMono-Regular"/>
              </a:rPr>
              <a:t>grid_search</a:t>
            </a:r>
            <a:r>
              <a:rPr lang="en-US" sz="2000" dirty="0" smtClean="0">
                <a:solidFill>
                  <a:srgbClr val="666666"/>
                </a:solidFill>
                <a:latin typeface="Arial" panose="020B0604020202020204" pitchFamily="34" charset="0"/>
              </a:rPr>
              <a:t>.</a:t>
            </a:r>
            <a:r>
              <a:rPr lang="en-US" sz="1400" dirty="0" smtClean="0">
                <a:latin typeface="Arial" panose="020B0604020202020204" pitchFamily="34" charset="0"/>
              </a:rPr>
              <a:t>feature_importances</a:t>
            </a:r>
            <a:r>
              <a:rPr lang="en-US" sz="1400" dirty="0">
                <a:latin typeface="Arial" panose="020B0604020202020204" pitchFamily="34" charset="0"/>
              </a:rPr>
              <a:t>_</a:t>
            </a:r>
            <a:r>
              <a:rPr lang="en-US" sz="1400" dirty="0"/>
              <a:t> </a:t>
            </a:r>
          </a:p>
        </p:txBody>
      </p:sp>
      <p:sp>
        <p:nvSpPr>
          <p:cNvPr id="11" name="TextBox 10"/>
          <p:cNvSpPr txBox="1"/>
          <p:nvPr/>
        </p:nvSpPr>
        <p:spPr>
          <a:xfrm>
            <a:off x="8364855" y="707400"/>
            <a:ext cx="3059612" cy="338554"/>
          </a:xfrm>
          <a:prstGeom prst="rect">
            <a:avLst/>
          </a:prstGeom>
          <a:noFill/>
        </p:spPr>
        <p:txBody>
          <a:bodyPr wrap="square" rtlCol="0">
            <a:spAutoFit/>
          </a:bodyPr>
          <a:lstStyle/>
          <a:p>
            <a:pPr algn="ctr"/>
            <a:r>
              <a:rPr lang="en-US" sz="1600" b="1" i="1" dirty="0" smtClean="0">
                <a:solidFill>
                  <a:schemeClr val="accent1">
                    <a:lumMod val="50000"/>
                  </a:schemeClr>
                </a:solidFill>
              </a:rPr>
              <a:t>Bagging vs. RandomForest</a:t>
            </a:r>
            <a:endParaRPr lang="en-US" sz="1600" b="1" i="1" dirty="0">
              <a:solidFill>
                <a:schemeClr val="accent1">
                  <a:lumMod val="50000"/>
                </a:schemeClr>
              </a:solidFill>
            </a:endParaRPr>
          </a:p>
        </p:txBody>
      </p:sp>
      <p:sp>
        <p:nvSpPr>
          <p:cNvPr id="4" name="Rectangle 1"/>
          <p:cNvSpPr>
            <a:spLocks noChangeArrowheads="1"/>
          </p:cNvSpPr>
          <p:nvPr/>
        </p:nvSpPr>
        <p:spPr bwMode="auto">
          <a:xfrm>
            <a:off x="0" y="88192"/>
            <a:ext cx="65" cy="2808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4728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46442" y="966600"/>
            <a:ext cx="4107304" cy="3199736"/>
          </a:xfrm>
          <a:prstGeom prst="rect">
            <a:avLst/>
          </a:prstGeom>
        </p:spPr>
      </p:pic>
      <p:sp>
        <p:nvSpPr>
          <p:cNvPr id="3" name="Rectangle 2"/>
          <p:cNvSpPr/>
          <p:nvPr/>
        </p:nvSpPr>
        <p:spPr>
          <a:xfrm>
            <a:off x="279584" y="837000"/>
            <a:ext cx="6779021" cy="3539430"/>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Boosting</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Boosting </a:t>
            </a:r>
            <a:r>
              <a:rPr lang="en-US" sz="1600" dirty="0">
                <a:solidFill>
                  <a:srgbClr val="002060"/>
                </a:solidFill>
              </a:rPr>
              <a:t>refers to a family of algorithms which converts weak learner to strong </a:t>
            </a:r>
            <a:r>
              <a:rPr lang="en-US" sz="1600" dirty="0" smtClean="0">
                <a:solidFill>
                  <a:srgbClr val="002060"/>
                </a:solidFill>
              </a:rPr>
              <a:t>learners</a:t>
            </a:r>
            <a:endParaRPr lang="en-US" sz="1600" dirty="0">
              <a:solidFill>
                <a:srgbClr val="002060"/>
              </a:solidFill>
            </a:endParaRPr>
          </a:p>
          <a:p>
            <a:pPr>
              <a:defRPr/>
            </a:pPr>
            <a:r>
              <a:rPr lang="en-US" dirty="0" smtClean="0">
                <a:solidFill>
                  <a:srgbClr val="002060"/>
                </a:solidFill>
                <a:latin typeface="Arial" pitchFamily="34" charset="0"/>
                <a:cs typeface="Arial" pitchFamily="34" charset="0"/>
              </a:rPr>
              <a:t>Steps in Boosting</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400" b="1" dirty="0" smtClean="0">
                <a:solidFill>
                  <a:srgbClr val="002060"/>
                </a:solidFill>
              </a:rPr>
              <a:t>Step 1: </a:t>
            </a:r>
            <a:r>
              <a:rPr lang="en-US" sz="1400" dirty="0" smtClean="0">
                <a:solidFill>
                  <a:srgbClr val="002060"/>
                </a:solidFill>
              </a:rPr>
              <a:t>Assign equal weights to all observations (E.g.: 1/N where N is No.of observations)</a:t>
            </a:r>
          </a:p>
          <a:p>
            <a:pPr marL="389077" lvl="2" indent="-389077">
              <a:buFont typeface="Arial" panose="020B0604020202020204" pitchFamily="34" charset="0"/>
              <a:buChar char="•"/>
              <a:defRPr/>
            </a:pPr>
            <a:r>
              <a:rPr lang="en-US" sz="1400" b="1" dirty="0">
                <a:solidFill>
                  <a:srgbClr val="002060"/>
                </a:solidFill>
              </a:rPr>
              <a:t>Step 2: </a:t>
            </a:r>
            <a:r>
              <a:rPr lang="en-US" sz="1400" dirty="0">
                <a:solidFill>
                  <a:srgbClr val="002060"/>
                </a:solidFill>
              </a:rPr>
              <a:t>If there is any prediction error caused by first base learning algorithm, then we pay higher attention to observations having prediction error. Then, we apply the next base learning </a:t>
            </a:r>
            <a:r>
              <a:rPr lang="en-US" sz="1400" dirty="0" smtClean="0">
                <a:solidFill>
                  <a:srgbClr val="002060"/>
                </a:solidFill>
              </a:rPr>
              <a:t>algorithm</a:t>
            </a:r>
          </a:p>
          <a:p>
            <a:pPr marL="389077" lvl="2" indent="-389077">
              <a:buFont typeface="Arial" panose="020B0604020202020204" pitchFamily="34" charset="0"/>
              <a:buChar char="•"/>
              <a:defRPr/>
            </a:pPr>
            <a:r>
              <a:rPr lang="en-US" sz="1400" b="1" dirty="0">
                <a:solidFill>
                  <a:srgbClr val="002060"/>
                </a:solidFill>
              </a:rPr>
              <a:t>Step 3:</a:t>
            </a:r>
            <a:r>
              <a:rPr lang="en-US" sz="1400" dirty="0">
                <a:solidFill>
                  <a:srgbClr val="002060"/>
                </a:solidFill>
              </a:rPr>
              <a:t> Iterate Step 2 till the </a:t>
            </a:r>
            <a:r>
              <a:rPr lang="en-US" sz="1400" dirty="0" smtClean="0">
                <a:solidFill>
                  <a:srgbClr val="002060"/>
                </a:solidFill>
              </a:rPr>
              <a:t>no.of models limit </a:t>
            </a:r>
            <a:r>
              <a:rPr lang="en-US" sz="1400" dirty="0">
                <a:solidFill>
                  <a:srgbClr val="002060"/>
                </a:solidFill>
              </a:rPr>
              <a:t>is reached or higher accuracy is </a:t>
            </a:r>
            <a:r>
              <a:rPr lang="en-US" sz="1400" dirty="0" smtClean="0">
                <a:solidFill>
                  <a:srgbClr val="002060"/>
                </a:solidFill>
              </a:rPr>
              <a:t>reached</a:t>
            </a:r>
          </a:p>
          <a:p>
            <a:pPr marL="0" lvl="2">
              <a:defRPr/>
            </a:pPr>
            <a:r>
              <a:rPr lang="en-US" sz="1400" dirty="0" smtClean="0">
                <a:solidFill>
                  <a:srgbClr val="002060"/>
                </a:solidFill>
              </a:rPr>
              <a:t>Finally</a:t>
            </a:r>
            <a:r>
              <a:rPr lang="en-US" sz="1400" dirty="0">
                <a:solidFill>
                  <a:srgbClr val="002060"/>
                </a:solidFill>
              </a:rPr>
              <a:t>, </a:t>
            </a:r>
            <a:r>
              <a:rPr lang="en-US" sz="1400" dirty="0" smtClean="0">
                <a:solidFill>
                  <a:srgbClr val="002060"/>
                </a:solidFill>
              </a:rPr>
              <a:t>it </a:t>
            </a:r>
            <a:r>
              <a:rPr lang="en-US" sz="1400" dirty="0">
                <a:solidFill>
                  <a:srgbClr val="002060"/>
                </a:solidFill>
              </a:rPr>
              <a:t>combines the outputs from weak learner and creates </a:t>
            </a:r>
            <a:r>
              <a:rPr lang="en-US" sz="1400" dirty="0" smtClean="0">
                <a:solidFill>
                  <a:srgbClr val="002060"/>
                </a:solidFill>
              </a:rPr>
              <a:t>a </a:t>
            </a:r>
            <a:r>
              <a:rPr lang="en-US" sz="1400" dirty="0">
                <a:solidFill>
                  <a:srgbClr val="002060"/>
                </a:solidFill>
              </a:rPr>
              <a:t>strong learner </a:t>
            </a:r>
            <a:r>
              <a:rPr lang="en-US" sz="1400" dirty="0" smtClean="0">
                <a:solidFill>
                  <a:srgbClr val="002060"/>
                </a:solidFill>
              </a:rPr>
              <a:t>by taking a weighted mean of all boundaries discovered</a:t>
            </a:r>
          </a:p>
          <a:p>
            <a:pPr marL="0" lvl="2">
              <a:defRPr/>
            </a:pPr>
            <a:endParaRPr lang="en-US" sz="1400" dirty="0">
              <a:solidFill>
                <a:srgbClr val="002060"/>
              </a:solidFill>
            </a:endParaRPr>
          </a:p>
          <a:p>
            <a:pPr marL="0" lvl="2">
              <a:defRPr/>
            </a:pPr>
            <a:endParaRPr lang="en-US" sz="1600" dirty="0">
              <a:solidFill>
                <a:srgbClr val="002060"/>
              </a:solidFill>
            </a:endParaRPr>
          </a:p>
        </p:txBody>
      </p:sp>
      <p:sp>
        <p:nvSpPr>
          <p:cNvPr id="10241" name="Text Box 1"/>
          <p:cNvSpPr txBox="1">
            <a:spLocks noChangeArrowheads="1"/>
          </p:cNvSpPr>
          <p:nvPr/>
        </p:nvSpPr>
        <p:spPr bwMode="auto">
          <a:xfrm>
            <a:off x="92364" y="88242"/>
            <a:ext cx="357673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Boosting</a:t>
            </a:r>
            <a:endParaRPr lang="en-US" sz="2833" dirty="0">
              <a:solidFill>
                <a:srgbClr val="FFFFFF"/>
              </a:solidFill>
              <a:latin typeface="+mj-lt"/>
            </a:endParaRPr>
          </a:p>
        </p:txBody>
      </p:sp>
      <p:sp>
        <p:nvSpPr>
          <p:cNvPr id="15" name="TextBox 14"/>
          <p:cNvSpPr txBox="1"/>
          <p:nvPr/>
        </p:nvSpPr>
        <p:spPr>
          <a:xfrm>
            <a:off x="7748094" y="714446"/>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Boosting Algorithm (Adaboost)</a:t>
            </a:r>
            <a:endParaRPr lang="en-US" sz="1600" b="1" i="1" dirty="0">
              <a:solidFill>
                <a:schemeClr val="accent1">
                  <a:lumMod val="50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655909567"/>
              </p:ext>
            </p:extLst>
          </p:nvPr>
        </p:nvGraphicFramePr>
        <p:xfrm>
          <a:off x="6113947" y="4858410"/>
          <a:ext cx="2664992" cy="1594485"/>
        </p:xfrm>
        <a:graphic>
          <a:graphicData uri="http://schemas.openxmlformats.org/drawingml/2006/table">
            <a:tbl>
              <a:tblPr/>
              <a:tblGrid>
                <a:gridCol w="333124"/>
                <a:gridCol w="333124"/>
                <a:gridCol w="333124"/>
                <a:gridCol w="333124"/>
                <a:gridCol w="333124"/>
                <a:gridCol w="333124"/>
                <a:gridCol w="333124"/>
                <a:gridCol w="333124"/>
              </a:tblGrid>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E78"/>
                    </a:solidFill>
                  </a:tcPr>
                </a:tc>
              </a:tr>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8800">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01" marR="9501"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5" name="Picture 4"/>
          <p:cNvPicPr>
            <a:picLocks noChangeAspect="1"/>
          </p:cNvPicPr>
          <p:nvPr/>
        </p:nvPicPr>
        <p:blipFill rotWithShape="1">
          <a:blip r:embed="rId4"/>
          <a:srcRect t="2948"/>
          <a:stretch/>
        </p:blipFill>
        <p:spPr>
          <a:xfrm>
            <a:off x="9140530" y="4331178"/>
            <a:ext cx="2370123" cy="2424223"/>
          </a:xfrm>
          <a:prstGeom prst="rect">
            <a:avLst/>
          </a:prstGeom>
        </p:spPr>
      </p:pic>
      <p:pic>
        <p:nvPicPr>
          <p:cNvPr id="6" name="Picture 5"/>
          <p:cNvPicPr>
            <a:picLocks noChangeAspect="1"/>
          </p:cNvPicPr>
          <p:nvPr/>
        </p:nvPicPr>
        <p:blipFill>
          <a:blip r:embed="rId5"/>
          <a:stretch>
            <a:fillRect/>
          </a:stretch>
        </p:blipFill>
        <p:spPr>
          <a:xfrm>
            <a:off x="564999" y="3896587"/>
            <a:ext cx="4654058" cy="2894207"/>
          </a:xfrm>
          <a:prstGeom prst="rect">
            <a:avLst/>
          </a:prstGeom>
        </p:spPr>
      </p:pic>
    </p:spTree>
    <p:extLst>
      <p:ext uri="{BB962C8B-B14F-4D97-AF65-F5344CB8AC3E}">
        <p14:creationId xmlns:p14="http://schemas.microsoft.com/office/powerpoint/2010/main" val="34375945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028968" y="1027138"/>
            <a:ext cx="4855234" cy="3657600"/>
          </a:xfrm>
          <a:prstGeom prst="rect">
            <a:avLst/>
          </a:prstGeom>
        </p:spPr>
      </p:pic>
      <p:sp>
        <p:nvSpPr>
          <p:cNvPr id="10241" name="Text Box 1"/>
          <p:cNvSpPr txBox="1">
            <a:spLocks noChangeArrowheads="1"/>
          </p:cNvSpPr>
          <p:nvPr/>
        </p:nvSpPr>
        <p:spPr bwMode="auto">
          <a:xfrm>
            <a:off x="85126" y="84509"/>
            <a:ext cx="530045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Boosting </a:t>
            </a:r>
            <a:endParaRPr lang="en-US" sz="2833" dirty="0">
              <a:solidFill>
                <a:srgbClr val="FFFFFF"/>
              </a:solidFill>
              <a:latin typeface="+mj-lt"/>
            </a:endParaRPr>
          </a:p>
        </p:txBody>
      </p:sp>
      <p:sp>
        <p:nvSpPr>
          <p:cNvPr id="15" name="TextBox 14"/>
          <p:cNvSpPr txBox="1"/>
          <p:nvPr/>
        </p:nvSpPr>
        <p:spPr>
          <a:xfrm>
            <a:off x="1068659" y="793800"/>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Grid Search - AdaBoost Classifier</a:t>
            </a:r>
            <a:endParaRPr lang="en-US" sz="1600" b="1" i="1" dirty="0">
              <a:solidFill>
                <a:schemeClr val="accent1">
                  <a:lumMod val="50000"/>
                </a:schemeClr>
              </a:solidFill>
            </a:endParaRPr>
          </a:p>
        </p:txBody>
      </p:sp>
      <p:sp>
        <p:nvSpPr>
          <p:cNvPr id="2" name="Rectangle 1"/>
          <p:cNvSpPr>
            <a:spLocks noChangeArrowheads="1"/>
          </p:cNvSpPr>
          <p:nvPr/>
        </p:nvSpPr>
        <p:spPr bwMode="auto">
          <a:xfrm>
            <a:off x="651185" y="2892411"/>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06440" y="1139401"/>
            <a:ext cx="7067273" cy="4976747"/>
          </a:xfrm>
          <a:prstGeom prst="rect">
            <a:avLst/>
          </a:prstGeom>
        </p:spPr>
        <p:txBody>
          <a:bodyPr wrap="square">
            <a:spAutoFit/>
          </a:bodyPr>
          <a:lstStyle/>
          <a:p>
            <a:pPr lvl="0" eaLnBrk="0" fontAlgn="base" hangingPunct="0">
              <a:spcBef>
                <a:spcPct val="30000"/>
              </a:spcBef>
              <a:spcAft>
                <a:spcPct val="0"/>
              </a:spcAft>
            </a:pPr>
            <a:r>
              <a:rPr lang="en-US" sz="1400" b="1" dirty="0">
                <a:solidFill>
                  <a:srgbClr val="007020"/>
                </a:solidFill>
                <a:latin typeface="SFMono-Regular"/>
              </a:rPr>
              <a:t>from</a:t>
            </a:r>
            <a:r>
              <a:rPr lang="en-US" sz="1400" dirty="0">
                <a:solidFill>
                  <a:srgbClr val="222222"/>
                </a:solidFill>
                <a:latin typeface="SFMono-Regular"/>
              </a:rPr>
              <a:t> </a:t>
            </a:r>
            <a:r>
              <a:rPr lang="en-US" sz="1400" b="1" dirty="0">
                <a:solidFill>
                  <a:srgbClr val="0E84B5"/>
                </a:solidFill>
                <a:latin typeface="SFMono-Regular"/>
              </a:rPr>
              <a:t>sklearn.ensemble</a:t>
            </a:r>
            <a:r>
              <a:rPr lang="en-US" sz="1400" dirty="0">
                <a:solidFill>
                  <a:srgbClr val="222222"/>
                </a:solidFill>
                <a:latin typeface="SFMono-Regular"/>
              </a:rPr>
              <a:t> </a:t>
            </a:r>
            <a:r>
              <a:rPr lang="en-US" sz="1400" b="1"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AdaBoostClassifier</a:t>
            </a:r>
          </a:p>
          <a:p>
            <a:pPr lvl="0" eaLnBrk="0" fontAlgn="base" hangingPunct="0">
              <a:spcBef>
                <a:spcPct val="30000"/>
              </a:spcBef>
              <a:spcAft>
                <a:spcPct val="0"/>
              </a:spcAft>
            </a:pPr>
            <a:endParaRPr lang="en-US" sz="1400" dirty="0">
              <a:latin typeface="SFMono-Regular"/>
            </a:endParaRPr>
          </a:p>
          <a:p>
            <a:r>
              <a:rPr lang="en-US" sz="1400" dirty="0">
                <a:solidFill>
                  <a:srgbClr val="A71D5D"/>
                </a:solidFill>
                <a:latin typeface="SFMono-Regular"/>
              </a:rPr>
              <a:t>from</a:t>
            </a:r>
            <a:r>
              <a:rPr lang="en-US" sz="1400" dirty="0">
                <a:solidFill>
                  <a:srgbClr val="333333"/>
                </a:solidFill>
                <a:latin typeface="SFMono-Regular"/>
              </a:rPr>
              <a:t> sklearn.pipeline </a:t>
            </a:r>
            <a:r>
              <a:rPr lang="en-US" sz="1400" dirty="0">
                <a:solidFill>
                  <a:srgbClr val="A71D5D"/>
                </a:solidFill>
                <a:latin typeface="SFMono-Regular"/>
              </a:rPr>
              <a:t>import</a:t>
            </a:r>
            <a:r>
              <a:rPr lang="en-US" sz="1400" dirty="0">
                <a:solidFill>
                  <a:srgbClr val="333333"/>
                </a:solidFill>
                <a:latin typeface="SFMono-Regular"/>
              </a:rPr>
              <a:t> Pipeline</a:t>
            </a:r>
          </a:p>
          <a:p>
            <a:r>
              <a:rPr lang="en-US" sz="1400" dirty="0">
                <a:solidFill>
                  <a:srgbClr val="A71D5D"/>
                </a:solidFill>
                <a:latin typeface="SFMono-Regular"/>
              </a:rPr>
              <a:t>from</a:t>
            </a:r>
            <a:r>
              <a:rPr lang="en-US" sz="1400" dirty="0">
                <a:solidFill>
                  <a:srgbClr val="333333"/>
                </a:solidFill>
                <a:latin typeface="SFMono-Regular"/>
              </a:rPr>
              <a:t> sklearn.grid_search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GridSearchCV</a:t>
            </a:r>
          </a:p>
          <a:p>
            <a:endParaRPr lang="en-US" sz="1400" dirty="0">
              <a:solidFill>
                <a:srgbClr val="333333"/>
              </a:solidFill>
              <a:latin typeface="SFMono-Regular"/>
            </a:endParaRPr>
          </a:p>
          <a:p>
            <a:pPr>
              <a:lnSpc>
                <a:spcPts val="1500"/>
              </a:lnSpc>
            </a:pPr>
            <a:r>
              <a:rPr lang="en-US" sz="14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pipeline </a:t>
            </a:r>
            <a:r>
              <a:rPr lang="en-US" sz="1400" dirty="0">
                <a:solidFill>
                  <a:srgbClr val="A71D5D"/>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Pipeline([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 clf '</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latin typeface="SFMono-Regular"/>
              </a:rPr>
              <a:t>AdaBoostClassifier</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ED6A43"/>
                </a:solidFill>
                <a:latin typeface="SFMono-Regular"/>
                <a:ea typeface="Times New Roman" panose="02020603050405020304" pitchFamily="18" charset="0"/>
                <a:cs typeface="Times New Roman" panose="02020603050405020304" pitchFamily="18" charset="0"/>
              </a:rPr>
              <a:t>base_estimator </a:t>
            </a:r>
            <a:r>
              <a:rPr lang="en-US" sz="1400" dirty="0" smtClean="0">
                <a:solidFill>
                  <a:srgbClr val="A71D5D"/>
                </a:solidFill>
                <a:latin typeface="SFMono-Regular"/>
                <a:ea typeface="Times New Roman" panose="02020603050405020304" pitchFamily="18" charset="0"/>
                <a:cs typeface="Times New Roman" panose="02020603050405020304" pitchFamily="18" charset="0"/>
              </a:rPr>
              <a:t>=</a:t>
            </a:r>
            <a:r>
              <a:rPr lang="en-US" sz="1400" dirty="0" smtClean="0">
                <a:solidFill>
                  <a:srgbClr val="183691"/>
                </a:solidFill>
                <a:latin typeface="SFMono-Regular"/>
                <a:ea typeface="Times New Roman" panose="02020603050405020304" pitchFamily="18" charset="0"/>
                <a:cs typeface="Times New Roman" panose="02020603050405020304" pitchFamily="18" charset="0"/>
              </a:rPr>
              <a:t> </a:t>
            </a:r>
            <a:r>
              <a:rPr lang="en-US" sz="1400" dirty="0">
                <a:solidFill>
                  <a:srgbClr val="660066"/>
                </a:solidFill>
                <a:latin typeface="Arial Unicode MS" panose="020B0604020202020204" pitchFamily="34" charset="-128"/>
              </a:rPr>
              <a:t>DecisionTreeClassifier</a:t>
            </a:r>
            <a:r>
              <a:rPr lang="en-US" sz="1400" dirty="0">
                <a:solidFill>
                  <a:srgbClr val="666600"/>
                </a:solidFill>
                <a:latin typeface="Arial Unicode MS" panose="020B0604020202020204" pitchFamily="34" charset="-128"/>
              </a:rPr>
              <a:t>(</a:t>
            </a:r>
            <a:r>
              <a:rPr lang="en-US" sz="1400" dirty="0">
                <a:solidFill>
                  <a:srgbClr val="000000"/>
                </a:solidFill>
                <a:latin typeface="Arial Unicode MS" panose="020B0604020202020204" pitchFamily="34" charset="-128"/>
              </a:rPr>
              <a:t>max_depth</a:t>
            </a:r>
            <a:r>
              <a:rPr lang="en-US" sz="1400" dirty="0">
                <a:solidFill>
                  <a:srgbClr val="666600"/>
                </a:solidFill>
                <a:latin typeface="Arial Unicode MS" panose="020B0604020202020204" pitchFamily="34" charset="-128"/>
              </a:rPr>
              <a:t>=</a:t>
            </a:r>
            <a:r>
              <a:rPr lang="en-US" sz="1400" dirty="0">
                <a:solidFill>
                  <a:srgbClr val="006666"/>
                </a:solidFill>
                <a:latin typeface="Arial Unicode MS" panose="020B0604020202020204" pitchFamily="34" charset="-128"/>
              </a:rPr>
              <a:t>1</a:t>
            </a:r>
            <a:r>
              <a:rPr lang="en-US" sz="1400" dirty="0" smtClean="0">
                <a:solidFill>
                  <a:srgbClr val="666600"/>
                </a:solidFill>
                <a:latin typeface="Arial Unicode MS" panose="020B0604020202020204" pitchFamily="34" charset="-128"/>
              </a:rPr>
              <a:t>),</a:t>
            </a:r>
          </a:p>
          <a:p>
            <a:pPr>
              <a:lnSpc>
                <a:spcPts val="1500"/>
              </a:lnSpc>
            </a:pPr>
            <a:r>
              <a:rPr lang="en-US" sz="1400" dirty="0" smtClean="0">
                <a:solidFill>
                  <a:srgbClr val="666600"/>
                </a:solidFill>
                <a:latin typeface="Arial Unicode MS" panose="020B0604020202020204" pitchFamily="34" charset="-128"/>
              </a:rPr>
              <a:t> </a:t>
            </a:r>
            <a:r>
              <a:rPr lang="en-US" sz="1400" dirty="0" smtClean="0">
                <a:solidFill>
                  <a:srgbClr val="ED6A43"/>
                </a:solidFill>
                <a:latin typeface="SFMono-Regular"/>
                <a:ea typeface="Times New Roman" panose="02020603050405020304" pitchFamily="18" charset="0"/>
                <a:cs typeface="Times New Roman" panose="02020603050405020304" pitchFamily="18" charset="0"/>
              </a:rPr>
              <a:t>algorithm </a:t>
            </a:r>
            <a:r>
              <a:rPr lang="en-US" sz="1400" dirty="0">
                <a:solidFill>
                  <a:srgbClr val="A71D5D"/>
                </a:solidFill>
                <a:latin typeface="SFMono-Regular"/>
                <a:ea typeface="Times New Roman" panose="02020603050405020304" pitchFamily="18" charset="0"/>
                <a:cs typeface="Times New Roman" panose="02020603050405020304" pitchFamily="18" charset="0"/>
              </a:rPr>
              <a:t>=</a:t>
            </a:r>
            <a:r>
              <a:rPr lang="en-US" sz="1400" dirty="0">
                <a:solidFill>
                  <a:srgbClr val="183691"/>
                </a:solidFill>
                <a:latin typeface="SFMono-Regular"/>
                <a:ea typeface="Times New Roman" panose="02020603050405020304" pitchFamily="18" charset="0"/>
                <a:cs typeface="Times New Roman" panose="02020603050405020304" pitchFamily="18" charset="0"/>
              </a:rPr>
              <a:t> </a:t>
            </a:r>
            <a:r>
              <a:rPr lang="en-US" sz="1400" dirty="0" smtClean="0">
                <a:solidFill>
                  <a:srgbClr val="660066"/>
                </a:solidFill>
                <a:latin typeface="Arial Unicode MS" panose="020B0604020202020204" pitchFamily="34" charset="-128"/>
              </a:rPr>
              <a:t>”SAMME.R” </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p>
          <a:p>
            <a:pPr>
              <a:lnSpc>
                <a:spcPts val="1500"/>
              </a:lnSpc>
            </a:pP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333333"/>
                </a:solidFill>
                <a:latin typeface="SFMono-Regular"/>
                <a:ea typeface="Times New Roman" panose="02020603050405020304" pitchFamily="18" charset="0"/>
                <a:cs typeface="Times New Roman" panose="02020603050405020304" pitchFamily="18" charset="0"/>
              </a:rPr>
              <a:t>])</a:t>
            </a:r>
          </a:p>
          <a:p>
            <a:pPr>
              <a:lnSpc>
                <a:spcPts val="1500"/>
              </a:lnSpc>
            </a:pP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parameters </a:t>
            </a:r>
            <a:r>
              <a:rPr lang="en-US" sz="1400" dirty="0">
                <a:solidFill>
                  <a:srgbClr val="A71D5D"/>
                </a:solidFill>
                <a:latin typeface="SFMono-Regular"/>
                <a:ea typeface="Times New Roman" panose="02020603050405020304" pitchFamily="18" charset="0"/>
                <a:cs typeface="Times New Roman" panose="02020603050405020304" pitchFamily="18" charset="0"/>
              </a:rPr>
              <a:t>=</a:t>
            </a:r>
            <a:r>
              <a:rPr lang="en-US" sz="1400" dirty="0">
                <a:solidFill>
                  <a:srgbClr val="333333"/>
                </a:solidFill>
                <a:latin typeface="SFMono-Regular"/>
                <a:ea typeface="Times New Roman" panose="02020603050405020304" pitchFamily="18" charset="0"/>
                <a:cs typeface="Times New Roman" panose="02020603050405020304" pitchFamily="18" charset="0"/>
              </a:rPr>
              <a:t> {</a:t>
            </a:r>
          </a:p>
          <a:p>
            <a:pPr>
              <a:lnSpc>
                <a:spcPts val="1500"/>
              </a:lnSpc>
            </a:pPr>
            <a:r>
              <a:rPr lang="en-US" sz="1400" dirty="0">
                <a:solidFill>
                  <a:srgbClr val="333333"/>
                </a:solidFill>
                <a:latin typeface="SFMono-Regular"/>
                <a:ea typeface="Calibri" panose="020F0502020204030204" pitchFamily="34"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'clf__n_estimators'</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50</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100, 200 </a:t>
            </a:r>
            <a:r>
              <a:rPr lang="en-US" sz="1400" dirty="0">
                <a:solidFill>
                  <a:srgbClr val="0086B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500</a:t>
            </a:r>
            <a:r>
              <a:rPr lang="en-US" sz="1400" dirty="0">
                <a:solidFill>
                  <a:srgbClr val="333333"/>
                </a:solidFill>
                <a:latin typeface="SFMono-Regular"/>
                <a:ea typeface="Times New Roman" panose="02020603050405020304" pitchFamily="18" charset="0"/>
                <a:cs typeface="Times New Roman" panose="02020603050405020304" pitchFamily="18" charset="0"/>
              </a:rPr>
              <a:t>),</a:t>
            </a:r>
            <a:r>
              <a:rPr lang="en-US" sz="1400" dirty="0">
                <a:solidFill>
                  <a:srgbClr val="333333"/>
                </a:solidFill>
                <a:latin typeface="SFMono-Regular"/>
                <a:ea typeface="Calibri" panose="020F0502020204030204" pitchFamily="34" charset="0"/>
                <a:cs typeface="Times New Roman" panose="02020603050405020304" pitchFamily="18" charset="0"/>
              </a:rPr>
              <a:t>	</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a:t>
            </a:r>
            <a:r>
              <a:rPr lang="en-US" sz="1400" dirty="0" smtClean="0">
                <a:solidFill>
                  <a:srgbClr val="183691"/>
                </a:solidFill>
                <a:latin typeface="SFMono-Regular"/>
                <a:ea typeface="Times New Roman" panose="02020603050405020304" pitchFamily="18" charset="0"/>
                <a:cs typeface="Times New Roman" panose="02020603050405020304" pitchFamily="18" charset="0"/>
              </a:rPr>
              <a:t>__learning_rate'</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0.1</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0.5</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1</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p>
          <a:p>
            <a:pPr>
              <a:lnSpc>
                <a:spcPts val="1500"/>
              </a:lnSpc>
            </a:pPr>
            <a:endParaRPr lang="en-US" sz="1400" dirty="0">
              <a:solidFill>
                <a:srgbClr val="333333"/>
              </a:solidFill>
              <a:latin typeface="SFMono-Regular"/>
              <a:ea typeface="Times New Roman" panose="02020603050405020304" pitchFamily="18" charset="0"/>
              <a:cs typeface="Times New Roman" panose="02020603050405020304" pitchFamily="18" charset="0"/>
            </a:endParaRPr>
          </a:p>
          <a:p>
            <a:pPr>
              <a:lnSpc>
                <a:spcPts val="1500"/>
              </a:lnSpc>
            </a:pPr>
            <a:r>
              <a:rPr lang="en-US" sz="1400" dirty="0">
                <a:solidFill>
                  <a:srgbClr val="333333"/>
                </a:solidFill>
                <a:latin typeface="SFMono-Regular"/>
              </a:rPr>
              <a:t>grid_search </a:t>
            </a:r>
            <a:r>
              <a:rPr lang="en-US" sz="1400" dirty="0">
                <a:solidFill>
                  <a:srgbClr val="A71D5D"/>
                </a:solidFill>
                <a:latin typeface="SFMono-Regular"/>
              </a:rPr>
              <a:t>=</a:t>
            </a:r>
            <a:r>
              <a:rPr lang="en-US" sz="1400" dirty="0">
                <a:solidFill>
                  <a:srgbClr val="333333"/>
                </a:solidFill>
                <a:latin typeface="SFMono-Regular"/>
              </a:rPr>
              <a:t> GridSearchCV(pipeline, parameters, </a:t>
            </a:r>
            <a:r>
              <a:rPr lang="en-US" sz="1400" dirty="0">
                <a:solidFill>
                  <a:srgbClr val="ED6A43"/>
                </a:solidFill>
                <a:latin typeface="SFMono-Regular"/>
              </a:rPr>
              <a:t>n_jobs</a:t>
            </a:r>
            <a:r>
              <a:rPr lang="en-US" sz="1400" dirty="0">
                <a:solidFill>
                  <a:srgbClr val="A71D5D"/>
                </a:solidFill>
                <a:latin typeface="SFMono-Regular"/>
              </a:rPr>
              <a:t>=-</a:t>
            </a:r>
            <a:r>
              <a:rPr lang="en-US" sz="1400" dirty="0">
                <a:solidFill>
                  <a:srgbClr val="0086B3"/>
                </a:solidFill>
                <a:latin typeface="SFMono-Regular"/>
              </a:rPr>
              <a:t>1</a:t>
            </a:r>
            <a:r>
              <a:rPr lang="en-US" sz="1400" dirty="0">
                <a:solidFill>
                  <a:srgbClr val="333333"/>
                </a:solidFill>
                <a:latin typeface="SFMono-Regular"/>
              </a:rPr>
              <a:t>, </a:t>
            </a:r>
            <a:r>
              <a:rPr lang="en-US" sz="1400" dirty="0">
                <a:solidFill>
                  <a:srgbClr val="ED6A43"/>
                </a:solidFill>
                <a:latin typeface="SFMono-Regular"/>
              </a:rPr>
              <a:t>verbose</a:t>
            </a:r>
            <a:r>
              <a:rPr lang="en-US" sz="1400" dirty="0">
                <a:solidFill>
                  <a:srgbClr val="A71D5D"/>
                </a:solidFill>
                <a:latin typeface="SFMono-Regular"/>
              </a:rPr>
              <a:t>=</a:t>
            </a:r>
            <a:r>
              <a:rPr lang="en-US" sz="1400" dirty="0">
                <a:solidFill>
                  <a:srgbClr val="0086B3"/>
                </a:solidFill>
                <a:latin typeface="SFMono-Regular"/>
              </a:rPr>
              <a:t>1</a:t>
            </a:r>
            <a:r>
              <a:rPr lang="en-US" sz="1400" dirty="0">
                <a:solidFill>
                  <a:srgbClr val="333333"/>
                </a:solidFill>
                <a:latin typeface="SFMono-Regular"/>
              </a:rPr>
              <a:t>, </a:t>
            </a:r>
            <a:r>
              <a:rPr lang="en-US" sz="1400" dirty="0" smtClean="0">
                <a:solidFill>
                  <a:srgbClr val="333333"/>
                </a:solidFill>
                <a:latin typeface="SFMono-Regular"/>
              </a:rPr>
              <a:t>        </a:t>
            </a:r>
            <a:r>
              <a:rPr lang="en-US" sz="1400" dirty="0" smtClean="0">
                <a:solidFill>
                  <a:srgbClr val="ED6A43"/>
                </a:solidFill>
                <a:latin typeface="SFMono-Regular"/>
              </a:rPr>
              <a:t>scoring</a:t>
            </a:r>
            <a:r>
              <a:rPr lang="en-US" sz="1400" dirty="0">
                <a:solidFill>
                  <a:srgbClr val="A71D5D"/>
                </a:solidFill>
                <a:latin typeface="SFMono-Regular"/>
              </a:rPr>
              <a:t>=</a:t>
            </a:r>
            <a:r>
              <a:rPr lang="en-US" sz="1400" dirty="0" smtClean="0">
                <a:solidFill>
                  <a:srgbClr val="183691"/>
                </a:solidFill>
                <a:latin typeface="SFMono-Regular"/>
              </a:rPr>
              <a:t>'accuracy'</a:t>
            </a:r>
            <a:r>
              <a:rPr lang="en-US" sz="1400" dirty="0" smtClean="0">
                <a:solidFill>
                  <a:srgbClr val="333333"/>
                </a:solidFill>
                <a:latin typeface="SFMono-Regular"/>
              </a:rPr>
              <a:t>)</a:t>
            </a:r>
            <a:endParaRPr lang="en-US" sz="1400" dirty="0">
              <a:solidFill>
                <a:srgbClr val="333333"/>
              </a:solidFill>
              <a:latin typeface="SFMono-Regular"/>
            </a:endParaRPr>
          </a:p>
          <a:p>
            <a:pPr>
              <a:lnSpc>
                <a:spcPts val="1500"/>
              </a:lnSpc>
            </a:pPr>
            <a:endParaRPr lang="en-US" sz="1400" dirty="0">
              <a:solidFill>
                <a:srgbClr val="333333"/>
              </a:solidFill>
              <a:latin typeface="SFMono-Regular"/>
            </a:endParaRPr>
          </a:p>
          <a:p>
            <a:pPr>
              <a:lnSpc>
                <a:spcPts val="1500"/>
              </a:lnSpc>
            </a:pPr>
            <a:r>
              <a:rPr lang="en-US" sz="1400" dirty="0">
                <a:solidFill>
                  <a:srgbClr val="333333"/>
                </a:solidFill>
                <a:latin typeface="SFMono-Regular"/>
              </a:rPr>
              <a:t>grid_search.fit (x_train, y_train)</a:t>
            </a:r>
          </a:p>
          <a:p>
            <a:pPr>
              <a:lnSpc>
                <a:spcPts val="1500"/>
              </a:lnSpc>
            </a:pPr>
            <a:r>
              <a:rPr lang="en-US" sz="1400" dirty="0">
                <a:solidFill>
                  <a:srgbClr val="333333"/>
                </a:solidFill>
                <a:latin typeface="SFMono-Regular"/>
              </a:rPr>
              <a:t>predictions </a:t>
            </a:r>
            <a:r>
              <a:rPr lang="en-US" sz="1400" dirty="0">
                <a:solidFill>
                  <a:srgbClr val="A71D5D"/>
                </a:solidFill>
                <a:latin typeface="SFMono-Regular"/>
              </a:rPr>
              <a:t>=</a:t>
            </a:r>
            <a:r>
              <a:rPr lang="en-US" sz="1400" dirty="0">
                <a:solidFill>
                  <a:srgbClr val="333333"/>
                </a:solidFill>
                <a:latin typeface="SFMono-Regular"/>
              </a:rPr>
              <a:t> grid_search.predict (x_test)</a:t>
            </a:r>
          </a:p>
          <a:p>
            <a:pPr>
              <a:lnSpc>
                <a:spcPts val="1500"/>
              </a:lnSpc>
            </a:pPr>
            <a:endParaRPr lang="en-US" sz="1400" dirty="0">
              <a:solidFill>
                <a:srgbClr val="333333"/>
              </a:solidFill>
              <a:latin typeface="SFMono-Regular"/>
            </a:endParaRPr>
          </a:p>
          <a:p>
            <a:pPr>
              <a:lnSpc>
                <a:spcPts val="1500"/>
              </a:lnSpc>
            </a:pPr>
            <a:r>
              <a:rPr lang="en-US" sz="1400" dirty="0"/>
              <a:t>best_parameters = grid_search . best_estimator_ . get_params ( )</a:t>
            </a:r>
          </a:p>
          <a:p>
            <a:pPr>
              <a:lnSpc>
                <a:spcPts val="1500"/>
              </a:lnSpc>
            </a:pPr>
            <a:endParaRPr lang="en-US" sz="1400" dirty="0">
              <a:solidFill>
                <a:srgbClr val="333333"/>
              </a:solidFill>
              <a:latin typeface="SFMono-Regular"/>
              <a:ea typeface="Times New Roman" panose="02020603050405020304" pitchFamily="18" charset="0"/>
              <a:cs typeface="Times New Roman" panose="02020603050405020304" pitchFamily="18" charset="0"/>
            </a:endParaRPr>
          </a:p>
          <a:p>
            <a:pPr lvl="0" eaLnBrk="0" fontAlgn="base" hangingPunct="0">
              <a:spcBef>
                <a:spcPct val="30000"/>
              </a:spcBef>
              <a:spcAft>
                <a:spcPct val="0"/>
              </a:spcAft>
            </a:pPr>
            <a:r>
              <a:rPr lang="en-US" sz="1400" dirty="0" smtClean="0">
                <a:latin typeface="SFMono-Regular"/>
              </a:rPr>
              <a:t> </a:t>
            </a:r>
            <a:endParaRPr lang="en-US" sz="1400" dirty="0">
              <a:latin typeface="SFMono-Regular"/>
            </a:endParaRPr>
          </a:p>
        </p:txBody>
      </p:sp>
      <p:sp>
        <p:nvSpPr>
          <p:cNvPr id="5" name="Rectangle 2"/>
          <p:cNvSpPr>
            <a:spLocks noChangeArrowheads="1"/>
          </p:cNvSpPr>
          <p:nvPr/>
        </p:nvSpPr>
        <p:spPr bwMode="auto">
          <a:xfrm>
            <a:off x="0" y="90101"/>
            <a:ext cx="65" cy="276999"/>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TextBox 10"/>
          <p:cNvSpPr txBox="1"/>
          <p:nvPr/>
        </p:nvSpPr>
        <p:spPr>
          <a:xfrm>
            <a:off x="7834280" y="793800"/>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Boosting vs. Random Forest</a:t>
            </a:r>
            <a:endParaRPr lang="en-US" sz="1600" b="1" i="1" dirty="0">
              <a:solidFill>
                <a:schemeClr val="accent1">
                  <a:lumMod val="50000"/>
                </a:schemeClr>
              </a:solidFill>
            </a:endParaRPr>
          </a:p>
        </p:txBody>
      </p:sp>
    </p:spTree>
    <p:extLst>
      <p:ext uri="{BB962C8B-B14F-4D97-AF65-F5344CB8AC3E}">
        <p14:creationId xmlns:p14="http://schemas.microsoft.com/office/powerpoint/2010/main" val="97244906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86581" y="88243"/>
            <a:ext cx="530045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Support Vector Machines</a:t>
            </a:r>
            <a:endParaRPr lang="en-US" sz="2833" dirty="0">
              <a:solidFill>
                <a:srgbClr val="FFFFFF"/>
              </a:solidFill>
              <a:latin typeface="+mj-lt"/>
            </a:endParaRPr>
          </a:p>
        </p:txBody>
      </p:sp>
      <p:sp>
        <p:nvSpPr>
          <p:cNvPr id="15" name="TextBox 14"/>
          <p:cNvSpPr txBox="1"/>
          <p:nvPr/>
        </p:nvSpPr>
        <p:spPr>
          <a:xfrm>
            <a:off x="7115154" y="792779"/>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Support Vector Machines</a:t>
            </a:r>
            <a:endParaRPr lang="en-US" sz="1600" b="1" i="1" dirty="0">
              <a:solidFill>
                <a:schemeClr val="accent1">
                  <a:lumMod val="50000"/>
                </a:schemeClr>
              </a:solidFill>
            </a:endParaRPr>
          </a:p>
        </p:txBody>
      </p:sp>
      <p:grpSp>
        <p:nvGrpSpPr>
          <p:cNvPr id="2" name="Group 1"/>
          <p:cNvGrpSpPr/>
          <p:nvPr/>
        </p:nvGrpSpPr>
        <p:grpSpPr>
          <a:xfrm>
            <a:off x="6300272" y="1325687"/>
            <a:ext cx="2639939" cy="2371119"/>
            <a:chOff x="7386947" y="1469941"/>
            <a:chExt cx="3170668" cy="2924744"/>
          </a:xfrm>
        </p:grpSpPr>
        <p:cxnSp>
          <p:nvCxnSpPr>
            <p:cNvPr id="9" name="Straight Connector 8"/>
            <p:cNvCxnSpPr/>
            <p:nvPr/>
          </p:nvCxnSpPr>
          <p:spPr>
            <a:xfrm>
              <a:off x="7834200" y="1537577"/>
              <a:ext cx="0" cy="2301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681800" y="3669445"/>
              <a:ext cx="2553858" cy="55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3"/>
            <a:srcRect l="7049" t="20714" r="9295" b="22121"/>
            <a:stretch/>
          </p:blipFill>
          <p:spPr>
            <a:xfrm>
              <a:off x="8672400" y="1818241"/>
              <a:ext cx="215018" cy="215018"/>
            </a:xfrm>
            <a:prstGeom prst="rect">
              <a:avLst/>
            </a:prstGeom>
          </p:spPr>
        </p:pic>
        <p:pic>
          <p:nvPicPr>
            <p:cNvPr id="12" name="Picture 11"/>
            <p:cNvPicPr>
              <a:picLocks noChangeAspect="1"/>
            </p:cNvPicPr>
            <p:nvPr/>
          </p:nvPicPr>
          <p:blipFill rotWithShape="1">
            <a:blip r:embed="rId3"/>
            <a:srcRect l="7049" t="20714" r="9295" b="22121"/>
            <a:stretch/>
          </p:blipFill>
          <p:spPr>
            <a:xfrm>
              <a:off x="9267719" y="2429890"/>
              <a:ext cx="215018" cy="215018"/>
            </a:xfrm>
            <a:prstGeom prst="rect">
              <a:avLst/>
            </a:prstGeom>
          </p:spPr>
        </p:pic>
        <p:pic>
          <p:nvPicPr>
            <p:cNvPr id="13" name="Picture 12"/>
            <p:cNvPicPr>
              <a:picLocks noChangeAspect="1"/>
            </p:cNvPicPr>
            <p:nvPr/>
          </p:nvPicPr>
          <p:blipFill rotWithShape="1">
            <a:blip r:embed="rId3"/>
            <a:srcRect l="7049" t="20714" r="9295" b="22121"/>
            <a:stretch/>
          </p:blipFill>
          <p:spPr>
            <a:xfrm>
              <a:off x="9267719" y="1830601"/>
              <a:ext cx="215018" cy="215018"/>
            </a:xfrm>
            <a:prstGeom prst="rect">
              <a:avLst/>
            </a:prstGeom>
          </p:spPr>
        </p:pic>
        <p:pic>
          <p:nvPicPr>
            <p:cNvPr id="14" name="Picture 13"/>
            <p:cNvPicPr>
              <a:picLocks noChangeAspect="1"/>
            </p:cNvPicPr>
            <p:nvPr/>
          </p:nvPicPr>
          <p:blipFill rotWithShape="1">
            <a:blip r:embed="rId3"/>
            <a:srcRect l="7049" t="20714" r="9295" b="22121"/>
            <a:stretch/>
          </p:blipFill>
          <p:spPr>
            <a:xfrm>
              <a:off x="8976664" y="1469941"/>
              <a:ext cx="215018" cy="215018"/>
            </a:xfrm>
            <a:prstGeom prst="rect">
              <a:avLst/>
            </a:prstGeom>
          </p:spPr>
        </p:pic>
        <p:pic>
          <p:nvPicPr>
            <p:cNvPr id="16" name="Picture 15"/>
            <p:cNvPicPr>
              <a:picLocks noChangeAspect="1"/>
            </p:cNvPicPr>
            <p:nvPr/>
          </p:nvPicPr>
          <p:blipFill rotWithShape="1">
            <a:blip r:embed="rId3"/>
            <a:srcRect l="7049" t="20714" r="9295" b="22121"/>
            <a:stretch/>
          </p:blipFill>
          <p:spPr>
            <a:xfrm>
              <a:off x="9925152" y="2255398"/>
              <a:ext cx="215018" cy="215018"/>
            </a:xfrm>
            <a:prstGeom prst="rect">
              <a:avLst/>
            </a:prstGeom>
          </p:spPr>
        </p:pic>
        <p:pic>
          <p:nvPicPr>
            <p:cNvPr id="17" name="Picture 16"/>
            <p:cNvPicPr>
              <a:picLocks noChangeAspect="1"/>
            </p:cNvPicPr>
            <p:nvPr/>
          </p:nvPicPr>
          <p:blipFill rotWithShape="1">
            <a:blip r:embed="rId3"/>
            <a:srcRect l="7049" t="20714" r="9295" b="22121"/>
            <a:stretch/>
          </p:blipFill>
          <p:spPr>
            <a:xfrm>
              <a:off x="9710134" y="1501379"/>
              <a:ext cx="215018" cy="215018"/>
            </a:xfrm>
            <a:prstGeom prst="rect">
              <a:avLst/>
            </a:prstGeom>
          </p:spPr>
        </p:pic>
        <p:pic>
          <p:nvPicPr>
            <p:cNvPr id="18" name="Picture 17"/>
            <p:cNvPicPr>
              <a:picLocks noChangeAspect="1"/>
            </p:cNvPicPr>
            <p:nvPr/>
          </p:nvPicPr>
          <p:blipFill>
            <a:blip r:embed="rId4"/>
            <a:stretch>
              <a:fillRect/>
            </a:stretch>
          </p:blipFill>
          <p:spPr>
            <a:xfrm>
              <a:off x="8779909" y="3246423"/>
              <a:ext cx="228661" cy="277164"/>
            </a:xfrm>
            <a:prstGeom prst="rect">
              <a:avLst/>
            </a:prstGeom>
          </p:spPr>
        </p:pic>
        <p:pic>
          <p:nvPicPr>
            <p:cNvPr id="19" name="Picture 18"/>
            <p:cNvPicPr>
              <a:picLocks noChangeAspect="1"/>
            </p:cNvPicPr>
            <p:nvPr/>
          </p:nvPicPr>
          <p:blipFill>
            <a:blip r:embed="rId4"/>
            <a:stretch>
              <a:fillRect/>
            </a:stretch>
          </p:blipFill>
          <p:spPr>
            <a:xfrm>
              <a:off x="8272972" y="3167843"/>
              <a:ext cx="228661" cy="277164"/>
            </a:xfrm>
            <a:prstGeom prst="rect">
              <a:avLst/>
            </a:prstGeom>
          </p:spPr>
        </p:pic>
        <p:pic>
          <p:nvPicPr>
            <p:cNvPr id="20" name="Picture 19"/>
            <p:cNvPicPr>
              <a:picLocks noChangeAspect="1"/>
            </p:cNvPicPr>
            <p:nvPr/>
          </p:nvPicPr>
          <p:blipFill>
            <a:blip r:embed="rId4"/>
            <a:stretch>
              <a:fillRect/>
            </a:stretch>
          </p:blipFill>
          <p:spPr>
            <a:xfrm>
              <a:off x="8115759" y="2677886"/>
              <a:ext cx="228661" cy="277164"/>
            </a:xfrm>
            <a:prstGeom prst="rect">
              <a:avLst/>
            </a:prstGeom>
          </p:spPr>
        </p:pic>
        <p:pic>
          <p:nvPicPr>
            <p:cNvPr id="21" name="Picture 20"/>
            <p:cNvPicPr>
              <a:picLocks noChangeAspect="1"/>
            </p:cNvPicPr>
            <p:nvPr/>
          </p:nvPicPr>
          <p:blipFill>
            <a:blip r:embed="rId4"/>
            <a:stretch>
              <a:fillRect/>
            </a:stretch>
          </p:blipFill>
          <p:spPr>
            <a:xfrm>
              <a:off x="8613819" y="2735608"/>
              <a:ext cx="228661" cy="277164"/>
            </a:xfrm>
            <a:prstGeom prst="rect">
              <a:avLst/>
            </a:prstGeom>
          </p:spPr>
        </p:pic>
        <p:pic>
          <p:nvPicPr>
            <p:cNvPr id="22" name="Picture 21"/>
            <p:cNvPicPr>
              <a:picLocks noChangeAspect="1"/>
            </p:cNvPicPr>
            <p:nvPr/>
          </p:nvPicPr>
          <p:blipFill>
            <a:blip r:embed="rId4"/>
            <a:stretch>
              <a:fillRect/>
            </a:stretch>
          </p:blipFill>
          <p:spPr>
            <a:xfrm>
              <a:off x="8092918" y="2289664"/>
              <a:ext cx="228661" cy="277164"/>
            </a:xfrm>
            <a:prstGeom prst="rect">
              <a:avLst/>
            </a:prstGeom>
          </p:spPr>
        </p:pic>
        <p:cxnSp>
          <p:nvCxnSpPr>
            <p:cNvPr id="23" name="Straight Connector 22"/>
            <p:cNvCxnSpPr/>
            <p:nvPr/>
          </p:nvCxnSpPr>
          <p:spPr>
            <a:xfrm flipH="1" flipV="1">
              <a:off x="8062800" y="1469941"/>
              <a:ext cx="2172858" cy="200015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7825116" y="1867372"/>
              <a:ext cx="1885018" cy="1798403"/>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rot="2615473">
              <a:off x="7861797" y="2286088"/>
              <a:ext cx="1976455" cy="441973"/>
            </a:xfrm>
            <a:prstGeom prst="rect">
              <a:avLst/>
            </a:prstGeom>
            <a:solidFill>
              <a:schemeClr val="bg1">
                <a:lumMod val="75000"/>
                <a:alpha val="39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flipV="1">
              <a:off x="7910400" y="1622341"/>
              <a:ext cx="2028333" cy="1901246"/>
            </a:xfrm>
            <a:prstGeom prst="line">
              <a:avLst/>
            </a:prstGeom>
            <a:ln w="28575">
              <a:solidFill>
                <a:schemeClr val="accent3">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9642016" y="3215361"/>
              <a:ext cx="258291" cy="3284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700486" y="3444030"/>
              <a:ext cx="857129" cy="341675"/>
            </a:xfrm>
            <a:prstGeom prst="rect">
              <a:avLst/>
            </a:prstGeom>
            <a:noFill/>
          </p:spPr>
          <p:txBody>
            <a:bodyPr wrap="none" rtlCol="0">
              <a:spAutoFit/>
            </a:bodyPr>
            <a:lstStyle/>
            <a:p>
              <a:r>
                <a:rPr lang="en-US" sz="1200" i="1" dirty="0" smtClean="0"/>
                <a:t>margin</a:t>
              </a:r>
              <a:endParaRPr lang="en-US" sz="1200" i="1" dirty="0"/>
            </a:p>
          </p:txBody>
        </p:sp>
        <p:cxnSp>
          <p:nvCxnSpPr>
            <p:cNvPr id="29" name="Straight Arrow Connector 28"/>
            <p:cNvCxnSpPr/>
            <p:nvPr/>
          </p:nvCxnSpPr>
          <p:spPr>
            <a:xfrm flipV="1">
              <a:off x="8312195" y="1577450"/>
              <a:ext cx="146017" cy="182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9129600" y="3091197"/>
              <a:ext cx="157917" cy="222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718148" y="3774609"/>
              <a:ext cx="454723" cy="620076"/>
            </a:xfrm>
            <a:prstGeom prst="rect">
              <a:avLst/>
            </a:prstGeom>
            <a:noFill/>
          </p:spPr>
          <p:txBody>
            <a:bodyPr wrap="square" rtlCol="0">
              <a:spAutoFit/>
            </a:bodyPr>
            <a:lstStyle/>
            <a:p>
              <a:r>
                <a:rPr lang="en-US" sz="1600" i="1" dirty="0" smtClean="0"/>
                <a:t>x</a:t>
              </a:r>
              <a:r>
                <a:rPr lang="en-US" sz="1600" i="1" baseline="-25000" dirty="0" smtClean="0"/>
                <a:t>1</a:t>
              </a:r>
              <a:endParaRPr lang="en-US" sz="1600" i="1" baseline="-25000" dirty="0"/>
            </a:p>
          </p:txBody>
        </p:sp>
        <p:sp>
          <p:nvSpPr>
            <p:cNvPr id="34" name="TextBox 33"/>
            <p:cNvSpPr txBox="1"/>
            <p:nvPr/>
          </p:nvSpPr>
          <p:spPr>
            <a:xfrm>
              <a:off x="7386947" y="1768833"/>
              <a:ext cx="454723" cy="620076"/>
            </a:xfrm>
            <a:prstGeom prst="rect">
              <a:avLst/>
            </a:prstGeom>
            <a:noFill/>
          </p:spPr>
          <p:txBody>
            <a:bodyPr wrap="square" rtlCol="0">
              <a:spAutoFit/>
            </a:bodyPr>
            <a:lstStyle/>
            <a:p>
              <a:r>
                <a:rPr lang="en-US" sz="1600" i="1" dirty="0" smtClean="0"/>
                <a:t>x</a:t>
              </a:r>
              <a:r>
                <a:rPr lang="en-US" sz="1600" i="1" baseline="-25000" dirty="0" smtClean="0"/>
                <a:t>2</a:t>
              </a:r>
              <a:endParaRPr lang="en-US" sz="1600" i="1" baseline="-25000" dirty="0"/>
            </a:p>
          </p:txBody>
        </p:sp>
      </p:grpSp>
      <p:grpSp>
        <p:nvGrpSpPr>
          <p:cNvPr id="4" name="Group 3"/>
          <p:cNvGrpSpPr/>
          <p:nvPr/>
        </p:nvGrpSpPr>
        <p:grpSpPr>
          <a:xfrm>
            <a:off x="9025388" y="1077777"/>
            <a:ext cx="2783310" cy="2451457"/>
            <a:chOff x="3598090" y="3667685"/>
            <a:chExt cx="3084923" cy="3004428"/>
          </a:xfrm>
        </p:grpSpPr>
        <p:cxnSp>
          <p:nvCxnSpPr>
            <p:cNvPr id="35" name="Straight Connector 34"/>
            <p:cNvCxnSpPr/>
            <p:nvPr/>
          </p:nvCxnSpPr>
          <p:spPr>
            <a:xfrm>
              <a:off x="4045343" y="4104615"/>
              <a:ext cx="0" cy="2301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3892943" y="6236483"/>
              <a:ext cx="2553858" cy="55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3"/>
            <a:srcRect l="7049" t="20714" r="9295" b="22121"/>
            <a:stretch/>
          </p:blipFill>
          <p:spPr>
            <a:xfrm>
              <a:off x="4691342" y="4112692"/>
              <a:ext cx="215018" cy="215018"/>
            </a:xfrm>
            <a:prstGeom prst="rect">
              <a:avLst/>
            </a:prstGeom>
          </p:spPr>
        </p:pic>
        <p:pic>
          <p:nvPicPr>
            <p:cNvPr id="38" name="Picture 37"/>
            <p:cNvPicPr>
              <a:picLocks noChangeAspect="1"/>
            </p:cNvPicPr>
            <p:nvPr/>
          </p:nvPicPr>
          <p:blipFill rotWithShape="1">
            <a:blip r:embed="rId3"/>
            <a:srcRect l="7049" t="20714" r="9295" b="22121"/>
            <a:stretch/>
          </p:blipFill>
          <p:spPr>
            <a:xfrm>
              <a:off x="5856999" y="5668801"/>
              <a:ext cx="215018" cy="215018"/>
            </a:xfrm>
            <a:prstGeom prst="rect">
              <a:avLst/>
            </a:prstGeom>
          </p:spPr>
        </p:pic>
        <p:pic>
          <p:nvPicPr>
            <p:cNvPr id="39" name="Picture 38"/>
            <p:cNvPicPr>
              <a:picLocks noChangeAspect="1"/>
            </p:cNvPicPr>
            <p:nvPr/>
          </p:nvPicPr>
          <p:blipFill rotWithShape="1">
            <a:blip r:embed="rId3"/>
            <a:srcRect l="7049" t="20714" r="9295" b="22121"/>
            <a:stretch/>
          </p:blipFill>
          <p:spPr>
            <a:xfrm>
              <a:off x="5525788" y="3888076"/>
              <a:ext cx="215018" cy="215018"/>
            </a:xfrm>
            <a:prstGeom prst="rect">
              <a:avLst/>
            </a:prstGeom>
          </p:spPr>
        </p:pic>
        <p:pic>
          <p:nvPicPr>
            <p:cNvPr id="40" name="Picture 39"/>
            <p:cNvPicPr>
              <a:picLocks noChangeAspect="1"/>
            </p:cNvPicPr>
            <p:nvPr/>
          </p:nvPicPr>
          <p:blipFill rotWithShape="1">
            <a:blip r:embed="rId3"/>
            <a:srcRect l="7049" t="20714" r="9295" b="22121"/>
            <a:stretch/>
          </p:blipFill>
          <p:spPr>
            <a:xfrm>
              <a:off x="5015879" y="3913737"/>
              <a:ext cx="215018" cy="215018"/>
            </a:xfrm>
            <a:prstGeom prst="rect">
              <a:avLst/>
            </a:prstGeom>
          </p:spPr>
        </p:pic>
        <p:pic>
          <p:nvPicPr>
            <p:cNvPr id="41" name="Picture 40"/>
            <p:cNvPicPr>
              <a:picLocks noChangeAspect="1"/>
            </p:cNvPicPr>
            <p:nvPr/>
          </p:nvPicPr>
          <p:blipFill rotWithShape="1">
            <a:blip r:embed="rId3"/>
            <a:srcRect l="7049" t="20714" r="9295" b="22121"/>
            <a:stretch/>
          </p:blipFill>
          <p:spPr>
            <a:xfrm>
              <a:off x="6184540" y="4921712"/>
              <a:ext cx="215018" cy="215018"/>
            </a:xfrm>
            <a:prstGeom prst="rect">
              <a:avLst/>
            </a:prstGeom>
          </p:spPr>
        </p:pic>
        <p:pic>
          <p:nvPicPr>
            <p:cNvPr id="42" name="Picture 41"/>
            <p:cNvPicPr>
              <a:picLocks noChangeAspect="1"/>
            </p:cNvPicPr>
            <p:nvPr/>
          </p:nvPicPr>
          <p:blipFill rotWithShape="1">
            <a:blip r:embed="rId3"/>
            <a:srcRect l="7049" t="20714" r="9295" b="22121"/>
            <a:stretch/>
          </p:blipFill>
          <p:spPr>
            <a:xfrm>
              <a:off x="6034991" y="4217342"/>
              <a:ext cx="215018" cy="215018"/>
            </a:xfrm>
            <a:prstGeom prst="rect">
              <a:avLst/>
            </a:prstGeom>
          </p:spPr>
        </p:pic>
        <p:pic>
          <p:nvPicPr>
            <p:cNvPr id="43" name="Picture 42"/>
            <p:cNvPicPr>
              <a:picLocks noChangeAspect="1"/>
            </p:cNvPicPr>
            <p:nvPr/>
          </p:nvPicPr>
          <p:blipFill>
            <a:blip r:embed="rId4"/>
            <a:stretch>
              <a:fillRect/>
            </a:stretch>
          </p:blipFill>
          <p:spPr>
            <a:xfrm>
              <a:off x="5726111" y="4728564"/>
              <a:ext cx="228661" cy="277164"/>
            </a:xfrm>
            <a:prstGeom prst="rect">
              <a:avLst/>
            </a:prstGeom>
          </p:spPr>
        </p:pic>
        <p:pic>
          <p:nvPicPr>
            <p:cNvPr id="44" name="Picture 43"/>
            <p:cNvPicPr>
              <a:picLocks noChangeAspect="1"/>
            </p:cNvPicPr>
            <p:nvPr/>
          </p:nvPicPr>
          <p:blipFill>
            <a:blip r:embed="rId4"/>
            <a:stretch>
              <a:fillRect/>
            </a:stretch>
          </p:blipFill>
          <p:spPr>
            <a:xfrm>
              <a:off x="5195354" y="5183837"/>
              <a:ext cx="228661" cy="277164"/>
            </a:xfrm>
            <a:prstGeom prst="rect">
              <a:avLst/>
            </a:prstGeom>
          </p:spPr>
        </p:pic>
        <p:pic>
          <p:nvPicPr>
            <p:cNvPr id="45" name="Picture 44"/>
            <p:cNvPicPr>
              <a:picLocks noChangeAspect="1"/>
            </p:cNvPicPr>
            <p:nvPr/>
          </p:nvPicPr>
          <p:blipFill>
            <a:blip r:embed="rId4"/>
            <a:stretch>
              <a:fillRect/>
            </a:stretch>
          </p:blipFill>
          <p:spPr>
            <a:xfrm>
              <a:off x="5050362" y="4418091"/>
              <a:ext cx="228661" cy="277164"/>
            </a:xfrm>
            <a:prstGeom prst="rect">
              <a:avLst/>
            </a:prstGeom>
          </p:spPr>
        </p:pic>
        <p:pic>
          <p:nvPicPr>
            <p:cNvPr id="46" name="Picture 45"/>
            <p:cNvPicPr>
              <a:picLocks noChangeAspect="1"/>
            </p:cNvPicPr>
            <p:nvPr/>
          </p:nvPicPr>
          <p:blipFill>
            <a:blip r:embed="rId4"/>
            <a:stretch>
              <a:fillRect/>
            </a:stretch>
          </p:blipFill>
          <p:spPr>
            <a:xfrm>
              <a:off x="5289490" y="4629374"/>
              <a:ext cx="228661" cy="277164"/>
            </a:xfrm>
            <a:prstGeom prst="rect">
              <a:avLst/>
            </a:prstGeom>
          </p:spPr>
        </p:pic>
        <p:cxnSp>
          <p:nvCxnSpPr>
            <p:cNvPr id="47" name="Straight Connector 46"/>
            <p:cNvCxnSpPr/>
            <p:nvPr/>
          </p:nvCxnSpPr>
          <p:spPr>
            <a:xfrm flipH="1" flipV="1">
              <a:off x="5073735" y="3667685"/>
              <a:ext cx="1603544" cy="1533634"/>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165503" y="6257192"/>
              <a:ext cx="517510" cy="414921"/>
            </a:xfrm>
            <a:prstGeom prst="rect">
              <a:avLst/>
            </a:prstGeom>
            <a:noFill/>
          </p:spPr>
          <p:txBody>
            <a:bodyPr wrap="square" rtlCol="0">
              <a:spAutoFit/>
            </a:bodyPr>
            <a:lstStyle/>
            <a:p>
              <a:r>
                <a:rPr lang="en-US" sz="1600" i="1" dirty="0" smtClean="0"/>
                <a:t>x</a:t>
              </a:r>
              <a:r>
                <a:rPr lang="en-US" sz="1600" i="1" baseline="-25000" dirty="0" smtClean="0"/>
                <a:t>1</a:t>
              </a:r>
              <a:endParaRPr lang="en-US" sz="1600" i="1" baseline="-25000" dirty="0"/>
            </a:p>
          </p:txBody>
        </p:sp>
        <p:sp>
          <p:nvSpPr>
            <p:cNvPr id="49" name="TextBox 48"/>
            <p:cNvSpPr txBox="1"/>
            <p:nvPr/>
          </p:nvSpPr>
          <p:spPr>
            <a:xfrm>
              <a:off x="3598090" y="4335871"/>
              <a:ext cx="454723" cy="414921"/>
            </a:xfrm>
            <a:prstGeom prst="rect">
              <a:avLst/>
            </a:prstGeom>
            <a:noFill/>
          </p:spPr>
          <p:txBody>
            <a:bodyPr wrap="square" rtlCol="0">
              <a:spAutoFit/>
            </a:bodyPr>
            <a:lstStyle/>
            <a:p>
              <a:r>
                <a:rPr lang="en-US" sz="1600" i="1" dirty="0" smtClean="0"/>
                <a:t>x</a:t>
              </a:r>
              <a:r>
                <a:rPr lang="en-US" sz="1600" i="1" baseline="-25000" dirty="0" smtClean="0"/>
                <a:t>2</a:t>
              </a:r>
              <a:endParaRPr lang="en-US" sz="1600" i="1" baseline="-25000" dirty="0"/>
            </a:p>
          </p:txBody>
        </p:sp>
        <p:pic>
          <p:nvPicPr>
            <p:cNvPr id="50" name="Picture 49"/>
            <p:cNvPicPr>
              <a:picLocks noChangeAspect="1"/>
            </p:cNvPicPr>
            <p:nvPr/>
          </p:nvPicPr>
          <p:blipFill rotWithShape="1">
            <a:blip r:embed="rId3"/>
            <a:srcRect l="7049" t="20714" r="9295" b="22121"/>
            <a:stretch/>
          </p:blipFill>
          <p:spPr>
            <a:xfrm>
              <a:off x="4517768" y="4579445"/>
              <a:ext cx="215018" cy="215018"/>
            </a:xfrm>
            <a:prstGeom prst="rect">
              <a:avLst/>
            </a:prstGeom>
          </p:spPr>
        </p:pic>
        <p:pic>
          <p:nvPicPr>
            <p:cNvPr id="51" name="Picture 50"/>
            <p:cNvPicPr>
              <a:picLocks noChangeAspect="1"/>
            </p:cNvPicPr>
            <p:nvPr/>
          </p:nvPicPr>
          <p:blipFill rotWithShape="1">
            <a:blip r:embed="rId3"/>
            <a:srcRect l="7049" t="20714" r="9295" b="22121"/>
            <a:stretch/>
          </p:blipFill>
          <p:spPr>
            <a:xfrm>
              <a:off x="4543521" y="5166497"/>
              <a:ext cx="215018" cy="215018"/>
            </a:xfrm>
            <a:prstGeom prst="rect">
              <a:avLst/>
            </a:prstGeom>
          </p:spPr>
        </p:pic>
        <p:pic>
          <p:nvPicPr>
            <p:cNvPr id="52" name="Picture 51"/>
            <p:cNvPicPr>
              <a:picLocks noChangeAspect="1"/>
            </p:cNvPicPr>
            <p:nvPr/>
          </p:nvPicPr>
          <p:blipFill rotWithShape="1">
            <a:blip r:embed="rId3"/>
            <a:srcRect l="7049" t="20714" r="9295" b="22121"/>
            <a:stretch/>
          </p:blipFill>
          <p:spPr>
            <a:xfrm>
              <a:off x="4825149" y="5644627"/>
              <a:ext cx="215018" cy="215018"/>
            </a:xfrm>
            <a:prstGeom prst="rect">
              <a:avLst/>
            </a:prstGeom>
          </p:spPr>
        </p:pic>
        <p:pic>
          <p:nvPicPr>
            <p:cNvPr id="53" name="Picture 52"/>
            <p:cNvPicPr>
              <a:picLocks noChangeAspect="1"/>
            </p:cNvPicPr>
            <p:nvPr/>
          </p:nvPicPr>
          <p:blipFill rotWithShape="1">
            <a:blip r:embed="rId3"/>
            <a:srcRect l="7049" t="20714" r="9295" b="22121"/>
            <a:stretch/>
          </p:blipFill>
          <p:spPr>
            <a:xfrm>
              <a:off x="5291024" y="5726815"/>
              <a:ext cx="215018" cy="215018"/>
            </a:xfrm>
            <a:prstGeom prst="rect">
              <a:avLst/>
            </a:prstGeom>
          </p:spPr>
        </p:pic>
      </p:grpSp>
      <p:sp>
        <p:nvSpPr>
          <p:cNvPr id="79" name="Rectangle 78"/>
          <p:cNvSpPr/>
          <p:nvPr/>
        </p:nvSpPr>
        <p:spPr>
          <a:xfrm>
            <a:off x="75828" y="869779"/>
            <a:ext cx="6189174" cy="2339102"/>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Support Vector Machines</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a:solidFill>
                  <a:srgbClr val="002060"/>
                </a:solidFill>
              </a:rPr>
              <a:t>Support Vector Machine maximizes the margin between different classes</a:t>
            </a:r>
          </a:p>
          <a:p>
            <a:pPr marL="389077" lvl="2" indent="-389077">
              <a:buFont typeface="Arial" panose="020B0604020202020204" pitchFamily="34" charset="0"/>
              <a:buChar char="•"/>
              <a:defRPr/>
            </a:pPr>
            <a:r>
              <a:rPr lang="en-US" sz="1600" dirty="0">
                <a:solidFill>
                  <a:srgbClr val="002060"/>
                </a:solidFill>
              </a:rPr>
              <a:t>When the data is not linearly separable, SVMs use the “Kernel Trick”  to map data to higher dimensions using Kernel Matrices</a:t>
            </a:r>
          </a:p>
          <a:p>
            <a:pPr marL="389077" lvl="2" indent="-389077">
              <a:buFont typeface="Arial" panose="020B0604020202020204" pitchFamily="34" charset="0"/>
              <a:buChar char="•"/>
              <a:defRPr/>
            </a:pPr>
            <a:r>
              <a:rPr lang="en-US" sz="1600" dirty="0">
                <a:solidFill>
                  <a:srgbClr val="002060"/>
                </a:solidFill>
              </a:rPr>
              <a:t>A Kernel Matrix is the inner product of the mapping of the data points</a:t>
            </a:r>
          </a:p>
          <a:p>
            <a:pPr marL="389077" lvl="2" indent="-389077">
              <a:buFont typeface="Arial" panose="020B0604020202020204" pitchFamily="34" charset="0"/>
              <a:buChar char="•"/>
              <a:defRPr/>
            </a:pPr>
            <a:endParaRPr lang="en-US" sz="1600" dirty="0">
              <a:solidFill>
                <a:srgbClr val="002060"/>
              </a:solidFill>
            </a:endParaRPr>
          </a:p>
        </p:txBody>
      </p:sp>
      <p:grpSp>
        <p:nvGrpSpPr>
          <p:cNvPr id="80" name="Group 79"/>
          <p:cNvGrpSpPr/>
          <p:nvPr/>
        </p:nvGrpSpPr>
        <p:grpSpPr>
          <a:xfrm>
            <a:off x="482666" y="3861000"/>
            <a:ext cx="5445998" cy="2463694"/>
            <a:chOff x="7011972" y="2895600"/>
            <a:chExt cx="5459505" cy="2463694"/>
          </a:xfrm>
        </p:grpSpPr>
        <p:sp>
          <p:nvSpPr>
            <p:cNvPr id="81" name="TextBox 80"/>
            <p:cNvSpPr txBox="1"/>
            <p:nvPr/>
          </p:nvSpPr>
          <p:spPr>
            <a:xfrm>
              <a:off x="10279553" y="4020477"/>
              <a:ext cx="1599452"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Train Error</a:t>
              </a:r>
              <a:endParaRPr lang="en-US" sz="1600" b="1" i="1" dirty="0">
                <a:solidFill>
                  <a:schemeClr val="accent1">
                    <a:lumMod val="60000"/>
                    <a:lumOff val="40000"/>
                  </a:schemeClr>
                </a:solidFill>
              </a:endParaRPr>
            </a:p>
          </p:txBody>
        </p:sp>
        <p:cxnSp>
          <p:nvCxnSpPr>
            <p:cNvPr id="82" name="Straight Connector 81"/>
            <p:cNvCxnSpPr/>
            <p:nvPr/>
          </p:nvCxnSpPr>
          <p:spPr>
            <a:xfrm flipH="1" flipV="1">
              <a:off x="7011972" y="3457812"/>
              <a:ext cx="1981200" cy="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rotWithShape="1">
            <a:blip r:embed="rId3"/>
            <a:srcRect l="7049" t="20714" r="9295" b="22121"/>
            <a:stretch/>
          </p:blipFill>
          <p:spPr>
            <a:xfrm>
              <a:off x="7279129" y="3347225"/>
              <a:ext cx="215018" cy="215018"/>
            </a:xfrm>
            <a:prstGeom prst="rect">
              <a:avLst/>
            </a:prstGeom>
          </p:spPr>
        </p:pic>
        <p:pic>
          <p:nvPicPr>
            <p:cNvPr id="84" name="Picture 83"/>
            <p:cNvPicPr>
              <a:picLocks noChangeAspect="1"/>
            </p:cNvPicPr>
            <p:nvPr/>
          </p:nvPicPr>
          <p:blipFill rotWithShape="1">
            <a:blip r:embed="rId3"/>
            <a:srcRect l="7049" t="20714" r="9295" b="22121"/>
            <a:stretch/>
          </p:blipFill>
          <p:spPr>
            <a:xfrm>
              <a:off x="8691546" y="3321936"/>
              <a:ext cx="215018" cy="215018"/>
            </a:xfrm>
            <a:prstGeom prst="rect">
              <a:avLst/>
            </a:prstGeom>
          </p:spPr>
        </p:pic>
        <p:pic>
          <p:nvPicPr>
            <p:cNvPr id="85" name="Picture 84"/>
            <p:cNvPicPr>
              <a:picLocks noChangeAspect="1"/>
            </p:cNvPicPr>
            <p:nvPr/>
          </p:nvPicPr>
          <p:blipFill rotWithShape="1">
            <a:blip r:embed="rId3"/>
            <a:srcRect l="7049" t="20714" r="9295" b="22121"/>
            <a:stretch/>
          </p:blipFill>
          <p:spPr>
            <a:xfrm>
              <a:off x="7549479" y="3347225"/>
              <a:ext cx="215018" cy="215018"/>
            </a:xfrm>
            <a:prstGeom prst="rect">
              <a:avLst/>
            </a:prstGeom>
          </p:spPr>
        </p:pic>
        <p:pic>
          <p:nvPicPr>
            <p:cNvPr id="86" name="Picture 85"/>
            <p:cNvPicPr>
              <a:picLocks noChangeAspect="1"/>
            </p:cNvPicPr>
            <p:nvPr/>
          </p:nvPicPr>
          <p:blipFill>
            <a:blip r:embed="rId4"/>
            <a:stretch>
              <a:fillRect/>
            </a:stretch>
          </p:blipFill>
          <p:spPr>
            <a:xfrm>
              <a:off x="8311884" y="3290863"/>
              <a:ext cx="228661" cy="277164"/>
            </a:xfrm>
            <a:prstGeom prst="rect">
              <a:avLst/>
            </a:prstGeom>
          </p:spPr>
        </p:pic>
        <p:pic>
          <p:nvPicPr>
            <p:cNvPr id="87" name="Picture 86"/>
            <p:cNvPicPr>
              <a:picLocks noChangeAspect="1"/>
            </p:cNvPicPr>
            <p:nvPr/>
          </p:nvPicPr>
          <p:blipFill>
            <a:blip r:embed="rId4"/>
            <a:stretch>
              <a:fillRect/>
            </a:stretch>
          </p:blipFill>
          <p:spPr>
            <a:xfrm>
              <a:off x="7893392" y="3308271"/>
              <a:ext cx="228661" cy="277164"/>
            </a:xfrm>
            <a:prstGeom prst="rect">
              <a:avLst/>
            </a:prstGeom>
          </p:spPr>
        </p:pic>
        <p:sp>
          <p:nvSpPr>
            <p:cNvPr id="88" name="TextBox 87"/>
            <p:cNvSpPr txBox="1"/>
            <p:nvPr/>
          </p:nvSpPr>
          <p:spPr>
            <a:xfrm>
              <a:off x="7011972" y="3591580"/>
              <a:ext cx="2259734" cy="523220"/>
            </a:xfrm>
            <a:prstGeom prst="rect">
              <a:avLst/>
            </a:prstGeom>
            <a:noFill/>
          </p:spPr>
          <p:txBody>
            <a:bodyPr wrap="none" rtlCol="0">
              <a:spAutoFit/>
            </a:bodyPr>
            <a:lstStyle/>
            <a:p>
              <a:r>
                <a:rPr lang="en-US" sz="1400" b="1" i="1" dirty="0" smtClean="0">
                  <a:solidFill>
                    <a:srgbClr val="0069BE"/>
                  </a:solidFill>
                </a:rPr>
                <a:t>1D example of Linearly </a:t>
              </a:r>
            </a:p>
            <a:p>
              <a:r>
                <a:rPr lang="en-US" sz="1400" b="1" i="1" dirty="0" smtClean="0">
                  <a:solidFill>
                    <a:srgbClr val="0069BE"/>
                  </a:solidFill>
                </a:rPr>
                <a:t>Inseparable Case</a:t>
              </a:r>
              <a:endParaRPr lang="en-US" sz="1400" b="1" i="1" dirty="0">
                <a:solidFill>
                  <a:srgbClr val="0069BE"/>
                </a:solidFill>
              </a:endParaRPr>
            </a:p>
          </p:txBody>
        </p:sp>
        <p:pic>
          <p:nvPicPr>
            <p:cNvPr id="89" name="Picture 88"/>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0354648" y="2925552"/>
              <a:ext cx="1376244" cy="1422743"/>
            </a:xfrm>
            <a:prstGeom prst="rect">
              <a:avLst/>
            </a:prstGeom>
          </p:spPr>
        </p:pic>
        <p:cxnSp>
          <p:nvCxnSpPr>
            <p:cNvPr id="90" name="Straight Connector 89"/>
            <p:cNvCxnSpPr/>
            <p:nvPr/>
          </p:nvCxnSpPr>
          <p:spPr>
            <a:xfrm flipH="1" flipV="1">
              <a:off x="9981380" y="4491730"/>
              <a:ext cx="1981200" cy="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10111255" y="2895600"/>
              <a:ext cx="5319" cy="1666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2" name="Picture 91"/>
            <p:cNvPicPr>
              <a:picLocks noChangeAspect="1"/>
            </p:cNvPicPr>
            <p:nvPr/>
          </p:nvPicPr>
          <p:blipFill rotWithShape="1">
            <a:blip r:embed="rId3"/>
            <a:srcRect l="7049" t="20714" r="9295" b="22121"/>
            <a:stretch/>
          </p:blipFill>
          <p:spPr>
            <a:xfrm>
              <a:off x="10437710" y="3539934"/>
              <a:ext cx="215018" cy="215018"/>
            </a:xfrm>
            <a:prstGeom prst="rect">
              <a:avLst/>
            </a:prstGeom>
          </p:spPr>
        </p:pic>
        <p:pic>
          <p:nvPicPr>
            <p:cNvPr id="93" name="Picture 92"/>
            <p:cNvPicPr>
              <a:picLocks noChangeAspect="1"/>
            </p:cNvPicPr>
            <p:nvPr/>
          </p:nvPicPr>
          <p:blipFill rotWithShape="1">
            <a:blip r:embed="rId3"/>
            <a:srcRect l="7049" t="20714" r="9295" b="22121"/>
            <a:stretch/>
          </p:blipFill>
          <p:spPr>
            <a:xfrm>
              <a:off x="11553517" y="3122993"/>
              <a:ext cx="215018" cy="215018"/>
            </a:xfrm>
            <a:prstGeom prst="rect">
              <a:avLst/>
            </a:prstGeom>
          </p:spPr>
        </p:pic>
        <p:pic>
          <p:nvPicPr>
            <p:cNvPr id="94" name="Picture 93"/>
            <p:cNvPicPr>
              <a:picLocks noChangeAspect="1"/>
            </p:cNvPicPr>
            <p:nvPr/>
          </p:nvPicPr>
          <p:blipFill rotWithShape="1">
            <a:blip r:embed="rId3"/>
            <a:srcRect l="7049" t="20714" r="9295" b="22121"/>
            <a:stretch/>
          </p:blipFill>
          <p:spPr>
            <a:xfrm>
              <a:off x="10619911" y="3890360"/>
              <a:ext cx="215018" cy="215018"/>
            </a:xfrm>
            <a:prstGeom prst="rect">
              <a:avLst/>
            </a:prstGeom>
          </p:spPr>
        </p:pic>
        <p:pic>
          <p:nvPicPr>
            <p:cNvPr id="95" name="Picture 94"/>
            <p:cNvPicPr>
              <a:picLocks noChangeAspect="1"/>
            </p:cNvPicPr>
            <p:nvPr/>
          </p:nvPicPr>
          <p:blipFill>
            <a:blip r:embed="rId4"/>
            <a:stretch>
              <a:fillRect/>
            </a:stretch>
          </p:blipFill>
          <p:spPr>
            <a:xfrm>
              <a:off x="11361323" y="3752127"/>
              <a:ext cx="228661" cy="277164"/>
            </a:xfrm>
            <a:prstGeom prst="rect">
              <a:avLst/>
            </a:prstGeom>
          </p:spPr>
        </p:pic>
        <p:pic>
          <p:nvPicPr>
            <p:cNvPr id="96" name="Picture 95"/>
            <p:cNvPicPr>
              <a:picLocks noChangeAspect="1"/>
            </p:cNvPicPr>
            <p:nvPr/>
          </p:nvPicPr>
          <p:blipFill>
            <a:blip r:embed="rId4"/>
            <a:stretch>
              <a:fillRect/>
            </a:stretch>
          </p:blipFill>
          <p:spPr>
            <a:xfrm>
              <a:off x="10971980" y="4123486"/>
              <a:ext cx="228661" cy="277164"/>
            </a:xfrm>
            <a:prstGeom prst="rect">
              <a:avLst/>
            </a:prstGeom>
          </p:spPr>
        </p:pic>
        <p:cxnSp>
          <p:nvCxnSpPr>
            <p:cNvPr id="97" name="Straight Connector 96"/>
            <p:cNvCxnSpPr/>
            <p:nvPr/>
          </p:nvCxnSpPr>
          <p:spPr>
            <a:xfrm flipH="1">
              <a:off x="10619912" y="3429091"/>
              <a:ext cx="1194042" cy="93874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821248" y="4620630"/>
              <a:ext cx="2650229" cy="738664"/>
            </a:xfrm>
            <a:prstGeom prst="rect">
              <a:avLst/>
            </a:prstGeom>
            <a:noFill/>
          </p:spPr>
          <p:txBody>
            <a:bodyPr wrap="none" rtlCol="0">
              <a:spAutoFit/>
            </a:bodyPr>
            <a:lstStyle/>
            <a:p>
              <a:r>
                <a:rPr lang="en-US" sz="1400" b="1" i="1" dirty="0" smtClean="0">
                  <a:solidFill>
                    <a:srgbClr val="0069BE"/>
                  </a:solidFill>
                </a:rPr>
                <a:t> After moving to </a:t>
              </a:r>
            </a:p>
            <a:p>
              <a:r>
                <a:rPr lang="en-US" sz="1400" b="1" i="1" dirty="0" smtClean="0">
                  <a:solidFill>
                    <a:srgbClr val="0069BE"/>
                  </a:solidFill>
                </a:rPr>
                <a:t>higher dimensions, data will</a:t>
              </a:r>
            </a:p>
            <a:p>
              <a:r>
                <a:rPr lang="en-US" sz="1400" b="1" i="1" dirty="0">
                  <a:solidFill>
                    <a:srgbClr val="0069BE"/>
                  </a:solidFill>
                </a:rPr>
                <a:t>b</a:t>
              </a:r>
              <a:r>
                <a:rPr lang="en-US" sz="1400" b="1" i="1" dirty="0" smtClean="0">
                  <a:solidFill>
                    <a:srgbClr val="0069BE"/>
                  </a:solidFill>
                </a:rPr>
                <a:t>e Linearly </a:t>
              </a:r>
              <a:r>
                <a:rPr lang="en-US" sz="1400" b="1" i="1" dirty="0">
                  <a:solidFill>
                    <a:srgbClr val="0069BE"/>
                  </a:solidFill>
                </a:rPr>
                <a:t>Separable</a:t>
              </a:r>
            </a:p>
          </p:txBody>
        </p:sp>
        <p:sp>
          <p:nvSpPr>
            <p:cNvPr id="99" name="TextBox 98"/>
            <p:cNvSpPr txBox="1"/>
            <p:nvPr/>
          </p:nvSpPr>
          <p:spPr>
            <a:xfrm>
              <a:off x="8993172" y="3276600"/>
              <a:ext cx="359628" cy="338554"/>
            </a:xfrm>
            <a:prstGeom prst="rect">
              <a:avLst/>
            </a:prstGeom>
            <a:noFill/>
          </p:spPr>
          <p:txBody>
            <a:bodyPr wrap="square" rtlCol="0">
              <a:spAutoFit/>
            </a:bodyPr>
            <a:lstStyle/>
            <a:p>
              <a:r>
                <a:rPr lang="en-US" sz="1600" i="1" dirty="0" smtClean="0"/>
                <a:t>x</a:t>
              </a:r>
              <a:endParaRPr lang="en-US" sz="1600" i="1" baseline="-25000" dirty="0"/>
            </a:p>
          </p:txBody>
        </p:sp>
        <p:sp>
          <p:nvSpPr>
            <p:cNvPr id="100" name="TextBox 99"/>
            <p:cNvSpPr txBox="1"/>
            <p:nvPr/>
          </p:nvSpPr>
          <p:spPr>
            <a:xfrm>
              <a:off x="11800361" y="4486652"/>
              <a:ext cx="359628" cy="338554"/>
            </a:xfrm>
            <a:prstGeom prst="rect">
              <a:avLst/>
            </a:prstGeom>
            <a:noFill/>
          </p:spPr>
          <p:txBody>
            <a:bodyPr wrap="square" rtlCol="0">
              <a:spAutoFit/>
            </a:bodyPr>
            <a:lstStyle/>
            <a:p>
              <a:r>
                <a:rPr lang="en-US" sz="1600" i="1" dirty="0" smtClean="0"/>
                <a:t>x</a:t>
              </a:r>
              <a:endParaRPr lang="en-US" sz="1600" i="1" baseline="-25000" dirty="0"/>
            </a:p>
          </p:txBody>
        </p:sp>
        <p:sp>
          <p:nvSpPr>
            <p:cNvPr id="101" name="TextBox 100"/>
            <p:cNvSpPr txBox="1"/>
            <p:nvPr/>
          </p:nvSpPr>
          <p:spPr>
            <a:xfrm>
              <a:off x="9767598" y="3015477"/>
              <a:ext cx="359628" cy="502702"/>
            </a:xfrm>
            <a:prstGeom prst="rect">
              <a:avLst/>
            </a:prstGeom>
            <a:noFill/>
          </p:spPr>
          <p:txBody>
            <a:bodyPr wrap="square" rtlCol="0">
              <a:spAutoFit/>
            </a:bodyPr>
            <a:lstStyle/>
            <a:p>
              <a:r>
                <a:rPr lang="en-US" sz="1600" i="1" dirty="0" smtClean="0"/>
                <a:t>x</a:t>
              </a:r>
              <a:r>
                <a:rPr lang="en-US" sz="1600" i="1" baseline="30000" dirty="0" smtClean="0"/>
                <a:t>2</a:t>
              </a:r>
              <a:endParaRPr lang="en-US" sz="1600" i="1" baseline="30000" dirty="0"/>
            </a:p>
          </p:txBody>
        </p:sp>
        <p:sp>
          <p:nvSpPr>
            <p:cNvPr id="102" name="Down Arrow 101"/>
            <p:cNvSpPr/>
            <p:nvPr/>
          </p:nvSpPr>
          <p:spPr>
            <a:xfrm rot="16401230">
              <a:off x="9373596" y="3455307"/>
              <a:ext cx="372841" cy="177578"/>
            </a:xfrm>
            <a:prstGeom prst="downArrow">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8820232" y="3776653"/>
              <a:ext cx="1241800" cy="600164"/>
            </a:xfrm>
            <a:prstGeom prst="rect">
              <a:avLst/>
            </a:prstGeom>
            <a:noFill/>
          </p:spPr>
          <p:txBody>
            <a:bodyPr wrap="square" rtlCol="0">
              <a:spAutoFit/>
            </a:bodyPr>
            <a:lstStyle/>
            <a:p>
              <a:pPr algn="ctr"/>
              <a:r>
                <a:rPr lang="en-US" sz="1100" dirty="0" smtClean="0"/>
                <a:t>Application of Kernel Trick </a:t>
              </a:r>
            </a:p>
            <a:p>
              <a:pPr algn="ctr"/>
              <a:r>
                <a:rPr lang="en-US" sz="1100" dirty="0" smtClean="0"/>
                <a:t>on 1D data</a:t>
              </a:r>
              <a:endParaRPr lang="en-US" sz="1100" dirty="0"/>
            </a:p>
          </p:txBody>
        </p:sp>
      </p:grpSp>
      <p:pic>
        <p:nvPicPr>
          <p:cNvPr id="104" name="Picture 103"/>
          <p:cNvPicPr>
            <a:picLocks noChangeAspect="1"/>
          </p:cNvPicPr>
          <p:nvPr/>
        </p:nvPicPr>
        <p:blipFill rotWithShape="1">
          <a:blip r:embed="rId6" cstate="email">
            <a:extLst>
              <a:ext uri="{28A0092B-C50C-407E-A947-70E740481C1C}">
                <a14:useLocalDpi xmlns:a14="http://schemas.microsoft.com/office/drawing/2010/main" val="0"/>
              </a:ext>
            </a:extLst>
          </a:blip>
          <a:srcRect l="3954" r="5100"/>
          <a:stretch/>
        </p:blipFill>
        <p:spPr>
          <a:xfrm>
            <a:off x="7131976" y="4087036"/>
            <a:ext cx="4335584" cy="2612534"/>
          </a:xfrm>
          <a:prstGeom prst="rect">
            <a:avLst/>
          </a:prstGeom>
        </p:spPr>
      </p:pic>
      <p:sp>
        <p:nvSpPr>
          <p:cNvPr id="105" name="TextBox 104"/>
          <p:cNvSpPr txBox="1"/>
          <p:nvPr/>
        </p:nvSpPr>
        <p:spPr>
          <a:xfrm>
            <a:off x="8133315" y="3767578"/>
            <a:ext cx="2604675" cy="307777"/>
          </a:xfrm>
          <a:prstGeom prst="rect">
            <a:avLst/>
          </a:prstGeom>
          <a:noFill/>
        </p:spPr>
        <p:txBody>
          <a:bodyPr wrap="square" rtlCol="0">
            <a:spAutoFit/>
          </a:bodyPr>
          <a:lstStyle/>
          <a:p>
            <a:r>
              <a:rPr lang="en-US" sz="1400" b="1" i="1" dirty="0" smtClean="0">
                <a:solidFill>
                  <a:srgbClr val="0069BE"/>
                </a:solidFill>
              </a:rPr>
              <a:t>Kernel trick on 2D example</a:t>
            </a:r>
            <a:endParaRPr lang="en-US" sz="1400" b="1" i="1" dirty="0">
              <a:solidFill>
                <a:srgbClr val="0069BE"/>
              </a:solidFill>
            </a:endParaRPr>
          </a:p>
        </p:txBody>
      </p:sp>
    </p:spTree>
    <p:extLst>
      <p:ext uri="{BB962C8B-B14F-4D97-AF65-F5344CB8AC3E}">
        <p14:creationId xmlns:p14="http://schemas.microsoft.com/office/powerpoint/2010/main" val="3794543738"/>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881987" y="1139401"/>
            <a:ext cx="2983451" cy="2981325"/>
          </a:xfrm>
          <a:prstGeom prst="rect">
            <a:avLst/>
          </a:prstGeom>
        </p:spPr>
      </p:pic>
      <p:sp>
        <p:nvSpPr>
          <p:cNvPr id="10241" name="Text Box 1"/>
          <p:cNvSpPr txBox="1">
            <a:spLocks noChangeArrowheads="1"/>
          </p:cNvSpPr>
          <p:nvPr/>
        </p:nvSpPr>
        <p:spPr bwMode="auto">
          <a:xfrm>
            <a:off x="81591" y="79745"/>
            <a:ext cx="6574389"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Support Vector Machines</a:t>
            </a:r>
            <a:endParaRPr lang="en-US" sz="2833" dirty="0">
              <a:solidFill>
                <a:srgbClr val="FFFFFF"/>
              </a:solidFill>
              <a:latin typeface="+mj-lt"/>
            </a:endParaRPr>
          </a:p>
        </p:txBody>
      </p:sp>
      <p:sp>
        <p:nvSpPr>
          <p:cNvPr id="15" name="TextBox 14"/>
          <p:cNvSpPr txBox="1"/>
          <p:nvPr/>
        </p:nvSpPr>
        <p:spPr>
          <a:xfrm>
            <a:off x="866650" y="800846"/>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Support Vector Classifier</a:t>
            </a:r>
            <a:endParaRPr lang="en-US" sz="1600" b="1" i="1" dirty="0">
              <a:solidFill>
                <a:schemeClr val="accent1">
                  <a:lumMod val="50000"/>
                </a:schemeClr>
              </a:solidFill>
            </a:endParaRPr>
          </a:p>
        </p:txBody>
      </p:sp>
      <p:sp>
        <p:nvSpPr>
          <p:cNvPr id="2" name="Rectangle 1"/>
          <p:cNvSpPr>
            <a:spLocks noChangeArrowheads="1"/>
          </p:cNvSpPr>
          <p:nvPr/>
        </p:nvSpPr>
        <p:spPr bwMode="auto">
          <a:xfrm>
            <a:off x="651185" y="2892411"/>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306440" y="1139400"/>
            <a:ext cx="7067273" cy="4719754"/>
          </a:xfrm>
          <a:prstGeom prst="rect">
            <a:avLst/>
          </a:prstGeom>
        </p:spPr>
        <p:txBody>
          <a:bodyPr wrap="square">
            <a:spAutoFit/>
          </a:bodyPr>
          <a:lstStyle/>
          <a:p>
            <a:pPr lvl="0" eaLnBrk="0" fontAlgn="base" hangingPunct="0">
              <a:spcBef>
                <a:spcPct val="30000"/>
              </a:spcBef>
              <a:spcAft>
                <a:spcPct val="0"/>
              </a:spcAft>
            </a:pPr>
            <a:r>
              <a:rPr lang="en-US" sz="1400" b="1" dirty="0">
                <a:solidFill>
                  <a:srgbClr val="007020"/>
                </a:solidFill>
                <a:latin typeface="SFMono-Regular"/>
              </a:rPr>
              <a:t>from</a:t>
            </a:r>
            <a:r>
              <a:rPr lang="en-US" sz="1400" dirty="0">
                <a:solidFill>
                  <a:srgbClr val="222222"/>
                </a:solidFill>
                <a:latin typeface="SFMono-Regular"/>
              </a:rPr>
              <a:t> </a:t>
            </a:r>
            <a:r>
              <a:rPr lang="en-US" sz="1400" b="1" dirty="0" smtClean="0">
                <a:solidFill>
                  <a:srgbClr val="0E84B5"/>
                </a:solidFill>
                <a:latin typeface="SFMono-Regular"/>
              </a:rPr>
              <a:t>sklearn.svm</a:t>
            </a:r>
            <a:r>
              <a:rPr lang="en-US" sz="1400" dirty="0" smtClean="0">
                <a:solidFill>
                  <a:srgbClr val="222222"/>
                </a:solidFill>
                <a:latin typeface="SFMono-Regular"/>
              </a:rPr>
              <a:t> </a:t>
            </a:r>
            <a:r>
              <a:rPr lang="en-US" sz="1400" b="1"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SVC</a:t>
            </a:r>
          </a:p>
          <a:p>
            <a:endParaRPr lang="en-US" sz="1400" dirty="0" smtClean="0">
              <a:solidFill>
                <a:srgbClr val="A71D5D"/>
              </a:solidFill>
              <a:latin typeface="SFMono-Regular"/>
            </a:endParaRPr>
          </a:p>
          <a:p>
            <a:r>
              <a:rPr lang="en-US" sz="1400" dirty="0" smtClean="0">
                <a:solidFill>
                  <a:srgbClr val="A71D5D"/>
                </a:solidFill>
                <a:latin typeface="SFMono-Regular"/>
              </a:rPr>
              <a:t>from</a:t>
            </a:r>
            <a:r>
              <a:rPr lang="en-US" sz="1400" dirty="0" smtClean="0">
                <a:solidFill>
                  <a:srgbClr val="333333"/>
                </a:solidFill>
                <a:latin typeface="SFMono-Regular"/>
              </a:rPr>
              <a:t> </a:t>
            </a:r>
            <a:r>
              <a:rPr lang="en-US" sz="1400" dirty="0">
                <a:solidFill>
                  <a:srgbClr val="333333"/>
                </a:solidFill>
                <a:latin typeface="SFMono-Regular"/>
              </a:rPr>
              <a:t>sklearn.pipeline </a:t>
            </a:r>
            <a:r>
              <a:rPr lang="en-US" sz="1400" dirty="0">
                <a:solidFill>
                  <a:srgbClr val="A71D5D"/>
                </a:solidFill>
                <a:latin typeface="SFMono-Regular"/>
              </a:rPr>
              <a:t>import</a:t>
            </a:r>
            <a:r>
              <a:rPr lang="en-US" sz="1400" dirty="0">
                <a:solidFill>
                  <a:srgbClr val="333333"/>
                </a:solidFill>
                <a:latin typeface="SFMono-Regular"/>
              </a:rPr>
              <a:t> Pipeline</a:t>
            </a:r>
          </a:p>
          <a:p>
            <a:r>
              <a:rPr lang="en-US" sz="1400" dirty="0">
                <a:solidFill>
                  <a:srgbClr val="A71D5D"/>
                </a:solidFill>
                <a:latin typeface="SFMono-Regular"/>
              </a:rPr>
              <a:t>from</a:t>
            </a:r>
            <a:r>
              <a:rPr lang="en-US" sz="1400" dirty="0">
                <a:solidFill>
                  <a:srgbClr val="333333"/>
                </a:solidFill>
                <a:latin typeface="SFMono-Regular"/>
              </a:rPr>
              <a:t> sklearn.grid_search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GridSearchCV</a:t>
            </a:r>
          </a:p>
          <a:p>
            <a:endParaRPr lang="en-US" sz="1400" dirty="0">
              <a:solidFill>
                <a:srgbClr val="333333"/>
              </a:solidFill>
              <a:latin typeface="SFMono-Regular"/>
            </a:endParaRPr>
          </a:p>
          <a:p>
            <a:pPr>
              <a:lnSpc>
                <a:spcPts val="1500"/>
              </a:lnSpc>
            </a:pPr>
            <a:r>
              <a:rPr lang="en-US" sz="14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pipeline </a:t>
            </a:r>
            <a:r>
              <a:rPr lang="en-US" sz="1400" dirty="0">
                <a:solidFill>
                  <a:srgbClr val="A71D5D"/>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Pipeline([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 clf '</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latin typeface="SFMono-Regular"/>
              </a:rPr>
              <a:t>SVC </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ED6A43"/>
                </a:solidFill>
                <a:latin typeface="SFMono-Regular"/>
                <a:ea typeface="Times New Roman" panose="02020603050405020304" pitchFamily="18" charset="0"/>
                <a:cs typeface="Times New Roman" panose="02020603050405020304" pitchFamily="18" charset="0"/>
              </a:rPr>
              <a:t>kernel </a:t>
            </a:r>
            <a:r>
              <a:rPr lang="en-US" sz="1400" dirty="0" smtClean="0">
                <a:solidFill>
                  <a:srgbClr val="A71D5D"/>
                </a:solidFill>
                <a:latin typeface="SFMono-Regular"/>
                <a:ea typeface="Times New Roman" panose="02020603050405020304" pitchFamily="18" charset="0"/>
                <a:cs typeface="Times New Roman" panose="02020603050405020304" pitchFamily="18" charset="0"/>
              </a:rPr>
              <a:t>=</a:t>
            </a:r>
            <a:r>
              <a:rPr lang="en-US" sz="1400" dirty="0" smtClean="0">
                <a:solidFill>
                  <a:srgbClr val="183691"/>
                </a:solidFill>
                <a:latin typeface="SFMono-Regular"/>
                <a:ea typeface="Times New Roman" panose="02020603050405020304" pitchFamily="18" charset="0"/>
                <a:cs typeface="Times New Roman" panose="02020603050405020304" pitchFamily="18" charset="0"/>
              </a:rPr>
              <a:t>  </a:t>
            </a:r>
            <a:r>
              <a:rPr lang="en-US" sz="1400" dirty="0" smtClean="0">
                <a:solidFill>
                  <a:srgbClr val="183691"/>
                </a:solidFill>
                <a:latin typeface="SFMono-Regular"/>
              </a:rPr>
              <a:t>’rbf‘))</a:t>
            </a:r>
            <a:endParaRPr lang="en-US" sz="1400" dirty="0" smtClean="0">
              <a:solidFill>
                <a:srgbClr val="666600"/>
              </a:solidFill>
              <a:latin typeface="Arial Unicode MS" panose="020B0604020202020204" pitchFamily="34" charset="-128"/>
            </a:endParaRPr>
          </a:p>
          <a:p>
            <a:pPr>
              <a:lnSpc>
                <a:spcPts val="1500"/>
              </a:lnSpc>
            </a:pPr>
            <a:r>
              <a:rPr lang="en-US" sz="1400" dirty="0" smtClean="0">
                <a:solidFill>
                  <a:srgbClr val="666600"/>
                </a:solidFill>
                <a:latin typeface="Arial Unicode MS" panose="020B0604020202020204" pitchFamily="34" charset="-128"/>
              </a:rPr>
              <a:t> </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333333"/>
                </a:solidFill>
                <a:latin typeface="SFMono-Regular"/>
                <a:ea typeface="Times New Roman" panose="02020603050405020304" pitchFamily="18" charset="0"/>
                <a:cs typeface="Times New Roman" panose="02020603050405020304" pitchFamily="18" charset="0"/>
              </a:rPr>
              <a:t>])</a:t>
            </a:r>
          </a:p>
          <a:p>
            <a:pPr>
              <a:lnSpc>
                <a:spcPts val="1500"/>
              </a:lnSpc>
            </a:pP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parameters </a:t>
            </a:r>
            <a:r>
              <a:rPr lang="en-US" sz="1400" dirty="0">
                <a:solidFill>
                  <a:srgbClr val="A71D5D"/>
                </a:solidFill>
                <a:latin typeface="SFMono-Regular"/>
                <a:ea typeface="Times New Roman" panose="02020603050405020304" pitchFamily="18" charset="0"/>
                <a:cs typeface="Times New Roman" panose="02020603050405020304" pitchFamily="18" charset="0"/>
              </a:rPr>
              <a:t>=</a:t>
            </a:r>
            <a:r>
              <a:rPr lang="en-US" sz="1400" dirty="0">
                <a:solidFill>
                  <a:srgbClr val="333333"/>
                </a:solidFill>
                <a:latin typeface="SFMono-Regular"/>
                <a:ea typeface="Times New Roman" panose="02020603050405020304" pitchFamily="18" charset="0"/>
                <a:cs typeface="Times New Roman" panose="02020603050405020304" pitchFamily="18" charset="0"/>
              </a:rPr>
              <a:t> {</a:t>
            </a:r>
          </a:p>
          <a:p>
            <a:pPr>
              <a:lnSpc>
                <a:spcPts val="1500"/>
              </a:lnSpc>
            </a:pPr>
            <a:r>
              <a:rPr lang="en-US" sz="1400" dirty="0">
                <a:solidFill>
                  <a:srgbClr val="333333"/>
                </a:solidFill>
                <a:latin typeface="SFMono-Regular"/>
                <a:ea typeface="Calibri" panose="020F0502020204030204" pitchFamily="34"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a:t>
            </a:r>
            <a:r>
              <a:rPr lang="en-US" sz="1400" dirty="0" smtClean="0">
                <a:solidFill>
                  <a:srgbClr val="183691"/>
                </a:solidFill>
                <a:latin typeface="SFMono-Regular"/>
                <a:ea typeface="Times New Roman" panose="02020603050405020304" pitchFamily="18" charset="0"/>
                <a:cs typeface="Times New Roman" panose="02020603050405020304" pitchFamily="18" charset="0"/>
              </a:rPr>
              <a:t>__gamma'</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0.001</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0.03, 0.1 </a:t>
            </a:r>
            <a:r>
              <a:rPr lang="en-US" sz="1400" dirty="0">
                <a:solidFill>
                  <a:srgbClr val="0086B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0.3</a:t>
            </a:r>
            <a:r>
              <a:rPr lang="en-US" sz="1400" dirty="0">
                <a:solidFill>
                  <a:srgbClr val="0086B3"/>
                </a:solidFill>
                <a:latin typeface="SFMono-Regular"/>
                <a:ea typeface="Times New Roman" panose="02020603050405020304" pitchFamily="18" charset="0"/>
                <a:cs typeface="Times New Roman" panose="02020603050405020304" pitchFamily="18" charset="0"/>
              </a:rPr>
              <a:t> ,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1 </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r>
              <a:rPr lang="en-US" sz="1400" dirty="0">
                <a:solidFill>
                  <a:srgbClr val="333333"/>
                </a:solidFill>
                <a:latin typeface="SFMono-Regular"/>
                <a:ea typeface="Calibri" panose="020F0502020204030204" pitchFamily="34" charset="0"/>
                <a:cs typeface="Times New Roman" panose="02020603050405020304" pitchFamily="18" charset="0"/>
              </a:rPr>
              <a:t>	</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183691"/>
                </a:solidFill>
                <a:latin typeface="SFMono-Regular"/>
                <a:ea typeface="Times New Roman" panose="02020603050405020304" pitchFamily="18" charset="0"/>
                <a:cs typeface="Times New Roman" panose="02020603050405020304" pitchFamily="18" charset="0"/>
              </a:rPr>
              <a:t>'clf</a:t>
            </a:r>
            <a:r>
              <a:rPr lang="en-US" sz="1400" dirty="0" smtClean="0">
                <a:solidFill>
                  <a:srgbClr val="183691"/>
                </a:solidFill>
                <a:latin typeface="SFMono-Regular"/>
                <a:ea typeface="Times New Roman" panose="02020603050405020304" pitchFamily="18" charset="0"/>
                <a:cs typeface="Times New Roman" panose="02020603050405020304" pitchFamily="18" charset="0"/>
              </a:rPr>
              <a:t>__C'</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0.1</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0.3</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1</a:t>
            </a:r>
            <a:r>
              <a:rPr lang="en-US" sz="1400" dirty="0">
                <a:solidFill>
                  <a:srgbClr val="333333"/>
                </a:solidFill>
                <a:latin typeface="SFMono-Regular"/>
                <a:ea typeface="Times New Roman" panose="02020603050405020304" pitchFamily="18" charset="0"/>
                <a:cs typeface="Times New Roman" panose="02020603050405020304" pitchFamily="18" charset="0"/>
              </a:rPr>
              <a:t> ,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3</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10</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 </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0086B3"/>
                </a:solidFill>
                <a:latin typeface="SFMono-Regular"/>
                <a:ea typeface="Times New Roman" panose="02020603050405020304" pitchFamily="18" charset="0"/>
                <a:cs typeface="Times New Roman" panose="02020603050405020304" pitchFamily="18" charset="0"/>
              </a:rPr>
              <a:t>30</a:t>
            </a:r>
            <a:r>
              <a:rPr lang="en-US" sz="1400" dirty="0">
                <a:solidFill>
                  <a:srgbClr val="333333"/>
                </a:solidFill>
                <a:latin typeface="SFMono-Regular"/>
                <a:ea typeface="Times New Roman" panose="02020603050405020304" pitchFamily="18" charset="0"/>
                <a:cs typeface="Times New Roman" panose="02020603050405020304" pitchFamily="18" charset="0"/>
              </a:rPr>
              <a:t> </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endParaRPr lang="en-US" sz="1400" dirty="0">
              <a:latin typeface="SFMono-Regular"/>
              <a:ea typeface="Calibri" panose="020F0502020204030204" pitchFamily="34" charset="0"/>
              <a:cs typeface="Times New Roman" panose="02020603050405020304" pitchFamily="18" charset="0"/>
            </a:endParaRPr>
          </a:p>
          <a:p>
            <a:pPr>
              <a:lnSpc>
                <a:spcPts val="1500"/>
              </a:lnSpc>
            </a:pP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p>
          <a:p>
            <a:pPr>
              <a:lnSpc>
                <a:spcPts val="1500"/>
              </a:lnSpc>
            </a:pPr>
            <a:endParaRPr lang="en-US" sz="1400" dirty="0">
              <a:solidFill>
                <a:srgbClr val="333333"/>
              </a:solidFill>
              <a:latin typeface="SFMono-Regular"/>
              <a:ea typeface="Times New Roman" panose="02020603050405020304" pitchFamily="18" charset="0"/>
              <a:cs typeface="Times New Roman" panose="02020603050405020304" pitchFamily="18" charset="0"/>
            </a:endParaRPr>
          </a:p>
          <a:p>
            <a:pPr>
              <a:lnSpc>
                <a:spcPts val="1500"/>
              </a:lnSpc>
            </a:pPr>
            <a:r>
              <a:rPr lang="en-US" sz="1400" dirty="0">
                <a:solidFill>
                  <a:srgbClr val="333333"/>
                </a:solidFill>
                <a:latin typeface="SFMono-Regular"/>
              </a:rPr>
              <a:t>grid_search </a:t>
            </a:r>
            <a:r>
              <a:rPr lang="en-US" sz="1400" dirty="0">
                <a:solidFill>
                  <a:srgbClr val="A71D5D"/>
                </a:solidFill>
                <a:latin typeface="SFMono-Regular"/>
              </a:rPr>
              <a:t>=</a:t>
            </a:r>
            <a:r>
              <a:rPr lang="en-US" sz="1400" dirty="0">
                <a:solidFill>
                  <a:srgbClr val="333333"/>
                </a:solidFill>
                <a:latin typeface="SFMono-Regular"/>
              </a:rPr>
              <a:t> </a:t>
            </a:r>
            <a:r>
              <a:rPr lang="en-US" sz="1400" dirty="0" smtClean="0">
                <a:solidFill>
                  <a:srgbClr val="333333"/>
                </a:solidFill>
                <a:latin typeface="SFMono-Regular"/>
              </a:rPr>
              <a:t>GridSearchCV(pipeline</a:t>
            </a:r>
            <a:r>
              <a:rPr lang="en-US" sz="1400" dirty="0">
                <a:solidFill>
                  <a:srgbClr val="333333"/>
                </a:solidFill>
                <a:latin typeface="SFMono-Regular"/>
              </a:rPr>
              <a:t>, parameters, </a:t>
            </a:r>
            <a:r>
              <a:rPr lang="en-US" sz="1400" dirty="0">
                <a:solidFill>
                  <a:srgbClr val="ED6A43"/>
                </a:solidFill>
                <a:latin typeface="SFMono-Regular"/>
              </a:rPr>
              <a:t>n_jobs</a:t>
            </a:r>
            <a:r>
              <a:rPr lang="en-US" sz="1400" dirty="0">
                <a:solidFill>
                  <a:srgbClr val="A71D5D"/>
                </a:solidFill>
                <a:latin typeface="SFMono-Regular"/>
              </a:rPr>
              <a:t>=-</a:t>
            </a:r>
            <a:r>
              <a:rPr lang="en-US" sz="1400" dirty="0">
                <a:solidFill>
                  <a:srgbClr val="0086B3"/>
                </a:solidFill>
                <a:latin typeface="SFMono-Regular"/>
              </a:rPr>
              <a:t>1</a:t>
            </a:r>
            <a:r>
              <a:rPr lang="en-US" sz="1400" dirty="0">
                <a:solidFill>
                  <a:srgbClr val="333333"/>
                </a:solidFill>
                <a:latin typeface="SFMono-Regular"/>
              </a:rPr>
              <a:t>, </a:t>
            </a:r>
            <a:r>
              <a:rPr lang="en-US" sz="1400" dirty="0">
                <a:solidFill>
                  <a:srgbClr val="ED6A43"/>
                </a:solidFill>
                <a:latin typeface="SFMono-Regular"/>
              </a:rPr>
              <a:t>verbose</a:t>
            </a:r>
            <a:r>
              <a:rPr lang="en-US" sz="1400" dirty="0">
                <a:solidFill>
                  <a:srgbClr val="A71D5D"/>
                </a:solidFill>
                <a:latin typeface="SFMono-Regular"/>
              </a:rPr>
              <a:t>=</a:t>
            </a:r>
            <a:r>
              <a:rPr lang="en-US" sz="1400" dirty="0">
                <a:solidFill>
                  <a:srgbClr val="0086B3"/>
                </a:solidFill>
                <a:latin typeface="SFMono-Regular"/>
              </a:rPr>
              <a:t>1</a:t>
            </a:r>
            <a:r>
              <a:rPr lang="en-US" sz="1400" dirty="0">
                <a:solidFill>
                  <a:srgbClr val="333333"/>
                </a:solidFill>
                <a:latin typeface="SFMono-Regular"/>
              </a:rPr>
              <a:t>, </a:t>
            </a:r>
            <a:r>
              <a:rPr lang="en-US" sz="1400" dirty="0">
                <a:solidFill>
                  <a:srgbClr val="ED6A43"/>
                </a:solidFill>
                <a:latin typeface="SFMono-Regular"/>
              </a:rPr>
              <a:t>scoring</a:t>
            </a:r>
            <a:r>
              <a:rPr lang="en-US" sz="1400" dirty="0">
                <a:solidFill>
                  <a:srgbClr val="A71D5D"/>
                </a:solidFill>
                <a:latin typeface="SFMono-Regular"/>
              </a:rPr>
              <a:t>=</a:t>
            </a:r>
            <a:r>
              <a:rPr lang="en-US" sz="1400" dirty="0" smtClean="0">
                <a:solidFill>
                  <a:srgbClr val="183691"/>
                </a:solidFill>
                <a:latin typeface="SFMono-Regular"/>
              </a:rPr>
              <a:t>'accuracy'</a:t>
            </a:r>
            <a:r>
              <a:rPr lang="en-US" sz="1400" dirty="0" smtClean="0">
                <a:solidFill>
                  <a:srgbClr val="333333"/>
                </a:solidFill>
                <a:latin typeface="SFMono-Regular"/>
              </a:rPr>
              <a:t>)</a:t>
            </a:r>
            <a:endParaRPr lang="en-US" sz="1400" dirty="0">
              <a:solidFill>
                <a:srgbClr val="333333"/>
              </a:solidFill>
              <a:latin typeface="SFMono-Regular"/>
            </a:endParaRPr>
          </a:p>
          <a:p>
            <a:pPr>
              <a:lnSpc>
                <a:spcPts val="1500"/>
              </a:lnSpc>
            </a:pPr>
            <a:endParaRPr lang="en-US" sz="1400" dirty="0">
              <a:solidFill>
                <a:srgbClr val="333333"/>
              </a:solidFill>
              <a:latin typeface="SFMono-Regular"/>
            </a:endParaRPr>
          </a:p>
          <a:p>
            <a:pPr>
              <a:lnSpc>
                <a:spcPts val="1500"/>
              </a:lnSpc>
            </a:pPr>
            <a:r>
              <a:rPr lang="en-US" sz="1400" dirty="0">
                <a:solidFill>
                  <a:srgbClr val="333333"/>
                </a:solidFill>
                <a:latin typeface="SFMono-Regular"/>
              </a:rPr>
              <a:t>grid_search.fit (x_train, y_train)</a:t>
            </a:r>
          </a:p>
          <a:p>
            <a:pPr>
              <a:lnSpc>
                <a:spcPts val="1500"/>
              </a:lnSpc>
            </a:pPr>
            <a:r>
              <a:rPr lang="en-US" sz="1400" dirty="0">
                <a:solidFill>
                  <a:srgbClr val="333333"/>
                </a:solidFill>
                <a:latin typeface="SFMono-Regular"/>
              </a:rPr>
              <a:t>predictions </a:t>
            </a:r>
            <a:r>
              <a:rPr lang="en-US" sz="1400" dirty="0">
                <a:solidFill>
                  <a:srgbClr val="A71D5D"/>
                </a:solidFill>
                <a:latin typeface="SFMono-Regular"/>
              </a:rPr>
              <a:t>=</a:t>
            </a:r>
            <a:r>
              <a:rPr lang="en-US" sz="1400" dirty="0">
                <a:solidFill>
                  <a:srgbClr val="333333"/>
                </a:solidFill>
                <a:latin typeface="SFMono-Regular"/>
              </a:rPr>
              <a:t> grid_search.predict (x_test)</a:t>
            </a:r>
          </a:p>
          <a:p>
            <a:pPr>
              <a:lnSpc>
                <a:spcPts val="1500"/>
              </a:lnSpc>
            </a:pPr>
            <a:endParaRPr lang="en-US" sz="1400" dirty="0">
              <a:solidFill>
                <a:srgbClr val="333333"/>
              </a:solidFill>
              <a:latin typeface="SFMono-Regular"/>
            </a:endParaRPr>
          </a:p>
          <a:p>
            <a:pPr>
              <a:lnSpc>
                <a:spcPts val="1500"/>
              </a:lnSpc>
            </a:pPr>
            <a:r>
              <a:rPr lang="en-US" sz="1400" dirty="0"/>
              <a:t>best_parameters = grid_search . best_estimator_ . get_params ( )</a:t>
            </a:r>
          </a:p>
          <a:p>
            <a:pPr>
              <a:lnSpc>
                <a:spcPts val="1500"/>
              </a:lnSpc>
            </a:pPr>
            <a:endParaRPr lang="en-US" sz="1400" dirty="0">
              <a:solidFill>
                <a:srgbClr val="333333"/>
              </a:solidFill>
              <a:latin typeface="SFMono-Regular"/>
              <a:ea typeface="Times New Roman" panose="02020603050405020304" pitchFamily="18" charset="0"/>
              <a:cs typeface="Times New Roman" panose="02020603050405020304" pitchFamily="18" charset="0"/>
            </a:endParaRPr>
          </a:p>
          <a:p>
            <a:pPr lvl="0" eaLnBrk="0" fontAlgn="base" hangingPunct="0">
              <a:spcBef>
                <a:spcPct val="30000"/>
              </a:spcBef>
              <a:spcAft>
                <a:spcPct val="0"/>
              </a:spcAft>
            </a:pPr>
            <a:r>
              <a:rPr lang="en-US" sz="1400" dirty="0" smtClean="0">
                <a:latin typeface="SFMono-Regular"/>
              </a:rPr>
              <a:t> </a:t>
            </a:r>
            <a:endParaRPr lang="en-US" sz="1400" dirty="0">
              <a:latin typeface="SFMono-Regular"/>
            </a:endParaRPr>
          </a:p>
        </p:txBody>
      </p:sp>
      <p:sp>
        <p:nvSpPr>
          <p:cNvPr id="5" name="Rectangle 2"/>
          <p:cNvSpPr>
            <a:spLocks noChangeArrowheads="1"/>
          </p:cNvSpPr>
          <p:nvPr/>
        </p:nvSpPr>
        <p:spPr bwMode="auto">
          <a:xfrm>
            <a:off x="0" y="90101"/>
            <a:ext cx="65" cy="276999"/>
          </a:xfrm>
          <a:prstGeom prst="rect">
            <a:avLst/>
          </a:prstGeom>
          <a:solidFill>
            <a:srgbClr val="F7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rotWithShape="1">
          <a:blip r:embed="rId4"/>
          <a:srcRect t="4265"/>
          <a:stretch/>
        </p:blipFill>
        <p:spPr>
          <a:xfrm>
            <a:off x="8865438" y="1211851"/>
            <a:ext cx="3021457" cy="2908875"/>
          </a:xfrm>
          <a:prstGeom prst="rect">
            <a:avLst/>
          </a:prstGeom>
        </p:spPr>
      </p:pic>
      <p:sp>
        <p:nvSpPr>
          <p:cNvPr id="13" name="TextBox 12"/>
          <p:cNvSpPr txBox="1"/>
          <p:nvPr/>
        </p:nvSpPr>
        <p:spPr>
          <a:xfrm>
            <a:off x="7115154" y="792779"/>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Impact of Cost on Margins</a:t>
            </a:r>
            <a:endParaRPr lang="en-US" sz="1600" b="1" i="1" dirty="0">
              <a:solidFill>
                <a:schemeClr val="accent1">
                  <a:lumMod val="50000"/>
                </a:schemeClr>
              </a:solidFill>
            </a:endParaRPr>
          </a:p>
        </p:txBody>
      </p:sp>
      <p:sp>
        <p:nvSpPr>
          <p:cNvPr id="14" name="TextBox 13"/>
          <p:cNvSpPr txBox="1"/>
          <p:nvPr/>
        </p:nvSpPr>
        <p:spPr>
          <a:xfrm>
            <a:off x="6418448" y="4066827"/>
            <a:ext cx="5386641" cy="523220"/>
          </a:xfrm>
          <a:prstGeom prst="rect">
            <a:avLst/>
          </a:prstGeom>
          <a:noFill/>
        </p:spPr>
        <p:txBody>
          <a:bodyPr wrap="square" rtlCol="0">
            <a:spAutoFit/>
          </a:bodyPr>
          <a:lstStyle/>
          <a:p>
            <a:r>
              <a:rPr lang="en-US" sz="1400" b="1" i="1" dirty="0" smtClean="0">
                <a:solidFill>
                  <a:srgbClr val="0069BE"/>
                </a:solidFill>
              </a:rPr>
              <a:t>Margins will be closer as cost of violations C decreases</a:t>
            </a:r>
          </a:p>
          <a:p>
            <a:r>
              <a:rPr lang="en-US" sz="1400" b="1" i="1" dirty="0" smtClean="0">
                <a:solidFill>
                  <a:srgbClr val="0069BE"/>
                </a:solidFill>
              </a:rPr>
              <a:t>i.e. variance increases with the decrease in cost </a:t>
            </a:r>
            <a:endParaRPr lang="en-US" sz="1400" b="1" i="1" dirty="0">
              <a:solidFill>
                <a:srgbClr val="0069BE"/>
              </a:solidFill>
            </a:endParaRPr>
          </a:p>
        </p:txBody>
      </p:sp>
      <p:pic>
        <p:nvPicPr>
          <p:cNvPr id="10" name="Picture 9"/>
          <p:cNvPicPr>
            <a:picLocks noChangeAspect="1"/>
          </p:cNvPicPr>
          <p:nvPr/>
        </p:nvPicPr>
        <p:blipFill>
          <a:blip r:embed="rId5"/>
          <a:stretch>
            <a:fillRect/>
          </a:stretch>
        </p:blipFill>
        <p:spPr>
          <a:xfrm>
            <a:off x="6908592" y="4681800"/>
            <a:ext cx="4171130" cy="2076450"/>
          </a:xfrm>
          <a:prstGeom prst="rect">
            <a:avLst/>
          </a:prstGeom>
        </p:spPr>
      </p:pic>
    </p:spTree>
    <p:extLst>
      <p:ext uri="{BB962C8B-B14F-4D97-AF65-F5344CB8AC3E}">
        <p14:creationId xmlns:p14="http://schemas.microsoft.com/office/powerpoint/2010/main" val="189319948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584" y="921362"/>
            <a:ext cx="6620105" cy="2092881"/>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K Nearest Neighbors</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K Nearest </a:t>
            </a:r>
            <a:r>
              <a:rPr lang="en-US" sz="1600" dirty="0">
                <a:solidFill>
                  <a:srgbClr val="002060"/>
                </a:solidFill>
              </a:rPr>
              <a:t>neighbors is one of the simplest predictive </a:t>
            </a:r>
            <a:r>
              <a:rPr lang="en-US" sz="1600" dirty="0" smtClean="0">
                <a:solidFill>
                  <a:srgbClr val="002060"/>
                </a:solidFill>
              </a:rPr>
              <a:t>models. It </a:t>
            </a:r>
            <a:r>
              <a:rPr lang="en-US" sz="1600" dirty="0">
                <a:solidFill>
                  <a:srgbClr val="002060"/>
                </a:solidFill>
              </a:rPr>
              <a:t>makes no </a:t>
            </a:r>
            <a:r>
              <a:rPr lang="en-US" sz="1600" dirty="0" smtClean="0">
                <a:solidFill>
                  <a:srgbClr val="002060"/>
                </a:solidFill>
              </a:rPr>
              <a:t>mathematical assumptions</a:t>
            </a:r>
            <a:r>
              <a:rPr lang="en-US" sz="1600" dirty="0">
                <a:solidFill>
                  <a:srgbClr val="002060"/>
                </a:solidFill>
              </a:rPr>
              <a:t>, and it doesn’t require any sort of heavy machinery. The </a:t>
            </a:r>
            <a:r>
              <a:rPr lang="en-US" sz="1600" dirty="0" smtClean="0">
                <a:solidFill>
                  <a:srgbClr val="002060"/>
                </a:solidFill>
              </a:rPr>
              <a:t>only things </a:t>
            </a:r>
            <a:r>
              <a:rPr lang="en-US" sz="1600" dirty="0">
                <a:solidFill>
                  <a:srgbClr val="002060"/>
                </a:solidFill>
              </a:rPr>
              <a:t>it requires are:</a:t>
            </a:r>
          </a:p>
          <a:p>
            <a:pPr marL="846277" lvl="3" indent="-389077">
              <a:buFont typeface="Arial" panose="020B0604020202020204" pitchFamily="34" charset="0"/>
              <a:buChar char="•"/>
              <a:defRPr/>
            </a:pPr>
            <a:r>
              <a:rPr lang="en-US" sz="1600" dirty="0" smtClean="0">
                <a:solidFill>
                  <a:srgbClr val="002060"/>
                </a:solidFill>
              </a:rPr>
              <a:t>Some </a:t>
            </a:r>
            <a:r>
              <a:rPr lang="en-US" sz="1600" dirty="0">
                <a:solidFill>
                  <a:srgbClr val="002060"/>
                </a:solidFill>
              </a:rPr>
              <a:t>notion of distance</a:t>
            </a:r>
          </a:p>
          <a:p>
            <a:pPr marL="846277" lvl="3" indent="-389077">
              <a:buFont typeface="Arial" panose="020B0604020202020204" pitchFamily="34" charset="0"/>
              <a:buChar char="•"/>
              <a:defRPr/>
            </a:pPr>
            <a:r>
              <a:rPr lang="en-US" sz="1600" dirty="0" smtClean="0">
                <a:solidFill>
                  <a:srgbClr val="002060"/>
                </a:solidFill>
              </a:rPr>
              <a:t>An </a:t>
            </a:r>
            <a:r>
              <a:rPr lang="en-US" sz="1600" dirty="0">
                <a:solidFill>
                  <a:srgbClr val="002060"/>
                </a:solidFill>
              </a:rPr>
              <a:t>assumption that points that are close to one another are similar</a:t>
            </a:r>
          </a:p>
        </p:txBody>
      </p:sp>
      <p:sp>
        <p:nvSpPr>
          <p:cNvPr id="10241" name="Text Box 1"/>
          <p:cNvSpPr txBox="1">
            <a:spLocks noChangeArrowheads="1"/>
          </p:cNvSpPr>
          <p:nvPr/>
        </p:nvSpPr>
        <p:spPr bwMode="auto">
          <a:xfrm>
            <a:off x="21971" y="102600"/>
            <a:ext cx="530045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K Nearest Neighbors</a:t>
            </a:r>
            <a:endParaRPr lang="en-US" sz="2833" dirty="0">
              <a:solidFill>
                <a:srgbClr val="FFFFFF"/>
              </a:solidFill>
              <a:latin typeface="+mj-lt"/>
            </a:endParaRPr>
          </a:p>
        </p:txBody>
      </p:sp>
      <p:sp>
        <p:nvSpPr>
          <p:cNvPr id="15" name="TextBox 14"/>
          <p:cNvSpPr txBox="1"/>
          <p:nvPr/>
        </p:nvSpPr>
        <p:spPr>
          <a:xfrm>
            <a:off x="7847737" y="922045"/>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K Nearest Neighbors</a:t>
            </a:r>
            <a:endParaRPr lang="en-US" sz="1600" b="1" i="1" dirty="0">
              <a:solidFill>
                <a:schemeClr val="accent1">
                  <a:lumMod val="50000"/>
                </a:schemeClr>
              </a:solidFill>
            </a:endParaRP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27317" y="1261955"/>
            <a:ext cx="5168676" cy="226826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205434" y="4099226"/>
            <a:ext cx="4691336" cy="2058783"/>
          </a:xfrm>
          <a:prstGeom prst="rect">
            <a:avLst/>
          </a:prstGeom>
        </p:spPr>
      </p:pic>
      <p:sp>
        <p:nvSpPr>
          <p:cNvPr id="9" name="TextBox 8"/>
          <p:cNvSpPr txBox="1"/>
          <p:nvPr/>
        </p:nvSpPr>
        <p:spPr>
          <a:xfrm>
            <a:off x="7804644" y="3688200"/>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K Nearest Neighbors (K=3)</a:t>
            </a:r>
            <a:endParaRPr lang="en-US" sz="1600" b="1" i="1" dirty="0">
              <a:solidFill>
                <a:schemeClr val="accent1">
                  <a:lumMod val="50000"/>
                </a:schemeClr>
              </a:solidFill>
            </a:endParaRPr>
          </a:p>
        </p:txBody>
      </p:sp>
      <p:sp>
        <p:nvSpPr>
          <p:cNvPr id="7" name="Rectangle 6"/>
          <p:cNvSpPr/>
          <p:nvPr/>
        </p:nvSpPr>
        <p:spPr>
          <a:xfrm>
            <a:off x="410673" y="3209294"/>
            <a:ext cx="4778244" cy="954107"/>
          </a:xfrm>
          <a:prstGeom prst="rect">
            <a:avLst/>
          </a:prstGeom>
        </p:spPr>
        <p:txBody>
          <a:bodyPr wrap="none">
            <a:spAutoFit/>
          </a:bodyPr>
          <a:lstStyle/>
          <a:p>
            <a:pPr lvl="0" eaLnBrk="0" fontAlgn="base" hangingPunct="0">
              <a:spcBef>
                <a:spcPct val="0"/>
              </a:spcBef>
              <a:spcAft>
                <a:spcPct val="0"/>
              </a:spcAft>
            </a:pPr>
            <a:r>
              <a:rPr lang="en-US" sz="1400" dirty="0">
                <a:solidFill>
                  <a:srgbClr val="A71D5D"/>
                </a:solidFill>
                <a:latin typeface="SFMono-Regular"/>
              </a:rPr>
              <a:t>from</a:t>
            </a:r>
            <a:r>
              <a:rPr lang="en-US" sz="1400" dirty="0">
                <a:solidFill>
                  <a:srgbClr val="333333"/>
                </a:solidFill>
                <a:latin typeface="SFMono-Regular"/>
              </a:rPr>
              <a:t> sklearn </a:t>
            </a:r>
            <a:r>
              <a:rPr lang="en-US" sz="1400" dirty="0">
                <a:solidFill>
                  <a:srgbClr val="A71D5D"/>
                </a:solidFill>
                <a:latin typeface="SFMono-Regular"/>
              </a:rPr>
              <a:t>import</a:t>
            </a:r>
            <a:r>
              <a:rPr lang="en-US" sz="1400" dirty="0">
                <a:solidFill>
                  <a:srgbClr val="333333"/>
                </a:solidFill>
                <a:latin typeface="SFMono-Regular"/>
              </a:rPr>
              <a:t> </a:t>
            </a:r>
            <a:r>
              <a:rPr lang="en-US" sz="1400" dirty="0" smtClean="0">
                <a:solidFill>
                  <a:srgbClr val="333333"/>
                </a:solidFill>
                <a:latin typeface="SFMono-Regular"/>
              </a:rPr>
              <a:t>neighbors</a:t>
            </a:r>
          </a:p>
          <a:p>
            <a:pPr eaLnBrk="0" fontAlgn="base" hangingPunct="0">
              <a:spcBef>
                <a:spcPct val="0"/>
              </a:spcBef>
              <a:spcAft>
                <a:spcPct val="0"/>
              </a:spcAft>
            </a:pPr>
            <a:r>
              <a:rPr lang="en-US" sz="1400" dirty="0">
                <a:solidFill>
                  <a:srgbClr val="333333"/>
                </a:solidFill>
                <a:latin typeface="SFMono-Regular"/>
              </a:rPr>
              <a:t>knn </a:t>
            </a:r>
            <a:r>
              <a:rPr lang="en-US" sz="1400" dirty="0">
                <a:solidFill>
                  <a:srgbClr val="A71D5D"/>
                </a:solidFill>
                <a:latin typeface="SFMono-Regular"/>
              </a:rPr>
              <a:t>=</a:t>
            </a:r>
            <a:r>
              <a:rPr lang="en-US" sz="1400" dirty="0">
                <a:solidFill>
                  <a:srgbClr val="333333"/>
                </a:solidFill>
                <a:latin typeface="SFMono-Regular"/>
              </a:rPr>
              <a:t> </a:t>
            </a:r>
            <a:r>
              <a:rPr lang="en-US" sz="1400" dirty="0" smtClean="0">
                <a:solidFill>
                  <a:srgbClr val="333333"/>
                </a:solidFill>
                <a:latin typeface="SFMono-Regular"/>
              </a:rPr>
              <a:t>neighbors.KNeighborsClassifier ( </a:t>
            </a:r>
            <a:r>
              <a:rPr lang="en-US" sz="1400" dirty="0" smtClean="0">
                <a:solidFill>
                  <a:srgbClr val="ED6A43"/>
                </a:solidFill>
                <a:latin typeface="SFMono-Regular"/>
              </a:rPr>
              <a:t>n_neighbors </a:t>
            </a:r>
            <a:r>
              <a:rPr lang="en-US" sz="1400" dirty="0" smtClean="0">
                <a:solidFill>
                  <a:srgbClr val="A71D5D"/>
                </a:solidFill>
                <a:latin typeface="SFMono-Regular"/>
              </a:rPr>
              <a:t>= </a:t>
            </a:r>
            <a:r>
              <a:rPr lang="en-US" sz="1400" dirty="0" smtClean="0">
                <a:solidFill>
                  <a:srgbClr val="0086B3"/>
                </a:solidFill>
                <a:latin typeface="SFMono-Regular"/>
              </a:rPr>
              <a:t>3</a:t>
            </a:r>
            <a:r>
              <a:rPr lang="en-US" sz="1400" dirty="0" smtClean="0">
                <a:solidFill>
                  <a:srgbClr val="333333"/>
                </a:solidFill>
                <a:latin typeface="SFMono-Regular"/>
              </a:rPr>
              <a:t>)</a:t>
            </a:r>
          </a:p>
          <a:p>
            <a:pPr lvl="0" eaLnBrk="0" fontAlgn="base" hangingPunct="0">
              <a:spcBef>
                <a:spcPct val="0"/>
              </a:spcBef>
              <a:spcAft>
                <a:spcPct val="0"/>
              </a:spcAft>
            </a:pPr>
            <a:r>
              <a:rPr lang="en-US" sz="1400" dirty="0" smtClean="0">
                <a:solidFill>
                  <a:srgbClr val="333333"/>
                </a:solidFill>
                <a:latin typeface="SFMono-Regular"/>
              </a:rPr>
              <a:t>knn.fit (x_train</a:t>
            </a:r>
            <a:r>
              <a:rPr lang="en-US" sz="1400" dirty="0">
                <a:solidFill>
                  <a:srgbClr val="333333"/>
                </a:solidFill>
                <a:latin typeface="SFMono-Regular"/>
              </a:rPr>
              <a:t>, y_train) </a:t>
            </a:r>
            <a:endParaRPr lang="en-US" sz="1400" dirty="0" smtClean="0">
              <a:solidFill>
                <a:srgbClr val="333333"/>
              </a:solidFill>
              <a:latin typeface="SFMono-Regular"/>
            </a:endParaRPr>
          </a:p>
          <a:p>
            <a:pPr lvl="0" eaLnBrk="0" fontAlgn="base" hangingPunct="0">
              <a:spcBef>
                <a:spcPct val="0"/>
              </a:spcBef>
              <a:spcAft>
                <a:spcPct val="0"/>
              </a:spcAft>
            </a:pPr>
            <a:r>
              <a:rPr lang="en-US" sz="1400" dirty="0" smtClean="0">
                <a:solidFill>
                  <a:srgbClr val="333333"/>
                </a:solidFill>
                <a:latin typeface="SFMono-Regular"/>
              </a:rPr>
              <a:t>predicted </a:t>
            </a:r>
            <a:r>
              <a:rPr lang="en-US" sz="1400" dirty="0">
                <a:solidFill>
                  <a:srgbClr val="A71D5D"/>
                </a:solidFill>
                <a:latin typeface="SFMono-Regular"/>
              </a:rPr>
              <a:t>=</a:t>
            </a:r>
            <a:r>
              <a:rPr lang="en-US" sz="1400" dirty="0">
                <a:solidFill>
                  <a:srgbClr val="333333"/>
                </a:solidFill>
                <a:latin typeface="SFMono-Regular"/>
              </a:rPr>
              <a:t> </a:t>
            </a:r>
            <a:r>
              <a:rPr lang="en-US" sz="1400" dirty="0" smtClean="0">
                <a:solidFill>
                  <a:srgbClr val="333333"/>
                </a:solidFill>
                <a:latin typeface="SFMono-Regular"/>
              </a:rPr>
              <a:t>knn.predict (x_test</a:t>
            </a:r>
            <a:r>
              <a:rPr lang="en-US" sz="1400" dirty="0">
                <a:solidFill>
                  <a:srgbClr val="333333"/>
                </a:solidFill>
                <a:latin typeface="SFMono-Regular"/>
              </a:rPr>
              <a:t>)</a:t>
            </a:r>
            <a:r>
              <a:rPr lang="en-US" sz="1400" dirty="0">
                <a:latin typeface="SFMono-Regular"/>
              </a:rPr>
              <a:t> </a:t>
            </a:r>
            <a:r>
              <a:rPr lang="en-US" sz="1400" dirty="0" smtClean="0"/>
              <a:t> </a:t>
            </a:r>
            <a:endParaRPr lang="en-US" sz="1400" dirty="0">
              <a:latin typeface="Arial" panose="020B0604020202020204" pitchFamily="34" charset="0"/>
            </a:endParaRPr>
          </a:p>
        </p:txBody>
      </p:sp>
      <p:pic>
        <p:nvPicPr>
          <p:cNvPr id="16" name="Picture 1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79584" y="4972577"/>
            <a:ext cx="3152894" cy="1563633"/>
          </a:xfrm>
          <a:prstGeom prst="rect">
            <a:avLst/>
          </a:prstGeom>
        </p:spPr>
      </p:pic>
      <p:pic>
        <p:nvPicPr>
          <p:cNvPr id="17" name="Picture 16"/>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615122" y="4941001"/>
            <a:ext cx="3284567" cy="1626783"/>
          </a:xfrm>
          <a:prstGeom prst="rect">
            <a:avLst/>
          </a:prstGeom>
        </p:spPr>
      </p:pic>
      <p:sp>
        <p:nvSpPr>
          <p:cNvPr id="18" name="TextBox 17"/>
          <p:cNvSpPr txBox="1"/>
          <p:nvPr/>
        </p:nvSpPr>
        <p:spPr>
          <a:xfrm>
            <a:off x="635285" y="4602446"/>
            <a:ext cx="2441490" cy="338554"/>
          </a:xfrm>
          <a:prstGeom prst="rect">
            <a:avLst/>
          </a:prstGeom>
          <a:noFill/>
        </p:spPr>
        <p:txBody>
          <a:bodyPr wrap="square" rtlCol="0">
            <a:spAutoFit/>
          </a:bodyPr>
          <a:lstStyle/>
          <a:p>
            <a:pPr algn="ctr"/>
            <a:r>
              <a:rPr lang="en-US" sz="1600" b="1" i="1" dirty="0" smtClean="0">
                <a:solidFill>
                  <a:schemeClr val="accent1">
                    <a:lumMod val="50000"/>
                  </a:schemeClr>
                </a:solidFill>
              </a:rPr>
              <a:t>Training Erro</a:t>
            </a:r>
            <a:r>
              <a:rPr lang="en-US" sz="1600" b="1" i="1" dirty="0">
                <a:solidFill>
                  <a:schemeClr val="accent1">
                    <a:lumMod val="50000"/>
                  </a:schemeClr>
                </a:solidFill>
              </a:rPr>
              <a:t>r</a:t>
            </a:r>
          </a:p>
        </p:txBody>
      </p:sp>
      <p:sp>
        <p:nvSpPr>
          <p:cNvPr id="19" name="TextBox 18"/>
          <p:cNvSpPr txBox="1"/>
          <p:nvPr/>
        </p:nvSpPr>
        <p:spPr>
          <a:xfrm>
            <a:off x="3920359" y="4602446"/>
            <a:ext cx="2441490" cy="338554"/>
          </a:xfrm>
          <a:prstGeom prst="rect">
            <a:avLst/>
          </a:prstGeom>
          <a:noFill/>
        </p:spPr>
        <p:txBody>
          <a:bodyPr wrap="square" rtlCol="0">
            <a:spAutoFit/>
          </a:bodyPr>
          <a:lstStyle/>
          <a:p>
            <a:pPr algn="ctr"/>
            <a:r>
              <a:rPr lang="en-US" sz="1600" b="1" i="1" dirty="0" smtClean="0">
                <a:solidFill>
                  <a:schemeClr val="accent1">
                    <a:lumMod val="50000"/>
                  </a:schemeClr>
                </a:solidFill>
              </a:rPr>
              <a:t>Validation Erro</a:t>
            </a:r>
            <a:r>
              <a:rPr lang="en-US" sz="1600" b="1" i="1" dirty="0">
                <a:solidFill>
                  <a:schemeClr val="accent1">
                    <a:lumMod val="50000"/>
                  </a:schemeClr>
                </a:solidFill>
              </a:rPr>
              <a:t>r</a:t>
            </a:r>
          </a:p>
        </p:txBody>
      </p:sp>
    </p:spTree>
    <p:extLst>
      <p:ext uri="{BB962C8B-B14F-4D97-AF65-F5344CB8AC3E}">
        <p14:creationId xmlns:p14="http://schemas.microsoft.com/office/powerpoint/2010/main" val="3655891006"/>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9533" y="1830601"/>
            <a:ext cx="5688293" cy="4508927"/>
          </a:xfrm>
          <a:prstGeom prst="rect">
            <a:avLst/>
          </a:prstGeom>
          <a:solidFill>
            <a:schemeClr val="bg1"/>
          </a:solidFill>
        </p:spPr>
        <p:txBody>
          <a:bodyPr wrap="square">
            <a:spAutoFit/>
          </a:bodyPr>
          <a:lstStyle/>
          <a:p>
            <a:pPr lvl="0" eaLnBrk="0" fontAlgn="base" hangingPunct="0">
              <a:spcBef>
                <a:spcPct val="30000"/>
              </a:spcBef>
              <a:spcAft>
                <a:spcPct val="0"/>
              </a:spcAft>
            </a:pPr>
            <a:r>
              <a:rPr lang="en-US" sz="1400" b="1" dirty="0">
                <a:solidFill>
                  <a:srgbClr val="007020"/>
                </a:solidFill>
                <a:latin typeface="SFMono-Regular"/>
              </a:rPr>
              <a:t>from</a:t>
            </a:r>
            <a:r>
              <a:rPr lang="en-US" sz="1400" dirty="0">
                <a:solidFill>
                  <a:srgbClr val="222222"/>
                </a:solidFill>
                <a:latin typeface="SFMono-Regular"/>
              </a:rPr>
              <a:t> </a:t>
            </a:r>
            <a:r>
              <a:rPr lang="en-US" sz="1400" b="1" dirty="0">
                <a:solidFill>
                  <a:srgbClr val="0E84B5"/>
                </a:solidFill>
                <a:latin typeface="SFMono-Regular"/>
              </a:rPr>
              <a:t>sklearn.neural_network</a:t>
            </a:r>
            <a:r>
              <a:rPr lang="en-US" sz="1400" dirty="0">
                <a:solidFill>
                  <a:srgbClr val="222222"/>
                </a:solidFill>
                <a:latin typeface="SFMono-Regular"/>
              </a:rPr>
              <a:t> </a:t>
            </a:r>
            <a:r>
              <a:rPr lang="en-US" sz="1400" b="1"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MLPClassifier</a:t>
            </a:r>
          </a:p>
          <a:p>
            <a:pPr eaLnBrk="0" fontAlgn="base" hangingPunct="0">
              <a:spcBef>
                <a:spcPct val="30000"/>
              </a:spcBef>
              <a:spcAft>
                <a:spcPct val="0"/>
              </a:spcAft>
            </a:pPr>
            <a:r>
              <a:rPr lang="en-US" sz="1400" b="1" dirty="0">
                <a:solidFill>
                  <a:srgbClr val="007020"/>
                </a:solidFill>
                <a:latin typeface="SFMono-Regular"/>
              </a:rPr>
              <a:t>from</a:t>
            </a:r>
            <a:r>
              <a:rPr lang="en-US" sz="1400" dirty="0">
                <a:solidFill>
                  <a:srgbClr val="222222"/>
                </a:solidFill>
                <a:latin typeface="SFMono-Regular"/>
              </a:rPr>
              <a:t> </a:t>
            </a:r>
            <a:r>
              <a:rPr lang="en-US" sz="1400" b="1" dirty="0">
                <a:solidFill>
                  <a:srgbClr val="0E84B5"/>
                </a:solidFill>
                <a:latin typeface="SFMono-Regular"/>
              </a:rPr>
              <a:t>sklearn.preprocessing</a:t>
            </a:r>
            <a:r>
              <a:rPr lang="en-US" sz="1400" dirty="0">
                <a:solidFill>
                  <a:srgbClr val="222222"/>
                </a:solidFill>
                <a:latin typeface="SFMono-Regular"/>
              </a:rPr>
              <a:t> </a:t>
            </a:r>
            <a:r>
              <a:rPr lang="en-US" sz="1400" b="1" dirty="0">
                <a:solidFill>
                  <a:srgbClr val="007020"/>
                </a:solidFill>
                <a:latin typeface="SFMono-Regular"/>
              </a:rPr>
              <a:t>import</a:t>
            </a:r>
            <a:r>
              <a:rPr lang="en-US" sz="1400" dirty="0">
                <a:solidFill>
                  <a:srgbClr val="222222"/>
                </a:solidFill>
                <a:latin typeface="SFMono-Regular"/>
              </a:rPr>
              <a:t> </a:t>
            </a:r>
            <a:r>
              <a:rPr lang="en-US" sz="1400" dirty="0">
                <a:latin typeface="SFMono-Regular"/>
              </a:rPr>
              <a:t>StandardScaler</a:t>
            </a:r>
          </a:p>
          <a:p>
            <a:pPr eaLnBrk="0" fontAlgn="base" hangingPunct="0">
              <a:spcBef>
                <a:spcPct val="30000"/>
              </a:spcBef>
              <a:spcAft>
                <a:spcPct val="0"/>
              </a:spcAft>
            </a:pPr>
            <a:endParaRPr lang="en-US" sz="1400" dirty="0" smtClean="0">
              <a:latin typeface="SFMono-Regular"/>
            </a:endParaRPr>
          </a:p>
          <a:p>
            <a:pPr eaLnBrk="0" fontAlgn="base" hangingPunct="0">
              <a:spcBef>
                <a:spcPct val="30000"/>
              </a:spcBef>
              <a:spcAft>
                <a:spcPct val="0"/>
              </a:spcAft>
            </a:pPr>
            <a:r>
              <a:rPr lang="en-US" sz="1400" dirty="0" smtClean="0">
                <a:latin typeface="SFMono-Regular"/>
              </a:rPr>
              <a:t>clf</a:t>
            </a:r>
            <a:r>
              <a:rPr lang="en-US" sz="1400" dirty="0" smtClean="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smtClean="0">
                <a:latin typeface="SFMono-Regular"/>
              </a:rPr>
              <a:t>MLPClassifier</a:t>
            </a:r>
            <a:r>
              <a:rPr lang="en-US" sz="1400" dirty="0" smtClean="0">
                <a:solidFill>
                  <a:srgbClr val="222222"/>
                </a:solidFill>
                <a:latin typeface="SFMono-Regular"/>
              </a:rPr>
              <a:t>( </a:t>
            </a:r>
            <a:r>
              <a:rPr lang="en-US" sz="1400" dirty="0" smtClean="0">
                <a:solidFill>
                  <a:srgbClr val="ED6A43"/>
                </a:solidFill>
                <a:latin typeface="SFMono-Regular"/>
              </a:rPr>
              <a:t>activation</a:t>
            </a:r>
            <a:r>
              <a:rPr lang="en-US" sz="1400" dirty="0" smtClean="0">
                <a:latin typeface="SFMono-Regular"/>
              </a:rPr>
              <a:t> </a:t>
            </a:r>
            <a:r>
              <a:rPr lang="en-US" sz="1400" dirty="0" smtClean="0">
                <a:solidFill>
                  <a:srgbClr val="666666"/>
                </a:solidFill>
                <a:latin typeface="SFMono-Regular"/>
              </a:rPr>
              <a:t>=</a:t>
            </a:r>
            <a:r>
              <a:rPr lang="en-US" sz="1400" dirty="0" smtClean="0">
                <a:solidFill>
                  <a:srgbClr val="4070A0"/>
                </a:solidFill>
                <a:latin typeface="SFMono-Regular"/>
              </a:rPr>
              <a:t>‘relu'</a:t>
            </a:r>
            <a:r>
              <a:rPr lang="en-US" sz="1400" dirty="0" smtClean="0">
                <a:solidFill>
                  <a:srgbClr val="222222"/>
                </a:solidFill>
                <a:latin typeface="SFMono-Regular"/>
              </a:rPr>
              <a:t>, </a:t>
            </a:r>
            <a:r>
              <a:rPr lang="en-US" sz="1400" dirty="0">
                <a:solidFill>
                  <a:srgbClr val="ED6A43"/>
                </a:solidFill>
                <a:latin typeface="SFMono-Regular"/>
              </a:rPr>
              <a:t>solver</a:t>
            </a:r>
            <a:r>
              <a:rPr lang="en-US" sz="1400" dirty="0" smtClean="0">
                <a:solidFill>
                  <a:srgbClr val="666666"/>
                </a:solidFill>
                <a:latin typeface="SFMono-Regular"/>
              </a:rPr>
              <a:t>=</a:t>
            </a:r>
            <a:r>
              <a:rPr lang="en-US" sz="1400" dirty="0" smtClean="0">
                <a:solidFill>
                  <a:srgbClr val="4070A0"/>
                </a:solidFill>
                <a:latin typeface="SFMono-Regular"/>
              </a:rPr>
              <a:t>‘lbfgs'</a:t>
            </a:r>
            <a:r>
              <a:rPr lang="en-US" sz="1400" dirty="0" smtClean="0">
                <a:solidFill>
                  <a:srgbClr val="222222"/>
                </a:solidFill>
                <a:latin typeface="SFMono-Regular"/>
              </a:rPr>
              <a:t>, </a:t>
            </a:r>
            <a:r>
              <a:rPr lang="en-US" sz="1400" dirty="0">
                <a:solidFill>
                  <a:srgbClr val="ED6A43"/>
                </a:solidFill>
                <a:latin typeface="SFMono-Regular"/>
              </a:rPr>
              <a:t>alpha</a:t>
            </a:r>
            <a:r>
              <a:rPr lang="en-US" sz="1400" dirty="0" smtClean="0">
                <a:latin typeface="SFMono-Regular"/>
              </a:rPr>
              <a:t> </a:t>
            </a:r>
            <a:r>
              <a:rPr lang="en-US" sz="1400" dirty="0" smtClean="0">
                <a:solidFill>
                  <a:srgbClr val="666666"/>
                </a:solidFill>
                <a:latin typeface="SFMono-Regular"/>
              </a:rPr>
              <a:t>=</a:t>
            </a:r>
            <a:r>
              <a:rPr lang="en-US" sz="1400" dirty="0">
                <a:solidFill>
                  <a:srgbClr val="208050"/>
                </a:solidFill>
                <a:latin typeface="SFMono-Regular"/>
              </a:rPr>
              <a:t>1</a:t>
            </a:r>
            <a:r>
              <a:rPr lang="en-US" sz="1400" dirty="0">
                <a:latin typeface="SFMono-Regular"/>
              </a:rPr>
              <a:t>e</a:t>
            </a:r>
            <a:r>
              <a:rPr lang="en-US" sz="1400" dirty="0">
                <a:solidFill>
                  <a:srgbClr val="666666"/>
                </a:solidFill>
                <a:latin typeface="SFMono-Regular"/>
              </a:rPr>
              <a:t>-</a:t>
            </a:r>
            <a:r>
              <a:rPr lang="en-US" sz="1400" dirty="0">
                <a:solidFill>
                  <a:srgbClr val="208050"/>
                </a:solidFill>
                <a:latin typeface="SFMono-Regular"/>
              </a:rPr>
              <a:t>5</a:t>
            </a:r>
            <a:r>
              <a:rPr lang="en-US" sz="1400" dirty="0" smtClean="0">
                <a:solidFill>
                  <a:srgbClr val="222222"/>
                </a:solidFill>
                <a:latin typeface="SFMono-Regular"/>
              </a:rPr>
              <a:t>,</a:t>
            </a:r>
            <a:r>
              <a:rPr lang="en-US" sz="1400" b="1" dirty="0" smtClean="0">
                <a:solidFill>
                  <a:srgbClr val="C65D09"/>
                </a:solidFill>
                <a:latin typeface="SFMono-Regular"/>
              </a:rPr>
              <a:t> </a:t>
            </a:r>
          </a:p>
          <a:p>
            <a:pPr eaLnBrk="0" fontAlgn="base" hangingPunct="0">
              <a:spcBef>
                <a:spcPct val="30000"/>
              </a:spcBef>
              <a:spcAft>
                <a:spcPct val="0"/>
              </a:spcAft>
            </a:pPr>
            <a:r>
              <a:rPr lang="en-US" sz="1400" dirty="0">
                <a:solidFill>
                  <a:srgbClr val="ED6A43"/>
                </a:solidFill>
                <a:latin typeface="SFMono-Regular"/>
              </a:rPr>
              <a:t>hidden_layer_sizes</a:t>
            </a:r>
            <a:r>
              <a:rPr lang="en-US" sz="1400" dirty="0" smtClean="0">
                <a:latin typeface="SFMono-Regular"/>
              </a:rPr>
              <a:t> </a:t>
            </a:r>
            <a:r>
              <a:rPr lang="en-US" sz="1400" dirty="0" smtClean="0">
                <a:solidFill>
                  <a:srgbClr val="666666"/>
                </a:solidFill>
                <a:latin typeface="SFMono-Regular"/>
              </a:rPr>
              <a:t>=</a:t>
            </a:r>
            <a:r>
              <a:rPr lang="en-US" sz="1400" dirty="0" smtClean="0">
                <a:solidFill>
                  <a:srgbClr val="222222"/>
                </a:solidFill>
                <a:latin typeface="SFMono-Regular"/>
              </a:rPr>
              <a:t>(</a:t>
            </a:r>
            <a:r>
              <a:rPr lang="en-US" sz="1400" dirty="0">
                <a:solidFill>
                  <a:srgbClr val="208050"/>
                </a:solidFill>
                <a:latin typeface="SFMono-Regular"/>
              </a:rPr>
              <a:t>5</a:t>
            </a:r>
            <a:r>
              <a:rPr lang="en-US" sz="1400" dirty="0">
                <a:solidFill>
                  <a:srgbClr val="222222"/>
                </a:solidFill>
                <a:latin typeface="SFMono-Regular"/>
              </a:rPr>
              <a:t>, </a:t>
            </a:r>
            <a:r>
              <a:rPr lang="en-US" sz="1400" dirty="0">
                <a:solidFill>
                  <a:srgbClr val="208050"/>
                </a:solidFill>
                <a:latin typeface="SFMono-Regular"/>
              </a:rPr>
              <a:t>2</a:t>
            </a:r>
            <a:r>
              <a:rPr lang="en-US" sz="1400" dirty="0" smtClean="0">
                <a:solidFill>
                  <a:srgbClr val="222222"/>
                </a:solidFill>
                <a:latin typeface="SFMono-Regular"/>
              </a:rPr>
              <a:t>), </a:t>
            </a:r>
            <a:r>
              <a:rPr lang="en-US" sz="1400" dirty="0">
                <a:solidFill>
                  <a:srgbClr val="ED6A43"/>
                </a:solidFill>
                <a:latin typeface="SFMono-Regular"/>
              </a:rPr>
              <a:t>max_iter</a:t>
            </a:r>
            <a:r>
              <a:rPr lang="en-US" sz="1400" dirty="0" smtClean="0">
                <a:solidFill>
                  <a:srgbClr val="222222"/>
                </a:solidFill>
                <a:latin typeface="SFMono-Regular"/>
              </a:rPr>
              <a:t> = </a:t>
            </a:r>
            <a:r>
              <a:rPr lang="en-US" sz="1400" dirty="0">
                <a:solidFill>
                  <a:srgbClr val="208050"/>
                </a:solidFill>
                <a:latin typeface="SFMono-Regular"/>
              </a:rPr>
              <a:t>200</a:t>
            </a:r>
            <a:r>
              <a:rPr lang="en-US" sz="1400" dirty="0" smtClean="0">
                <a:solidFill>
                  <a:srgbClr val="222222"/>
                </a:solidFill>
                <a:latin typeface="SFMono-Regular"/>
              </a:rPr>
              <a:t>, </a:t>
            </a:r>
            <a:r>
              <a:rPr lang="en-US" sz="1400" dirty="0">
                <a:solidFill>
                  <a:srgbClr val="ED6A43"/>
                </a:solidFill>
                <a:latin typeface="SFMono-Regular"/>
              </a:rPr>
              <a:t>random_state</a:t>
            </a:r>
            <a:r>
              <a:rPr lang="en-US" sz="1400" dirty="0" smtClean="0">
                <a:latin typeface="SFMono-Regular"/>
              </a:rPr>
              <a:t> </a:t>
            </a:r>
            <a:r>
              <a:rPr lang="en-US" sz="1400" dirty="0" smtClean="0">
                <a:solidFill>
                  <a:srgbClr val="666666"/>
                </a:solidFill>
                <a:latin typeface="SFMono-Regular"/>
              </a:rPr>
              <a:t>=</a:t>
            </a:r>
            <a:r>
              <a:rPr lang="en-US" sz="1400" dirty="0">
                <a:solidFill>
                  <a:srgbClr val="208050"/>
                </a:solidFill>
                <a:latin typeface="SFMono-Regular"/>
              </a:rPr>
              <a:t>1</a:t>
            </a:r>
            <a:r>
              <a:rPr lang="en-US" sz="1400" dirty="0">
                <a:solidFill>
                  <a:srgbClr val="222222"/>
                </a:solidFill>
                <a:latin typeface="SFMono-Regular"/>
              </a:rPr>
              <a:t>)</a:t>
            </a:r>
            <a:r>
              <a:rPr lang="en-US" sz="1400" dirty="0">
                <a:latin typeface="SFMono-Regular"/>
              </a:rPr>
              <a:t> </a:t>
            </a:r>
            <a:endParaRPr lang="en-US" sz="1400" dirty="0" smtClean="0">
              <a:latin typeface="SFMono-Regular"/>
            </a:endParaRPr>
          </a:p>
          <a:p>
            <a:pPr eaLnBrk="0" fontAlgn="base" hangingPunct="0">
              <a:spcBef>
                <a:spcPct val="30000"/>
              </a:spcBef>
              <a:spcAft>
                <a:spcPct val="0"/>
              </a:spcAft>
            </a:pPr>
            <a:endParaRPr lang="en-US" sz="1400" dirty="0">
              <a:solidFill>
                <a:srgbClr val="ED6A43"/>
              </a:solidFill>
              <a:latin typeface="SFMono-Regular"/>
            </a:endParaRPr>
          </a:p>
          <a:p>
            <a:pPr lvl="0" eaLnBrk="0" fontAlgn="base" hangingPunct="0">
              <a:spcBef>
                <a:spcPct val="30000"/>
              </a:spcBef>
              <a:spcAft>
                <a:spcPct val="0"/>
              </a:spcAft>
            </a:pPr>
            <a:r>
              <a:rPr lang="en-US" sz="1400" dirty="0">
                <a:latin typeface="SFMono-Regular"/>
              </a:rPr>
              <a:t>scaler</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latin typeface="SFMono-Regular"/>
              </a:rPr>
              <a:t>StandardScaler </a:t>
            </a:r>
            <a:r>
              <a:rPr lang="en-US" sz="1400" dirty="0">
                <a:solidFill>
                  <a:srgbClr val="222222"/>
                </a:solidFill>
                <a:latin typeface="SFMono-Regular"/>
              </a:rPr>
              <a:t>( ) </a:t>
            </a:r>
          </a:p>
          <a:p>
            <a:pPr lvl="0" eaLnBrk="0" fontAlgn="base" hangingPunct="0">
              <a:spcBef>
                <a:spcPct val="30000"/>
              </a:spcBef>
              <a:spcAft>
                <a:spcPct val="0"/>
              </a:spcAft>
            </a:pPr>
            <a:r>
              <a:rPr lang="en-US" sz="1400" dirty="0">
                <a:latin typeface="SFMono-Regular"/>
              </a:rPr>
              <a:t>scaler</a:t>
            </a:r>
            <a:r>
              <a:rPr lang="en-US" sz="1400" dirty="0">
                <a:solidFill>
                  <a:srgbClr val="666666"/>
                </a:solidFill>
                <a:latin typeface="SFMono-Regular"/>
              </a:rPr>
              <a:t>.</a:t>
            </a:r>
            <a:r>
              <a:rPr lang="en-US" sz="1400" dirty="0">
                <a:latin typeface="SFMono-Regular"/>
              </a:rPr>
              <a:t>fit </a:t>
            </a:r>
            <a:r>
              <a:rPr lang="en-US" sz="1400" dirty="0">
                <a:solidFill>
                  <a:srgbClr val="222222"/>
                </a:solidFill>
                <a:latin typeface="SFMono-Regular"/>
              </a:rPr>
              <a:t>(x</a:t>
            </a:r>
            <a:r>
              <a:rPr lang="en-US" sz="1400" dirty="0">
                <a:latin typeface="SFMono-Regular"/>
              </a:rPr>
              <a:t>_train</a:t>
            </a:r>
            <a:r>
              <a:rPr lang="en-US" sz="1400" dirty="0">
                <a:solidFill>
                  <a:srgbClr val="222222"/>
                </a:solidFill>
                <a:latin typeface="SFMono-Regular"/>
              </a:rPr>
              <a:t>) </a:t>
            </a:r>
          </a:p>
          <a:p>
            <a:pPr lvl="0" eaLnBrk="0" fontAlgn="base" hangingPunct="0">
              <a:spcBef>
                <a:spcPct val="30000"/>
              </a:spcBef>
              <a:spcAft>
                <a:spcPct val="0"/>
              </a:spcAft>
            </a:pPr>
            <a:r>
              <a:rPr lang="en-US" sz="1400" dirty="0">
                <a:latin typeface="SFMono-Regular"/>
              </a:rPr>
              <a:t>x_train</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latin typeface="SFMono-Regular"/>
              </a:rPr>
              <a:t>scaler</a:t>
            </a:r>
            <a:r>
              <a:rPr lang="en-US" sz="1400" dirty="0">
                <a:solidFill>
                  <a:srgbClr val="666666"/>
                </a:solidFill>
                <a:latin typeface="SFMono-Regular"/>
              </a:rPr>
              <a:t>.</a:t>
            </a:r>
            <a:r>
              <a:rPr lang="en-US" sz="1400" dirty="0">
                <a:latin typeface="SFMono-Regular"/>
              </a:rPr>
              <a:t>transform </a:t>
            </a:r>
            <a:r>
              <a:rPr lang="en-US" sz="1400" dirty="0">
                <a:solidFill>
                  <a:srgbClr val="222222"/>
                </a:solidFill>
                <a:latin typeface="SFMono-Regular"/>
              </a:rPr>
              <a:t>(x</a:t>
            </a:r>
            <a:r>
              <a:rPr lang="en-US" sz="1400" dirty="0">
                <a:latin typeface="SFMono-Regular"/>
              </a:rPr>
              <a:t>_train</a:t>
            </a:r>
            <a:r>
              <a:rPr lang="en-US" sz="1400" dirty="0">
                <a:solidFill>
                  <a:srgbClr val="222222"/>
                </a:solidFill>
                <a:latin typeface="SFMono-Regular"/>
              </a:rPr>
              <a:t>) </a:t>
            </a:r>
          </a:p>
          <a:p>
            <a:pPr lvl="0" eaLnBrk="0" fontAlgn="base" hangingPunct="0">
              <a:spcBef>
                <a:spcPct val="30000"/>
              </a:spcBef>
              <a:spcAft>
                <a:spcPct val="0"/>
              </a:spcAft>
            </a:pPr>
            <a:r>
              <a:rPr lang="en-US" sz="1400" dirty="0">
                <a:latin typeface="SFMono-Regular"/>
              </a:rPr>
              <a:t>x_test</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latin typeface="SFMono-Regular"/>
              </a:rPr>
              <a:t>scaler</a:t>
            </a:r>
            <a:r>
              <a:rPr lang="en-US" sz="1400" dirty="0">
                <a:solidFill>
                  <a:srgbClr val="666666"/>
                </a:solidFill>
                <a:latin typeface="SFMono-Regular"/>
              </a:rPr>
              <a:t>.</a:t>
            </a:r>
            <a:r>
              <a:rPr lang="en-US" sz="1400" dirty="0">
                <a:latin typeface="SFMono-Regular"/>
              </a:rPr>
              <a:t>transform </a:t>
            </a:r>
            <a:r>
              <a:rPr lang="en-US" sz="1400" dirty="0">
                <a:solidFill>
                  <a:srgbClr val="222222"/>
                </a:solidFill>
                <a:latin typeface="SFMono-Regular"/>
              </a:rPr>
              <a:t>(</a:t>
            </a:r>
            <a:r>
              <a:rPr lang="en-US" sz="1400" dirty="0">
                <a:latin typeface="SFMono-Regular"/>
              </a:rPr>
              <a:t>x_test</a:t>
            </a:r>
            <a:r>
              <a:rPr lang="en-US" sz="1400" dirty="0">
                <a:solidFill>
                  <a:srgbClr val="222222"/>
                </a:solidFill>
                <a:latin typeface="SFMono-Regular"/>
              </a:rPr>
              <a:t>) </a:t>
            </a:r>
            <a:endParaRPr lang="en-US" sz="1400" dirty="0">
              <a:latin typeface="SFMono-Regular"/>
            </a:endParaRPr>
          </a:p>
          <a:p>
            <a:pPr eaLnBrk="0" fontAlgn="base" hangingPunct="0">
              <a:spcBef>
                <a:spcPct val="30000"/>
              </a:spcBef>
              <a:spcAft>
                <a:spcPct val="0"/>
              </a:spcAft>
            </a:pPr>
            <a:endParaRPr lang="en-US" sz="1400" dirty="0" smtClean="0">
              <a:latin typeface="SFMono-Regular"/>
            </a:endParaRPr>
          </a:p>
          <a:p>
            <a:pPr eaLnBrk="0" fontAlgn="base" hangingPunct="0">
              <a:spcBef>
                <a:spcPct val="30000"/>
              </a:spcBef>
              <a:spcAft>
                <a:spcPct val="0"/>
              </a:spcAft>
            </a:pPr>
            <a:r>
              <a:rPr lang="en-US" sz="1400" dirty="0" smtClean="0">
                <a:latin typeface="SFMono-Regular"/>
              </a:rPr>
              <a:t>clf</a:t>
            </a:r>
            <a:r>
              <a:rPr lang="en-US" sz="1400" dirty="0" smtClean="0">
                <a:solidFill>
                  <a:srgbClr val="666666"/>
                </a:solidFill>
                <a:latin typeface="SFMono-Regular"/>
              </a:rPr>
              <a:t>.</a:t>
            </a:r>
            <a:r>
              <a:rPr lang="en-US" sz="1400" dirty="0" smtClean="0">
                <a:latin typeface="SFMono-Regular"/>
              </a:rPr>
              <a:t>fit </a:t>
            </a:r>
            <a:r>
              <a:rPr lang="en-US" sz="1400" dirty="0" smtClean="0">
                <a:solidFill>
                  <a:srgbClr val="222222"/>
                </a:solidFill>
                <a:latin typeface="SFMono-Regular"/>
              </a:rPr>
              <a:t>(</a:t>
            </a:r>
            <a:r>
              <a:rPr lang="en-US" sz="1400" dirty="0" smtClean="0">
                <a:latin typeface="SFMono-Regular"/>
              </a:rPr>
              <a:t>x_train</a:t>
            </a:r>
            <a:r>
              <a:rPr lang="en-US" sz="1400" dirty="0" smtClean="0">
                <a:solidFill>
                  <a:srgbClr val="222222"/>
                </a:solidFill>
                <a:latin typeface="SFMono-Regular"/>
              </a:rPr>
              <a:t>, </a:t>
            </a:r>
            <a:r>
              <a:rPr lang="en-US" sz="1400" dirty="0" smtClean="0">
                <a:latin typeface="SFMono-Regular"/>
              </a:rPr>
              <a:t>y_train</a:t>
            </a:r>
            <a:r>
              <a:rPr lang="en-US" sz="1400" dirty="0" smtClean="0">
                <a:solidFill>
                  <a:srgbClr val="222222"/>
                </a:solidFill>
                <a:latin typeface="SFMono-Regular"/>
              </a:rPr>
              <a:t>)</a:t>
            </a:r>
          </a:p>
          <a:p>
            <a:pPr eaLnBrk="0" fontAlgn="base" hangingPunct="0">
              <a:spcBef>
                <a:spcPct val="30000"/>
              </a:spcBef>
              <a:spcAft>
                <a:spcPct val="0"/>
              </a:spcAft>
            </a:pPr>
            <a:r>
              <a:rPr lang="en-US" sz="1400" dirty="0">
                <a:solidFill>
                  <a:srgbClr val="222222"/>
                </a:solidFill>
                <a:latin typeface="SFMono-Regular"/>
              </a:rPr>
              <a:t>c</a:t>
            </a:r>
            <a:r>
              <a:rPr lang="en-US" sz="1400" dirty="0" smtClean="0">
                <a:solidFill>
                  <a:srgbClr val="222222"/>
                </a:solidFill>
                <a:latin typeface="SFMono-Regular"/>
              </a:rPr>
              <a:t>lf.predict (x_test)</a:t>
            </a:r>
          </a:p>
          <a:p>
            <a:pPr lvl="0" eaLnBrk="0" fontAlgn="base" hangingPunct="0">
              <a:spcBef>
                <a:spcPct val="30000"/>
              </a:spcBef>
              <a:spcAft>
                <a:spcPct val="0"/>
              </a:spcAft>
            </a:pPr>
            <a:endParaRPr lang="en-US" sz="1400" b="1" dirty="0" smtClean="0">
              <a:solidFill>
                <a:srgbClr val="007020"/>
              </a:solidFill>
              <a:latin typeface="SFMono-Regular"/>
            </a:endParaRPr>
          </a:p>
          <a:p>
            <a:pPr lvl="0" eaLnBrk="0" fontAlgn="base" hangingPunct="0">
              <a:spcBef>
                <a:spcPct val="30000"/>
              </a:spcBef>
              <a:spcAft>
                <a:spcPct val="0"/>
              </a:spcAft>
            </a:pPr>
            <a:r>
              <a:rPr lang="en-US" sz="1400" b="1" dirty="0" smtClean="0">
                <a:solidFill>
                  <a:srgbClr val="007020"/>
                </a:solidFill>
                <a:latin typeface="SFMono-Regular"/>
              </a:rPr>
              <a:t>print </a:t>
            </a:r>
            <a:r>
              <a:rPr lang="en-US" sz="1400" dirty="0" smtClean="0">
                <a:solidFill>
                  <a:srgbClr val="222222"/>
                </a:solidFill>
                <a:latin typeface="SFMono-Regular"/>
              </a:rPr>
              <a:t>[</a:t>
            </a:r>
            <a:r>
              <a:rPr lang="en-US" sz="1400" dirty="0" smtClean="0">
                <a:latin typeface="SFMono-Regular"/>
              </a:rPr>
              <a:t>coef</a:t>
            </a:r>
            <a:r>
              <a:rPr lang="en-US" sz="1400" dirty="0" smtClean="0">
                <a:solidFill>
                  <a:srgbClr val="666666"/>
                </a:solidFill>
                <a:latin typeface="SFMono-Regular"/>
              </a:rPr>
              <a:t>.</a:t>
            </a:r>
            <a:r>
              <a:rPr lang="en-US" sz="1400" dirty="0" smtClean="0">
                <a:latin typeface="SFMono-Regular"/>
              </a:rPr>
              <a:t>shape</a:t>
            </a:r>
            <a:r>
              <a:rPr lang="en-US" sz="1400" dirty="0" smtClean="0">
                <a:solidFill>
                  <a:srgbClr val="222222"/>
                </a:solidFill>
                <a:latin typeface="SFMono-Regular"/>
              </a:rPr>
              <a:t> </a:t>
            </a:r>
            <a:r>
              <a:rPr lang="en-US" sz="1400" b="1" dirty="0">
                <a:solidFill>
                  <a:srgbClr val="007020"/>
                </a:solidFill>
                <a:latin typeface="SFMono-Regular"/>
              </a:rPr>
              <a:t>for</a:t>
            </a:r>
            <a:r>
              <a:rPr lang="en-US" sz="1400" dirty="0">
                <a:solidFill>
                  <a:srgbClr val="222222"/>
                </a:solidFill>
                <a:latin typeface="SFMono-Regular"/>
              </a:rPr>
              <a:t> </a:t>
            </a:r>
            <a:r>
              <a:rPr lang="en-US" sz="1400" dirty="0">
                <a:latin typeface="SFMono-Regular"/>
              </a:rPr>
              <a:t>coef</a:t>
            </a:r>
            <a:r>
              <a:rPr lang="en-US" sz="1400" dirty="0">
                <a:solidFill>
                  <a:srgbClr val="222222"/>
                </a:solidFill>
                <a:latin typeface="SFMono-Regular"/>
              </a:rPr>
              <a:t> </a:t>
            </a:r>
            <a:r>
              <a:rPr lang="en-US" sz="1400" b="1" dirty="0">
                <a:solidFill>
                  <a:srgbClr val="007020"/>
                </a:solidFill>
                <a:latin typeface="SFMono-Regular"/>
              </a:rPr>
              <a:t>in</a:t>
            </a:r>
            <a:r>
              <a:rPr lang="en-US" sz="1400" dirty="0">
                <a:solidFill>
                  <a:srgbClr val="222222"/>
                </a:solidFill>
                <a:latin typeface="SFMono-Regular"/>
              </a:rPr>
              <a:t> </a:t>
            </a:r>
            <a:r>
              <a:rPr lang="en-US" sz="1400" dirty="0">
                <a:latin typeface="SFMono-Regular"/>
              </a:rPr>
              <a:t>clf</a:t>
            </a:r>
            <a:r>
              <a:rPr lang="en-US" sz="1400" dirty="0">
                <a:solidFill>
                  <a:srgbClr val="666666"/>
                </a:solidFill>
                <a:latin typeface="SFMono-Regular"/>
              </a:rPr>
              <a:t>.</a:t>
            </a:r>
            <a:r>
              <a:rPr lang="en-US" sz="1400" dirty="0">
                <a:latin typeface="SFMono-Regular"/>
              </a:rPr>
              <a:t>coefs</a:t>
            </a:r>
            <a:r>
              <a:rPr lang="en-US" sz="1400" dirty="0" smtClean="0">
                <a:latin typeface="SFMono-Regular"/>
              </a:rPr>
              <a:t>_ </a:t>
            </a:r>
            <a:r>
              <a:rPr lang="en-US" sz="1400" dirty="0" smtClean="0">
                <a:solidFill>
                  <a:srgbClr val="222222"/>
                </a:solidFill>
                <a:latin typeface="SFMono-Regular"/>
              </a:rPr>
              <a:t>]</a:t>
            </a:r>
            <a:r>
              <a:rPr lang="en-US" sz="1400" dirty="0" smtClean="0">
                <a:latin typeface="SFMono-Regular"/>
              </a:rPr>
              <a:t> </a:t>
            </a:r>
            <a:endParaRPr lang="en-US" sz="1400" dirty="0">
              <a:latin typeface="SFMono-Regular"/>
            </a:endParaRPr>
          </a:p>
          <a:p>
            <a:pPr lvl="0" eaLnBrk="0" fontAlgn="base" hangingPunct="0">
              <a:spcBef>
                <a:spcPct val="30000"/>
              </a:spcBef>
              <a:spcAft>
                <a:spcPct val="0"/>
              </a:spcAft>
            </a:pPr>
            <a:r>
              <a:rPr lang="en-US" sz="1400" dirty="0">
                <a:solidFill>
                  <a:srgbClr val="333333"/>
                </a:solidFill>
                <a:latin typeface="SFMono-Regular"/>
              </a:rPr>
              <a:t>[(2, 5), (5, 2), (2, 1)]</a:t>
            </a:r>
            <a:r>
              <a:rPr lang="en-US" sz="1400" dirty="0">
                <a:latin typeface="SFMono-Regular"/>
              </a:rPr>
              <a:t> </a:t>
            </a:r>
            <a:endParaRPr lang="en-US" sz="1400" dirty="0" smtClean="0">
              <a:latin typeface="SFMono-Regular"/>
            </a:endParaRPr>
          </a:p>
        </p:txBody>
      </p:sp>
      <p:sp>
        <p:nvSpPr>
          <p:cNvPr id="3" name="Rectangle 2"/>
          <p:cNvSpPr/>
          <p:nvPr/>
        </p:nvSpPr>
        <p:spPr>
          <a:xfrm>
            <a:off x="279584" y="921363"/>
            <a:ext cx="6189174" cy="615553"/>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Neural Networks</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Neural networks are analogous to human brain</a:t>
            </a:r>
            <a:endParaRPr lang="en-US" sz="1600" dirty="0">
              <a:solidFill>
                <a:srgbClr val="002060"/>
              </a:solidFill>
            </a:endParaRPr>
          </a:p>
        </p:txBody>
      </p:sp>
      <p:sp>
        <p:nvSpPr>
          <p:cNvPr id="10241" name="Text Box 1"/>
          <p:cNvSpPr txBox="1">
            <a:spLocks noChangeArrowheads="1"/>
          </p:cNvSpPr>
          <p:nvPr/>
        </p:nvSpPr>
        <p:spPr bwMode="auto">
          <a:xfrm>
            <a:off x="81592" y="73834"/>
            <a:ext cx="530045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Neural Networks</a:t>
            </a:r>
            <a:endParaRPr lang="en-US" sz="2833" dirty="0">
              <a:solidFill>
                <a:srgbClr val="FFFFFF"/>
              </a:solidFill>
              <a:latin typeface="+mj-lt"/>
            </a:endParaRPr>
          </a:p>
        </p:txBody>
      </p:sp>
      <p:sp>
        <p:nvSpPr>
          <p:cNvPr id="15" name="TextBox 14"/>
          <p:cNvSpPr txBox="1"/>
          <p:nvPr/>
        </p:nvSpPr>
        <p:spPr>
          <a:xfrm>
            <a:off x="6624754" y="897754"/>
            <a:ext cx="5046684" cy="584775"/>
          </a:xfrm>
          <a:prstGeom prst="rect">
            <a:avLst/>
          </a:prstGeom>
          <a:noFill/>
        </p:spPr>
        <p:txBody>
          <a:bodyPr wrap="square" rtlCol="0">
            <a:spAutoFit/>
          </a:bodyPr>
          <a:lstStyle/>
          <a:p>
            <a:pPr algn="ctr"/>
            <a:r>
              <a:rPr lang="en-US" sz="1600" b="1" i="1" dirty="0" smtClean="0">
                <a:solidFill>
                  <a:schemeClr val="accent1">
                    <a:lumMod val="50000"/>
                  </a:schemeClr>
                </a:solidFill>
              </a:rPr>
              <a:t>Two hidden Layer MLP (Multi Layer Perceptron) Neural Network</a:t>
            </a:r>
            <a:endParaRPr lang="en-US" sz="1600" b="1" i="1" dirty="0">
              <a:solidFill>
                <a:schemeClr val="accent1">
                  <a:lumMod val="50000"/>
                </a:schemeClr>
              </a:solidFill>
            </a:endParaRPr>
          </a:p>
        </p:txBody>
      </p:sp>
      <p:sp>
        <p:nvSpPr>
          <p:cNvPr id="4" name="Rectangle 1"/>
          <p:cNvSpPr>
            <a:spLocks noChangeArrowheads="1"/>
          </p:cNvSpPr>
          <p:nvPr/>
        </p:nvSpPr>
        <p:spPr bwMode="auto">
          <a:xfrm>
            <a:off x="0" y="42026"/>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88192"/>
            <a:ext cx="65" cy="2808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88192"/>
            <a:ext cx="65" cy="2808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42026"/>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6"/>
          <p:cNvSpPr>
            <a:spLocks noChangeArrowheads="1"/>
          </p:cNvSpPr>
          <p:nvPr/>
        </p:nvSpPr>
        <p:spPr bwMode="auto">
          <a:xfrm>
            <a:off x="0" y="42026"/>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0" y="42026"/>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4074788" y="5536230"/>
            <a:ext cx="1666517" cy="738664"/>
          </a:xfrm>
          <a:prstGeom prst="rect">
            <a:avLst/>
          </a:prstGeom>
        </p:spPr>
        <p:txBody>
          <a:bodyPr wrap="none">
            <a:spAutoFit/>
          </a:bodyPr>
          <a:lstStyle/>
          <a:p>
            <a:pPr lvl="0" eaLnBrk="0" fontAlgn="base" hangingPunct="0">
              <a:spcBef>
                <a:spcPct val="0"/>
              </a:spcBef>
              <a:spcAft>
                <a:spcPct val="0"/>
              </a:spcAft>
            </a:pPr>
            <a:r>
              <a:rPr lang="en-US" sz="1400" dirty="0" smtClean="0">
                <a:solidFill>
                  <a:srgbClr val="222222"/>
                </a:solidFill>
                <a:latin typeface="SFMono-Regular"/>
              </a:rPr>
              <a:t>Sample x, y</a:t>
            </a:r>
          </a:p>
          <a:p>
            <a:pPr lvl="0" eaLnBrk="0" fontAlgn="base" hangingPunct="0">
              <a:spcBef>
                <a:spcPct val="0"/>
              </a:spcBef>
              <a:spcAft>
                <a:spcPct val="0"/>
              </a:spcAft>
            </a:pPr>
            <a:r>
              <a:rPr lang="en-US" sz="1400" dirty="0" smtClean="0">
                <a:solidFill>
                  <a:srgbClr val="222222"/>
                </a:solidFill>
                <a:latin typeface="SFMono-Regular"/>
              </a:rPr>
              <a:t>x </a:t>
            </a:r>
            <a:r>
              <a:rPr lang="en-US" sz="1400" dirty="0">
                <a:solidFill>
                  <a:srgbClr val="666666"/>
                </a:solidFill>
                <a:latin typeface="SFMono-Regular"/>
              </a:rPr>
              <a:t>=</a:t>
            </a:r>
            <a:r>
              <a:rPr lang="en-US" sz="1400" dirty="0">
                <a:solidFill>
                  <a:srgbClr val="222222"/>
                </a:solidFill>
                <a:latin typeface="SFMono-Regular"/>
              </a:rPr>
              <a:t> [[</a:t>
            </a:r>
            <a:r>
              <a:rPr lang="en-US" sz="1400" dirty="0">
                <a:solidFill>
                  <a:srgbClr val="208050"/>
                </a:solidFill>
                <a:latin typeface="SFMono-Regular"/>
              </a:rPr>
              <a:t>0.</a:t>
            </a:r>
            <a:r>
              <a:rPr lang="en-US" sz="1400" dirty="0">
                <a:solidFill>
                  <a:srgbClr val="222222"/>
                </a:solidFill>
                <a:latin typeface="SFMono-Regular"/>
              </a:rPr>
              <a:t>, </a:t>
            </a:r>
            <a:r>
              <a:rPr lang="en-US" sz="1400" dirty="0">
                <a:solidFill>
                  <a:srgbClr val="208050"/>
                </a:solidFill>
                <a:latin typeface="SFMono-Regular"/>
              </a:rPr>
              <a:t>0.</a:t>
            </a:r>
            <a:r>
              <a:rPr lang="en-US" sz="1400" dirty="0">
                <a:solidFill>
                  <a:srgbClr val="222222"/>
                </a:solidFill>
                <a:latin typeface="SFMono-Regular"/>
              </a:rPr>
              <a:t>], [</a:t>
            </a:r>
            <a:r>
              <a:rPr lang="en-US" sz="1400" dirty="0">
                <a:solidFill>
                  <a:srgbClr val="208050"/>
                </a:solidFill>
                <a:latin typeface="SFMono-Regular"/>
              </a:rPr>
              <a:t>1.</a:t>
            </a:r>
            <a:r>
              <a:rPr lang="en-US" sz="1400" dirty="0">
                <a:solidFill>
                  <a:srgbClr val="222222"/>
                </a:solidFill>
                <a:latin typeface="SFMono-Regular"/>
              </a:rPr>
              <a:t>, </a:t>
            </a:r>
            <a:r>
              <a:rPr lang="en-US" sz="1400" dirty="0">
                <a:solidFill>
                  <a:srgbClr val="208050"/>
                </a:solidFill>
                <a:latin typeface="SFMono-Regular"/>
              </a:rPr>
              <a:t>1</a:t>
            </a:r>
            <a:r>
              <a:rPr lang="en-US" sz="1400" dirty="0" smtClean="0">
                <a:solidFill>
                  <a:srgbClr val="208050"/>
                </a:solidFill>
                <a:latin typeface="SFMono-Regular"/>
              </a:rPr>
              <a:t>.</a:t>
            </a:r>
            <a:r>
              <a:rPr lang="en-US" sz="1400" dirty="0" smtClean="0">
                <a:solidFill>
                  <a:srgbClr val="222222"/>
                </a:solidFill>
                <a:latin typeface="SFMono-Regular"/>
              </a:rPr>
              <a:t>]]</a:t>
            </a:r>
          </a:p>
          <a:p>
            <a:pPr lvl="0" eaLnBrk="0" fontAlgn="base" hangingPunct="0">
              <a:spcBef>
                <a:spcPct val="0"/>
              </a:spcBef>
              <a:spcAft>
                <a:spcPct val="0"/>
              </a:spcAft>
            </a:pPr>
            <a:r>
              <a:rPr lang="en-US" sz="1400" dirty="0" smtClean="0">
                <a:latin typeface="SFMono-Regular"/>
              </a:rPr>
              <a:t>y</a:t>
            </a:r>
            <a:r>
              <a:rPr lang="en-US" sz="1400" dirty="0" smtClean="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solidFill>
                  <a:srgbClr val="208050"/>
                </a:solidFill>
                <a:latin typeface="SFMono-Regular"/>
              </a:rPr>
              <a:t>0</a:t>
            </a:r>
            <a:r>
              <a:rPr lang="en-US" sz="1400" dirty="0">
                <a:solidFill>
                  <a:srgbClr val="222222"/>
                </a:solidFill>
                <a:latin typeface="SFMono-Regular"/>
              </a:rPr>
              <a:t>, </a:t>
            </a:r>
            <a:r>
              <a:rPr lang="en-US" sz="1400" dirty="0">
                <a:solidFill>
                  <a:srgbClr val="208050"/>
                </a:solidFill>
                <a:latin typeface="SFMono-Regular"/>
              </a:rPr>
              <a:t>1</a:t>
            </a:r>
            <a:r>
              <a:rPr lang="en-US" sz="1400" dirty="0">
                <a:solidFill>
                  <a:srgbClr val="222222"/>
                </a:solidFill>
                <a:latin typeface="SFMono-Regular"/>
              </a:rPr>
              <a:t>], [</a:t>
            </a:r>
            <a:r>
              <a:rPr lang="en-US" sz="1400" dirty="0">
                <a:solidFill>
                  <a:srgbClr val="208050"/>
                </a:solidFill>
                <a:latin typeface="SFMono-Regular"/>
              </a:rPr>
              <a:t>1</a:t>
            </a:r>
            <a:r>
              <a:rPr lang="en-US" sz="1400" dirty="0">
                <a:solidFill>
                  <a:srgbClr val="222222"/>
                </a:solidFill>
                <a:latin typeface="SFMono-Regular"/>
              </a:rPr>
              <a:t>, </a:t>
            </a:r>
            <a:r>
              <a:rPr lang="en-US" sz="1400" dirty="0">
                <a:solidFill>
                  <a:srgbClr val="208050"/>
                </a:solidFill>
                <a:latin typeface="SFMono-Regular"/>
              </a:rPr>
              <a:t>1</a:t>
            </a:r>
            <a:r>
              <a:rPr lang="en-US" sz="1400" dirty="0">
                <a:solidFill>
                  <a:srgbClr val="222222"/>
                </a:solidFill>
                <a:latin typeface="SFMono-Regular"/>
              </a:rPr>
              <a:t>]]</a:t>
            </a:r>
            <a:r>
              <a:rPr lang="en-US" sz="1400" dirty="0">
                <a:latin typeface="SFMono-Regular"/>
              </a:rPr>
              <a:t> </a:t>
            </a:r>
          </a:p>
        </p:txBody>
      </p:sp>
      <p:pic>
        <p:nvPicPr>
          <p:cNvPr id="16" name="Picture 1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84223" y="1571430"/>
            <a:ext cx="5007518" cy="2462371"/>
          </a:xfrm>
          <a:prstGeom prst="rect">
            <a:avLst/>
          </a:prstGeom>
        </p:spPr>
      </p:pic>
    </p:spTree>
    <p:extLst>
      <p:ext uri="{BB962C8B-B14F-4D97-AF65-F5344CB8AC3E}">
        <p14:creationId xmlns:p14="http://schemas.microsoft.com/office/powerpoint/2010/main" val="270006777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584" y="921362"/>
            <a:ext cx="6189174" cy="1354217"/>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Naïve Bayes</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a:solidFill>
                  <a:srgbClr val="002060"/>
                </a:solidFill>
              </a:rPr>
              <a:t>Naive Bayes methods are a set of supervised learning algorithms based on applying Bayes’ theorem with the “naive” assumption of independence between every pair of features</a:t>
            </a:r>
          </a:p>
        </p:txBody>
      </p:sp>
      <p:sp>
        <p:nvSpPr>
          <p:cNvPr id="10241" name="Text Box 1"/>
          <p:cNvSpPr txBox="1">
            <a:spLocks noChangeArrowheads="1"/>
          </p:cNvSpPr>
          <p:nvPr/>
        </p:nvSpPr>
        <p:spPr bwMode="auto">
          <a:xfrm>
            <a:off x="42597" y="77610"/>
            <a:ext cx="530045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Naïve Bayes</a:t>
            </a:r>
            <a:endParaRPr lang="en-US" sz="2833" dirty="0">
              <a:solidFill>
                <a:srgbClr val="FFFFFF"/>
              </a:solidFill>
              <a:latin typeface="+mj-lt"/>
            </a:endParaRPr>
          </a:p>
        </p:txBody>
      </p:sp>
      <p:sp>
        <p:nvSpPr>
          <p:cNvPr id="15" name="TextBox 14"/>
          <p:cNvSpPr txBox="1"/>
          <p:nvPr/>
        </p:nvSpPr>
        <p:spPr>
          <a:xfrm>
            <a:off x="7230977" y="707400"/>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Bayes Theorem</a:t>
            </a:r>
            <a:endParaRPr lang="en-US" sz="1600" b="1" i="1" dirty="0">
              <a:solidFill>
                <a:schemeClr val="accent1">
                  <a:lumMod val="50000"/>
                </a:schemeClr>
              </a:solidFill>
            </a:endParaRPr>
          </a:p>
        </p:txBody>
      </p:sp>
      <p:sp>
        <p:nvSpPr>
          <p:cNvPr id="2" name="Rectangle 1"/>
          <p:cNvSpPr>
            <a:spLocks noChangeArrowheads="1"/>
          </p:cNvSpPr>
          <p:nvPr/>
        </p:nvSpPr>
        <p:spPr bwMode="auto">
          <a:xfrm>
            <a:off x="0" y="42026"/>
            <a:ext cx="65" cy="37314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451601" y="3126601"/>
            <a:ext cx="4026696" cy="1428083"/>
          </a:xfrm>
          <a:prstGeom prst="rect">
            <a:avLst/>
          </a:prstGeom>
        </p:spPr>
        <p:txBody>
          <a:bodyPr wrap="none">
            <a:spAutoFit/>
          </a:bodyPr>
          <a:lstStyle/>
          <a:p>
            <a:pPr lvl="0" eaLnBrk="0" fontAlgn="base" hangingPunct="0">
              <a:spcBef>
                <a:spcPct val="30000"/>
              </a:spcBef>
              <a:spcAft>
                <a:spcPct val="0"/>
              </a:spcAft>
            </a:pPr>
            <a:r>
              <a:rPr lang="en-US" sz="1400" b="1" dirty="0">
                <a:solidFill>
                  <a:srgbClr val="007020"/>
                </a:solidFill>
                <a:latin typeface="SFMono-Regular"/>
              </a:rPr>
              <a:t>from</a:t>
            </a:r>
            <a:r>
              <a:rPr lang="en-US" sz="1400" dirty="0">
                <a:solidFill>
                  <a:srgbClr val="222222"/>
                </a:solidFill>
                <a:latin typeface="SFMono-Regular"/>
              </a:rPr>
              <a:t> </a:t>
            </a:r>
            <a:r>
              <a:rPr lang="en-US" sz="1400" b="1" dirty="0">
                <a:solidFill>
                  <a:srgbClr val="0E84B5"/>
                </a:solidFill>
                <a:latin typeface="SFMono-Regular"/>
              </a:rPr>
              <a:t>sklearn.naive_bayes</a:t>
            </a:r>
            <a:r>
              <a:rPr lang="en-US" sz="1400" dirty="0">
                <a:solidFill>
                  <a:srgbClr val="222222"/>
                </a:solidFill>
                <a:latin typeface="SFMono-Regular"/>
              </a:rPr>
              <a:t> </a:t>
            </a:r>
            <a:r>
              <a:rPr lang="en-US" sz="1400" b="1"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GaussianNB</a:t>
            </a:r>
          </a:p>
          <a:p>
            <a:pPr lvl="0" eaLnBrk="0" fontAlgn="base" hangingPunct="0">
              <a:spcBef>
                <a:spcPct val="30000"/>
              </a:spcBef>
              <a:spcAft>
                <a:spcPct val="0"/>
              </a:spcAft>
            </a:pPr>
            <a:endParaRPr lang="en-US" sz="1400" dirty="0">
              <a:latin typeface="SFMono-Regular"/>
            </a:endParaRPr>
          </a:p>
          <a:p>
            <a:pPr eaLnBrk="0" fontAlgn="base" hangingPunct="0">
              <a:spcBef>
                <a:spcPct val="30000"/>
              </a:spcBef>
              <a:spcAft>
                <a:spcPct val="0"/>
              </a:spcAft>
            </a:pPr>
            <a:r>
              <a:rPr lang="en-US" sz="1400" dirty="0">
                <a:latin typeface="SFMono-Regular"/>
              </a:rPr>
              <a:t>clf</a:t>
            </a:r>
            <a:r>
              <a:rPr lang="en-US" sz="1400" dirty="0">
                <a:solidFill>
                  <a:srgbClr val="222222"/>
                </a:solidFill>
                <a:latin typeface="SFMono-Regular"/>
              </a:rPr>
              <a:t> </a:t>
            </a:r>
            <a:r>
              <a:rPr lang="en-US" sz="1400" dirty="0">
                <a:solidFill>
                  <a:srgbClr val="666666"/>
                </a:solidFill>
                <a:latin typeface="SFMono-Regular"/>
              </a:rPr>
              <a:t>=</a:t>
            </a:r>
            <a:r>
              <a:rPr lang="en-US" sz="1400" dirty="0">
                <a:solidFill>
                  <a:srgbClr val="222222"/>
                </a:solidFill>
                <a:latin typeface="SFMono-Regular"/>
              </a:rPr>
              <a:t> </a:t>
            </a:r>
            <a:r>
              <a:rPr lang="en-US" sz="1400" dirty="0">
                <a:latin typeface="SFMono-Regular"/>
              </a:rPr>
              <a:t>GaussianNB </a:t>
            </a:r>
            <a:r>
              <a:rPr lang="en-US" sz="1400" dirty="0">
                <a:solidFill>
                  <a:srgbClr val="222222"/>
                </a:solidFill>
                <a:latin typeface="SFMono-Regular"/>
              </a:rPr>
              <a:t>( )</a:t>
            </a:r>
            <a:r>
              <a:rPr lang="en-US" sz="1400" dirty="0">
                <a:latin typeface="SFMono-Regular"/>
              </a:rPr>
              <a:t> </a:t>
            </a:r>
            <a:endParaRPr lang="en-US" sz="1400" dirty="0" smtClean="0">
              <a:latin typeface="SFMono-Regular"/>
            </a:endParaRPr>
          </a:p>
          <a:p>
            <a:pPr lvl="0" eaLnBrk="0" fontAlgn="base" hangingPunct="0">
              <a:spcBef>
                <a:spcPct val="30000"/>
              </a:spcBef>
              <a:spcAft>
                <a:spcPct val="0"/>
              </a:spcAft>
            </a:pPr>
            <a:r>
              <a:rPr lang="en-US" sz="1400" dirty="0" smtClean="0">
                <a:latin typeface="SFMono-Regular"/>
              </a:rPr>
              <a:t>clf</a:t>
            </a:r>
            <a:r>
              <a:rPr lang="en-US" sz="1400" dirty="0" smtClean="0">
                <a:solidFill>
                  <a:srgbClr val="666666"/>
                </a:solidFill>
                <a:latin typeface="SFMono-Regular"/>
              </a:rPr>
              <a:t>.</a:t>
            </a:r>
            <a:r>
              <a:rPr lang="en-US" sz="1400" dirty="0" smtClean="0">
                <a:latin typeface="SFMono-Regular"/>
              </a:rPr>
              <a:t>fit </a:t>
            </a:r>
            <a:r>
              <a:rPr lang="en-US" sz="1400" dirty="0" smtClean="0">
                <a:solidFill>
                  <a:srgbClr val="222222"/>
                </a:solidFill>
                <a:latin typeface="SFMono-Regular"/>
              </a:rPr>
              <a:t>( </a:t>
            </a:r>
            <a:r>
              <a:rPr lang="en-US" sz="1400" dirty="0" smtClean="0">
                <a:latin typeface="SFMono-Regular"/>
              </a:rPr>
              <a:t>x_train</a:t>
            </a:r>
            <a:r>
              <a:rPr lang="en-US" sz="1400" dirty="0" smtClean="0">
                <a:solidFill>
                  <a:srgbClr val="222222"/>
                </a:solidFill>
                <a:latin typeface="SFMono-Regular"/>
              </a:rPr>
              <a:t>,  y_train )</a:t>
            </a:r>
            <a:r>
              <a:rPr lang="en-US" sz="1400" dirty="0" smtClean="0">
                <a:latin typeface="SFMono-Regular"/>
              </a:rPr>
              <a:t> </a:t>
            </a:r>
          </a:p>
          <a:p>
            <a:pPr lvl="0" eaLnBrk="0" fontAlgn="base" hangingPunct="0">
              <a:spcBef>
                <a:spcPct val="30000"/>
              </a:spcBef>
              <a:spcAft>
                <a:spcPct val="0"/>
              </a:spcAft>
            </a:pPr>
            <a:r>
              <a:rPr lang="en-US" sz="1400" dirty="0" smtClean="0">
                <a:latin typeface="SFMono-Regular"/>
              </a:rPr>
              <a:t>predict = clf</a:t>
            </a:r>
            <a:r>
              <a:rPr lang="en-US" sz="1400" dirty="0" smtClean="0">
                <a:solidFill>
                  <a:srgbClr val="666666"/>
                </a:solidFill>
                <a:latin typeface="SFMono-Regular"/>
              </a:rPr>
              <a:t>.</a:t>
            </a:r>
            <a:r>
              <a:rPr lang="en-US" sz="1400" dirty="0" smtClean="0">
                <a:latin typeface="SFMono-Regular"/>
              </a:rPr>
              <a:t>predict (x_test)</a:t>
            </a:r>
          </a:p>
        </p:txBody>
      </p:sp>
      <p:sp>
        <p:nvSpPr>
          <p:cNvPr id="5" name="Rectangle 2"/>
          <p:cNvSpPr>
            <a:spLocks noChangeArrowheads="1"/>
          </p:cNvSpPr>
          <p:nvPr/>
        </p:nvSpPr>
        <p:spPr bwMode="auto">
          <a:xfrm>
            <a:off x="0" y="88192"/>
            <a:ext cx="65" cy="2808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88192"/>
            <a:ext cx="65" cy="2808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7935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409" y="1053001"/>
            <a:ext cx="4675359" cy="2048161"/>
          </a:xfrm>
          <a:prstGeom prst="rect">
            <a:avLst/>
          </a:prstGeom>
        </p:spPr>
      </p:pic>
      <p:pic>
        <p:nvPicPr>
          <p:cNvPr id="10" name="Picture 9"/>
          <p:cNvPicPr>
            <a:picLocks noChangeAspect="1"/>
          </p:cNvPicPr>
          <p:nvPr/>
        </p:nvPicPr>
        <p:blipFill>
          <a:blip r:embed="rId4"/>
          <a:stretch>
            <a:fillRect/>
          </a:stretch>
        </p:blipFill>
        <p:spPr>
          <a:xfrm>
            <a:off x="5038604" y="4109980"/>
            <a:ext cx="6601328" cy="787821"/>
          </a:xfrm>
          <a:prstGeom prst="rect">
            <a:avLst/>
          </a:prstGeom>
        </p:spPr>
      </p:pic>
      <p:sp>
        <p:nvSpPr>
          <p:cNvPr id="11" name="TextBox 10"/>
          <p:cNvSpPr txBox="1"/>
          <p:nvPr/>
        </p:nvSpPr>
        <p:spPr>
          <a:xfrm>
            <a:off x="4874311" y="3548254"/>
            <a:ext cx="7361311" cy="584775"/>
          </a:xfrm>
          <a:prstGeom prst="rect">
            <a:avLst/>
          </a:prstGeom>
          <a:noFill/>
        </p:spPr>
        <p:txBody>
          <a:bodyPr wrap="none" rtlCol="0">
            <a:spAutoFit/>
          </a:bodyPr>
          <a:lstStyle/>
          <a:p>
            <a:r>
              <a:rPr lang="en-US" sz="1600" b="1" dirty="0" smtClean="0">
                <a:solidFill>
                  <a:srgbClr val="FF0000"/>
                </a:solidFill>
              </a:rPr>
              <a:t>What is the probability of email is spam when following words appear ? </a:t>
            </a:r>
          </a:p>
          <a:p>
            <a:r>
              <a:rPr lang="en-US" sz="1600" b="1" dirty="0" smtClean="0">
                <a:solidFill>
                  <a:schemeClr val="accent1">
                    <a:lumMod val="75000"/>
                  </a:schemeClr>
                </a:solidFill>
              </a:rPr>
              <a:t>Lottery = yes, Money = no, Groceries = no, Unsubscribe = yes </a:t>
            </a:r>
            <a:endParaRPr lang="en-US" sz="1600" b="1" dirty="0">
              <a:solidFill>
                <a:schemeClr val="accent1">
                  <a:lumMod val="75000"/>
                </a:schemeClr>
              </a:solidFill>
            </a:endParaRPr>
          </a:p>
        </p:txBody>
      </p:sp>
      <p:pic>
        <p:nvPicPr>
          <p:cNvPr id="12" name="Picture 11"/>
          <p:cNvPicPr>
            <a:picLocks noChangeAspect="1"/>
          </p:cNvPicPr>
          <p:nvPr/>
        </p:nvPicPr>
        <p:blipFill rotWithShape="1">
          <a:blip r:embed="rId5"/>
          <a:srcRect b="13307"/>
          <a:stretch/>
        </p:blipFill>
        <p:spPr>
          <a:xfrm>
            <a:off x="3881230" y="5624614"/>
            <a:ext cx="8103448" cy="777600"/>
          </a:xfrm>
          <a:prstGeom prst="rect">
            <a:avLst/>
          </a:prstGeom>
        </p:spPr>
      </p:pic>
      <p:sp>
        <p:nvSpPr>
          <p:cNvPr id="17" name="TextBox 16"/>
          <p:cNvSpPr txBox="1"/>
          <p:nvPr/>
        </p:nvSpPr>
        <p:spPr>
          <a:xfrm>
            <a:off x="4016450" y="5167139"/>
            <a:ext cx="8145388" cy="584775"/>
          </a:xfrm>
          <a:prstGeom prst="rect">
            <a:avLst/>
          </a:prstGeom>
          <a:noFill/>
        </p:spPr>
        <p:txBody>
          <a:bodyPr wrap="square" rtlCol="0">
            <a:spAutoFit/>
          </a:bodyPr>
          <a:lstStyle/>
          <a:p>
            <a:r>
              <a:rPr lang="en-US" sz="1600" b="1" dirty="0" smtClean="0">
                <a:solidFill>
                  <a:srgbClr val="FF0000"/>
                </a:solidFill>
              </a:rPr>
              <a:t>Intersection operations on words are expensive, a naïve independence assumption improves Computational efficiency, yet effective in providing results</a:t>
            </a:r>
            <a:endParaRPr lang="en-US" sz="1600" b="1" dirty="0">
              <a:solidFill>
                <a:srgbClr val="FF0000"/>
              </a:solidFill>
            </a:endParaRPr>
          </a:p>
        </p:txBody>
      </p:sp>
    </p:spTree>
    <p:extLst>
      <p:ext uri="{BB962C8B-B14F-4D97-AF65-F5344CB8AC3E}">
        <p14:creationId xmlns:p14="http://schemas.microsoft.com/office/powerpoint/2010/main" val="4133012379"/>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254" y="837001"/>
            <a:ext cx="6189174" cy="1354217"/>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K means clustering</a:t>
            </a:r>
          </a:p>
          <a:p>
            <a:pPr marL="389077" lvl="2" indent="-389077">
              <a:buFont typeface="Arial" panose="020B0604020202020204" pitchFamily="34" charset="0"/>
              <a:buChar char="•"/>
              <a:defRPr/>
            </a:pPr>
            <a:r>
              <a:rPr lang="en-US" sz="1600" dirty="0" smtClean="0">
                <a:solidFill>
                  <a:srgbClr val="002060"/>
                </a:solidFill>
              </a:rPr>
              <a:t>K-Means </a:t>
            </a:r>
            <a:r>
              <a:rPr lang="en-US" sz="1600" dirty="0">
                <a:solidFill>
                  <a:srgbClr val="002060"/>
                </a:solidFill>
              </a:rPr>
              <a:t>is an iterative process of moving the centers of the clusters, or </a:t>
            </a:r>
            <a:r>
              <a:rPr lang="en-US" sz="1600" dirty="0" smtClean="0">
                <a:solidFill>
                  <a:srgbClr val="002060"/>
                </a:solidFill>
              </a:rPr>
              <a:t>the centroids</a:t>
            </a:r>
            <a:r>
              <a:rPr lang="en-US" sz="1600" dirty="0">
                <a:solidFill>
                  <a:srgbClr val="002060"/>
                </a:solidFill>
              </a:rPr>
              <a:t>, to the mean position of their constituent points, and re-assigning </a:t>
            </a:r>
            <a:r>
              <a:rPr lang="en-US" sz="1600" dirty="0" smtClean="0">
                <a:solidFill>
                  <a:srgbClr val="002060"/>
                </a:solidFill>
              </a:rPr>
              <a:t>instances to </a:t>
            </a:r>
            <a:r>
              <a:rPr lang="en-US" sz="1600" dirty="0">
                <a:solidFill>
                  <a:srgbClr val="002060"/>
                </a:solidFill>
              </a:rPr>
              <a:t>their closest clusters</a:t>
            </a:r>
          </a:p>
        </p:txBody>
      </p:sp>
      <p:sp>
        <p:nvSpPr>
          <p:cNvPr id="10241" name="Text Box 1"/>
          <p:cNvSpPr txBox="1">
            <a:spLocks noChangeArrowheads="1"/>
          </p:cNvSpPr>
          <p:nvPr/>
        </p:nvSpPr>
        <p:spPr bwMode="auto">
          <a:xfrm>
            <a:off x="0" y="102600"/>
            <a:ext cx="530045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K means Clustering</a:t>
            </a:r>
            <a:endParaRPr lang="en-US" sz="2833" dirty="0">
              <a:solidFill>
                <a:srgbClr val="FFFFFF"/>
              </a:solidFill>
              <a:latin typeface="+mj-lt"/>
            </a:endParaRPr>
          </a:p>
        </p:txBody>
      </p:sp>
      <p:sp>
        <p:nvSpPr>
          <p:cNvPr id="15" name="TextBox 14"/>
          <p:cNvSpPr txBox="1"/>
          <p:nvPr/>
        </p:nvSpPr>
        <p:spPr>
          <a:xfrm>
            <a:off x="7546085" y="707400"/>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K Means Clustering</a:t>
            </a:r>
            <a:endParaRPr lang="en-US" sz="1600" b="1" i="1" dirty="0">
              <a:solidFill>
                <a:schemeClr val="accent1">
                  <a:lumMod val="50000"/>
                </a:schemeClr>
              </a:solidFill>
            </a:endParaRPr>
          </a:p>
        </p:txBody>
      </p:sp>
      <p:pic>
        <p:nvPicPr>
          <p:cNvPr id="2" name="Picture 1"/>
          <p:cNvPicPr>
            <a:picLocks noChangeAspect="1"/>
          </p:cNvPicPr>
          <p:nvPr/>
        </p:nvPicPr>
        <p:blipFill>
          <a:blip r:embed="rId3"/>
          <a:stretch>
            <a:fillRect/>
          </a:stretch>
        </p:blipFill>
        <p:spPr>
          <a:xfrm>
            <a:off x="5510274" y="4638601"/>
            <a:ext cx="4104282" cy="196049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2782" y="1078216"/>
            <a:ext cx="4760884" cy="3219899"/>
          </a:xfrm>
          <a:prstGeom prst="rect">
            <a:avLst/>
          </a:prstGeom>
        </p:spPr>
      </p:pic>
      <p:sp>
        <p:nvSpPr>
          <p:cNvPr id="6" name="Rectangle 5"/>
          <p:cNvSpPr/>
          <p:nvPr/>
        </p:nvSpPr>
        <p:spPr>
          <a:xfrm>
            <a:off x="161248" y="2210771"/>
            <a:ext cx="6393696" cy="3388620"/>
          </a:xfrm>
          <a:prstGeom prst="rect">
            <a:avLst/>
          </a:prstGeom>
        </p:spPr>
        <p:txBody>
          <a:bodyPr wrap="square">
            <a:spAutoFit/>
          </a:bodyPr>
          <a:lstStyle/>
          <a:p>
            <a:pPr lvl="0" eaLnBrk="0" fontAlgn="base" hangingPunct="0">
              <a:spcBef>
                <a:spcPct val="30000"/>
              </a:spcBef>
              <a:spcAft>
                <a:spcPct val="0"/>
              </a:spcAft>
            </a:pPr>
            <a:r>
              <a:rPr lang="en-US" sz="1400" b="1" dirty="0" smtClean="0">
                <a:solidFill>
                  <a:srgbClr val="007020"/>
                </a:solidFill>
                <a:latin typeface="SFMono-Regular"/>
              </a:rPr>
              <a:t>from</a:t>
            </a:r>
            <a:r>
              <a:rPr lang="en-US" sz="1400" dirty="0" smtClean="0">
                <a:solidFill>
                  <a:srgbClr val="222222"/>
                </a:solidFill>
                <a:latin typeface="SFMono-Regular"/>
              </a:rPr>
              <a:t> </a:t>
            </a:r>
            <a:r>
              <a:rPr lang="en-US" sz="1400" b="1" dirty="0">
                <a:solidFill>
                  <a:srgbClr val="0E84B5"/>
                </a:solidFill>
                <a:latin typeface="SFMono-Regular"/>
              </a:rPr>
              <a:t>sklearn.cluster</a:t>
            </a:r>
            <a:r>
              <a:rPr lang="en-US" sz="1400" dirty="0">
                <a:solidFill>
                  <a:srgbClr val="222222"/>
                </a:solidFill>
                <a:latin typeface="SFMono-Regular"/>
              </a:rPr>
              <a:t> </a:t>
            </a:r>
            <a:r>
              <a:rPr lang="en-US" sz="1400" b="1"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Kmeans</a:t>
            </a:r>
          </a:p>
          <a:p>
            <a:pPr lvl="0" eaLnBrk="0" fontAlgn="base" hangingPunct="0">
              <a:spcBef>
                <a:spcPct val="30000"/>
              </a:spcBef>
              <a:spcAft>
                <a:spcPct val="0"/>
              </a:spcAft>
            </a:pPr>
            <a:r>
              <a:rPr lang="en-US" sz="1400" b="1" dirty="0" smtClean="0">
                <a:solidFill>
                  <a:srgbClr val="007020"/>
                </a:solidFill>
                <a:latin typeface="SFMono-Regular"/>
              </a:rPr>
              <a:t>import</a:t>
            </a:r>
            <a:r>
              <a:rPr lang="en-US" sz="1400" dirty="0" smtClean="0">
                <a:solidFill>
                  <a:srgbClr val="222222"/>
                </a:solidFill>
                <a:latin typeface="SFMono-Regular"/>
              </a:rPr>
              <a:t> </a:t>
            </a:r>
            <a:r>
              <a:rPr lang="en-US" sz="1400" b="1" dirty="0">
                <a:solidFill>
                  <a:srgbClr val="0E84B5"/>
                </a:solidFill>
                <a:latin typeface="SFMono-Regular"/>
              </a:rPr>
              <a:t>numpy</a:t>
            </a:r>
            <a:r>
              <a:rPr lang="en-US" sz="1400" dirty="0">
                <a:solidFill>
                  <a:srgbClr val="222222"/>
                </a:solidFill>
                <a:latin typeface="SFMono-Regular"/>
              </a:rPr>
              <a:t> </a:t>
            </a:r>
            <a:r>
              <a:rPr lang="en-US" sz="1400" b="1" dirty="0">
                <a:solidFill>
                  <a:srgbClr val="007020"/>
                </a:solidFill>
                <a:latin typeface="SFMono-Regular"/>
              </a:rPr>
              <a:t>as</a:t>
            </a:r>
            <a:r>
              <a:rPr lang="en-US" sz="1400" dirty="0">
                <a:solidFill>
                  <a:srgbClr val="222222"/>
                </a:solidFill>
                <a:latin typeface="SFMono-Regular"/>
              </a:rPr>
              <a:t> </a:t>
            </a:r>
            <a:r>
              <a:rPr lang="en-US" sz="1400" b="1" dirty="0">
                <a:solidFill>
                  <a:srgbClr val="0E84B5"/>
                </a:solidFill>
                <a:latin typeface="SFMono-Regular"/>
              </a:rPr>
              <a:t>np</a:t>
            </a:r>
            <a:r>
              <a:rPr lang="en-US" sz="1400" dirty="0">
                <a:solidFill>
                  <a:srgbClr val="222222"/>
                </a:solidFill>
                <a:latin typeface="SFMono-Regular"/>
              </a:rPr>
              <a:t> </a:t>
            </a:r>
            <a:endParaRPr lang="en-US" sz="1400" dirty="0" smtClean="0">
              <a:solidFill>
                <a:srgbClr val="222222"/>
              </a:solidFill>
              <a:latin typeface="SFMono-Regular"/>
            </a:endParaRPr>
          </a:p>
          <a:p>
            <a:pPr lvl="0" eaLnBrk="0" fontAlgn="base" hangingPunct="0">
              <a:spcBef>
                <a:spcPct val="30000"/>
              </a:spcBef>
              <a:spcAft>
                <a:spcPct val="0"/>
              </a:spcAft>
            </a:pPr>
            <a:r>
              <a:rPr lang="en-US" sz="1400" b="1" dirty="0">
                <a:solidFill>
                  <a:srgbClr val="007020"/>
                </a:solidFill>
                <a:latin typeface="SFMono-Regular"/>
              </a:rPr>
              <a:t>import</a:t>
            </a:r>
            <a:r>
              <a:rPr lang="en-US" sz="1400" dirty="0">
                <a:solidFill>
                  <a:srgbClr val="222222"/>
                </a:solidFill>
                <a:latin typeface="SFMono-Regular"/>
              </a:rPr>
              <a:t> </a:t>
            </a:r>
            <a:r>
              <a:rPr lang="en-US" sz="1400" b="1" dirty="0" smtClean="0">
                <a:solidFill>
                  <a:srgbClr val="0E84B5"/>
                </a:solidFill>
                <a:latin typeface="SFMono-Regular"/>
              </a:rPr>
              <a:t>matplotlib.pyplot</a:t>
            </a:r>
            <a:r>
              <a:rPr lang="en-US" sz="1400" dirty="0" smtClean="0">
                <a:solidFill>
                  <a:srgbClr val="222222"/>
                </a:solidFill>
                <a:latin typeface="SFMono-Regular"/>
              </a:rPr>
              <a:t> </a:t>
            </a:r>
            <a:r>
              <a:rPr lang="en-US" sz="1400" b="1" dirty="0">
                <a:solidFill>
                  <a:srgbClr val="007020"/>
                </a:solidFill>
                <a:latin typeface="SFMono-Regular"/>
              </a:rPr>
              <a:t>as</a:t>
            </a:r>
            <a:r>
              <a:rPr lang="en-US" sz="1400" dirty="0">
                <a:solidFill>
                  <a:srgbClr val="222222"/>
                </a:solidFill>
                <a:latin typeface="SFMono-Regular"/>
              </a:rPr>
              <a:t> </a:t>
            </a:r>
            <a:r>
              <a:rPr lang="en-US" sz="1400" b="1" dirty="0" smtClean="0">
                <a:solidFill>
                  <a:srgbClr val="0E84B5"/>
                </a:solidFill>
                <a:latin typeface="SFMono-Regular"/>
              </a:rPr>
              <a:t>plt</a:t>
            </a:r>
            <a:endParaRPr lang="en-US" sz="1400" dirty="0" smtClean="0">
              <a:solidFill>
                <a:srgbClr val="222222"/>
              </a:solidFill>
              <a:latin typeface="SFMono-Regular"/>
            </a:endParaRPr>
          </a:p>
          <a:p>
            <a:pPr eaLnBrk="0" fontAlgn="base" hangingPunct="0">
              <a:spcBef>
                <a:spcPct val="30000"/>
              </a:spcBef>
              <a:spcAft>
                <a:spcPct val="0"/>
              </a:spcAft>
            </a:pPr>
            <a:r>
              <a:rPr lang="en-US" sz="1400" b="1" dirty="0">
                <a:solidFill>
                  <a:srgbClr val="007020"/>
                </a:solidFill>
                <a:latin typeface="SFMono-Regular"/>
              </a:rPr>
              <a:t>from</a:t>
            </a:r>
            <a:r>
              <a:rPr lang="en-US" sz="1400" dirty="0">
                <a:solidFill>
                  <a:srgbClr val="222222"/>
                </a:solidFill>
                <a:latin typeface="SFMono-Regular"/>
              </a:rPr>
              <a:t> </a:t>
            </a:r>
            <a:r>
              <a:rPr lang="en-US" sz="1400" b="1" dirty="0" smtClean="0">
                <a:solidFill>
                  <a:srgbClr val="0E84B5"/>
                </a:solidFill>
                <a:latin typeface="SFMono-Regular"/>
              </a:rPr>
              <a:t>scipy.spatial.distance</a:t>
            </a:r>
            <a:r>
              <a:rPr lang="en-US" sz="1400" dirty="0" smtClean="0">
                <a:solidFill>
                  <a:srgbClr val="222222"/>
                </a:solidFill>
                <a:latin typeface="SFMono-Regular"/>
              </a:rPr>
              <a:t> </a:t>
            </a:r>
            <a:r>
              <a:rPr lang="en-US" sz="1400" b="1"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cdist</a:t>
            </a:r>
          </a:p>
          <a:p>
            <a:pPr eaLnBrk="0" fontAlgn="base" hangingPunct="0">
              <a:spcBef>
                <a:spcPct val="30000"/>
              </a:spcBef>
              <a:spcAft>
                <a:spcPct val="0"/>
              </a:spcAft>
            </a:pPr>
            <a:r>
              <a:rPr lang="en-US" sz="1400" dirty="0" smtClean="0">
                <a:solidFill>
                  <a:srgbClr val="333333"/>
                </a:solidFill>
                <a:latin typeface="SFMono-Regular"/>
                <a:ea typeface="Times New Roman" panose="02020603050405020304" pitchFamily="18" charset="0"/>
                <a:cs typeface="Times New Roman" panose="02020603050405020304" pitchFamily="18" charset="0"/>
              </a:rPr>
              <a:t>K </a:t>
            </a:r>
            <a:r>
              <a:rPr lang="en-US" sz="1400" dirty="0">
                <a:solidFill>
                  <a:srgbClr val="A71D5D"/>
                </a:solidFill>
                <a:latin typeface="SFMono-Regular"/>
                <a:ea typeface="Times New Roman" panose="02020603050405020304" pitchFamily="18" charset="0"/>
                <a:cs typeface="Times New Roman" panose="02020603050405020304" pitchFamily="18" charset="0"/>
              </a:rPr>
              <a:t>= </a:t>
            </a:r>
            <a:r>
              <a:rPr lang="en-US" sz="1400" dirty="0">
                <a:solidFill>
                  <a:srgbClr val="0086B3"/>
                </a:solidFill>
                <a:latin typeface="SFMono-Regular"/>
                <a:ea typeface="Times New Roman" panose="02020603050405020304" pitchFamily="18" charset="0"/>
                <a:cs typeface="Times New Roman" panose="02020603050405020304" pitchFamily="18" charset="0"/>
              </a:rPr>
              <a:t>range</a:t>
            </a:r>
            <a:r>
              <a:rPr lang="en-US" sz="1400" dirty="0">
                <a:solidFill>
                  <a:srgbClr val="333333"/>
                </a:solidFill>
                <a:latin typeface="SFMono-Regular"/>
                <a:ea typeface="Times New Roman" panose="02020603050405020304" pitchFamily="18" charset="0"/>
                <a:cs typeface="Times New Roman" panose="02020603050405020304" pitchFamily="18" charset="0"/>
              </a:rPr>
              <a:t>(</a:t>
            </a:r>
            <a:r>
              <a:rPr lang="en-US" sz="1400" dirty="0">
                <a:solidFill>
                  <a:srgbClr val="0086B3"/>
                </a:solidFill>
                <a:latin typeface="SFMono-Regular"/>
                <a:ea typeface="Times New Roman" panose="02020603050405020304" pitchFamily="18" charset="0"/>
                <a:cs typeface="Times New Roman" panose="02020603050405020304" pitchFamily="18" charset="0"/>
              </a:rPr>
              <a:t>1</a:t>
            </a:r>
            <a:r>
              <a:rPr lang="en-US" sz="1400" dirty="0">
                <a:solidFill>
                  <a:srgbClr val="333333"/>
                </a:solidFill>
                <a:latin typeface="SFMono-Regular"/>
                <a:ea typeface="Times New Roman" panose="02020603050405020304" pitchFamily="18" charset="0"/>
                <a:cs typeface="Times New Roman" panose="02020603050405020304" pitchFamily="18" charset="0"/>
              </a:rPr>
              <a:t>,</a:t>
            </a:r>
            <a:r>
              <a:rPr lang="en-US" sz="1400" dirty="0">
                <a:solidFill>
                  <a:srgbClr val="0086B3"/>
                </a:solidFill>
                <a:latin typeface="SFMono-Regular"/>
                <a:ea typeface="Times New Roman" panose="02020603050405020304" pitchFamily="18" charset="0"/>
                <a:cs typeface="Times New Roman" panose="02020603050405020304" pitchFamily="18" charset="0"/>
              </a:rPr>
              <a:t>10</a:t>
            </a:r>
            <a:r>
              <a:rPr lang="en-US" sz="1400" dirty="0" smtClean="0">
                <a:solidFill>
                  <a:srgbClr val="333333"/>
                </a:solidFill>
                <a:latin typeface="SFMono-Regular"/>
                <a:ea typeface="Times New Roman" panose="02020603050405020304" pitchFamily="18" charset="0"/>
                <a:cs typeface="Times New Roman" panose="02020603050405020304" pitchFamily="18" charset="0"/>
              </a:rPr>
              <a:t>)</a:t>
            </a:r>
          </a:p>
          <a:p>
            <a:pPr eaLnBrk="0" fontAlgn="base" hangingPunct="0">
              <a:spcBef>
                <a:spcPct val="30000"/>
              </a:spcBef>
              <a:spcAft>
                <a:spcPct val="0"/>
              </a:spcAft>
            </a:pPr>
            <a:r>
              <a:rPr lang="en-US" sz="1400" dirty="0">
                <a:latin typeface="SFMono-Regular"/>
              </a:rPr>
              <a:t>meandistortions = </a:t>
            </a:r>
            <a:r>
              <a:rPr lang="en-US" sz="1400" dirty="0" smtClean="0">
                <a:latin typeface="SFMono-Regular"/>
              </a:rPr>
              <a:t>[]</a:t>
            </a:r>
          </a:p>
          <a:p>
            <a:pPr eaLnBrk="0" fontAlgn="base" hangingPunct="0">
              <a:spcBef>
                <a:spcPct val="30000"/>
              </a:spcBef>
              <a:spcAft>
                <a:spcPct val="0"/>
              </a:spcAft>
            </a:pPr>
            <a:r>
              <a:rPr lang="en-US" sz="1400" dirty="0" smtClean="0">
                <a:solidFill>
                  <a:srgbClr val="A71D5D"/>
                </a:solidFill>
                <a:latin typeface="SFMono-Regular"/>
              </a:rPr>
              <a:t>for</a:t>
            </a:r>
            <a:r>
              <a:rPr lang="en-US" sz="1400" dirty="0" smtClean="0">
                <a:solidFill>
                  <a:srgbClr val="333333"/>
                </a:solidFill>
                <a:latin typeface="SFMono-Regular"/>
              </a:rPr>
              <a:t> </a:t>
            </a:r>
            <a:r>
              <a:rPr lang="en-US" sz="1400" dirty="0">
                <a:solidFill>
                  <a:srgbClr val="333333"/>
                </a:solidFill>
                <a:latin typeface="SFMono-Regular"/>
              </a:rPr>
              <a:t>k </a:t>
            </a:r>
            <a:r>
              <a:rPr lang="en-US" sz="1400" dirty="0">
                <a:solidFill>
                  <a:srgbClr val="A71D5D"/>
                </a:solidFill>
                <a:latin typeface="SFMono-Regular"/>
              </a:rPr>
              <a:t>in</a:t>
            </a:r>
            <a:r>
              <a:rPr lang="en-US" sz="1400" dirty="0">
                <a:solidFill>
                  <a:srgbClr val="333333"/>
                </a:solidFill>
                <a:latin typeface="SFMono-Regular"/>
              </a:rPr>
              <a:t> K</a:t>
            </a:r>
            <a:r>
              <a:rPr lang="en-US" sz="1400" dirty="0" smtClean="0">
                <a:solidFill>
                  <a:srgbClr val="333333"/>
                </a:solidFill>
                <a:latin typeface="SFMono-Regular"/>
              </a:rPr>
              <a:t>:</a:t>
            </a:r>
          </a:p>
          <a:p>
            <a:pPr eaLnBrk="0" fontAlgn="base" hangingPunct="0">
              <a:spcBef>
                <a:spcPct val="30000"/>
              </a:spcBef>
              <a:spcAft>
                <a:spcPct val="0"/>
              </a:spcAft>
            </a:pPr>
            <a:r>
              <a:rPr lang="en-US" sz="1400" dirty="0" smtClean="0">
                <a:solidFill>
                  <a:srgbClr val="333333"/>
                </a:solidFill>
                <a:latin typeface="SFMono-Regular"/>
              </a:rPr>
              <a:t>    </a:t>
            </a:r>
            <a:r>
              <a:rPr lang="en-US" sz="1400" dirty="0">
                <a:solidFill>
                  <a:srgbClr val="333333"/>
                </a:solidFill>
                <a:latin typeface="SFMono-Regular"/>
              </a:rPr>
              <a:t>kmeans </a:t>
            </a:r>
            <a:r>
              <a:rPr lang="en-US" sz="1400" dirty="0">
                <a:solidFill>
                  <a:srgbClr val="A71D5D"/>
                </a:solidFill>
                <a:latin typeface="SFMono-Regular"/>
              </a:rPr>
              <a:t>=</a:t>
            </a:r>
            <a:r>
              <a:rPr lang="en-US" sz="1400" dirty="0">
                <a:solidFill>
                  <a:srgbClr val="333333"/>
                </a:solidFill>
                <a:latin typeface="SFMono-Regular"/>
              </a:rPr>
              <a:t> </a:t>
            </a:r>
            <a:r>
              <a:rPr lang="en-US" sz="1400" dirty="0" smtClean="0">
                <a:solidFill>
                  <a:srgbClr val="333333"/>
                </a:solidFill>
                <a:latin typeface="SFMono-Regular"/>
              </a:rPr>
              <a:t>Kmeans (</a:t>
            </a:r>
            <a:r>
              <a:rPr lang="en-US" sz="1400" dirty="0">
                <a:solidFill>
                  <a:srgbClr val="ED6A43"/>
                </a:solidFill>
                <a:latin typeface="SFMono-Regular"/>
              </a:rPr>
              <a:t>n_clusters</a:t>
            </a:r>
            <a:r>
              <a:rPr lang="en-US" sz="1400" dirty="0">
                <a:solidFill>
                  <a:srgbClr val="A71D5D"/>
                </a:solidFill>
                <a:latin typeface="SFMono-Regular"/>
              </a:rPr>
              <a:t>=</a:t>
            </a:r>
            <a:r>
              <a:rPr lang="en-US" sz="1400" dirty="0">
                <a:solidFill>
                  <a:srgbClr val="333333"/>
                </a:solidFill>
                <a:latin typeface="SFMono-Regular"/>
              </a:rPr>
              <a:t>k)</a:t>
            </a:r>
            <a:endParaRPr lang="en-US" sz="1400" dirty="0">
              <a:latin typeface="SFMono-Regular"/>
            </a:endParaRPr>
          </a:p>
          <a:p>
            <a:pPr eaLnBrk="0" fontAlgn="base" hangingPunct="0">
              <a:spcBef>
                <a:spcPct val="30000"/>
              </a:spcBef>
              <a:spcAft>
                <a:spcPct val="0"/>
              </a:spcAft>
            </a:pPr>
            <a:r>
              <a:rPr lang="en-US" sz="1400" dirty="0" smtClean="0">
                <a:solidFill>
                  <a:srgbClr val="333333"/>
                </a:solidFill>
                <a:latin typeface="SFMono-Regular"/>
              </a:rPr>
              <a:t>    </a:t>
            </a:r>
            <a:r>
              <a:rPr lang="en-US" sz="1400" dirty="0" smtClean="0">
                <a:latin typeface="SFMono-Regular"/>
              </a:rPr>
              <a:t>kmeans.fit (x)</a:t>
            </a:r>
          </a:p>
          <a:p>
            <a:pPr eaLnBrk="0" fontAlgn="base" hangingPunct="0">
              <a:spcBef>
                <a:spcPct val="30000"/>
              </a:spcBef>
              <a:spcAft>
                <a:spcPct val="0"/>
              </a:spcAft>
            </a:pPr>
            <a:r>
              <a:rPr lang="en-US" sz="1400" dirty="0">
                <a:latin typeface="SFMono-Regular"/>
              </a:rPr>
              <a:t> </a:t>
            </a:r>
            <a:r>
              <a:rPr lang="en-US" sz="1400" dirty="0" smtClean="0">
                <a:latin typeface="SFMono-Regular"/>
              </a:rPr>
              <a:t>   </a:t>
            </a:r>
            <a:r>
              <a:rPr lang="en-US" sz="1400" dirty="0" smtClean="0">
                <a:solidFill>
                  <a:srgbClr val="333333"/>
                </a:solidFill>
                <a:latin typeface="SFMono-Regular"/>
              </a:rPr>
              <a:t>meandistortions.append (</a:t>
            </a:r>
            <a:r>
              <a:rPr lang="en-US" sz="1400" dirty="0">
                <a:solidFill>
                  <a:srgbClr val="0086B3"/>
                </a:solidFill>
                <a:latin typeface="SFMono-Regular"/>
              </a:rPr>
              <a:t>sum</a:t>
            </a:r>
            <a:r>
              <a:rPr lang="en-US" sz="1400" dirty="0" smtClean="0">
                <a:solidFill>
                  <a:srgbClr val="333333"/>
                </a:solidFill>
                <a:latin typeface="SFMono-Regular"/>
              </a:rPr>
              <a:t>( np.min (cdist </a:t>
            </a:r>
          </a:p>
          <a:p>
            <a:pPr eaLnBrk="0" fontAlgn="base" hangingPunct="0">
              <a:spcBef>
                <a:spcPct val="30000"/>
              </a:spcBef>
              <a:spcAft>
                <a:spcPct val="0"/>
              </a:spcAft>
            </a:pPr>
            <a:r>
              <a:rPr lang="en-US" sz="1400" dirty="0" smtClean="0">
                <a:solidFill>
                  <a:srgbClr val="333333"/>
                </a:solidFill>
                <a:latin typeface="SFMono-Regular"/>
              </a:rPr>
              <a:t>(x, kmeans.cluster_centers_, </a:t>
            </a:r>
            <a:r>
              <a:rPr lang="en-US" sz="1400" dirty="0" smtClean="0">
                <a:solidFill>
                  <a:srgbClr val="183691"/>
                </a:solidFill>
                <a:latin typeface="SFMono-Regular"/>
              </a:rPr>
              <a:t>‘ euclidean '</a:t>
            </a:r>
            <a:r>
              <a:rPr lang="en-US" sz="1400" dirty="0" smtClean="0">
                <a:solidFill>
                  <a:srgbClr val="333333"/>
                </a:solidFill>
                <a:latin typeface="SFMono-Regular"/>
              </a:rPr>
              <a:t>) ,</a:t>
            </a:r>
            <a:r>
              <a:rPr lang="en-US" sz="1400" dirty="0">
                <a:solidFill>
                  <a:srgbClr val="ED6A43"/>
                </a:solidFill>
                <a:latin typeface="SFMono-Regular"/>
              </a:rPr>
              <a:t>axis</a:t>
            </a:r>
            <a:r>
              <a:rPr lang="en-US" sz="1400" dirty="0">
                <a:solidFill>
                  <a:srgbClr val="A71D5D"/>
                </a:solidFill>
                <a:latin typeface="SFMono-Regular"/>
              </a:rPr>
              <a:t>=</a:t>
            </a:r>
            <a:r>
              <a:rPr lang="en-US" sz="1400" dirty="0">
                <a:solidFill>
                  <a:srgbClr val="0086B3"/>
                </a:solidFill>
                <a:latin typeface="SFMono-Regular"/>
              </a:rPr>
              <a:t>1</a:t>
            </a:r>
            <a:r>
              <a:rPr lang="en-US" sz="1400" dirty="0" smtClean="0">
                <a:solidFill>
                  <a:srgbClr val="333333"/>
                </a:solidFill>
                <a:latin typeface="SFMono-Regular"/>
              </a:rPr>
              <a:t>)) </a:t>
            </a:r>
            <a:r>
              <a:rPr lang="en-US" sz="1400" dirty="0" smtClean="0">
                <a:solidFill>
                  <a:srgbClr val="A71D5D"/>
                </a:solidFill>
                <a:latin typeface="SFMono-Regular"/>
              </a:rPr>
              <a:t>/ </a:t>
            </a:r>
            <a:r>
              <a:rPr lang="en-US" sz="1400" dirty="0" smtClean="0">
                <a:solidFill>
                  <a:srgbClr val="333333"/>
                </a:solidFill>
                <a:latin typeface="SFMono-Regular"/>
              </a:rPr>
              <a:t>x.shape [</a:t>
            </a:r>
            <a:r>
              <a:rPr lang="en-US" sz="1400" dirty="0" smtClean="0">
                <a:solidFill>
                  <a:srgbClr val="0086B3"/>
                </a:solidFill>
                <a:latin typeface="SFMono-Regular"/>
              </a:rPr>
              <a:t>0</a:t>
            </a:r>
            <a:r>
              <a:rPr lang="en-US" sz="1400" dirty="0" smtClean="0">
                <a:solidFill>
                  <a:srgbClr val="333333"/>
                </a:solidFill>
                <a:latin typeface="SFMono-Regular"/>
              </a:rPr>
              <a:t>] )     </a:t>
            </a:r>
          </a:p>
          <a:p>
            <a:pPr eaLnBrk="0" fontAlgn="base" hangingPunct="0">
              <a:spcBef>
                <a:spcPct val="30000"/>
              </a:spcBef>
              <a:spcAft>
                <a:spcPct val="0"/>
              </a:spcAft>
            </a:pPr>
            <a:r>
              <a:rPr lang="en-US" sz="1400" dirty="0" err="1" smtClean="0">
                <a:solidFill>
                  <a:srgbClr val="333333"/>
                </a:solidFill>
                <a:latin typeface="SFMono-Regular"/>
              </a:rPr>
              <a:t>plt.plot</a:t>
            </a:r>
            <a:r>
              <a:rPr lang="en-US" sz="1400" dirty="0" smtClean="0">
                <a:solidFill>
                  <a:srgbClr val="333333"/>
                </a:solidFill>
                <a:latin typeface="SFMono-Regular"/>
              </a:rPr>
              <a:t> </a:t>
            </a:r>
            <a:r>
              <a:rPr lang="en-US" sz="1400" dirty="0" smtClean="0">
                <a:solidFill>
                  <a:srgbClr val="333333"/>
                </a:solidFill>
                <a:latin typeface="SFMono-Regular"/>
              </a:rPr>
              <a:t>(</a:t>
            </a:r>
            <a:r>
              <a:rPr lang="en-US" sz="1400" dirty="0">
                <a:solidFill>
                  <a:srgbClr val="333333"/>
                </a:solidFill>
                <a:latin typeface="SFMono-Regular"/>
              </a:rPr>
              <a:t>K,meandistortions,</a:t>
            </a:r>
            <a:r>
              <a:rPr lang="en-US" sz="1400" dirty="0">
                <a:solidFill>
                  <a:srgbClr val="183691"/>
                </a:solidFill>
                <a:latin typeface="SFMono-Regular"/>
              </a:rPr>
              <a:t>'</a:t>
            </a:r>
            <a:r>
              <a:rPr lang="en-US" sz="1400" dirty="0" err="1">
                <a:solidFill>
                  <a:srgbClr val="183691"/>
                </a:solidFill>
                <a:latin typeface="SFMono-Regular"/>
              </a:rPr>
              <a:t>bx</a:t>
            </a:r>
            <a:r>
              <a:rPr lang="en-US" sz="1400" dirty="0">
                <a:solidFill>
                  <a:srgbClr val="183691"/>
                </a:solidFill>
                <a:latin typeface="SFMono-Regular"/>
              </a:rPr>
              <a:t>-</a:t>
            </a:r>
            <a:r>
              <a:rPr lang="en-US" sz="1400" dirty="0" smtClean="0">
                <a:solidFill>
                  <a:srgbClr val="183691"/>
                </a:solidFill>
                <a:latin typeface="SFMono-Regular"/>
              </a:rPr>
              <a:t>'</a:t>
            </a:r>
            <a:r>
              <a:rPr lang="en-US" sz="1400" dirty="0" smtClean="0">
                <a:solidFill>
                  <a:srgbClr val="333333"/>
                </a:solidFill>
                <a:latin typeface="SFMono-Regular"/>
              </a:rPr>
              <a:t>)            </a:t>
            </a:r>
            <a:endParaRPr lang="en-US" sz="1400" dirty="0">
              <a:latin typeface="SFMono-Regular"/>
            </a:endParaRPr>
          </a:p>
        </p:txBody>
      </p:sp>
      <p:pic>
        <p:nvPicPr>
          <p:cNvPr id="23" name="Picture 2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9709882" y="4476750"/>
            <a:ext cx="2375359" cy="2381250"/>
          </a:xfrm>
          <a:prstGeom prst="rect">
            <a:avLst/>
          </a:prstGeom>
        </p:spPr>
      </p:pic>
      <p:sp>
        <p:nvSpPr>
          <p:cNvPr id="27" name="TextBox 26"/>
          <p:cNvSpPr txBox="1"/>
          <p:nvPr/>
        </p:nvSpPr>
        <p:spPr>
          <a:xfrm>
            <a:off x="10107546" y="4440370"/>
            <a:ext cx="1704759" cy="338554"/>
          </a:xfrm>
          <a:prstGeom prst="rect">
            <a:avLst/>
          </a:prstGeom>
          <a:noFill/>
        </p:spPr>
        <p:txBody>
          <a:bodyPr wrap="square" rtlCol="0">
            <a:spAutoFit/>
          </a:bodyPr>
          <a:lstStyle/>
          <a:p>
            <a:pPr algn="ctr"/>
            <a:r>
              <a:rPr lang="en-US" sz="1600" b="1" i="1" dirty="0" smtClean="0">
                <a:solidFill>
                  <a:schemeClr val="accent1">
                    <a:lumMod val="50000"/>
                  </a:schemeClr>
                </a:solidFill>
              </a:rPr>
              <a:t>Elbow plot </a:t>
            </a:r>
            <a:endParaRPr lang="en-US" sz="1600" b="1" i="1" dirty="0">
              <a:solidFill>
                <a:schemeClr val="accent1">
                  <a:lumMod val="50000"/>
                </a:schemeClr>
              </a:solidFill>
            </a:endParaRPr>
          </a:p>
        </p:txBody>
      </p:sp>
    </p:spTree>
    <p:extLst>
      <p:ext uri="{BB962C8B-B14F-4D97-AF65-F5344CB8AC3E}">
        <p14:creationId xmlns:p14="http://schemas.microsoft.com/office/powerpoint/2010/main" val="350105299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813" y="3782080"/>
            <a:ext cx="5020330" cy="2810514"/>
          </a:xfrm>
          <a:prstGeom prst="rect">
            <a:avLst/>
          </a:prstGeom>
        </p:spPr>
      </p:pic>
      <p:sp>
        <p:nvSpPr>
          <p:cNvPr id="3" name="Rectangle 2"/>
          <p:cNvSpPr/>
          <p:nvPr/>
        </p:nvSpPr>
        <p:spPr>
          <a:xfrm>
            <a:off x="279584" y="921362"/>
            <a:ext cx="6189174" cy="2339102"/>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Principal Component Analysis</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PCA </a:t>
            </a:r>
            <a:r>
              <a:rPr lang="en-US" sz="1600" dirty="0">
                <a:solidFill>
                  <a:srgbClr val="002060"/>
                </a:solidFill>
              </a:rPr>
              <a:t>reduces the dimensions of a data set by projecting the data onto </a:t>
            </a:r>
            <a:r>
              <a:rPr lang="en-US" sz="1600" dirty="0" smtClean="0">
                <a:solidFill>
                  <a:srgbClr val="002060"/>
                </a:solidFill>
              </a:rPr>
              <a:t>a lower-dimensional subspace</a:t>
            </a:r>
          </a:p>
          <a:p>
            <a:pPr marL="389077" lvl="2" indent="-389077">
              <a:buFont typeface="Arial" panose="020B0604020202020204" pitchFamily="34" charset="0"/>
              <a:buChar char="•"/>
              <a:defRPr/>
            </a:pPr>
            <a:r>
              <a:rPr lang="en-US" sz="1600" dirty="0">
                <a:solidFill>
                  <a:srgbClr val="002060"/>
                </a:solidFill>
              </a:rPr>
              <a:t>PCA </a:t>
            </a:r>
            <a:r>
              <a:rPr lang="en-US" sz="1600" dirty="0" smtClean="0">
                <a:solidFill>
                  <a:srgbClr val="002060"/>
                </a:solidFill>
              </a:rPr>
              <a:t>reduces a </a:t>
            </a:r>
            <a:r>
              <a:rPr lang="en-US" sz="1600" dirty="0">
                <a:solidFill>
                  <a:srgbClr val="002060"/>
                </a:solidFill>
              </a:rPr>
              <a:t>set of possibly-correlated, high-dimensional variables to a </a:t>
            </a:r>
            <a:r>
              <a:rPr lang="en-US" sz="1600" dirty="0" smtClean="0">
                <a:solidFill>
                  <a:srgbClr val="002060"/>
                </a:solidFill>
              </a:rPr>
              <a:t>lower-dimensional set </a:t>
            </a:r>
            <a:r>
              <a:rPr lang="en-US" sz="1600" dirty="0">
                <a:solidFill>
                  <a:srgbClr val="002060"/>
                </a:solidFill>
              </a:rPr>
              <a:t>of linearly uncorrelated synthetic variables called principal </a:t>
            </a:r>
            <a:r>
              <a:rPr lang="en-US" sz="1600" dirty="0" smtClean="0">
                <a:solidFill>
                  <a:srgbClr val="002060"/>
                </a:solidFill>
              </a:rPr>
              <a:t>components</a:t>
            </a:r>
          </a:p>
          <a:p>
            <a:pPr marL="389077" lvl="2" indent="-389077">
              <a:buFont typeface="Arial" panose="020B0604020202020204" pitchFamily="34" charset="0"/>
              <a:buChar char="•"/>
              <a:defRPr/>
            </a:pPr>
            <a:r>
              <a:rPr lang="en-US" sz="1600" dirty="0">
                <a:solidFill>
                  <a:srgbClr val="002060"/>
                </a:solidFill>
              </a:rPr>
              <a:t>lower-dimensional data will preserve as much of the variance of the original </a:t>
            </a:r>
            <a:r>
              <a:rPr lang="en-US" sz="1600" dirty="0" smtClean="0">
                <a:solidFill>
                  <a:srgbClr val="002060"/>
                </a:solidFill>
              </a:rPr>
              <a:t>data as </a:t>
            </a:r>
            <a:r>
              <a:rPr lang="en-US" sz="1600" dirty="0">
                <a:solidFill>
                  <a:srgbClr val="002060"/>
                </a:solidFill>
              </a:rPr>
              <a:t>possible</a:t>
            </a:r>
          </a:p>
        </p:txBody>
      </p:sp>
      <p:sp>
        <p:nvSpPr>
          <p:cNvPr id="10241" name="Text Box 1"/>
          <p:cNvSpPr txBox="1">
            <a:spLocks noChangeArrowheads="1"/>
          </p:cNvSpPr>
          <p:nvPr/>
        </p:nvSpPr>
        <p:spPr bwMode="auto">
          <a:xfrm>
            <a:off x="92224" y="88242"/>
            <a:ext cx="598994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Principal Component Analysis</a:t>
            </a:r>
            <a:endParaRPr lang="en-US" sz="2833" dirty="0">
              <a:solidFill>
                <a:srgbClr val="FFFFFF"/>
              </a:solidFill>
              <a:latin typeface="+mj-lt"/>
            </a:endParaRPr>
          </a:p>
        </p:txBody>
      </p:sp>
      <p:sp>
        <p:nvSpPr>
          <p:cNvPr id="15" name="TextBox 14"/>
          <p:cNvSpPr txBox="1"/>
          <p:nvPr/>
        </p:nvSpPr>
        <p:spPr>
          <a:xfrm>
            <a:off x="7357730" y="752085"/>
            <a:ext cx="3907821" cy="338554"/>
          </a:xfrm>
          <a:prstGeom prst="rect">
            <a:avLst/>
          </a:prstGeom>
          <a:noFill/>
        </p:spPr>
        <p:txBody>
          <a:bodyPr wrap="square" rtlCol="0">
            <a:spAutoFit/>
          </a:bodyPr>
          <a:lstStyle/>
          <a:p>
            <a:pPr algn="ctr"/>
            <a:r>
              <a:rPr lang="en-US" sz="1600" b="1" i="1" dirty="0" smtClean="0">
                <a:solidFill>
                  <a:schemeClr val="accent1">
                    <a:lumMod val="50000"/>
                  </a:schemeClr>
                </a:solidFill>
              </a:rPr>
              <a:t>Various dimensions of Watering Can</a:t>
            </a:r>
            <a:endParaRPr lang="en-US" sz="1600" b="1" i="1" dirty="0">
              <a:solidFill>
                <a:schemeClr val="accent1">
                  <a:lumMod val="50000"/>
                </a:schemeClr>
              </a:solidFill>
            </a:endParaRPr>
          </a:p>
        </p:txBody>
      </p:sp>
      <p:pic>
        <p:nvPicPr>
          <p:cNvPr id="2" name="Picture 1"/>
          <p:cNvPicPr>
            <a:picLocks noChangeAspect="1"/>
          </p:cNvPicPr>
          <p:nvPr/>
        </p:nvPicPr>
        <p:blipFill>
          <a:blip r:embed="rId4"/>
          <a:stretch>
            <a:fillRect/>
          </a:stretch>
        </p:blipFill>
        <p:spPr>
          <a:xfrm>
            <a:off x="7037416" y="1062213"/>
            <a:ext cx="4693709" cy="2057400"/>
          </a:xfrm>
          <a:prstGeom prst="rect">
            <a:avLst/>
          </a:prstGeom>
        </p:spPr>
      </p:pic>
      <p:pic>
        <p:nvPicPr>
          <p:cNvPr id="4" name="Picture 3"/>
          <p:cNvPicPr>
            <a:picLocks noChangeAspect="1"/>
          </p:cNvPicPr>
          <p:nvPr/>
        </p:nvPicPr>
        <p:blipFill>
          <a:blip r:embed="rId5"/>
          <a:stretch>
            <a:fillRect/>
          </a:stretch>
        </p:blipFill>
        <p:spPr>
          <a:xfrm>
            <a:off x="7804644" y="4376061"/>
            <a:ext cx="2935944" cy="2047875"/>
          </a:xfrm>
          <a:prstGeom prst="rect">
            <a:avLst/>
          </a:prstGeom>
        </p:spPr>
      </p:pic>
      <p:sp>
        <p:nvSpPr>
          <p:cNvPr id="9" name="TextBox 8"/>
          <p:cNvSpPr txBox="1"/>
          <p:nvPr/>
        </p:nvSpPr>
        <p:spPr>
          <a:xfrm>
            <a:off x="6967133" y="3589564"/>
            <a:ext cx="4610965" cy="830997"/>
          </a:xfrm>
          <a:prstGeom prst="rect">
            <a:avLst/>
          </a:prstGeom>
          <a:noFill/>
        </p:spPr>
        <p:txBody>
          <a:bodyPr wrap="square" rtlCol="0">
            <a:spAutoFit/>
          </a:bodyPr>
          <a:lstStyle/>
          <a:p>
            <a:pPr algn="ctr"/>
            <a:r>
              <a:rPr lang="en-US" sz="1600" b="1" i="1" dirty="0" smtClean="0">
                <a:solidFill>
                  <a:schemeClr val="accent1">
                    <a:lumMod val="50000"/>
                  </a:schemeClr>
                </a:solidFill>
              </a:rPr>
              <a:t>Watering Can seen from Principal Component </a:t>
            </a:r>
          </a:p>
          <a:p>
            <a:pPr algn="ctr"/>
            <a:r>
              <a:rPr lang="en-US" sz="1600" b="1" i="1" dirty="0" smtClean="0">
                <a:solidFill>
                  <a:schemeClr val="accent1">
                    <a:lumMod val="50000"/>
                  </a:schemeClr>
                </a:solidFill>
              </a:rPr>
              <a:t>(Direction of Maximum Variance)</a:t>
            </a:r>
            <a:endParaRPr lang="en-US" sz="1600" b="1" i="1" dirty="0">
              <a:solidFill>
                <a:schemeClr val="accent1">
                  <a:lumMod val="50000"/>
                </a:schemeClr>
              </a:solidFill>
            </a:endParaRPr>
          </a:p>
        </p:txBody>
      </p:sp>
      <p:sp>
        <p:nvSpPr>
          <p:cNvPr id="11" name="TextBox 10"/>
          <p:cNvSpPr txBox="1"/>
          <p:nvPr/>
        </p:nvSpPr>
        <p:spPr>
          <a:xfrm>
            <a:off x="739379" y="3558600"/>
            <a:ext cx="4499197" cy="338554"/>
          </a:xfrm>
          <a:prstGeom prst="rect">
            <a:avLst/>
          </a:prstGeom>
          <a:noFill/>
        </p:spPr>
        <p:txBody>
          <a:bodyPr wrap="square" rtlCol="0">
            <a:spAutoFit/>
          </a:bodyPr>
          <a:lstStyle/>
          <a:p>
            <a:pPr algn="ctr"/>
            <a:r>
              <a:rPr lang="en-US" sz="1600" b="1" i="1" dirty="0" smtClean="0">
                <a:solidFill>
                  <a:schemeClr val="accent1">
                    <a:lumMod val="50000"/>
                  </a:schemeClr>
                </a:solidFill>
              </a:rPr>
              <a:t>PCA with orthogonal rotation on 2D Data</a:t>
            </a:r>
            <a:endParaRPr lang="en-US" sz="1600" b="1" i="1" dirty="0">
              <a:solidFill>
                <a:schemeClr val="accent1">
                  <a:lumMod val="50000"/>
                </a:schemeClr>
              </a:solidFill>
            </a:endParaRPr>
          </a:p>
        </p:txBody>
      </p:sp>
    </p:spTree>
    <p:extLst>
      <p:ext uri="{BB962C8B-B14F-4D97-AF65-F5344CB8AC3E}">
        <p14:creationId xmlns:p14="http://schemas.microsoft.com/office/powerpoint/2010/main" val="267327822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153" y="719171"/>
            <a:ext cx="6189174" cy="4770537"/>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Machine Learning is</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Algorithm that can learn from the data without relying on rules-based programming</a:t>
            </a:r>
          </a:p>
          <a:p>
            <a:pPr marL="389077" lvl="2" indent="-389077">
              <a:buFont typeface="Arial" panose="020B0604020202020204" pitchFamily="34" charset="0"/>
              <a:buChar char="•"/>
              <a:defRPr/>
            </a:pPr>
            <a:r>
              <a:rPr lang="en-US" sz="1600" dirty="0" smtClean="0">
                <a:solidFill>
                  <a:srgbClr val="002060"/>
                </a:solidFill>
              </a:rPr>
              <a:t>E.g.: Machine Learning predicts the output with the accuracy of 85 %</a:t>
            </a:r>
          </a:p>
          <a:p>
            <a:pPr marL="389077" lvl="2" indent="-389077">
              <a:buFont typeface="Arial" panose="020B0604020202020204" pitchFamily="34" charset="0"/>
              <a:buChar char="•"/>
              <a:defRPr/>
            </a:pPr>
            <a:r>
              <a:rPr lang="en-US" sz="1600" dirty="0" smtClean="0">
                <a:solidFill>
                  <a:srgbClr val="002060"/>
                </a:solidFill>
              </a:rPr>
              <a:t>Machine Learning is from the school of computer science</a:t>
            </a:r>
          </a:p>
          <a:p>
            <a:pPr>
              <a:defRPr/>
            </a:pPr>
            <a:r>
              <a:rPr lang="en-US" dirty="0" smtClean="0">
                <a:solidFill>
                  <a:srgbClr val="002060"/>
                </a:solidFill>
                <a:latin typeface="Arial" pitchFamily="34" charset="0"/>
                <a:cs typeface="Arial" pitchFamily="34" charset="0"/>
              </a:rPr>
              <a:t>Statistical Modeling is</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Formalization of relationships between variables in the form of mathematical equations</a:t>
            </a:r>
          </a:p>
          <a:p>
            <a:pPr marL="389077" lvl="2" indent="-389077">
              <a:buFont typeface="Arial" panose="020B0604020202020204" pitchFamily="34" charset="0"/>
              <a:buChar char="•"/>
              <a:defRPr/>
            </a:pPr>
            <a:r>
              <a:rPr lang="en-US" sz="1600" dirty="0" smtClean="0">
                <a:solidFill>
                  <a:srgbClr val="002060"/>
                </a:solidFill>
              </a:rPr>
              <a:t>E.g.: Statistical model predicts the output with the accuracy of 85 % with 90% confidence</a:t>
            </a:r>
          </a:p>
          <a:p>
            <a:pPr marL="389077" lvl="2" indent="-389077">
              <a:buFont typeface="Arial" panose="020B0604020202020204" pitchFamily="34" charset="0"/>
              <a:buChar char="•"/>
              <a:defRPr/>
            </a:pPr>
            <a:r>
              <a:rPr lang="en-US" sz="1600" dirty="0" smtClean="0">
                <a:solidFill>
                  <a:srgbClr val="002060"/>
                </a:solidFill>
              </a:rPr>
              <a:t>Statistical Modeling is from the school of Statistics &amp; </a:t>
            </a:r>
            <a:r>
              <a:rPr lang="en-US" sz="1600" dirty="0">
                <a:solidFill>
                  <a:srgbClr val="002060"/>
                </a:solidFill>
              </a:rPr>
              <a:t>Mathematics </a:t>
            </a:r>
            <a:endParaRPr lang="en-US" sz="1600" dirty="0" smtClean="0">
              <a:solidFill>
                <a:srgbClr val="002060"/>
              </a:solidFill>
            </a:endParaRPr>
          </a:p>
          <a:p>
            <a:pPr marL="389077" lvl="2" indent="-389077">
              <a:buFont typeface="Arial" panose="020B0604020202020204" pitchFamily="34" charset="0"/>
              <a:buChar char="•"/>
              <a:defRPr/>
            </a:pPr>
            <a:endParaRPr lang="en-US" sz="1600" dirty="0">
              <a:solidFill>
                <a:srgbClr val="002060"/>
              </a:solidFill>
            </a:endParaRPr>
          </a:p>
          <a:p>
            <a:pPr marL="0" lvl="2">
              <a:defRPr/>
            </a:pPr>
            <a:r>
              <a:rPr lang="en-US" dirty="0" smtClean="0">
                <a:solidFill>
                  <a:srgbClr val="002060"/>
                </a:solidFill>
                <a:latin typeface="Arial" pitchFamily="34" charset="0"/>
                <a:cs typeface="Arial" pitchFamily="34" charset="0"/>
              </a:rPr>
              <a:t>Digit Recognizer</a:t>
            </a:r>
          </a:p>
          <a:p>
            <a:pPr marL="285750" lvl="2" indent="-285750">
              <a:buFont typeface="Arial" panose="020B0604020202020204" pitchFamily="34" charset="0"/>
              <a:buChar char="•"/>
              <a:defRPr/>
            </a:pPr>
            <a:r>
              <a:rPr lang="en-US" sz="1400" dirty="0" smtClean="0">
                <a:solidFill>
                  <a:srgbClr val="002060"/>
                </a:solidFill>
              </a:rPr>
              <a:t>Hand written digits cannot be modeled mathematically using equations. Machine learning models, trained with thousands of examples classify surprisingly </a:t>
            </a:r>
            <a:endParaRPr lang="en-US" sz="1400" dirty="0">
              <a:solidFill>
                <a:srgbClr val="002060"/>
              </a:solidFill>
            </a:endParaRPr>
          </a:p>
        </p:txBody>
      </p:sp>
      <p:sp>
        <p:nvSpPr>
          <p:cNvPr id="10241" name="Text Box 1"/>
          <p:cNvSpPr txBox="1">
            <a:spLocks noChangeArrowheads="1"/>
          </p:cNvSpPr>
          <p:nvPr/>
        </p:nvSpPr>
        <p:spPr bwMode="auto">
          <a:xfrm>
            <a:off x="84019" y="114300"/>
            <a:ext cx="1015386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Machine Learning vs. Statistical Modeling</a:t>
            </a:r>
            <a:endParaRPr lang="en-US" sz="2833" dirty="0">
              <a:solidFill>
                <a:srgbClr val="FFFFFF"/>
              </a:solidFill>
              <a:latin typeface="+mj-lt"/>
            </a:endParaRPr>
          </a:p>
        </p:txBody>
      </p:sp>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b="5905"/>
          <a:stretch/>
        </p:blipFill>
        <p:spPr>
          <a:xfrm>
            <a:off x="6641130" y="837000"/>
            <a:ext cx="5424030" cy="5755040"/>
          </a:xfrm>
          <a:prstGeom prst="rect">
            <a:avLst/>
          </a:prstGeom>
        </p:spPr>
      </p:pic>
      <p:pic>
        <p:nvPicPr>
          <p:cNvPr id="2" name="Picture 1"/>
          <p:cNvPicPr>
            <a:picLocks noChangeAspect="1"/>
          </p:cNvPicPr>
          <p:nvPr/>
        </p:nvPicPr>
        <p:blipFill>
          <a:blip r:embed="rId4"/>
          <a:stretch>
            <a:fillRect/>
          </a:stretch>
        </p:blipFill>
        <p:spPr>
          <a:xfrm>
            <a:off x="263347" y="5530577"/>
            <a:ext cx="2099555" cy="1028571"/>
          </a:xfrm>
          <a:prstGeom prst="rect">
            <a:avLst/>
          </a:prstGeom>
        </p:spPr>
      </p:pic>
      <p:pic>
        <p:nvPicPr>
          <p:cNvPr id="4" name="Picture 3"/>
          <p:cNvPicPr>
            <a:picLocks noChangeAspect="1"/>
          </p:cNvPicPr>
          <p:nvPr/>
        </p:nvPicPr>
        <p:blipFill>
          <a:blip r:embed="rId5"/>
          <a:stretch>
            <a:fillRect/>
          </a:stretch>
        </p:blipFill>
        <p:spPr>
          <a:xfrm>
            <a:off x="2547283" y="5853606"/>
            <a:ext cx="3001102" cy="693795"/>
          </a:xfrm>
          <a:prstGeom prst="rect">
            <a:avLst/>
          </a:prstGeom>
        </p:spPr>
      </p:pic>
      <p:pic>
        <p:nvPicPr>
          <p:cNvPr id="7" name="Picture 6"/>
          <p:cNvPicPr>
            <a:picLocks noChangeAspect="1"/>
          </p:cNvPicPr>
          <p:nvPr/>
        </p:nvPicPr>
        <p:blipFill>
          <a:blip r:embed="rId6"/>
          <a:stretch>
            <a:fillRect/>
          </a:stretch>
        </p:blipFill>
        <p:spPr>
          <a:xfrm>
            <a:off x="2956144" y="5455437"/>
            <a:ext cx="237536" cy="314325"/>
          </a:xfrm>
          <a:prstGeom prst="rect">
            <a:avLst/>
          </a:prstGeom>
        </p:spPr>
      </p:pic>
      <p:sp>
        <p:nvSpPr>
          <p:cNvPr id="8" name="Rectangle 7"/>
          <p:cNvSpPr/>
          <p:nvPr/>
        </p:nvSpPr>
        <p:spPr>
          <a:xfrm>
            <a:off x="5550338" y="6002760"/>
            <a:ext cx="785077" cy="39548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smtClean="0"/>
              <a:t>Class “9”</a:t>
            </a:r>
            <a:endParaRPr lang="en-US" sz="1000" b="1" dirty="0"/>
          </a:p>
        </p:txBody>
      </p:sp>
    </p:spTree>
    <p:extLst>
      <p:ext uri="{BB962C8B-B14F-4D97-AF65-F5344CB8AC3E}">
        <p14:creationId xmlns:p14="http://schemas.microsoft.com/office/powerpoint/2010/main" val="139943726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6727316" y="1139400"/>
            <a:ext cx="4988254" cy="3790950"/>
          </a:xfrm>
          <a:prstGeom prst="rect">
            <a:avLst/>
          </a:prstGeom>
        </p:spPr>
      </p:pic>
      <p:sp>
        <p:nvSpPr>
          <p:cNvPr id="10241" name="Text Box 1"/>
          <p:cNvSpPr txBox="1">
            <a:spLocks noChangeArrowheads="1"/>
          </p:cNvSpPr>
          <p:nvPr/>
        </p:nvSpPr>
        <p:spPr bwMode="auto">
          <a:xfrm>
            <a:off x="81592" y="66977"/>
            <a:ext cx="712728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Principal Component Analysis</a:t>
            </a:r>
            <a:endParaRPr lang="en-US" sz="2833" dirty="0">
              <a:solidFill>
                <a:srgbClr val="FFFFFF"/>
              </a:solidFill>
              <a:latin typeface="+mj-lt"/>
            </a:endParaRPr>
          </a:p>
        </p:txBody>
      </p:sp>
      <p:sp>
        <p:nvSpPr>
          <p:cNvPr id="15" name="TextBox 14"/>
          <p:cNvSpPr txBox="1"/>
          <p:nvPr/>
        </p:nvSpPr>
        <p:spPr>
          <a:xfrm>
            <a:off x="7015511" y="911941"/>
            <a:ext cx="4452049" cy="338554"/>
          </a:xfrm>
          <a:prstGeom prst="rect">
            <a:avLst/>
          </a:prstGeom>
          <a:noFill/>
        </p:spPr>
        <p:txBody>
          <a:bodyPr wrap="square" rtlCol="0">
            <a:spAutoFit/>
          </a:bodyPr>
          <a:lstStyle/>
          <a:p>
            <a:pPr algn="ctr"/>
            <a:r>
              <a:rPr lang="en-US" sz="1600" b="1" i="1" dirty="0" smtClean="0">
                <a:solidFill>
                  <a:schemeClr val="accent1">
                    <a:lumMod val="50000"/>
                  </a:schemeClr>
                </a:solidFill>
              </a:rPr>
              <a:t>2D representation of original 4D IRIS data</a:t>
            </a:r>
            <a:endParaRPr lang="en-US" sz="1600" b="1" i="1" dirty="0">
              <a:solidFill>
                <a:schemeClr val="accent1">
                  <a:lumMod val="50000"/>
                </a:schemeClr>
              </a:solidFill>
            </a:endParaRPr>
          </a:p>
        </p:txBody>
      </p:sp>
      <p:sp>
        <p:nvSpPr>
          <p:cNvPr id="7" name="Rectangle 6"/>
          <p:cNvSpPr/>
          <p:nvPr/>
        </p:nvSpPr>
        <p:spPr>
          <a:xfrm>
            <a:off x="478813" y="1528201"/>
            <a:ext cx="3599752" cy="3108543"/>
          </a:xfrm>
          <a:prstGeom prst="rect">
            <a:avLst/>
          </a:prstGeom>
        </p:spPr>
        <p:txBody>
          <a:bodyPr wrap="none">
            <a:spAutoFit/>
          </a:bodyPr>
          <a:lstStyle/>
          <a:p>
            <a:pPr lvl="0" eaLnBrk="0" fontAlgn="base" hangingPunct="0">
              <a:spcBef>
                <a:spcPct val="30000"/>
              </a:spcBef>
              <a:spcAft>
                <a:spcPct val="0"/>
              </a:spcAft>
            </a:pPr>
            <a:r>
              <a:rPr lang="en-US" sz="1400" b="1" dirty="0">
                <a:solidFill>
                  <a:srgbClr val="007020"/>
                </a:solidFill>
                <a:latin typeface="SFMono-Regular"/>
              </a:rPr>
              <a:t>from</a:t>
            </a:r>
            <a:r>
              <a:rPr lang="en-US" sz="1400" dirty="0">
                <a:solidFill>
                  <a:srgbClr val="222222"/>
                </a:solidFill>
                <a:latin typeface="SFMono-Regular"/>
              </a:rPr>
              <a:t> </a:t>
            </a:r>
            <a:r>
              <a:rPr lang="en-US" sz="1400" b="1" dirty="0">
                <a:solidFill>
                  <a:srgbClr val="0E84B5"/>
                </a:solidFill>
                <a:latin typeface="SFMono-Regular"/>
              </a:rPr>
              <a:t>sklearn.decomposition</a:t>
            </a:r>
            <a:r>
              <a:rPr lang="en-US" sz="1400" dirty="0">
                <a:solidFill>
                  <a:srgbClr val="222222"/>
                </a:solidFill>
                <a:latin typeface="SFMono-Regular"/>
              </a:rPr>
              <a:t> </a:t>
            </a:r>
            <a:r>
              <a:rPr lang="en-US" sz="1400" b="1"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PCA</a:t>
            </a:r>
          </a:p>
          <a:p>
            <a:pPr lvl="0" eaLnBrk="0" fontAlgn="base" hangingPunct="0">
              <a:spcBef>
                <a:spcPct val="30000"/>
              </a:spcBef>
              <a:spcAft>
                <a:spcPct val="0"/>
              </a:spcAft>
            </a:pPr>
            <a:r>
              <a:rPr lang="en-US" sz="1400" b="1" dirty="0">
                <a:solidFill>
                  <a:srgbClr val="007020"/>
                </a:solidFill>
                <a:latin typeface="SFMono-Regular"/>
              </a:rPr>
              <a:t>from</a:t>
            </a:r>
            <a:r>
              <a:rPr lang="en-US" sz="1400" dirty="0">
                <a:latin typeface="SFMono-Regular"/>
              </a:rPr>
              <a:t> </a:t>
            </a:r>
            <a:r>
              <a:rPr lang="en-US" sz="1400" b="1" dirty="0">
                <a:solidFill>
                  <a:srgbClr val="0E84B5"/>
                </a:solidFill>
                <a:latin typeface="SFMono-Regular"/>
              </a:rPr>
              <a:t>sklearn.datasets</a:t>
            </a:r>
            <a:r>
              <a:rPr lang="en-US" sz="1400" dirty="0">
                <a:latin typeface="SFMono-Regular"/>
              </a:rPr>
              <a:t> </a:t>
            </a:r>
            <a:r>
              <a:rPr lang="en-US" sz="1400" b="1" dirty="0">
                <a:solidFill>
                  <a:srgbClr val="007020"/>
                </a:solidFill>
                <a:latin typeface="SFMono-Regular"/>
              </a:rPr>
              <a:t>import</a:t>
            </a:r>
            <a:r>
              <a:rPr lang="en-US" sz="1400" dirty="0">
                <a:solidFill>
                  <a:srgbClr val="222222"/>
                </a:solidFill>
                <a:latin typeface="SFMono-Regular"/>
              </a:rPr>
              <a:t> </a:t>
            </a:r>
            <a:r>
              <a:rPr lang="en-US" sz="1400" dirty="0" smtClean="0">
                <a:latin typeface="SFMono-Regular"/>
              </a:rPr>
              <a:t>load_iris </a:t>
            </a:r>
          </a:p>
          <a:p>
            <a:pPr lvl="0" eaLnBrk="0" fontAlgn="base" hangingPunct="0">
              <a:spcBef>
                <a:spcPct val="30000"/>
              </a:spcBef>
              <a:spcAft>
                <a:spcPct val="0"/>
              </a:spcAft>
            </a:pPr>
            <a:endParaRPr lang="en-US" sz="1400" dirty="0" smtClean="0">
              <a:latin typeface="SFMono-Regular"/>
            </a:endParaRPr>
          </a:p>
          <a:p>
            <a:pPr lvl="0" eaLnBrk="0" fontAlgn="base" hangingPunct="0">
              <a:spcBef>
                <a:spcPct val="30000"/>
              </a:spcBef>
              <a:spcAft>
                <a:spcPct val="0"/>
              </a:spcAft>
            </a:pPr>
            <a:r>
              <a:rPr lang="en-US" sz="1400" dirty="0">
                <a:latin typeface="SFMono-Regular"/>
              </a:rPr>
              <a:t>data = load_iris( </a:t>
            </a:r>
            <a:r>
              <a:rPr lang="en-US" sz="1400" dirty="0" smtClean="0">
                <a:latin typeface="SFMono-Regular"/>
              </a:rPr>
              <a:t>)</a:t>
            </a:r>
          </a:p>
          <a:p>
            <a:pPr lvl="0" eaLnBrk="0" fontAlgn="base" hangingPunct="0">
              <a:spcBef>
                <a:spcPct val="30000"/>
              </a:spcBef>
              <a:spcAft>
                <a:spcPct val="0"/>
              </a:spcAft>
            </a:pPr>
            <a:r>
              <a:rPr lang="en-US" sz="1400" dirty="0">
                <a:latin typeface="SFMono-Regular"/>
              </a:rPr>
              <a:t>y = </a:t>
            </a:r>
            <a:r>
              <a:rPr lang="en-US" sz="1400" dirty="0" smtClean="0">
                <a:latin typeface="SFMono-Regular"/>
              </a:rPr>
              <a:t>data.target</a:t>
            </a:r>
          </a:p>
          <a:p>
            <a:pPr lvl="0" eaLnBrk="0" fontAlgn="base" hangingPunct="0">
              <a:spcBef>
                <a:spcPct val="30000"/>
              </a:spcBef>
              <a:spcAft>
                <a:spcPct val="0"/>
              </a:spcAft>
            </a:pPr>
            <a:r>
              <a:rPr lang="en-US" sz="1400" dirty="0" smtClean="0">
                <a:latin typeface="SFMono-Regular"/>
              </a:rPr>
              <a:t>x </a:t>
            </a:r>
            <a:r>
              <a:rPr lang="en-US" sz="1400" dirty="0">
                <a:latin typeface="SFMono-Regular"/>
              </a:rPr>
              <a:t>= data.data</a:t>
            </a:r>
            <a:endParaRPr lang="en-US" sz="1400" dirty="0" smtClean="0">
              <a:latin typeface="SFMono-Regular"/>
            </a:endParaRPr>
          </a:p>
          <a:p>
            <a:pPr lvl="0" eaLnBrk="0" fontAlgn="base" hangingPunct="0">
              <a:spcBef>
                <a:spcPct val="30000"/>
              </a:spcBef>
              <a:spcAft>
                <a:spcPct val="0"/>
              </a:spcAft>
            </a:pPr>
            <a:endParaRPr lang="en-US" sz="1400" dirty="0">
              <a:latin typeface="SFMono-Regular"/>
            </a:endParaRPr>
          </a:p>
          <a:p>
            <a:pPr eaLnBrk="0" fontAlgn="base" hangingPunct="0">
              <a:spcBef>
                <a:spcPct val="30000"/>
              </a:spcBef>
              <a:spcAft>
                <a:spcPct val="0"/>
              </a:spcAft>
            </a:pPr>
            <a:r>
              <a:rPr lang="en-US" sz="1400" dirty="0">
                <a:latin typeface="SFMono-Regular"/>
              </a:rPr>
              <a:t>pca = </a:t>
            </a:r>
            <a:r>
              <a:rPr lang="en-US" sz="1400" dirty="0" smtClean="0">
                <a:latin typeface="SFMono-Regular"/>
              </a:rPr>
              <a:t>PCA ( </a:t>
            </a:r>
            <a:r>
              <a:rPr lang="en-US" sz="1400" dirty="0" smtClean="0">
                <a:solidFill>
                  <a:srgbClr val="ED6A43"/>
                </a:solidFill>
                <a:latin typeface="SFMono-Regular"/>
              </a:rPr>
              <a:t>n_components </a:t>
            </a:r>
            <a:r>
              <a:rPr lang="en-US" sz="1400" dirty="0">
                <a:solidFill>
                  <a:srgbClr val="A71D5D"/>
                </a:solidFill>
                <a:latin typeface="SFMono-Regular"/>
              </a:rPr>
              <a:t>= </a:t>
            </a:r>
            <a:r>
              <a:rPr lang="en-US" sz="1400" dirty="0" smtClean="0">
                <a:solidFill>
                  <a:srgbClr val="0086B3"/>
                </a:solidFill>
                <a:latin typeface="SFMono-Regular"/>
              </a:rPr>
              <a:t>2 </a:t>
            </a:r>
            <a:r>
              <a:rPr lang="en-US" sz="1400" dirty="0" smtClean="0">
                <a:latin typeface="SFMono-Regular"/>
              </a:rPr>
              <a:t>)</a:t>
            </a:r>
          </a:p>
          <a:p>
            <a:pPr eaLnBrk="0" fontAlgn="base" hangingPunct="0">
              <a:spcBef>
                <a:spcPct val="30000"/>
              </a:spcBef>
              <a:spcAft>
                <a:spcPct val="0"/>
              </a:spcAft>
            </a:pPr>
            <a:r>
              <a:rPr lang="en-US" sz="1400" dirty="0" smtClean="0">
                <a:latin typeface="SFMono-Regular"/>
              </a:rPr>
              <a:t>reduced_x </a:t>
            </a:r>
            <a:r>
              <a:rPr lang="en-US" sz="1400" dirty="0">
                <a:latin typeface="SFMono-Regular"/>
              </a:rPr>
              <a:t>= </a:t>
            </a:r>
            <a:r>
              <a:rPr lang="en-US" sz="1400" dirty="0" smtClean="0">
                <a:latin typeface="SFMono-Regular"/>
              </a:rPr>
              <a:t>pca.fit_transform ( x )</a:t>
            </a:r>
          </a:p>
          <a:p>
            <a:pPr lvl="0" eaLnBrk="0" fontAlgn="base" hangingPunct="0">
              <a:spcBef>
                <a:spcPct val="30000"/>
              </a:spcBef>
              <a:spcAft>
                <a:spcPct val="0"/>
              </a:spcAft>
            </a:pPr>
            <a:endParaRPr lang="en-US" sz="1400" dirty="0">
              <a:latin typeface="SFMono-Regular"/>
            </a:endParaRPr>
          </a:p>
          <a:p>
            <a:pPr lvl="0" eaLnBrk="0" fontAlgn="base" hangingPunct="0">
              <a:spcBef>
                <a:spcPct val="30000"/>
              </a:spcBef>
              <a:spcAft>
                <a:spcPct val="0"/>
              </a:spcAft>
            </a:pPr>
            <a:endParaRPr lang="en-US" sz="1400" dirty="0">
              <a:latin typeface="SFMono-Regular"/>
            </a:endParaRPr>
          </a:p>
        </p:txBody>
      </p:sp>
      <p:sp>
        <p:nvSpPr>
          <p:cNvPr id="13" name="TextBox 12"/>
          <p:cNvSpPr txBox="1"/>
          <p:nvPr/>
        </p:nvSpPr>
        <p:spPr>
          <a:xfrm>
            <a:off x="9629013" y="4897800"/>
            <a:ext cx="631940" cy="369332"/>
          </a:xfrm>
          <a:prstGeom prst="rect">
            <a:avLst/>
          </a:prstGeom>
          <a:noFill/>
        </p:spPr>
        <p:txBody>
          <a:bodyPr wrap="none" rtlCol="0">
            <a:spAutoFit/>
          </a:bodyPr>
          <a:lstStyle/>
          <a:p>
            <a:r>
              <a:rPr lang="en-US" dirty="0" smtClean="0"/>
              <a:t>PC1</a:t>
            </a:r>
            <a:endParaRPr lang="en-US" dirty="0"/>
          </a:p>
        </p:txBody>
      </p:sp>
      <p:sp>
        <p:nvSpPr>
          <p:cNvPr id="16" name="TextBox 15"/>
          <p:cNvSpPr txBox="1"/>
          <p:nvPr/>
        </p:nvSpPr>
        <p:spPr>
          <a:xfrm>
            <a:off x="6181563" y="2814513"/>
            <a:ext cx="631940" cy="369332"/>
          </a:xfrm>
          <a:prstGeom prst="rect">
            <a:avLst/>
          </a:prstGeom>
          <a:noFill/>
        </p:spPr>
        <p:txBody>
          <a:bodyPr wrap="none" rtlCol="0">
            <a:spAutoFit/>
          </a:bodyPr>
          <a:lstStyle/>
          <a:p>
            <a:r>
              <a:rPr lang="en-US" dirty="0" smtClean="0"/>
              <a:t>PC2</a:t>
            </a:r>
            <a:endParaRPr lang="en-US" dirty="0"/>
          </a:p>
        </p:txBody>
      </p:sp>
    </p:spTree>
    <p:extLst>
      <p:ext uri="{BB962C8B-B14F-4D97-AF65-F5344CB8AC3E}">
        <p14:creationId xmlns:p14="http://schemas.microsoft.com/office/powerpoint/2010/main" val="1561536611"/>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55190" y="-144463"/>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307213" y="7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6"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459236" y="160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611259" y="312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10"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763282" y="465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12"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915305" y="617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14"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067328" y="769938"/>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16"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219351" y="922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AutoShape 18"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371374" y="1074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0" descr="data:image/jpeg;base64,/9j/4AAQSkZJRgABAQAAAQABAAD/2wCEAAkGBxQTEhUUExMWFRUXGRQXFxcYGBUYFBcZFhQWGhgXHBkbHCggGBolHBQYITEhJSksLjAuFx8zODMtNygtLisBCgoKDg0OGxAQGy8kICUsLCwtLCwsMCwsLCwsMCwvLCwsLCwsLCwsLCwsLCwsLCwsLCwsLCwsLCwsLCwsLCwsLP/AABEIALsBDgMBIgACEQEDEQH/xAAbAAADAQEBAQEAAAAAAAAAAAAABgcFBAMCAf/EAEUQAAIBAgEGCQUPBAMBAQAAAAECAAMRBAUGEiExURMiMkFhcYGRoQdScrGyFBYjMzRCU2KCkqLBwtHSQ3OTs4Ph8GOj/8QAGQEAAgMBAAAAAAAAAAAAAAAAAgMAAQQF/8QALxEAAgIBAgUBBwQDAQAAAAAAAAECAxEEEhMhMUFRMiIzYXGBsfAUUpGhQsHRI//aAAwDAQACEQMRAD8AuMIQkIEIQkIEJnZWy3Rw4vVcA8yjW56h+Z1RLypn3Ve4oqKY842Z/wCI8Ymy+EOrCjBsodSoFF2IAG0kgDvMxcZnZhKf9UMdyAt4jV4yXYvGVKpvUdnP1iTbq3dk8JllrX/ihqq8lAxPlBQfF0Xb0mVfVpTMr5/VzyadJesMx77j1RSgDEPU2PuGq4m/VzxxZ2VQvoon5gmclTOLFNtxFTsOj6rTkpZPqtyaVRupHPqE6qeb2KOzD1O1beu0HdbLu/7LxFHi2VsQdtesf+Sp+88mx1U7atQ/bb95ppmnjD/QPa1MfqnquZuL+jA+2n7ybLH2ZMxMM12O1m7zPkud574xDMnF+ag+2J9e8bFf/P75/aTg2eGTdHyLV4XjL7xsV/8AP75/jD3jYr/5/fP8ZODZ4ZN8fItiod57zPtcS42Ow+0f3jAcx8Vup/f/AOp8tmVi/NQ/bEnCs8Mm6PkxVyhVGyrUHU7/ALz1XLOIGzEVv8j/ALzRbM7GfRA9T0/5TxfNXFj+g3YyH1NJssXZ/wBkzE+aec2LXZXft0W9YM66OeuLXa6t6SL+m0zqmQsSNuHq9iMfVOSrhXXlU3X0lYesSb7Y92TEWNeH8oFUcuijeiWX16U1MLn/AETy6dROrRYesHwk6BhDjqbF3BdcSwYLOLDVeRWS+5jot3NYmakhc78n5Yr0fiqrKPNvdPunVHx1v7l/ALq8FlhEbJOfw1DEJb66bO1Tr7ieqOWDxiVVD03DqecHwO49BmuFsJ+linFrqe8IQjAQhCEhAhCEhD8JiRnJnra9PDEHmNXaPsDn9I6t19s4c8s5zVJo0W+DGp2H9Q7h9T19W1SVSSAASTqAGsknmA5zOffqX6YfyPhX3Z9VahYlmJZjrJJJJ6ydsKVJmIVVLMdgAJJ7BG/IWYzPZ8QSi+YLaZ6zsXq29Ud8n5NpUF0aVNUHPbaes7T2wK9LOXOXIuViXQnOT8y8TU1sFpD65433RfxtGHB5gUh8ZUdzuFkX8z4xwhNcdLXHtkU7JMx8NmxhE2UFPpXf2iZp0cMiakRV9EAeqesI5RiuiBbbCEIQighCEhAhCEhAhCEhAhCEhAhCEhAhCEhDmxGT6T8ukjekqn1iZeKzQwj/ANLRO9Cy+F7eE3YQZQjLqi02hIxvk+H9KsR0OAfxLa3dFzKOa2Jo6zT0186nxh3cod0rUIiWkrfTkGrZIhc6snZQqUH06TlTz7iNxGwiVXK+b1DEX00s3nrqfv5+28Qcv5p1cPd1+EpD5wHGUfWXd0jV1THZp5180NjNS5Djm1nUmJ4j2Sr5vzW6VP5bevbGKQxWIIINiNYI1EEbCDzGUrM3ObhxwVU/Cgaj9IBz+kOcdu+2nT6nd7MuoudeOaGmEITYKCKOfuXOCTgENnqDjEbVTZbrbWOoHojViKwRWdjZVBYnoAuZGcp41q1V6rbXN7bhsC9gsJl1Vu2OF1YyuOXk88JhmqOqU1LMxsAP/ah0yn5s5sphgGaz1iNbcy9C7h07T4TzzOyAMPT03HwzjjfUHMn79PVGOVp9OordLr9i7J55IIQmdnBlL3PQertIFlG9jqHZz9QM1NpLLFJZOTOHOalheLy6hFwgOzpY/NHjETKGdmKqk/CcGvm0+L+LleMxa1VnYsxLMxJJO0kxrzNzXWuvDVrlLkKoNtK20kjXa+qw3Ht5rtsultjyNG2MFlitUxTtynZutmPrM/aeKdeS7jqZh6jK/TyJh1Fhh6VvQU+sa5xY7NLC1B8UKZ30+LbsHF7xCejn2ZXFXgUczss12xVKm1Z2RtO4Y6V7U3I1tcjWBslKiPkvNSphsZScEVKQL3bYy3puBpDrIFx4R4mjTKSi1Lz/AMAsab5BCEJpFhMnOfKvubDs45Z4qekefsFz2TWkuz5yrw2IKKeJSuo3FvnnvFvs9MRqLNkPiHCOWb2Y+cb1XalXfSY8ZCQovblLqA6++OciOExLU3WohsykMOzm6js7ZZcm41a1JKqbGF+o84PSDcdkXpbdy2vqgrI4eUdMIQmsUE58fTdqbim2g5B0W1Gzc20WtedEJHzISX314z6c/dp/xh768Z9Ofu0/4zKxQ47+k3tGaeaeDStikSoukp07i5GxCRs6RONGU3Lbuf8AJqailnB6LndjB/Wv1pT/AIzuw2fmIXlrTcdRU94NvCNlXM/CMPirdIZwfXaKGdGaRw68JTYvS578tL7CbaiOmaJQvrWc/wBgJwlywM+SM9KFUhXvRY7NI3QncG/cCM0hcoPk9yyzhsO5uUGkhO3RvYr2Ei3X0RlGpcntkVOvCyhzhCE2iRJzrzPBBq4ZbNtamNjdKDmP1efm17UWhVZGDKSrKQQRtBEuEQM/cgBT7ppjUT8IBzE7H7TqPTY85mDU6fHtxHVz7MbM3crDE0VqDU3JcbmG3sO0dc05LsxcqcDiAhPEq2Q9DfMPebfalRmmiziQz3AnHaxX8oWO0MMEB11WA+yutvUo7YsZiZK4avpsLpSs3QWPIHgT2Ce/lHxOliETmRPFySfBVjRmPgeCwiG2upeoftcn8IHfM+OJqPgvz7h+mAwQhCbhIRS8pRPuenu4UX+48bZkZ15NNfDOii7izL0lebtFx2xd0XKDSCi8NEilRzCxSvhFUHjUyysN12LA9oPrkvInXkvKVTDuHpNY7CDrVhuI5xOXRbw5ZNE47kWiEX8gZ10cRZW+Dq+aTqY/Vbn6tsYJ1ozjJZRmaa6hCEIRQQhCQhj51ZV9z4dmB47cRPSPP2C57JJIwZ75W4fEFVPEpXRdxb57d4t9mfeYmSuGxGmw4lKzHpb5g8CfszmXSdtu1fI0QW2OWLcdPJ1lbRdsOx1Ndk9IDjL2gX+yd8xs7sle58QwAsj8dNwBOtew+BEyKFZkZXU2ZSGB3EG4iYt1WfIJpSiXCE4sjZQWvRSqvzhrG5hqYdhnbOwmmsoyhCEJZCI4v4x/Sb2jNnMX5bT6qn+tpjYv4x/Sb2jNnMX5bT6qn+tpxq/eL5muXpZVZxZaUHD1g2zg6l+rQM66lQKLsQAOcmwiTnnnTTam1CgwfS1O45IXnUH5xO8areHUtsjCLyZoptiHGXyfA+7BbmRyerUPWRFtVJIAFydQA1kk7ABzmU3MnIBw6GpUFqlS2rzFGwdZ2ns3TnaaDlNY7Gix4QzQhCdYyhPPEUVdWRhdWBBG8EWM9ISEIxlXBNh6z07m6NxTzkbVbusZW8kYzhqNOp5ygnoPzh2G4id5S8DY0qw57027OMv6u6aXk5xWlhmQ/McgdTAN6y0w0Lh3OA6ftRTE/OhjVxtUDaXCDrAVPWJWKNIKqqNigAdQFhJVgF4TKI6cQzd1Qt+UrELS83KXxKs7IIQhNgoIQhIQU86s0RWJq0bLV2suxX6ehunYeffJ5iKDU2KOpVhtBFiJb5w5VyRSxC6NVAdzbGXqP5bJku0qnzjyY2FmOTIzGbIOeNWjZal6tPpPwijoY7eo94nzl/NCrQu6Xq0xzgcdR9Yc46R4RbmH26peGO5SRasnZQp10D0mDKe8HcRzGdUj2b+WGw1UOL6JsHXmZf3G0f8AZlfpuGAINwQCDvB2GdKi7iL4mecNrPqYuduVvc+HYg2duIm8EjW3YLnrtvm1JVnplXh8QQpulO6LuJvxm7SLdSiTUWbIfFkhHLMCV3NXJXufDqpHHbjv6R5uwWHZJrm49FcQj120UTjbGa7DkiwB59fZKF788H9Kf8dX+My6TZHMpNDLcvkgz0yTw+HJUXend13mw4y9o8QJKpVffng/pT/jq/xk5y3wXDuaDaVNjpLqZbX1lbEDYb9lpWq2NqUWi68rkzf8nuVuDqmgx4tTWvQ4H5gd4Eo0htNypBBsQQQRtBBuDLDm/lMYiglQbTqcbmG0fn1ERujsytjAtj3NGEITaKIji/jH9JvaMMLTdmAphi+uwW5bZrtbXshi/jH9JvaM2cxfltPqqf62nEjHdNL4mtvCM7EZLxG16NbrKOfG04ZdJmZZyFRxKkOoDczjU47ecdB1TZLRftYpW+SbZuZbXDPpGilT62sVFH1TrA7te+U7JGVqWJTTpNe3KU6mU7iP/CSPKeBahVek+1Ta/MRtBHWCDPXImVGw1Zai7BqYecvOP26QIqm91va+gc4KXNFlhPmm4YAg3BAIO8HZPqdQzBCEJCGDnxhtPB1N6aLjsYX/AAkxd8mda1Ssm9Ub7pI/XHTLFLToVl86nUHepk2zJxXB12bfTYd7ofymO72boyGx5waDNDjY+mfrVT/+byqyV5jfLafVU9hpVJej9D+ZLeoQhCaxQQhMvODLAwqJUZSylwjW2gFWNxvPF2SpSUVllpZNSE5sn4+nWQPScMvRtHQRtB6DOmRNPmigk3z+yOlGotWmNFamlpKNgYWNxuuD4dMpEnnlGykr1Eoqb8HpF+hjYBesAG/WJn1WOHz+gyvO4TpXc0ahbB0CfNt2KSo8AJJEQkgAXJIAA2knUBLPknCcDRp0/MVQekgaz33mfRJ7mw7ehnZ4ZW9z4dips78RN4JGtuweNpJ5u545W90Yg2N0p3RNxseM3afACfWZeSuHxIJHEp2dtxN+IvaRfqUwLpO2zC+QUVtjlnyuaGLIB4LbvdAe7S1T6952M+iH36f8pVYTT+jh5YvislXvOxn0Q+/T/lPmpmjiwCTS1AE6nQnV0A65V4Sfo4eWTishcaMwsrcFX4JjxKth0B/mnt2fdnLnlkrgMQbCyVLuu4XPGXsPgRMIHdq9cwpuqfxQ7lJFzhMnNjKvunDq55Y4rj6w2ntFj2zWnYjJSWUZWsERxfxj+k3tGbOYvy2n1VP9bTGxfxj+k3tGbOYvy2n1VP8AW049fvF8zVL0sqsITiyrlWlh006rW3D5zHcBzzsNpLLMggeUUD3WLfRJfr0n/K0V52ZXyg1es9VtRY6huA1AdgE88Bg2rVEppynIA6N56gLnsnGse+ba7s1x5IrWbZJwlC/0VP2RaaU88PRCKqLsUBR1AWHqnpOzFYSRlfUIQhLKPl1uCN+qRXJ1bQN+i3iP2lskNbae2YdZycX8/wDQ6rubuZWrHUx/cH/5v+0qslOQjoZRToquvfpr+cq0PR+hr4lW9QhCE1igip5SPkqf3V9h41znx2Bp1l0KqB1vex5jvG46zrgWR3RcUXF4eSNYPGPSbSpuyNvU2v0HeOgxgoZ9YpRY8G/SykH8LAeEZcTmLhm5JqJ6LXH4gT4zjPk+p81d/urMCovh6fuPc4PqL+OzyxVQW0lpg7eDBB7ySR2WmCiliAAWYnUBcknq2kyi4fMGgOU9Rui6geAv4zfydkijQ+Kpqp37WPWx1wv01s37bK4kV0FvM7NQ0iK1ccf5ibdH6zfW3Dm69mhnrlrgKJRT8JUBVd6j5zfkOk9EYpkY/NvD1nNSqhZjYX06g1DYAA1gOqaXU417axe7LzIkUo/k3ogYd252qG/UqrYeJPbO73m4P6I/5Kv8ppZLyVSw6laSlQTcjSZtdrX4xNtQHdE0aaUJ5eA52JrCO2EITaJCEISEFXyjUAcMrHajrb7QII9R7JNZaMqZMpYhQlVSyg6QGky67EX4pF9pmZ7zcH9Ef8lX+UxX6eU57lgbCxJYYl5k5X4CvosbU6llbcG+a3ebdvRKjUcKCSbAAkncBtmF7zcH9Ef8lX+U1qmBRqXAm5QrokaTXK7i19I98bRXOuO14+AM5JvKItUfSJO8k95vPbA4x6LipTbRcXsbA7RY6iCNhlN95uD+iP8Akq/yh7zcH9Ef8lX+Uy/pLOuV+fQbxYiFVzpxbCxrt2BFPeqgzKrVWYlnYsx2liST2mVRcz8GP6P46n8p1YfN/DJyaFO+8qGPe14T0tkvVL7sriRXREsyZkmtXNqVMsPO2IOtjq7Nso+a+bS4UaRIeqwsW5gPNXo6efwm8BbUJ+x9WmjB56sCVjYQhCaRYQhCQgSH0U0j4y046po03bcrHuUmSjNjDadUruQn8Sj85h1a3Sivn/odVyTZ95Ubgce7ebX4Ts0w/qMrcl2f+H0cYx89Ubw0P0R/zbxnC4ak/PogH0l4reIMLTezZOJVnOKZpQhCbBQQhF/PpAcHUPOppkHcdNR6mI7YM5bYt+C0svAwQkhzcyycNXWobstirjadEkXI6QQD2W55W6FZXUMpBVgCCNhB2GLpuViCnDafcIs575cFGkaS66lRSPRU6ix8QP8AqJuZo0sZRDEkXY2JO1abEeIB7IM9QozUEskUMrJWIQiB5SxapRYXBKuDb6pFvaMZbZsjuKisvA/wih5NV+BqsdZNS1+gIpA/Ee+N8uue+KkVJYeAhIxli616yqSAtSoALnUA5AEr+T6YWlTUbAqgdiiLpu4jax0ClDadEIRP8pS/A0mGohyL9BQk+yIyyeyLkDFZeBwhEHyaC9SsxuSFQC/1i1/ZEfpVVm+O4uSw8BCfhEiuLutR1BNg7KNZ2BiBAuu4eOWS4Q3FrhJzUzGxQGqrTPRpOP0xtzTyW2Hw4V/jGJZ9d7E6gL9AA8ZcLJyeHHBHFJcmbMJxZbQNh6wP0dT2TYyRYCk9WolNWsXIUEk2ud8G6/htLGckjDci1QkpyngMXgipNRgCdTI7aJO2xBtrtzEeqOOZecDYlWSpbhEtxhq0lN9duYgjXbeJIahSltawyOGFlDLCEJoACEISEMjOyvoYOud6Ffv2X9UT/JvQvXqNzCnb7zqf0Ga/lJxmjRp0htdtI+ig/dl7p5+TPD2p1qnnMq/cW/65jn7WoS8DVygz88peDulKqPmkoephceKn708fJvlLl0GO34RPAMPUe+NmXMBw9CpS52HF6GGtT3gSRYPEvRqq66nRr2O8aip8QYFz4Vyn5Lh7UcFshOTJWUEr0lqpsYaxzqedT0idc3JprKEhMLPj5FV/4/8Aak3ZhZ8fIqv/AB/7UgW+7l8mFHqia5OyY9ZahTWaah9HnYXsbdI2255s5rZ1HDI9NwXSxamBzN5vQp8O2dXk0+Oq+gPaE9c6s0nNZXw63Wq1mXmRjtboQ6z0HrAnPhCSgrIdR7ab2sXkoVcW9aqxvoq9R25hoqSqjrtYDcOidOY/y2j/AMn+p481clJhsBWpp9FVLNzsxpm5P/tlojZj/LaP/J/qeW69k4Z6t8/5K3ZiyrxB8p3LodVT1pH6IPlO5dDqqetJr1Xun9PuKr9RoeTX5PU/un/Wkboo+TX5PU/un/WkboWn92ip+pkYy98oxH92r7bSxYXkL6K+oSO5e+UYj+7V9tpYsLyF9FfUJn0nql+eRlvRHrFDyl/J6f8AdHsPG+KHlL+T0/7o9h5o1Hu2BD1I4fJjysR1UvXUj7ELyY8rEdVL11I+wdL7pfX7ks9QSKZQPw1T+4/tmWuRXKHx1T+4/tmJ1vRB09x/9/2G8yt91P5xiybjRWpLUVWUMLgMAGtfUdRO3b2zgxGbGEcWNBB0qNA962mtSphQFUWAAAG4AWAmmtWJ+20Le3sc2VviKv8AbqewZJs3agXE0WYgAOpJJsAN5J2Ss5W+Iq/26nsGR/JuE4WqlO9tMhb7rzLq8744GVdGN2f2XaVSmtGkwc6QZmXWosCAL7CTfm3Tp8nWSnQPWcFQ4CoDtIBuW6jqt1HoidQdsLiBpoC1NuMjAEHv6NYPUZXcn4xK1NalM3Vhcb+kHcQdXZLo/wDSxzl1XYk/ZjhHRCEJuEhCEXs88t+56Oip+FqAhd6jnf8Abp6jBnJRjllpZeBIzyylw+JYg3ROIu7ik6R7WJ7AJQM0cHwWEpKdpGmetzpeAIHZJpm/k7h69OnbUTduhF1t+3WRLGBMelTlKVjG2ckohJvn/kfg6vDKOJUPG6H5/vbesGUic+UMElam1OoLqwsd/QRuIOuabq+JHAuEtrJbmxl9sLU52pty1/UPrDx2biKphMUlVA9NgytrBH/tR6JIct5JfDVTTfWNqtzMu8dO8c09Mh5cq4VrobqeUh5LdPQekeMw03up7ZdPsOnDdzRYJhZ6qzYR1VWdmKABVLHU6sTYDZZTPbImcVHEiytovz021N2ecOkeE150HiyLw+oj0sQPJ9halOu/CUqiBk1FkYC4YarkbbX7o/whKqr4cdpcpZeTPzhv7mrAAsTTdQFBJJZSBqGvaZP80sDVp4ukz0aqrdgSabgDSRlFzbULkSoQg2U75KWehcZ4WAiL5RMNUqVKQp0qj6KsSVRmHGIsLgbeLHqEK2vfHaVF4eRU8nlF0o1EdHQ6elxlZbgoo1XGvkmNcIS64bIqJUnl5JDlXJ1d61VhQrWapUYfB1NjOSObcZsrl7KQAAosLC3xD80osJnWmabak0G7M9UYmajYhqRqYktpMeKpULoqurk2FiTc6+a0zvKHRd6VJEpu50yx0VZrAKRrsNXKjZCOdeYbMgqXPJKcjVMZhixpUKnH0b6VGoeTe3N9YzaydlHKNeqiOHpITx24LRso1njMNRIFh0mPkIqOnceW54Cc89j8JkexWTa7VHYYetxmZh8G/OxO6WKEZdTxMcyoz2k8bODKX0LDqoP+YjHmh7oZHq4ln0mNlVho6Krz6NhYkk82wCMEJUKnF5cmyOSa6HHlkn3PVsCTwbgAAkklSAABt1yZZCyfWTEUWahVCh0ueDewF9Z2Sswktp3yTz0JGeFgWc8c3PdC8JTA4ZRs2aa+bfeOY9nVg5l1sTQq8EaFQ02PGBUqEPn3OrZtHPYW6aJCSVCc96eGRT5YCEIr5fzypUbrStVqdHxa9ZG09A7xGTnGCzJgpN9DWy7lqnhaek5uxvoIOUx/Ibzzdwknylj3r1GqVDdj3AcyjcBPnHY16zl6jFmPOeYbgOYdE3szc3TiH4SoPgVPP/UYfN9Ec/dvtzrLJXy2roaIxUFljHmDkbgqRrOOPVAtvCc3ft7o1whOjXBQioozt5eQhCEMo4csZKp4mmUqDpBHKU7wZLcu5Cq4VrOLoeS45Lfxbo9csE869FXUq6hlOogi4PZEXURs59w4TcSIA21jaIx5KzzxFKwcisu5+X2Pt77zWy3mJtbDN/xsfZb8j3xNxmDqUm0aiMh3EWv1HYeyc9xspfgfmMij5Pz2w1TU5akfrC6/eF9XXab+GxSVBem6uN6kEeEiM+kYg3BIO8aj3xsdZJepZBdS7FyhI/hs4sUnJrv9o6ftXmnQz5xS7eDfrUg/hIj1rIPqmA6mU2En9LyhP86gp6nK+sGddPyhJ86gw6mB9YEYtTU+4PDkOsIor5QKHPTqjsQ/qnqufmG3VR9lfyaXx6/JWyXgaYRaGfGF3uPsGfXv2wnnt9xv2l8av9yJsl4GOEXffrhPPb7j/tD37YTz2+4/7S+NX+5fyTbLwMUIuHPbCec/3Gnw2fOF31D9j9zK41f7kTZLwM0Iqtn7hvNqn7K/yni/lAo81KqevQH6jK/UV+SbJeBwhEep5Qx83Dk9bgepTOSt5Qap5NGmOss3qtBeqqXcvhyKHCS2vnri22Mieig/VeZmKyziKnLrVCN2kQO4WEW9ZDsmEqmVnG5Uo0vjKqL0EjS7tpi5lHP2iuqijVDvPETx1nuk6hET1k305BqpdzXytnJiMRcO+ih+YnFXt527TMiaOS8iV8QfgqZI886kH2jt6hcx6yFmZSo2eraq+4j4NT0D5x6T3CBCqy15/thOUYi5mxmm1e1SqClLaBsap1bl6e7eKTQoqihVAVQLADUABzT7hOjVTGtcjPKTkEIQjQQhCEhAhCEhAnliMOrrouqsp5mAI7jPWEhBYx+Y+HfWmlSP1Tde5vyIi/jMwq6/FulQdN0bu1jxlHhES01cuwaskiP4nN3FJyqD/ZGn7N5nVaZU2YFTuIIPjLjPxlB2i8Q9EuzDVz8EMhLPWyTQblUKTdaIT6py1M2MI22gnZdfURAeil2ZfFRIoSn4vNLCAaqX46v8phYvIdBdifif+UXLSzXj8+gSsTE2E2sRgKY2L4t+8z6tEDm9cTKDQaZywnoyz9VBBwQ8oTto0FO0eJmnhcm0ztXxb94ca2+hTlgX4R5wWb2HbbT/AB1P5TboZoYO1+B/HV/lHR0s34/PoC7EiVwvK/Tzcwo2Yen2rpeu87KGT6ScilTX0UUeoQ1opd2DxkRrD4Wo/Ipu/oqzeoTUwuauLfZRKje5VfAm/hK1CMWij3YLtZP8F5P3PxtZV6EBY95tbuMY8nZo4Wlr0OEbfU434eT4TdhHw09ceiBc5M/ALbJ+whHABCEJCBCEJCH/2Q=="/>
          <p:cNvSpPr>
            <a:spLocks noChangeAspect="1" noChangeArrowheads="1"/>
          </p:cNvSpPr>
          <p:nvPr/>
        </p:nvSpPr>
        <p:spPr bwMode="auto">
          <a:xfrm>
            <a:off x="1523397" y="1227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2" descr="data:image/jpeg;base64,/9j/4AAQSkZJRgABAQAAAQABAAD/2wCEAAkGBhQSEBQUEhIWFBQWFhUYFxgUGBcWGBwXGBUWGBgVFhoYHCYeFxkjGRkaHy8gJCcsLSwsFh8yNTAqNSYtLCoBCQoKBQUFDQUFDSkYEhgpKSkpKSkpKSkpKSkpKSkpKSkpKSkpKSkpKSkpKSkpKSkpKSkpKSkpKSkpKSkpKSkpKf/AABEIAEkCWAMBIgACEQEDEQH/xAAcAAADAQADAQEAAAAAAAAAAAAABwgGAQQFAwL/xABVEAABAgMEBQQMCQkGBAcAAAABAgMABBEFBxIhBjFBUWEIEyJxFCMlMkJygZGhsbPBFTRSYnN0gpKyJDVjg5Oio7TCM1Nkw9HwJkOE8UR1hZSk0+H/xAAUAQEAAAAAAAAAAAAAAAAAAAAA/8QAFBEBAAAAAAAAAAAAAAAAAAAAAP/aAAwDAQACEQMRAD8A8OavqtCWtNxLjwdl2pl1KmubaTVtLik4QoICgQnUa6wK1zig7LtNuYZbeZUFtuJCkqG0H1HYRsIIiQNNRS0p0f4qY9suGJcReH2O92A+rtLqu0knJDp8Dglf4qfKJgKFggggCJ5vFvRtOTtSZYamsLaFjAnmmDRKkJWBVTZJ77aYoaJYvvRS3JniGD/8dse6Apmw31LlWFrNVqaaUo0AqooSSaDIZ7o70dSyEUl2RubbHmQI7cAR+HXQlJUohKQCSSaAACpJJ1ACP3E43z3nqm3lScsuks2qjhSf7VaTnntbSdQ1EiufRoGs0z5QjTKlN2e2H1DIuuVDVfmJFFOddQN1RGWs+d0jtYY2nHW2jqWkplW6fNIopY4jFH3uSuvRNfls2jEylRDLah0XFpOa1jahJyptINchQ0GlNBQZCARBuq0gAxC0s9wm5mvnw09MeVPaR6Q2QQZlTi2q986EzDR3AuCqkk7sQMUbHzfYStJQtIUlQIUlQBBB1gg5EcIBX6EX8y80pLU4kSrpyC61ZUes5t/aqPnQ1ImW+S7UWc8l+XB7FeJAGvm3MzzdfkkVKeojZU6S4689QWiz5peJJyllqOYOxgk60nwdx6O0UB7QQQQGWvOtl6UsqZfl14HWw2UqolVKvNpVkoEHokjMbYQLV89sKUEpm6qUQAAzL1JJoAO174fF7iK2LO/Rg+ZxB90S7o0ms7LD9Oz7RMA2mprS1QqEq8qJJJ8ygDHjWteNpDIqHZZUgE0HOS7OAncFoQAfIYpCOtaFnNvtLaeQlxtYopKhUEf727IBM6JcorEsItBlKUk055nFQcVtkk03lJ8kOuXmEuIStCgpCgFJUkggpIqCCNYIiRbw9FPg60HZcElsELaJ1ltYqmu8jNJO0pMODk66RqdlH5VZr2OpKm67EOYqpHALST9uAb0EEEBP9596NpSdqzDDEzgaQW8KeaZVQKZbUc1IJOZOsx5VhXiaQzhUJVxb2DDiwMS5w4q4anm8q0PmMeffkiluTB3pYP8AAQPdGy5Mwzn+qW/z4D4pntLD4K/2cmPWmPPtDS/SeXGJ1LwSNZ7FZUkdakNkDzxRMEBONl8oifbI59ph5O3JTavIUkpH3YaWhd8claCkt1Mu+cg27SijubWMlHgaE7o+2nV1MpaKFKwBmZocLyBQk/pAMnB157jEx29YT0lMrYfThcbNDTURrCknakihBgLSghR3I3nKmk9hTS8T6E1acUek4ga0qJ1rSM66yK1zSSW5AEdW07Tal2VvPrDbaBiUpWoD3muQAzJIAjtRP/KI0rUuYbkUKo22lLjgG1xdcIPBKKEfSHcID9aRX5Ts4/zFlNFAUaIOAOPr4hNClApwJFK1EfqXu60jmBjcnltE+C5NugjyNYkiNTcBou2zZ4m8IL0wV9LaG0LKAgbgVJKjvqNwhpwE72no3pJIgrTMTDyE5ktPrfA/Vr6RH2Y0lyt407PTbsvNuJcShhTgJQlCwpLjaKEoABFFHWK6s4ckeSzotLonVTiGwh9bam1qTkFpKkKqsbVAoHS10JrXKgetHj6YT62LPm3mlYXG5d5aFUBopLaiDQgg5jbHsR+HWgpJSoBSSCCCKgg6wQdYgJjlL2LdePannHPo5Zlf4WjHfGm+k3yJr/2Kf/oijkoAFAKAbBqj9QEsO3z2wlRSqaKVJJBCmGAQQaEEFrIg7I9CSvF0ieQFsl91BrRTcm2tJoaGhSyQaGMVpgKWjOfWZj2q4o+40dw5fip/27kApZm8XSJsVcL6BvXJtpHpZhhXG6bTloGc7Me53muYwdBtFMXPYu8SK1wjXuhqx80S6QoqCQFKpUgCppWlTrNKnzwH0jD3w6RTElZvPSrnNuB1tOLChfRViqKLBGumyNxC9v3brYrp3OMn+IB74BPSV8FtPOIbbmita1BKUhmXqVE0AHa41qJnS0itFeVEiD5iKwt7tR3XkfrDX4or0QE22jehb8k4BNlSDsD0u2lKqa8KkoGIdRjXaF8oRDq0tWg2lkqNA83Xm6n5aVElA+dUjfQZw1rcsNmbYWxMNhbaxmDsOxST4KhsI1RIWlmj6pGdfllGpaWQDvSQFIVwqgg+WAstKqiozBjmFrcLpGqZszmnDVUsvmwTmebKQpuvV0kjggQyoAjgmOYQ1+N56lLXZ8quiE9GYWk5qVtZBGpI8LeejqBqGj03v7l5VSmpNImXRUFdaMpPAjNz7NB86MRI6QaRWvVUupxDVe+awy7Q3gOGilU3BRMdS5q7QWg6qYmB+SsqAw/3jmRweKAQVdYG00pVlhKEhKEhKUgBKUgAADIAAZAcIBFC6rSAjEbSz3Gbma+fDT0x5loT+kdkjG84640Na1FMy3T5yjVSB14YouOFJBBBFQciDu3QCg0L5QbTyktT7YYWcg6ipaJ+cDVTfXUjfSG824FJCkkFJAIINQQcwQRrFInq+y69EoezZRGFhaqOtp1NrOpSdyFHKmoGlMiAPncteeqVdRJTK6yziqNqUf7JajkK7G1HWNQJrlnAUXBBBAEIG9O9K0ZS1X2JaZwNIDWFPNsqpiZQo5qQScydsP6JRvlXW3Jzxmx5mGh7oCjNANKBaFnszFRjKcLoGx1OS8tgJ6QG5QjRRPXJ50r5qack1noPjG3XY6gZgeMgH9mmKFgCCCCAIXt8+nblnSjYl1hEw8uiDRKsKEUK1UUCDrSnMeGd0MKJWvm0n7MtV3CatsdpRu6BONXlWVZ7gmAaNx2nU3aC5sTb3O82lko6DaKYi4Fd4kV1J17oIy/Jsd/KptO9lB8zlP6oIDC25ZC5q25phqnOOTkylOI0BVzrhArsrqrxjNvMqbWUqBQtCiCDUEKSaEEawQRG9sM/8V/+ove2cjaX8Xc4gbRl05gDslKdo1B4DeNSuFDsJgNZc9eF8IynNuq/KmAA5XWtOpLw311K455YhDBiM9FdJXZCbbmWT0kHNJ1KSe+QrgR5sjrAiutHbfanZZuYYNUOJrnrB1KQrcoGoPVAelEvX6p7tvcW2fZJEVDEv37/AJ6d+jZ9mICmpRNG0DclI9Aj7R+UDIR+oDF3u6UGRst1aDR12jLZGsKWDiUNxCAog7wIliQk1POttIFVuLShI+cpQSB5zDk5SlpVck2Acglx0jeVFKEnyYVeeMJdDIh22pNJGQWpf7Ntbg9KRAVLYtkolZdphsUQ0hKBxwilTxJzPEmO7BBAEEEEB4OnWjwnrPmJciqlNko4OJ6TZ+8B5CYj1p0oUFJJSpJBBGRBBqCNxBi4DEa6ZSQZtGbbAoETDyR4ocVh9FICrNBdI+z7Pl5nwlooumxxJKV5bBiBI4ER70J/k3Wlik5lk/8ALeSsdTqKU87ZPlhwQGXvPRWx576BZ82fuiWNGPj0r9YZ9qmKsvHHcie+rO/gMSnox8elvrDPtUwFnwRxWOjbVuMSjKnph1LTadZUdfBI1qUdgGZgEDyjSPhNmmvsVFf2z1I9Pk1S5L84vwQ20k9alLI9CTC6000iXalpOPIQo84pKGWwMSsIolCQBWqjrIG1RijLqNCTZsgEOU590847ShoogAN1GvCnLrKqa4DZwQQQExX9opbK+LTJ/dp7o1nJm/8AH/8ATf58ZnlBppa/XLtetY90afkzap/rlvU/APCCCCAIUPKH0VDkoidQntjCghw72lmgr4rhFPpFQ3o8LTuQD1mTjZFay7tPGSgqT+8BASRYVsLlJlmYbPTaWlY2Voc0ngRUHgTFmyU2l1pDiDVC0pWk70qAUD5jESRWl0s6XbFklHY2UeRtamx6EiA10Stfa2Rbk1XbzJHVzDQ9YI8kVTCY5QWhC3Uon2UlRaTgfA182CSlym5JJB4EHUDAdy4DTNtyTEitQS8yVlsHw21KKyU7ylSlVG6h30bcRDLTK21pW2pSFpIKVJJSoEaiCMwYdOgnKCIwtWmmo1CYbGfW6ga/GT9064B6wR1rPtFt9tLrLiXG1CqVIIUD5R6o7MAQQQQBBBBARtpqO6U79amfbLijrkB3Dlet/wDmHYnLTj85z31uZ9suKPuT/MUp+v8A5l6A3MEEEARg78E9w5ngWPbtiN5GGvsHcKb/AFH8yzAT3dn+eJH6w364rwRId2f54kfrDfrivAYDmJdv2I+Gnqa+bZxdfNJ91IozSXSiXkGFPTLgQkA0HhrPyG061K/7mgziTrWnX7UtFbiWyt6Yd6KE5nclA4JSAKnYmpgHByapZQl5xfgqcaSOtKFE+haYc8Zu77RIWbINS9QV5rdUNRcV31N4GSQdyRGkgM9p9pJ2BZ0xMDv0oo39IshKMtoCiCeAMSAtZUokkqUokknMkk5k7yTD+5SVpFMpKsD/AJjq1n9UgD1u+iE1oPJB60pNsioVMMgj5vOJKvQDAVXoTo8JGQl5cChQ2MfFxXScP3yfJSPcgggCCCCA6Fu2OialnpdwdB1CkHhUZKHEGhHECIynJRTTi21ii0KUhQ3KSSkjziLciSr2pENW1OJG1wL/AGqEuH0qMBQl02lBnrLZcWcTrdWXSdZUgCijvKkFKjxJjYwiuTVaRxTjBORDTqRxBUhR8tUeaHrAESRegsrtqdoKnnimgz70BPuitzExWa1z2lpGsfCLx8iHVq9SYDBWbaC2Hm3mzhW2tK0ncpJBHkqIsjRy3ETkozMt966gKprodSkHilQKT1RK15WinwfaLzIFGyecZ+iXUpHHCao+xDL5OmllQ9IOK1VeZruyDiB5cKgOKzAPCCCCAzd4mk3YFmvvg0WE4GvpV9FHXQnF1JMSGtCqYiDQkgE6iRQnPacx5xDh5Q+kxdmWZFs1DQDjgG11wUQmm8Iz/Wx5V7GifYFn2S1TphExzp3uqLK1Z7aElI4JEB2eTg53SfTvlVHzPM/6wR1eT07S1yPlS7o/ebV7oIDo6Pn/AIpH/mDvtXIqBxoKSUqAKSCCCKggihBB1ikS5owquk6Dvn3PariphASrexd+bMm+1g9jPVUydeH5TRO9Nct4I21jvXM3ifB8zzDyqSr6hiJOTbmpLvAHIK4UPgxQOmOirVoyjku7lizQqlShwVwrHVu2gkbYka3LFdlJhyXfThcbUUqGzeFDekihB2giAtQGJivyHdxzxGPwCGDcXeN2Q0JGYV25pPaVE5raT4HFSB50+KTC/vuHd1fiy/4EwFNiOY4EcwE48o091GfqjdP2z8eXcSO7bPiPeyVGj5ScgRNSj2xbS2/K2vF/mRkrl5nBbcrXUouo+8y4B+9SAqyCCCAIIIIAMSNekO7M7T++V6hFcmI70/muctWdUMwZl6nUHFJHoEAz+TOenP7sMv63oesJjk1SBDE49sW402P1aVKPtBDngM3eQe5E99Wd/CYlTRj49LfWGfapiqLzlUsee+gX6RSJX0Y+PSv1hn2qYBtX2WjaMhNBxicfTLPjohKiAhxPfoBGYByUOsjwYW+jsou1p9pmanVpU4SlLjxU8a0qEDEoZmlBnrpFOaeaKJtGRdl1UCiMTSj4Lqa4FdXgngoxIq0OMPEHE260uh2KStCvQQoeiAqvQm62Ts3ptJLj9KF52hUK6wgDJA6s6ayY2EZq7zS5NpSDT+XOd48kbHUgYuoGoUOChGlgCCCCAmzlD/nZP1Zr8bsaTkzd7P8AXLep+MxyhFd1xwl2vxOGNNyZtU/1y3qfgHhBBBAEdO2Piz1dXNOfgMdyPD05ngzZk44TTDLvU8YoUEj7xEBHMVPch+Y5brf/AJhyJYiuLrbPLNjySDrLIX+1Jd/rgNVHCkgggioORBjmCASl4dwgWVP2ZRKjUqlyaJJ/QqOSfFOW4jVCPn7PcYcU282ptxJopKwUqHWDFtx4OlmhEraLeCZaBIFEuJ6LiPEV7jUHaICW9DtOpqzXccu50Sem0qpbWPnDYfnDMeiKf0H05YtSW51noqTQOtqPSQrcd6TnRW2mwggTZeFd09ZTwC+2MrrzToFAaeCoeCsbtusbacXYaVKkLSZcxUbWoNPDYW1kAk+KaKHi8YCt4IIIAggggI201PdKd+tTPtlxR9yJ7hSvW/8AzDsTbpeqtoTh3zMx7VcUfcaruHL8FP8At3IDewQQQBGGvsPcKb/UfzLUbmMHfge4cz1sfzDcBP12f54kfrDfrjbXu2tadnzykonpgS71XGaLIoCek3UUPQVl4pTvjE3Z/niR+sN+uKMvT0M+EbPWhIq+32xk7cYGaOpaap68J2QE96FWAbYnwzMzikLUlSgtzE6teHMoSVK14anM6kmKO0Nu6k7MT+Tt1cIop1yinCN1aAJTwSAMhWsSdZtoOSz7brZKXGlpUk7lJNcxu3iLB0T0jRPybMy3qcTmnXhWMloPUoEccjtgPXggggEPylz22R3YH/xNRgbqB3Zkq/3v9KqQzOUrIEsyT1MkrdbJ4rShSfZqhUXdzXN2tJKOrsloHqUsJPrgLBggEEAQQQQBEtX5Du5MeKx7BEVLEo3yTQctubI1BTaPuMtpPpBgNFycD3TfGzsVftmYoyEFya5CsxOPbEttt/fWVf5cP2AIma7hXO6UJXvfnF/uPn1kRS61UBO7OJluLGO3EKOxt9XnSR/VAMm//RPsiRTNIFXJY1VTWWVkBXXhVhVwGKEHoxby5KcZmW++aWFU1VTqWjqUklPliypqWS42ptaQpC0qSpJ1FKgQQesGkR1pfo6qRnn5ZVTzayEk+Eg9JCvKkg9dYCwrPnkPNNutnEhxCVpO9KgCD5jH5tS0US7DjzhohpClqPzUgk045QreT1pbz0quTWrpy5xN11lpZzH2Vk+RaRHPKG0o5qTblEHpzCsS+DTZBod2JeH7ioDC3X2au1rdVNPCqW1qmXNZGLF2pscAqlBubMa/lKM/k0mrc64PvISf6Y0dx2i3YlmJcUKOzJDqt+ClGk9WHpfrDHj8pBHc+XO6ZA87Tv8ApALe4p6ltsD5SHx/CUr+mCOnc27htyTPznB95lwe+OYD9aHOV0jZO+dV6XFRVgiSdCHe7sqd84n0uf8A7FbCAIV1993nZkv2Uwmswwk4gNbjQzKeKk5qG8YhnUQ0YICJbPtBxh1DrSihxtQUlQ1gg1B49W2NBpjpSLRn0TOHApSGErTsC0gJVhz70kVHAxo77LvewZnslhNJZ9RyAybdNSpHBKs1J+0Nghcyh7Yjxk+sQFuCOY4EcwC6v10bMzZSnECq5ZQdy14KFLg6gk4v1cTjYFqGWm2HxmWnW3Kb8CgSPKBTyxaLjYUClQBBBBBzBB1gjaIlO9K75dmTZwgmWdJUyrXQay0o/KT6RQ76BVUu+laErQQpKgFJI1FJFQR1iPpCkuIvAS/LiReVR9kdqqe/aGYSN6kaqfJpuMNuAIIIIDoW/ayZWVemF9602tfXhBIT1k0HliLnnSpRUo1KiSTxJqTDtv8ArwEqHwcwqtFBUwRqBSapZ4mtFK3EJG8DNXL3dKnZlMy8n8lYUDmMnHBmlsb0g0KvINuQOu6vRsyVlS7ShRxQLrg1HG50sJ4pThT9mNbBBAZO9ZVLGnfovWpIiW9GD+XS307PtUxT976qWJOeIked1sRLlgrpNsHc80fM4mAtSJ75QWhfMzCZ5pPQfOF2mx0DJX20jzoJ2xQkeVpTo8iek3pZzvXEkA/JUM0LHFKgD5ICdLldNuwZ8NuKpLzOFC66krr2tzgKnCeCq7IqCImtSzVy7zjLqcLja1IUOKTQ03jcdoim7m9OPhCQCHFVmJejbldak07W7xqBQ8Uk7RAb6CCCAmS/5dbZVwZZHoJ98ankzH4//wBN/nxjb9HK22+NyGB/BQffGw5M56U/1S3rfgHpBBBAEKnlCaShmQTKpPTmFgkbmmyFE8KrwDjRW6N3pXpfL2cwXpldBngQKFa1fJQnaeOobSIlPS/Sl60pxcw7rVRKECpCEA9FtO/X5SSdsB8tEtH1T06xLIr2xYCiNiBmtXkQCfJFkstBKQlIolIAAGwAUA80LO5a7UyDRmZlNJl5IASdbbevCdy1GhO6gG+GfAEEEfNMwkqKAoFSQCpNRUBVcJI1gGhp1HdAfSCCCAzt4GjqZ2zphlQqrm1KbO5xAKkEbsxQ8CRtiQEA1FNezr2RY+mdupk5CYfWQMDasNdqyMKEjrUQIma6rRZU9abKcNW2lB107MCCDhPjKon7R3QFYo1CuuP1BBAEEEBgIt0jXWcmDvfePncVFIXELrYrXBx4fxCffEz2mur7p3uLPnUYpDk/uVscDc+8Pwn3wDKggggCMBforuI/xWx7ZBjfwu7+l0sZzi6yP36+6AQ12h7sSP1hv1xXgiQLuVUteR+ssjzrAiwBATPfpoX2JPdkNpozNVXlqS6P7RPCtQseMrdHcuD027HmjJuqo1MHtddSX6UH3wAnrCIdN4GiabRkHZc0x0xtE+C6muE8Ac0ngoxIq0racIOJDiFUOsKSpJ84II9EBbsEZO7LTMWlIIdJHPI7W8P0gA6VNyhRQ6yNkayAx97GjZnbKfbSKuIAdbGs4m8yBxKMSRxVEoS75QtK0mikkKB4g1B88W/EyXzXdKkZozDKfyV9RIoMm3Dmps7gcynhUeDAUbYdqpmZZl9HeutoWOGJINDxBy8kd6EfcFeAkJ+Dn1UNSqXJ1HEaqZ661UN+JQ3AvCAIIIID5TUyltClrIShCSpROoJSKknqAiL7ctMzM08+ci6644RuxqKqeStIfF/F4CWZcyDKqvOgc9Q941rwncpe75NflCFhdXd8u05sFaSJVohTytVdoaSflK27hU7qg6rjdHDK2UhaxRcyovGuvAQA2OrCMX24YUflCAAAAAAKADIADYI/UB0LemOblX1/JZdV91Cj7onvk8orayjulnT++0PfDzvAfwWVPH/CvjyqbUkeuElyckd1HjulV+l5iAo2Eryi9FMTbM8gZoo07T5CiS2o9SiU/bTuh1R0LesZE3LPS7neOoUg8KjJQ4g0I4gQEl6B6UGz59mYFcKVYXANrSsljiaZjikRqJ9w2/pEEpJLBcCEkVylmqlShuxAKVntcEYK1bNXLvuMuii2lqQocUkg04Q8+TpotgYenljpOnmmq/3aTVahwKwB+rMA422wkAAAAAAAagBqA4QreUYnuU0d0237F8Q1IWHKHT3JTwmWvwOiASF2r2G15E/4htP3lYffHMdHQ97BaMmr5MzLnzOoMcQHa0LURa0msg07LYJy2F5MWFBBAEEEEB52kNgtTss5LvCqHE0O8HWlSdykmhHERJGkOjD0hOrl3UnE2sUUAaKSTVK08CM+GY1iLIggAQQQQBHn25YTM4wpiYbDjatYOw7FJOtKhsIj0IICcNLLkJ2Sd56QK5htJxILZwzCCDUdEUxEb0Z8BHoWDygZqW7VaEtzqk5FQ7S6PHSRhUfImH8YV9+fxdPUffAdVXKQksOUtM4t1GgPPj90ZO378Z6e7RZ8upnFl2rE8+fFKUjB5BUbCIU7XfDrHripLoPiPlHvgFtoRcI++sO2iSy3WvNggur29IiobB8qteQ1w/LPs9thpDTKEttoFEpSKAD/AH547AggCCCCAxN857hzdNzQ88w1EtyYUlxCqHJSTqOwgxbUEBwI5gggEPyhtDKONz7Scl0aeoPCA7Ws9aRhJ+anfC8u80qcs2fbfAUWz0HkgHpNKIxeUUChxSIruCA+cvMJWhK0EKSoBSSNRSRUEcCI+kEEBK19QKrcm8jlzI1bpdqOnoFp/MWUt1TLKHA6EBQcC/AKiMJSRTvjrrFawQCFHKPmKfEG6+Ov1YY6E3fha0z0JaXS2TqLTK3V+TFiH7sUTBAS9K3ZWzabvOzCHElWt2cUUUG7Cqq6bgE0hv6A3NS1nFLrh7ImRqWoUQg/o0Z0PzjU7qQwRHMAQQQQBCCvutKak7YampZTjVJdtIcSDgJDjpKFEjCrWKpNdmUP2PhO/wBmvxT6oBHWFykVpSEzkqFnatlWA+VCqivUodUe1M8pGUCe1yswpW5ZbQn7wUo+iFVeL8YV4xjz9BvjrfjD1wGznnLW0leSEtc1KpVVPfJYTsxqWc3V0yyrSuQFTDr0E0FZsuW5prpLVQuukUUtQ/CkZ0TsqdZJJ0Et3ifFHqEfWAIIIIAjhRjmCAiFxCiSaHMk6jtijuTwT8ErB2TLo/hsn3w0IIAggggCFrygCfgig2vtepZ90MqCAjnQiqbTklUOU1LnV+mRFjQQQBE53+aF8xOJm2k9rme/oMg8Bnq1Y09LiQuKMggJVul0yVZ0+krqJd6jb2ugFei79gmvilW+KpBjmCAI61o2c3MNLaeQlxtYopKhUEf7zrrBFY7MEBPWm1wsxLrL1nEvN1xButHkbeicg4BspRXA644sC/Oeke0WhLl4oyq5iZfHjYk0X5QCdpMUMYwV8XxHyn3QHgjlISWHOWmcW6jVPPj90Zq3r/5qZ7TZ8tzSlZBX9s6fESE0SfIqE+53x6/fFJXHfFleT3QC/wBEbjpydc560CthtRxKxnFMLJNTka4Cc6lefAw/7EsNmUYSxLthttAyA9JJOalHaTmY7wjmAIIIIDG3wv4bEnCNZShP3nm0+owq+Ti0fhCYJBH5NTzut/6RQ0EAQQQQCFv00EWu0JZ9hNTNqQwrdzwolBJ2YkU/ZEw67BsdEpLMy7feNISgcaDNR4k1J4mOjpP/AGkj9cT7CYj3YAhacoFFbIyFe3tepcMuCAiaRKkOoXQ9FaVajsUDBFswQH//2Q=="/>
          <p:cNvSpPr>
            <a:spLocks noChangeAspect="1" noChangeArrowheads="1"/>
          </p:cNvSpPr>
          <p:nvPr/>
        </p:nvSpPr>
        <p:spPr bwMode="auto">
          <a:xfrm>
            <a:off x="1675420" y="1379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4"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1827442" y="1531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1979465" y="1684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131488" y="1836739"/>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0"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283511" y="1989139"/>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2"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435534" y="21415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4"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587557" y="22939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6" descr="data:image/png;base64,iVBORw0KGgoAAAANSUhEUgAAAagAAAA8CAMAAAAE7N4TAAAAgVBMVEX///8AAADPz88pKSmurq4hISHy8vLU1NT7+/vu7u60tLS6urpAQEDX19cdHR34+PhkZGTe3t7k5OTn5+c2NjahoaHBwcGXl5cVFRVXV1d0dHRLS0suLi5fX19FRUWoqKhsbGyOjo6AgIALCwssLCwXFxebm5s0NDSEhISBgYF4eHjDvfVeAAAQkklEQVR4nO1c6ZLqOg4mYQ0EQhIIhLAFaOD0+z/gYEtyvMiGvlVn7tRU61d3Fi/6tFuh1/ulX/qlX/qlX/q/pskoETTK/u2FAE2SUlLyX1/P32XEZB7Hc9/NIn5REnq9iKft8ri6rY6H56DKQ48msUnz3DdyNo8dGuflJwzIq7ZZRC9aHHfraty9MnKHNIbXBi+sW/P8g5mL6mNG9MSoozfjiWeMaZN62E9j/uGsXfT71yow2qbeRh1dj5fZxPtwte3rtE+b5fPO7qg4DPsW7V8M+G5PYQb0iucx0mm/UzurHvaQBh21kTcL49YjbXbtICiuvaqtrzojmufU/3D2WspiE95JJThv7DYRW1t6lnEXs3pQfLFl2Y9s+qq9uM6ch1+0OjO8LxruUcGA1WEW2N1g5bxxUrNfmfE66mvLaLmZ09avVnk9dF7Y+hlRiKXs/RIt6CzGMDifSKa0np07j3c0euIWm919MJvev2uE7VjyL8Sw4/1qlaar/Zfa0sZZclnDXlfp8dgISh/d49HUw7FkJ+4O64GYv5xd0q0BlFL963ar/lDo6UDd4a5YZ/q4qUcWHs4nF7h/a3br6Wy62TU3uFAX/AtjOeSdv4m82otHDKFMgCn8IqZ+oGJ4b7XpbsdtKq998fYPgNpO86Is83i6WRIHHFlFoJq4RMc8Gr/2r9R3yfrUTI536DaSTc8aUNNoX+/azX19GgymwMnlYDBYrzeb565ZLDSg1vLuo8hLsdDTk/T7ypqzuGEYAap9rVhGVBKoQ8iYbuT7A/3SCJjSZ52bH6gKlvJt8iwH4VrcuQXmkSkSyTRFBgysJ1F4joZVzOLNAjmWcvavlesxdj+abtf0d1HFhRIImFjJ9KiIK23/ANReXcnXhBRjpmcgP5excXW+A5E9cYwAH3ANGHGU1LV+DYGKvrkXZj6g4iGvCxMwGxHnKgsLqNd2UFZTiwGjA8i0NfMkr4ljrgGQpm1oX83HzoOCQMpaj5sAXHRjWJEuO89WwAjHfE9aeOPkvIEO5cVxf+BXMVwckQVaMy9ID8wAhcvjXjl5FzhygOrlN3ZuBKrvwrFBj3G1F1XKV94EhYoeQaBgC0Md4ylM+2WvqNp64UCRZcwlKSgvRD2y4lH01C8qoFbMe9WCBQqjsgs7CcQYX+5bGbPyDaqUqZm4UFujBJ3Q/DWWo5YyWL9LTojCGsUANTrDtFbQlacBRnz74EBl442YHJZ7QAEVHdxoSmjO1Z0JltDnvWEJqUztxH4TBijUssjkcAAoMimW1Z1IxJ+f1gR+DBQZip05A2h+wzMCxdkNGp7EcV84QXs86xdJViLOsYgocesAhRbU5wzRBLt2kQEKWRaZqAaA6mXkpwwzB56WM8UsrTj1UMQBFT8Y8ZuFGYEmzrGLF2K4bwF033CJo50CyjVyAqihEwyDg/Ilyb3enuFkN78J1IWd+ewHimKS6KBfTPr/QKN8xYHB1QUqA/UwAtEEhtl5DS4Yxr3NQMXxIf/mie7X+lUdKCdVFUD17XlQUOyYuiP0vE/7OgcUOinLSYeAUvvUBSWRCXHzqY9KfwxUDxQ51ZmBibGfEcgpO7XtOM6bgAPdbvSrwvTdyJzYIikU3hYIDMlSbyW3l2Dmb18PAGUNFgSKXK3O52TI4e2lMFBTP1CNplGY7KSeQkxPeeCFxdXO2bBJb6wyexOolz843qm+Yu00fin3w2JiBXHX2bu8XnbmdY4D6uJqh9rKigeKvJS+jRFEME4e5aE3QG1doDI3MkBX7eZWHTUcV7OXpO8xeOXc20t2hyB3R/2yAGo1bglE07FIoMxLFHaFSlXoZGvrMgcUbOVhyRwYh9STaODwekaaIeBpuMhNBED5Yo/ZlwsUBuKa+6cp/ZZPxVWGZsi6y62FhHDpGuv5i+dLZIB+VwC1H5dYzbGYO145ZQMMOrfemvqLYlDQh5XrcEDBtacVKMM6ucxOrgqGN5wD+sWoCa1L0TEM1MIFCrRMnzJBC+W3fC+mwyNbY3uCg4scw113uWInd/AIK31sAVS/UkUSc/Xz1AEK5x6GAqwcGLG1snIGKCx72csNA0WnIHp0O8ZQM3q8OeiR1ISBGjpATZ6OiCMjHE9srBQrL4btE0xdFOicz/YrwrDf8hb2orNeADWsulCkrzNNjGmWRsnurELrS9BJWTxjgAKO7WzUw0CNMOf/o12bfJOkRQd/mGNO6wOq6jtAjRfOGxjSPULzYLxhMkL4k2Ge4GptWy1CpboHQBlxnAjiFi+fNqJivn6KIoCyijXIECOLcQjmsUsrDlCYbB+djCsMFIWKZ92Ez7VDw4vnIEjRT4HKh+6mG49K6ER+bGcM/1KzVUGMtN+vpQJuXKUROb0Aqhejmur5jwvUBNfnrVNJQk5a0efWAmoMeAzdoBo24QsmSJjNMgF5KbnDWTijCvsoG6gJHONFtbEdPMr0VReAkBFGZCjqcscCj+eioSlUQtG+6D2DMwooGlRnpQDKPKecDD9ZH1aOG1NVzNHjDejAnkl+ECifDTuxw7caUtHOW5oWFI76TKCy6QUwWZosxYnCZStcqQGxOJB5yViCRVbTP2xgSMBioUfvHVCkLNFCiaMLVPaT9Vm2i4CaTdftks6rl9zRBAB19AEFGakNJJ2FoVKF8odwHoVAzctqsH4ejqg6G8uR4jyhHg4VnxsrFaovbA2Jm85fEUqI40nYihGNdUCpUnZU05oEUAfDwBBQ3AlMR7iGvhnNEVBUBxENDnw0/UajIFZ2fViVRhq59XtFnwFVPNRYj297MGJWuBgyYCRWXBP1waRxWSmqV6KoD8b9qt/SgOrMPEmjH6hQmkfVsmjIA5VjHaTe+Hb5BihIdJhgI++qM1EopwoDpcJz9IXX89pV+xInCedtyFGjGCak+CJUAX2NZhfFGZbsocGZdbslcCWgJn9w9hsO/HeAouIGe94m6TONYu5nU72x7+EThHD1XCW8k5sfDAIqrFE+oORRWHK1hxgPMZY9XQ2FEaQD1TXUHSGX/jumj0LplTfh+Qwo1oeNWg2pheds/kOgKGlsmIcoD/rIRxlVy7ua+mwPvyYtwh0adWcdKKq4UuTvByrYlfYmmFCaffE1IX4W9Xn65nKtaXXF+6nwCW9X65ssuzXbFPlvdcQEE9KegJwT2MQmcewAXQlo3PXYOkmNMFBFTlIfBVBnI3uYoH9xDpsMQiC84TkWu7f/0Efh8GdPspSduqDiwpa6wkBp1fMYvSEz00cSS1VZTV5kEgxATbAcRIn0VGGD3UMBoCYUkskSHwMU+gAj13aIEl5TnjURRJuy9LAKgHpXmfAn3bk6m1uwzj7chaQBRaUFBo7rJxKLcn/QZpIntejiMeld4EaFfAG3IfA0Bk8eZmI1J7shZNEFiuyqfYRhUoucNDmhAUW9Eh6VCpeQiHuBpDtT2TuLBgDlO7nXz6OwKOFWubC6ETyOopas6Kxdk4kuGkwqigIg846vWCbSw61yb2XAqpd/zQKFyhysRXqaq3SgsPZ85Qd4Uz0HrQ+cgfdUUsz3JeyVKHJkHMW3Przxxj60iOTgMkIWasmz4Sphp4JruOUxiJJerS5vFlCZapIZ9+ZHB6gx7j90zIHBo81JHaiATem9OzgcgwF3mjlMojZHLvADoHytqgZQGUzmNs2h2Qofc6Dh0PlbvHi6pQvYvC3ZIM4mqTqKcbHuhcuhBVSvpDp0IzluAYVHneGDQ9jc3uKRDhT1X9ndzEBhjcKzsyN/VxHygLGu2S0MFIhirP/nmrgSw6rQmTK2d1z1icSRYfdhCDox0XghJItEG7msO3kXKCUr0UmULSygMkyKQ8W+ioA2yQCK2hDZZAaA8jS34CHemwK+0n2uuRpc9dnDY4CGwpARhpD2Ysi+h+JzZESqX8v7elmc0p2p9F0qzi1gUj0BEYJhAaXq6Ktq6batoVkNhH1k1iwsrU5Z7Ipjep/fdCFR9hE6AxeE7VKMJCQ/AYrkNrW9FDrzc2AJBwZLEa3dup218MhWTqN8WQKhitH09Hrvy5KKEXWW/WGAKhtnDItQYCPLjU0sCUcn8s2EZQDUngeK7RhhCNqcOS9YwgJ9LaQWUNj5eLVVM8eeTP/RF+7YsHxS0TURVKWojV5yw2NcPZMUD9rNDbKpRarUnmkEbRkxMajiRc0GKsMqCAMHAMV8zSEIa9rve/ig0MbUeAo8sPUAdTKBouzT/i4BGWFLuUaoc2bwK4DSSkoTND/1Uc958MhJ99IsUD3taMcBagS2z/95D3pxOygbWUBRxTLtORQCCutHh/ddscAnxkLiybrvHARm0D6xOdgrx2EgePzj/RoXGLEwY6LY0hS0rNerIVP4eaEmxAULlNbN6bZWr72aoM/sZB6Jvd2RhwFUYmPO6FXgOgwfL8hRpOl7MIDOfwgUtrs7HxyCbfX+bMDMLYH3wN7o+fNIteUstKcQYwsoJnUkP8P2wGN7Ly9JGfddpyC0xlqIgZ+BOS3vmR8oT4MTRyAHXGUCK3iOLUMCQdQLkchLJ4DCbIfPKTHbtWeZ2tfUZ+B68FU7MiCBYkJYVaBgYiMscPAR+lrKEfNhMsql9hUlRbi2v0eg7GC0p5UxP/gcQBY/nJZBuX4A6hgGSpu9QF7a1jy++hlBnQG2tK1toOjjXKPN5eC8LNnHAKW+GOOC2JMjc93agQnMoSBmf7qIo0o9+G94ty5QFI5+0rksn3VaBrVp+WRbnYPrZoaKq/yjDoByEgDRKUgKvppGFwc3So8eoDiRoDoVm22sfSIf6JzHBPSPvh5UKStER6DsH3bIKjxxZT7xi082InKJD7a4MePlw3jTBKpg+hsk3dmV9hQjXIEVUV7N9NGZXhcPwjQGSzlnK24xtN8cWJeLfvRuzphgSPbNyTEGGUYplD6hMQ0UVsDMPGpUkdfdMSarii6GWGdwmM3XbTFnv3mKhUzDAt9KKAiQGq5NRpSkJY6JngjZtCx3KxXC4JkL1NgLFC6OB4q+el4OujlHJyoWsx4EZcw0Rs5ptNwmRisdIMVsc1Y+lxv9NXjaas0H3/Jp3w/SYEuHByhkssEU+orCtT0I4XKqMWJde5cqD/wsoEpXWd36lJRzPoaCQ0IPULKFWihVel7HRZLH63NKzRp8OIhAmYukVnsj9kCgvo51fTicl4e6WVGLgK+zXA7eby6DOE/i0xJspPvjPUDYOrLwAIUVNLczUoDLWF3IwLfHnWIErpXz4ZKpS9PiiBBpb2K3c+SiCkieOALx/qLPa+3ub0S9JvSd8qhOEWNFFLMY3+35frTquuKsXrcNkxpv7eLNDz0gJhZTUFQ477t5uLNHD/5cciKy5LN1cezMhmZeEzVZHvA1bjkxv0nl/WCtrmn9rcRYiLB+9WCMAYIeDOZp5NBidW4H/jrs+Gg93/D2VxIVncPVeYspg8BLxcZmRN161DXj0H7lKZamokZpkVdxGgwGvjR/NBsMqlDKUlbrJX2ZNKzvwR8UzAeSrB8Hm1RwudIui2l1ms5mVTwPhuSTvDrtGvo1tv1lFlrJHMf1jBjDXYsp2YC9jPRixIG+sujX68ov3bMXOWOcbOjGM0nj8I/F/YhGSVnk8bwsy0+/Sf9blIkfKS3G4/xf+JnSHjBiHo//ESPKd2c2v/RLv/RLv/RL/5P0HwuU82Rcw5VrAAAAAElFTkSuQmCC"/>
          <p:cNvSpPr>
            <a:spLocks noChangeAspect="1" noChangeArrowheads="1"/>
          </p:cNvSpPr>
          <p:nvPr/>
        </p:nvSpPr>
        <p:spPr bwMode="auto">
          <a:xfrm>
            <a:off x="2739580" y="24463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 descr="data:image/jpeg;base64,/9j/4AAQSkZJRgABAQAAAQABAAD/2wCEAAkGBxMHEhQREw8VFhMXFhwUGBcUDRkWFRUYFx0YFxQWFBUaKCogGB0nIBQYITEjJiksLi4uGB8zODMsNygtLisBCgoKDg0OGhAQGzcmICY3Liw1NDIsMC40NCwsNCwsLCwsNDI3LC4sLCwsLCwsLCwsLSwsLCwsLDQsLCwsLCwsLP/AABEIAJ4BPwMBEQACEQEDEQH/xAAcAAEAAgMBAQEAAAAAAAAAAAAABgcEBQgDAQL/xABLEAABAwECBQ4KCAYCAwEAAAABAAIDEQQFBgcSITETFhcyUVJjcYGRlLGy0SIzNDVBVGFyc9IUU3SDkqGisyMkQmKCpJPBVePwFf/EABoBAQADAQEBAAAAAAAAAAAAAAADBAUCAQb/xAA3EQACAQIBBwoGAwEBAQEAAAAAAQIDBBEUITEzUVORBRITFTJSgZKh0TRBcYKxwUJhsmKiInL/2gAMAwEAAhEDEQA/ALxQBAEAQBAEAQBAEAQBAEAQBAEAQBAEAQBAEAQBAEAQBAEAQBAEAQBAEAQBAEAQBAEAQBAEAQBAEAQBAEAQBAEAQBAEAQBAEAQGutt9Q2TNlZTt6zPznQEBDb8xgts5oJA3+2Oj3f5OOYcWZepOTwSxLtOwqyjz5YRjtk8EZ9yYcMtgoSH7uT4LxxsOn8l4R17StQzzjm26Vx0Eqsd4R23aPBO5odzFCsZSAIAgCAIAgCAIAgCAIAgCAIAgCAIAgCAIAgCAIAgCAIAgCAIAgCAIAgPzJIIhVzgBuk0HOgNHeWFEVkBLfCppcTksHKUOoQlN82KxZAMIMYeXVocX+xvgR8p0u/Me1SU6M6nYRbnawoLnXU1D+tMuC0eJBrzwkmt+YuyW71uYcvpPKStClyctNR4lKpy1TpZrSng+9LO/BaF6moc4u0rQhTjBYRWBiXFzWuJc+rJyf9n6ildEQQSKe3qUdW3p1O0ixacpXNrmpSzbHnXB5iQ3ZhfNZKB/hgbp8IcTxn56rPq8nyWeDxNenynZ3GavHo5bY514x0rwLAuHGE2WgMlf7ZTQ8kmg8vMqEoyg8JLAsysZuPSUmpx2xz8VpRNrFf0NqzF2Q7cdmHI7QvCkbRAEAQBAEAQBAEAQBAEAQBAEAQBAEAQBAEAQBAEAQBAEAQBAEBj2u3R2MVe8D2ek8QGcoCMX1hqyxjMQzcL87j7rAmJPQtatd4U44/jjoK7vvD11oJyKuO+fnp7rBmH/ANmVmlaVanywX9ndSVla66fPl3YfuWjgRC3XpLbzV7yeM6OIaByLRpWNOGd52Z1flyu04UEqcf8AnT4y0/gw1cSwMVtt4sIeBAEAQAGi5lCMlhJYk1GvUoy59OTT/p4G1u3CCa76Br6t3pzt5vRyUVCryfF54PA26fLiqZrunzv+l/8AMvZ+JN7gxhalRpcWezbx82lvJzrPqUKlPtIvQt6Nzntail/y80vZ+BYF2YVxWsAuoAf6mHKYebOPzURVqU505c2awf8AZv4ZmzjKa4OG6DUIcH7QBAEAQBAEAQBAEAQBAEAQBAEAQBAEAQBAEAQBAEBrbbfcNkzZWU7cZn5zoCAhl/YwGwVaHhv9sfhP5X6G/kV7FOTwisS5Tsajj0k8IR2yzL3fgV9emGctqJyPAB9NavPG4/8AQ5VdpWE5Z5vAgqcoWNvmpx6SW15o8NL8cCNzTumJLnEk6ampPGfStGlbU6fZRk3fKt1dLmzlhHYsy4L9nmpzOCAIAgCAIAgCAIAh6nhoMqx3hJYjlMeQfYdPHu8qqVbKlPOsz/o2Lflu4hHmVcKkdks/B6USy5cO32YjLqDvmHJPK3Q78uJZ1WzqwzrOjSp1bG67Eujlslo8Je5YlyYcMtgoSH7uT4LxxsOn8lVFe0rUc845tulcdBKrHeEdt2jwTuaHcxQrGUgCAIAgCAIAgCAIAgCAIAgCA/MjskE7gqgIVacOhZDkvMTXUrQ5Wjd0+xeYlmjZ160edTi2jy2Q2fWQ/qTEl6su92xshs+sh/UmI6su92xshs+sh/UmI6su92xshs+sh/UmI6su92xshs+sh/UmI6su92yPYQYw8uoDi/2N8CPl9LvzUtOlOp2UJ2tOguddVFD+tMuC/ZBrzwkmt+YvyW71uYcvpPKStClyctNR4lGpy1TpZrSnh/1LO/BaF6moc4u0rQhTjBYRWBiXFzWuJc+rJyf9nxdEAQBAEAQBAEAQBAEAQBAEAQH7ilMRqCRT29W4oatCnU7SL9pylc2ualLNsedcHmJDdeF81koH+GBvj4Q4njPz1WfV5Pks8Hia9PlOzuM1eHRy2xzrxjpXgT258YrS3PIOKUEkcTxp5VQlGUHhJYFvq+pNc6g1OO2L/K0o2OyGz6yH9S5xPOrLvdsbIbPrIf1JiOrLvdsbIbPrIf1JiOrLvdsbIbPrIf1JiOrLvdsbIbPrIf1JiOrLvds2dx4Vf/rva1uplpcWktrmIFfSeJeletQqUXzaiwZKUIQgCAIAgCAID8T7V3EepAc+Ye+Ob8NvW9XuT1jUl9CW/k48mwwf83/lEXqtfmrYfOdLPvPiKpzVsHSz7z4iqc1bB0s+8+IqnNWwdLPvPiKpzVsHSz7z4henDbedhDwIAgCAIAgCAIAgCAIAgCAIAgCAIAgCNJnUZOOhiq85q2HXSz7z4iqc1bB0s+8+IqnNWwdLPvPiKpzVsHSz7z4iqc1bB0s+8+JaOKf+n4p/bavn6+tl9T6u5eNG3/8Awvyy3VEUggCAIDGvJxZDIQSCGOIINCMx0FAVRe+G77rlMRdKaUz/AEhwrUA6OVSU6U6mPMWOBcdChTpQqVqvN52OH/y3o+hh7I7uF6S7uUmSV+76oj51hv8A/wAyPhxjuP1vSXdyZJX7vqhzrDf/APmRFcI71be7w9rcmjQ2la6Mo1rQbquWVCpTm3NYFflO5tnaQo0Z85qTehrSsPmahaR86EAQBAEAQBAEAQBAEAQBAEAQBAEAQBAEAQBAEAQBAEAQBAEAQEowbwnbcrMnJcXZWVVry0jMG00ez81jVrWs6kmlmb2n1iubKrQoqVXmuMVFrmt5zdbI7uF6S7uUWSV+76o551hv/wDzIbI7uF6S7uTJK/d9UOdYb/8A8yN/gnhPJfcjfCkAEjAQZ3ODso583IoZRlCTjLSdV6EIQhUpz50ZY/LDRm+ZZq5Kpi3r4mX4buooDnrDbyp3EOy1aXJv8/D9nnLHwtt9/wCUaBah88EB8Q9LguzFPZLZDFKbRaAXxteQHR0Bc0E08DRnWVK/qJtYI042UGkzxwgxW2W67LPO2e0F0cT5AHOjySWtJANGg0zL2nfTlNRaWc8nZwUWyplqGYEAQBAEAQBAEAQBAEAQBAEAQBAEAQBAEAQGdcNibeVpggcSGySsjJbTKAc4AkVzVzrirJxg5L5ElOKlNJltbD9k9ZtP4o/kWX1hU2I0siplf4wsGo8FrQyGJ73NdEJCZC0mpc9tBkgZvBCvWtaVWLbKVzRVOSSIurJWCAIAgCAIAgLCxW7b72PtFYN5r5eH4Pql8Bb/AHf6LsVcrmLeviZfhu6igOesNvKncQ7LVpcm/wA/D9nnLHwtt9/5RoFqHzwQHwoenUGD/ktn+DH2Gr5yp2mb8OyjEw1832z7PJ2CuqGtj9Uc1ewzmtfQmCEAQGZdd1T3u7IggfI4achtQ2uguOhuj0ridSMFjJ4HcKcpvCKNxrCvL1F/42fMosro94lyWrsGsK8vUX/jZ8yZXR7wyWrsPusC8vUX/wDJH8yZXR735Pclq7DDvPBO23SzVJrJI1g0uzODfa4tJyR7SuoXFObwiziVvUisWjTKYhN5YMD7deMbZYrI58bhVrg5lDnp6TXSFDK5pReDecnjb1JLFIyNYN5eov8A+SP5lzldHvfk6yWrsI5G0yEACpJAHtJ0Kw3hnK6WLwJHrCvL1F/42fMq+V0e8T5LV2GBe+DdruVofaLO6NrnZIJc01dQmmYn0A8y7p16dR4RZxOjOCxkjzua4rTfmWLPA6TIplZJaMnKrk1qRpyTzL2pVhT7TwPIUpT7KNnrCvL1F/42fMo8ro94kyWrsNPet1TXO/Up4jG+gdkkgmhqAcxO4VLCpGaxiyKdOUHhIzLrwVtl7x6rBZnPjqRlBzQKjSM5BXE7inB4Sec7hQnNYpGZrCvL1F/42fMucro946yWrsGsK8vUX/jZ8yZXR7wyWrsGsK8vUX/jZ8yZXR7wyWrsPS5rjtFyXhYRaITGXzsLalprkvbXQTujnXlSrCpSnzXjmOoUpQqR5yOhlhGwUrjrYZLdCACSbO0AAVJJkkoAPSVr8nvCm/qZl8sZrA111YsbfeDQ5zGQg/XSEOp7jQSOI0Uk76lHMs5HCzqS05jZTYoLW0VbaIHHcJe386FRLlCHzTJHYy+TItfmCNsuKpmszgwf1s8OOm6XN2v+VFap3FOpoZXqW9SGlGjAyswUxCbO04P2iytLnRDwRlOaJmOkYBQEvjaS5oFRWozemiiVaDeCZI6M0sTWKUiCAsLFbtvvY+0Vg3mvl4fg+qXwFv8Ad/ouxVyuYt6+Jl+G7qKA56w28qdxDstWlyb/AD8P2ecsfC233/lGgWofPBAfCh6dQYP+S2f4MfYavnKnaZvw7KMTDXzfbPs8nYK6oa2P1RzV7DOa19CYIQBAdAYq7Gyy3bC5rQDJlPeaZ3OyiBXiAA5FhXkm6rxNq1ilTWBLlWLAQBAfl7BICCAQRQgioIOkEIDmzDK7W3PbbRAwUY19Wjca8B7W8gcByL6C3m501JmHXgoVGkXfi182WX3Xdtyx7rXSNa31USSSaDxKuiZnLN2eNi99nWF9JPsswY9tHVC+bN4rjHj5JB9oH7civ8n6x/T2Kd9qzV4iT4Vs92HrmUvKOiPiR2HzLbWWaBReObzgPgM7Ui2bDVeJlX3bRPcTvm5vxX9YVG+1z8C5aapE3VQshAEBVGOi1OsNosMrDR7Mt7TQGjmujINDmOhaVhFSjNP+v2UL2Ti4tEW2S7y9ZHRo/lVrIqOz1K+WVdpaGA13yW9kd42wiS1PjAjOptbqUJq5uSAKZTsoknTQgbtc24kot04aP2X6MXJKc9JMFVLAQA50BU+My77Ng5abFbI7OGnVsuRrBQPEZY6obtQ7Oc+7pWlaTnUjKDfyKFzGMJRmkaaS+obLCwfSGSNiaA0Nc8vtBEM0NJI3eKFZak5qguHhENUipScnmwx9M6ficOpFLHEgIWgUD6h4WFit233sfaKwbzXy8PwfVL4C3+7/AEXYq5XMW9fEy/Dd1FAc9YbeVO4h2WrS5N/n4fs85Y+Ftvv/ACjQLUPnggPhQ9OoMH/JbP8ABj7DV85U7TN+HZRiYa+b7Z9nk7BXVDWx+qOavYZzWvoTBCAIDojFr5ssvuHtuWDda6RuW+qiSSU5IJ9hVdEzOf24y7zIH80OjRfKtzIqOz1Mh3dXaWJipwktOEItBtEofkFgbSNraZWXXagV2oVC8owptc0uWtWVRPnE+VItnPOM8UvS1cbP2o1u2epj4/kxrvWsuDFr5ssvuu7bllXWukadvqokkk0HiKrkzOWbs8bF77OsL6SfZZgx7aOqF82bxXGPHySD7QP25Ff5P1j+nsU77VmqxE7e2e7F1yqXlHRHx/RHYfyLcWWaBReObzgPgM7Ui2bDVeJlX3bRPcTvm5vxX9YVG+1z8C5aapE3VQslEXpjEvGzzzMbaQGtle0D6PGaBriAK5O4Fs07Ok4JteplTuqik0mY2yVefrQ6NF8q7yKjs9TjLKu001/4R2nCEsNokDywENpG1tMqldqBXahS0qMKWPNIqlaVTtGpdoKmI1pOqLC0NjjDdqGNA4qCi+Zek+gWg0+Hdqnsdhnks1dVDRQtFXNblASOaN0Nyj7KV9Clt4xlUSnoI6zkoNx0nPIvKbKy/pEuXvtXdlfirVb3RwwwwXAxuknjjiSa5MY9vuqgMurM3swyjT00kHhV4yeJV6llSnoWH0JoXdSOnOeuH+GceFkVnyYnRyRlxe0kOb4QbTJcNOg6QFzbW0qMni8x1cXEasVgQtXCmEAQFhYrdt97H2isG818vD8H1S+At/u/0XYq5XMW9fEy/Dd1FAc9YbeVO4h2WrS5N/n4fs85Y+Ftvv8AyjQLUPnggPhQ9OoLhFLLZxwMfZC+bn2mb8OyjEw1832z7PJ2Cu6Gtj9Uc1ewzmtfQmCEAQHRGLXzZZfcPbcsG610jct9VEkc21dxFQLSSvQcpM0DiX0p8+9JbmIra2vji6pFl8o6Y+JpWHZZaizS+c9Y0POlq44/2o1u2epj4/kxrrWst/Fr5ssvuu7bllXWukadvqokjl2p4iq5Mzlq6/GRe+zrC+kn2WYMe2jqhfNm8V1jw8jh+0j9uVX+T9Y/p7FO91ZqMRO3tnuxdcql5R0R8f0R2H8i3FlmgUXjm84D4DO1Itmw1XiZV920T3E75ub8V/WFRvtc/AuWmqRN1ULJD7Ri1u+0Pc90T8pzi4/zDxncanNXdKtK8qpYJ+hXdrTbxaPxsX3b9S/pL+9e5bW2+iPMkpbCvcaeDNnwbdZxZ2OaJGvLsqRzq5JZTTo2xV6zrTqc7nPYU7ulGnhzSDK6Ui+sV2Erb6srIXO/jwNDHAnO5jczJBu5qA+3jFcS7ounPH5M2bWqpww+aJoqhZIfhLi6sd+Ve1uoSnPlxAAOP98eg7tRQndVqld1KebSitUtYT/oqfCrAa1YNVe9okh+tjBLRuao3Szlze1adG6hVzaGZ9W2nTz6URlWSsEAQBAWFit233sfaKwbzXy8PwfVL4C3+7/Rdirlcxb18TL8N3UUBz1ht5U7iHZatLk3+fh+zzlj4W2+/wDKNAtQ+eCA+FD06huPyaD4TOyF83PtM349lGHhr5vtn2eTsFd0NbH6o5q9hnNa+hMEIAgOiMWvmyy+4e25YN1rpG5b6qJI5tq7iKgWkleg5SZoHEvpT596S3MRW1tfHF1SLL5R0x8TSsOyy1Fml856xoedLVxx/tRrds9THx/JjXWtZb+LXzZZfdd23LKutdI07fVRJHLtTxFVyZnLV1+Mi99nWF9JPsswY9tHVC+bN4rrHh5HD9pH7cqv8n6x/T2Kd7qzUYidvbPdi65VLyjoj4/ojsP5FuLLNAovHN5wHwGdqRbNhqvEyr7tonuJ3zc34r+sKjfa5+BctNUibqoWSMz4fXdZ3OY61gOa4tcNRkzFpoRmbuhWFa1WsVEhdxTTwbPLZGuz1z/Xl+Ve5HW7v4PMqpbSusbOENmwgdZjZ5tUDGyB38N7aZRjydsBXanRuK/ZUp01LnLDQUrurCeHNZAVeKJ72G2yXfI2WKRzJGmoc00I7xug5ivJRUlhI6jJxeKLTwaxttcAy2xZJ0arE2rT7Xx6R/jXiCzKtg9NNmjSvU80yyrtvKG9GCSGVkjD6WOBp7DuH2FZ8oSi8JLAuxkpLFGQ9gkBBAIIoQRUEHSCFydFFY0MEm4PTNlhFIJa0b6I3jOWD+0jOOIj0BbVncOpHmy0oybugoPnLQyEK4UwgCAsLFbtvvY+0Vg3mvl4fg+qXwFv93+i7FXK5i3r4mX4buooDnrDbyp3EOy1aXJv8/D9nnLHwtt9/wCUaBah88EB8KHp1Dcfk0HwmdkL5ufaZvx7KPHCiyPt1jtMUbcp74XsaKgVc5pAFTmGc+ldUpKNSLe1HlRNxaRR+xxefqf+zD862cso970Zk5JV2DY4vP1P/Zh+dMso970YySrsNXfuDVqwfDDaYdTD6hv8Vjq5NK7QmmkaVJTrwqdlkdSjOnnki8sWvmyy+4e25Y11rpGvb6qJJJRlAj2FV0TM58bi4vMAfyf+zD863cso970Zju0q46CxsU+DtpwfbaBaYdTLyzJ/iMdXJy67Qmm2Cz72tCo1zWXbSlKmnzkT9Ui2c9Y0POlq44/2o1u2epj4/kxrrWst/Fr5ssvuu7bllXWukadvqokkkFQR7FXJigrBi7vKJ8ZNjoA5pP8AMw5gCCf61tzvKLTWPozJja1VLHAv9YhrELxqXFPf9mijs8eW9sweRltbRoZI2tXEDS4c6t2dWNObcn8itdU5ThhE12KbBq1YPutJtMOph4jDf4rHVyTJlbQmm2GndUl7WhU5vNZxaUp08ecixVQLhReObzgPgM7Ui2bDVeJlX3bRPcTvm5vxX9YVG+1z8C5aapE3VQslDXti+vK0TzPbZKtdK9wP0iEVDnEg0Lq6Ctqnd0VBJv5bGZNS1quTaRibHF5+p/7MPzrvLKPe9GcZJV2Gpv3B604PlgtMOpl4Jb/EY6uTSu0JpthpUtOtCpjzWR1KU6faRq1IREodgDbXQRWmOISxyRtkGpvq9ocA6jmGhJz/ANNVWyunznF5sCy7WpzVJZyN2iB9ldkSMcxw0tewtcONpzqwpJrFEDi1pRlXLes9zytks73NkqBRtSH7jHN/rB3P+1zUpwnHCR3SnKMv/k6eYSQCRQ00bi+cN0hGOSESXcXHS2Vjm8Zq0/k4q5YvCqVbxY0iiltGOEAQFhYrdt97H2isG818vD8H1S+At/u/0XYq5XMW9fEy/Dd1FAc9YbeVO4h2WrS5N/n4fs85Y+Ftvv8AyjQLUPnggPhQ9Oobj8mg+EzshfNz7TN+PZRnLk6CAICrMeu0snvSdTFo8ndqRQvuyiT4rbS20XbAGuBLMpjhXO1wc40O5mIPEQq93Fqs8Se2knSWBLFWLAQBAEBzhh9b2XleFpljNWF4aCNByGtjJG6CWGh3Fv2sXGlFMxLmSlUbRcOKq1ttV2whpFY8qNwrnaQ4kA8Yc08qybyLVZmnayTpIlyrFgIDxntTLOWB72tL3ZDKuplOoXZLd00aTyL1JvQeNpHsvD0IAgKCxs25luvF+QaiNjYiQc2U2pcOQupxgrbsouNLP885kXklKpmLGxO+bm/Ff1hZ99rn4F601SJuqhZCAICosevjLJ7svXGtTk7RLw/ZnX/8SrlpGcdKYFeb7H9mi7DV89X1svqzepdhGytlhit7cmWJkjdx8YcOYqOMnHOmduKelGBYcF7Hd79ViscLHjQ4RCrfd3vIpJVqklg5M4VKCeKRt1ESFRY6MIWzllhjdXIdqkpB0OoQxnHRxJ42rUsKLWNR+BnXtVdhFXLSM4IAgLCxW7b72PtFYN5r5eH4Pql8Bb/d/ouxVyuYt6+Jl+G7qKA56w28qdxDstWlyb/Pw/Z5yx8Lbff+UaBah88EAQErgxjXjZ2tY20NDWgNA+jx5gBQej2Kq7Ok3jh6lpXdVZsT02TLy9Zb0aPuXmRUdnqMsq7RsmXl6y3o0fcmRUdnqMsq7RsmXl6y3o0fcmRUdnqMsq7TUYQYUWrCIMFokDwwktpG1tMqldqBXQFLSoQp54kdSvOpmkeFy39abicXWed0ZOkCha6mjKY4Fp46LqpShU7SOYVZw7LN9smXl6y3o0fcocio7PUmyyrtGyZeXrLejR9y8yKjs9RllXafk4ybz9aHRovlXuRUdnqxldXaYd44cXheTDHJbHZDhQhrGR1HpBLADT2VXcLWlF4pHMrmpJYNkeU5XM+576tFyOL7PO6NxzHJoQ6mjKaatdyj0ripShUWEkSQqSg8YskGyZeXrLejR9yr5FR2epNllXaNky8vWW9Gj7kyKjs9RllXaaa+8JbVfrmOnnLizOygDAw5jVoaBnzDPpzKanQp01hFEc685vFs20OMi8omhv0oGgpV0EZJ4zTPxqJ2VF/IkV3VXzP3smXl6y3o0fcvMio7PUZZV2nhbMYV42tpYbWWg5jkRMYfxNFRyELqNnRTxwPJXVVrDEi+lWSuSC5cNLZccQhgmDYwS6hhY7OdOciqgqW1OpLnSWcnhczgsEZ+yZeXrLejR9yjyKjs9TrLKu0bJl5est6NH3JkVHZ6jLKu0bJl5est6NH3L3IqOz1GWVdppsIMI7RhEWG0SB5YCG0ja2mVSu1ArtQpaVGFLHm/MiqVpVO0alSkRvLowwt1zgNitbwwZgx1JGAD0APrkjiooZ21KedonhcVIZkyU2LG9aovGWeGT3cqM8udw/JVpcnwehliN9L5o2AxzH/xw6b/AOtR9Xf9eh3l/wDz6mpvnGva7c0shjZADmygS+Qe640A/DXiUtOwhF4yeJFO9k80cxAXuLySSSSakk1JJzkk+kq9oKbeOdnxDwIAgLCxW7b72PtFYN5r5eH4Pql8Bb/d/ouxVyuYt6+Jl+G7qKA57w1aXWp1B6G+j+1q0OT5xjzuc8NH7JeU7etWtLfo4OWHP0Jv5rYaHUzvTzLS6an3lxRi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xYGK0Ud97H2isS6adaTX9H0Mqc6dlQjNNP/wCszWHzLsUBUPK1w/SGPZWmU0trStKilaICLy4EMmOU50bjumzAnnJXmBPC5rQXNjNpf02fjWHFwXRW96YI6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Mq78EW2B7XMewUc1xDYA2uSa56FekVStUqduTf1eJJkIwgCAIAgCAIAgCAIAgCAIAgCAIAgCAIAgCAIAgCAIAgCAIAgCAIAgCAIAgCAIAgCAIAgP//Z"/>
          <p:cNvSpPr>
            <a:spLocks noChangeAspect="1" noChangeArrowheads="1"/>
          </p:cNvSpPr>
          <p:nvPr/>
        </p:nvSpPr>
        <p:spPr bwMode="auto">
          <a:xfrm>
            <a:off x="2891605" y="25987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4" descr="data:image/jpeg;base64,/9j/4AAQSkZJRgABAQAAAQABAAD/2wCEAAkGBxMHEhQREw8VFhMXFhwUGBcUDRkWFRUYFx0YFxQWFBUaKCogGB0nIBQYITEjJiksLi4uGB8zODMsNygtLisBCgoKDg0OGhAQGzcmICY3Liw1NDIsMC40NCwsNCwsLCwsNDI3LC4sLCwsLCwsLCwsLSwsLCwsLDQsLCwsLCwsLP/AABEIAJ4BPwMBEQACEQEDEQH/xAAcAAEAAgMBAQEAAAAAAAAAAAAABgcEBQgDAQL/xABLEAABAwECBQ4KCAYCAwEAAAABAAIDEQQFBgcSITETFhcyUVJjcYGRlLGy0SIzNDVBVGFyc9IUU3SDkqGisyMkQmKCpJPBVePwFf/EABoBAQADAQEBAAAAAAAAAAAAAAADBAUCAQb/xAA3EQACAQIBBwoGAwEBAQEAAAAAAQIDBBEUITEzUVORBRITFTJSgZKh0TRBcYKxwUJhsmKiInL/2gAMAwEAAhEDEQA/ALxQBAEAQBAEAQBAEAQBAEAQBAEAQBAEAQBAEAQBAEAQBAEAQBAEAQBAEAQBAEAQBAEAQBAEAQBAEAQBAEAQBAEAQBAEAQBAEAQGutt9Q2TNlZTt6zPznQEBDb8xgts5oJA3+2Oj3f5OOYcWZepOTwSxLtOwqyjz5YRjtk8EZ9yYcMtgoSH7uT4LxxsOn8l4R17StQzzjm26Vx0Eqsd4R23aPBO5odzFCsZSAIAgCAIAgCAIAgCAIAgCAIAgCAIAgCAIAgCAIAgCAIAgCAIAgCAIAgPzJIIhVzgBuk0HOgNHeWFEVkBLfCppcTksHKUOoQlN82KxZAMIMYeXVocX+xvgR8p0u/Me1SU6M6nYRbnawoLnXU1D+tMuC0eJBrzwkmt+YuyW71uYcvpPKStClyctNR4lKpy1TpZrSng+9LO/BaF6moc4u0rQhTjBYRWBiXFzWuJc+rJyf9n6ildEQQSKe3qUdW3p1O0ixacpXNrmpSzbHnXB5iQ3ZhfNZKB/hgbp8IcTxn56rPq8nyWeDxNenynZ3GavHo5bY514x0rwLAuHGE2WgMlf7ZTQ8kmg8vMqEoyg8JLAsysZuPSUmpx2xz8VpRNrFf0NqzF2Q7cdmHI7QvCkbRAEAQBAEAQBAEAQBAEAQBAEAQBAEAQBAEAQBAEAQBAEAQBAEBj2u3R2MVe8D2ek8QGcoCMX1hqyxjMQzcL87j7rAmJPQtatd4U44/jjoK7vvD11oJyKuO+fnp7rBmH/ANmVmlaVanywX9ndSVla66fPl3YfuWjgRC3XpLbzV7yeM6OIaByLRpWNOGd52Z1flyu04UEqcf8AnT4y0/gw1cSwMVtt4sIeBAEAQAGi5lCMlhJYk1GvUoy59OTT/p4G1u3CCa76Br6t3pzt5vRyUVCryfF54PA26fLiqZrunzv+l/8AMvZ+JN7gxhalRpcWezbx82lvJzrPqUKlPtIvQt6Nzntail/y80vZ+BYF2YVxWsAuoAf6mHKYebOPzURVqU505c2awf8AZv4ZmzjKa4OG6DUIcH7QBAEAQBAEAQBAEAQBAEAQBAEAQBAEAQBAEAQBAEBrbbfcNkzZWU7cZn5zoCAhl/YwGwVaHhv9sfhP5X6G/kV7FOTwisS5Tsajj0k8IR2yzL3fgV9emGctqJyPAB9NavPG4/8AQ5VdpWE5Z5vAgqcoWNvmpx6SW15o8NL8cCNzTumJLnEk6ampPGfStGlbU6fZRk3fKt1dLmzlhHYsy4L9nmpzOCAIAgCAIAgCAIAh6nhoMqx3hJYjlMeQfYdPHu8qqVbKlPOsz/o2Lflu4hHmVcKkdks/B6USy5cO32YjLqDvmHJPK3Q78uJZ1WzqwzrOjSp1bG67Eujlslo8Je5YlyYcMtgoSH7uT4LxxsOn8lVFe0rUc845tulcdBKrHeEdt2jwTuaHcxQrGUgCAIAgCAIAgCAIAgCAIAgCA/MjskE7gqgIVacOhZDkvMTXUrQ5Wjd0+xeYlmjZ160edTi2jy2Q2fWQ/qTEl6su92xshs+sh/UmI6su92xshs+sh/UmI6su92xshs+sh/UmI6su92xshs+sh/UmI6su92yPYQYw8uoDi/2N8CPl9LvzUtOlOp2UJ2tOguddVFD+tMuC/ZBrzwkmt+YvyW71uYcvpPKStClyctNR4lGpy1TpZrSnh/1LO/BaF6moc4u0rQhTjBYRWBiXFzWuJc+rJyf9nxdEAQBAEAQBAEAQBAEAQBAEAQH7ilMRqCRT29W4oatCnU7SL9pylc2ualLNsedcHmJDdeF81koH+GBvj4Q4njPz1WfV5Pks8Hia9PlOzuM1eHRy2xzrxjpXgT258YrS3PIOKUEkcTxp5VQlGUHhJYFvq+pNc6g1OO2L/K0o2OyGz6yH9S5xPOrLvdsbIbPrIf1JiOrLvdsbIbPrIf1JiOrLvdsbIbPrIf1JiOrLvdsbIbPrIf1JiOrLvds2dx4Vf/rva1uplpcWktrmIFfSeJeletQqUXzaiwZKUIQgCAIAgCAID8T7V3EepAc+Ye+Ob8NvW9XuT1jUl9CW/k48mwwf83/lEXqtfmrYfOdLPvPiKpzVsHSz7z4iqc1bB0s+8+IqnNWwdLPvPiKpzVsHSz7z4henDbedhDwIAgCAIAgCAIAgCAIAgCAIAgCAIAgCNJnUZOOhiq85q2HXSz7z4iqc1bB0s+8+IqnNWwdLPvPiKpzVsHSz7z4iqc1bB0s+8+JaOKf+n4p/bavn6+tl9T6u5eNG3/8Awvyy3VEUggCAIDGvJxZDIQSCGOIINCMx0FAVRe+G77rlMRdKaUz/AEhwrUA6OVSU6U6mPMWOBcdChTpQqVqvN52OH/y3o+hh7I7uF6S7uUmSV+76oj51hv8A/wAyPhxjuP1vSXdyZJX7vqhzrDf/APmRFcI71be7w9rcmjQ2la6Mo1rQbquWVCpTm3NYFflO5tnaQo0Z85qTehrSsPmahaR86EAQBAEAQBAEAQBAEAQBAEAQBAEAQBAEAQBAEAQBAEAQBAEAQEowbwnbcrMnJcXZWVVry0jMG00ez81jVrWs6kmlmb2n1iubKrQoqVXmuMVFrmt5zdbI7uF6S7uUWSV+76o551hv/wDzIbI7uF6S7uTJK/d9UOdYb/8A8yN/gnhPJfcjfCkAEjAQZ3ODso583IoZRlCTjLSdV6EIQhUpz50ZY/LDRm+ZZq5Kpi3r4mX4buooDnrDbyp3EOy1aXJv8/D9nnLHwtt9/wCUaBah88EB8Q9LguzFPZLZDFKbRaAXxteQHR0Bc0E08DRnWVK/qJtYI042UGkzxwgxW2W67LPO2e0F0cT5AHOjySWtJANGg0zL2nfTlNRaWc8nZwUWyplqGYEAQBAEAQBAEAQBAEAQBAEAQBAEAQBAEAQGdcNibeVpggcSGySsjJbTKAc4AkVzVzrirJxg5L5ElOKlNJltbD9k9ZtP4o/kWX1hU2I0siplf4wsGo8FrQyGJ73NdEJCZC0mpc9tBkgZvBCvWtaVWLbKVzRVOSSIurJWCAIAgCAIAgLCxW7b72PtFYN5r5eH4Pql8Bb/AHf6LsVcrmLeviZfhu6igOesNvKncQ7LVpcm/wA/D9nnLHwtt9/5RoFqHzwQHwoenUGD/ktn+DH2Gr5yp2mb8OyjEw1832z7PJ2CuqGtj9Uc1ewzmtfQmCEAQGZdd1T3u7IggfI4achtQ2uguOhuj0ridSMFjJ4HcKcpvCKNxrCvL1F/42fMosro94lyWrsGsK8vUX/jZ8yZXR7wyWrsPusC8vUX/wDJH8yZXR735Pclq7DDvPBO23SzVJrJI1g0uzODfa4tJyR7SuoXFObwiziVvUisWjTKYhN5YMD7deMbZYrI58bhVrg5lDnp6TXSFDK5pReDecnjb1JLFIyNYN5eov8A+SP5lzldHvfk6yWrsI5G0yEACpJAHtJ0Kw3hnK6WLwJHrCvL1F/42fMq+V0e8T5LV2GBe+DdruVofaLO6NrnZIJc01dQmmYn0A8y7p16dR4RZxOjOCxkjzua4rTfmWLPA6TIplZJaMnKrk1qRpyTzL2pVhT7TwPIUpT7KNnrCvL1F/42fMo8ro94kyWrsNPet1TXO/Up4jG+gdkkgmhqAcxO4VLCpGaxiyKdOUHhIzLrwVtl7x6rBZnPjqRlBzQKjSM5BXE7inB4Sec7hQnNYpGZrCvL1F/42fMucro946yWrsGsK8vUX/jZ8yZXR7wyWrsGsK8vUX/jZ8yZXR7wyWrsPS5rjtFyXhYRaITGXzsLalprkvbXQTujnXlSrCpSnzXjmOoUpQqR5yOhlhGwUrjrYZLdCACSbO0AAVJJkkoAPSVr8nvCm/qZl8sZrA111YsbfeDQ5zGQg/XSEOp7jQSOI0Uk76lHMs5HCzqS05jZTYoLW0VbaIHHcJe386FRLlCHzTJHYy+TItfmCNsuKpmszgwf1s8OOm6XN2v+VFap3FOpoZXqW9SGlGjAyswUxCbO04P2iytLnRDwRlOaJmOkYBQEvjaS5oFRWozemiiVaDeCZI6M0sTWKUiCAsLFbtvvY+0Vg3mvl4fg+qXwFv8Ad/ouxVyuYt6+Jl+G7qKA56w28qdxDstWlyb/AD8P2ecsfC233/lGgWofPBAfCh6dQYP+S2f4MfYavnKnaZvw7KMTDXzfbPs8nYK6oa2P1RzV7DOa19CYIQBAdAYq7Gyy3bC5rQDJlPeaZ3OyiBXiAA5FhXkm6rxNq1ilTWBLlWLAQBAfl7BICCAQRQgioIOkEIDmzDK7W3PbbRAwUY19Wjca8B7W8gcByL6C3m501JmHXgoVGkXfi182WX3Xdtyx7rXSNa31USSSaDxKuiZnLN2eNi99nWF9JPsswY9tHVC+bN4rjHj5JB9oH7civ8n6x/T2Kd9qzV4iT4Vs92HrmUvKOiPiR2HzLbWWaBReObzgPgM7Ui2bDVeJlX3bRPcTvm5vxX9YVG+1z8C5aapE3VQshAEBVGOi1OsNosMrDR7Mt7TQGjmujINDmOhaVhFSjNP+v2UL2Ti4tEW2S7y9ZHRo/lVrIqOz1K+WVdpaGA13yW9kd42wiS1PjAjOptbqUJq5uSAKZTsoknTQgbtc24kot04aP2X6MXJKc9JMFVLAQA50BU+My77Ng5abFbI7OGnVsuRrBQPEZY6obtQ7Oc+7pWlaTnUjKDfyKFzGMJRmkaaS+obLCwfSGSNiaA0Nc8vtBEM0NJI3eKFZak5qguHhENUipScnmwx9M6ficOpFLHEgIWgUD6h4WFit233sfaKwbzXy8PwfVL4C3+7/AEXYq5XMW9fEy/Dd1FAc9YbeVO4h2WrS5N/n4fs85Y+Ftvv/ACjQLUPnggPhQ9OoMH/JbP8ABj7DV85U7TN+HZRiYa+b7Z9nk7BXVDWx+qOavYZzWvoTBCAIDojFr5ssvuHtuWDda6RuW+qiSSU5IJ9hVdEzOf24y7zIH80OjRfKtzIqOz1Mh3dXaWJipwktOEItBtEofkFgbSNraZWXXagV2oVC8owptc0uWtWVRPnE+VItnPOM8UvS1cbP2o1u2epj4/kxrvWsuDFr5ssvuu7bllXWukadvqokkk0HiKrkzOWbs8bF77OsL6SfZZgx7aOqF82bxXGPHySD7QP25Ff5P1j+nsU77VmqxE7e2e7F1yqXlHRHx/RHYfyLcWWaBReObzgPgM7Ui2bDVeJlX3bRPcTvm5vxX9YVG+1z8C5aapE3VQslEXpjEvGzzzMbaQGtle0D6PGaBriAK5O4Fs07Ok4JteplTuqik0mY2yVefrQ6NF8q7yKjs9TjLKu001/4R2nCEsNokDywENpG1tMqldqBXahS0qMKWPNIqlaVTtGpdoKmI1pOqLC0NjjDdqGNA4qCi+Zek+gWg0+Hdqnsdhnks1dVDRQtFXNblASOaN0Nyj7KV9Clt4xlUSnoI6zkoNx0nPIvKbKy/pEuXvtXdlfirVb3RwwwwXAxuknjjiSa5MY9vuqgMurM3swyjT00kHhV4yeJV6llSnoWH0JoXdSOnOeuH+GceFkVnyYnRyRlxe0kOb4QbTJcNOg6QFzbW0qMni8x1cXEasVgQtXCmEAQFhYrdt97H2isG818vD8H1S+At/u/0XYq5XMW9fEy/Dd1FAc9YbeVO4h2WrS5N/n4fs85Y+Ftvv8AyjQLUPnggPhQ9OoLhFLLZxwMfZC+bn2mb8OyjEw1832z7PJ2Cu6Gtj9Uc1ewzmtfQmCEAQHRGLXzZZfcPbcsG610jct9VEkc21dxFQLSSvQcpM0DiX0p8+9JbmIra2vji6pFl8o6Y+JpWHZZaizS+c9Y0POlq44/2o1u2epj4/kxrrWst/Fr5ssvuu7bllXWukadvqokjl2p4iq5Mzlq6/GRe+zrC+kn2WYMe2jqhfNm8V1jw8jh+0j9uVX+T9Y/p7FO91ZqMRO3tnuxdcql5R0R8f0R2H8i3FlmgUXjm84D4DO1Itmw1XiZV920T3E75ub8V/WFRvtc/AuWmqRN1ULJD7Ri1u+0Pc90T8pzi4/zDxncanNXdKtK8qpYJ+hXdrTbxaPxsX3b9S/pL+9e5bW2+iPMkpbCvcaeDNnwbdZxZ2OaJGvLsqRzq5JZTTo2xV6zrTqc7nPYU7ulGnhzSDK6Ui+sV2Erb6srIXO/jwNDHAnO5jczJBu5qA+3jFcS7ounPH5M2bWqpww+aJoqhZIfhLi6sd+Ve1uoSnPlxAAOP98eg7tRQndVqld1KebSitUtYT/oqfCrAa1YNVe9okh+tjBLRuao3Szlze1adG6hVzaGZ9W2nTz6URlWSsEAQBAWFit233sfaKwbzXy8PwfVL4C3+7/Rdirlcxb18TL8N3UUBz1ht5U7iHZatLk3+fh+zzlj4W2+/wDKNAtQ+eCA+FD06huPyaD4TOyF83PtM349lGHhr5vtn2eTsFd0NbH6o5q9hnNa+hMEIAgOiMWvmyy+4e25YN1rpG5b6qJI5tq7iKgWkleg5SZoHEvpT596S3MRW1tfHF1SLL5R0x8TSsOyy1Fml856xoedLVxx/tRrds9THx/JjXWtZb+LXzZZfdd23LKutdI07fVRJHLtTxFVyZnLV1+Mi99nWF9JPsswY9tHVC+bN4rrHh5HD9pH7cqv8n6x/T2Kd7qzUYidvbPdi65VLyjoj4/ojsP5FuLLNAovHN5wHwGdqRbNhqvEyr7tonuJ3zc34r+sKjfa5+BctNUibqoWSMz4fXdZ3OY61gOa4tcNRkzFpoRmbuhWFa1WsVEhdxTTwbPLZGuz1z/Xl+Ve5HW7v4PMqpbSusbOENmwgdZjZ5tUDGyB38N7aZRjydsBXanRuK/ZUp01LnLDQUrurCeHNZAVeKJ72G2yXfI2WKRzJGmoc00I7xug5ivJRUlhI6jJxeKLTwaxttcAy2xZJ0arE2rT7Xx6R/jXiCzKtg9NNmjSvU80yyrtvKG9GCSGVkjD6WOBp7DuH2FZ8oSi8JLAuxkpLFGQ9gkBBAIIoQRUEHSCFydFFY0MEm4PTNlhFIJa0b6I3jOWD+0jOOIj0BbVncOpHmy0oybugoPnLQyEK4UwgCAsLFbtvvY+0Vg3mvl4fg+qXwFv93+i7FXK5i3r4mX4buooDnrDbyp3EOy1aXJv8/D9nnLHwtt9/wCUaBah88EB8KHp1Dcfk0HwmdkL5ufaZvx7KPHCiyPt1jtMUbcp74XsaKgVc5pAFTmGc+ldUpKNSLe1HlRNxaRR+xxefqf+zD862cso970Zk5JV2DY4vP1P/Zh+dMso970YySrsNXfuDVqwfDDaYdTD6hv8Vjq5NK7QmmkaVJTrwqdlkdSjOnnki8sWvmyy+4e25Y11rpGvb6qJJJRlAj2FV0TM58bi4vMAfyf+zD863cso970Zju0q46CxsU+DtpwfbaBaYdTLyzJ/iMdXJy67Qmm2Cz72tCo1zWXbSlKmnzkT9Ui2c9Y0POlq44/2o1u2epj4/kxrrWst/Fr5ssvuu7bllXWukadvqokkkFQR7FXJigrBi7vKJ8ZNjoA5pP8AMw5gCCf61tzvKLTWPozJja1VLHAv9YhrELxqXFPf9mijs8eW9sweRltbRoZI2tXEDS4c6t2dWNObcn8itdU5ThhE12KbBq1YPutJtMOph4jDf4rHVyTJlbQmm2GndUl7WhU5vNZxaUp08ecixVQLhReObzgPgM7Ui2bDVeJlX3bRPcTvm5vxX9YVG+1z8C5aapE3VQslDXti+vK0TzPbZKtdK9wP0iEVDnEg0Lq6Ctqnd0VBJv5bGZNS1quTaRibHF5+p/7MPzrvLKPe9GcZJV2Gpv3B604PlgtMOpl4Jb/EY6uTSu0JpthpUtOtCpjzWR1KU6faRq1IREodgDbXQRWmOISxyRtkGpvq9ocA6jmGhJz/ANNVWyunznF5sCy7WpzVJZyN2iB9ldkSMcxw0tewtcONpzqwpJrFEDi1pRlXLes9zytks73NkqBRtSH7jHN/rB3P+1zUpwnHCR3SnKMv/k6eYSQCRQ00bi+cN0hGOSESXcXHS2Vjm8Zq0/k4q5YvCqVbxY0iiltGOEAQFhYrdt97H2isG818vD8H1S+At/u/0XYq5XMW9fEy/Dd1FAc9YbeVO4h2WrS5N/n4fs85Y+Ftvv8AyjQLUPnggPhQ9Oobj8mg+EzshfNz7TN+PZRnLk6CAICrMeu0snvSdTFo8ndqRQvuyiT4rbS20XbAGuBLMpjhXO1wc40O5mIPEQq93Fqs8Se2knSWBLFWLAQBAEBzhh9b2XleFpljNWF4aCNByGtjJG6CWGh3Fv2sXGlFMxLmSlUbRcOKq1ttV2whpFY8qNwrnaQ4kA8Yc08qybyLVZmnayTpIlyrFgIDxntTLOWB72tL3ZDKuplOoXZLd00aTyL1JvQeNpHsvD0IAgKCxs25luvF+QaiNjYiQc2U2pcOQupxgrbsouNLP885kXklKpmLGxO+bm/Ff1hZ99rn4F601SJuqhZCAICosevjLJ7svXGtTk7RLw/ZnX/8SrlpGcdKYFeb7H9mi7DV89X1svqzepdhGytlhit7cmWJkjdx8YcOYqOMnHOmduKelGBYcF7Hd79ViscLHjQ4RCrfd3vIpJVqklg5M4VKCeKRt1ESFRY6MIWzllhjdXIdqkpB0OoQxnHRxJ42rUsKLWNR+BnXtVdhFXLSM4IAgLCxW7b72PtFYN5r5eH4Pql8Bb/d/ouxVyuYt6+Jl+G7qKA56w28qdxDstWlyb/Pw/Z5yx8Lbff+UaBah88EAQErgxjXjZ2tY20NDWgNA+jx5gBQej2Kq7Ok3jh6lpXdVZsT02TLy9Zb0aPuXmRUdnqMsq7RsmXl6y3o0fcmRUdnqMsq7RsmXl6y3o0fcmRUdnqMsq7TUYQYUWrCIMFokDwwktpG1tMqldqBXQFLSoQp54kdSvOpmkeFy39abicXWed0ZOkCha6mjKY4Fp46LqpShU7SOYVZw7LN9smXl6y3o0fcocio7PUmyyrtGyZeXrLejR9y8yKjs9RllXafk4ybz9aHRovlXuRUdnqxldXaYd44cXheTDHJbHZDhQhrGR1HpBLADT2VXcLWlF4pHMrmpJYNkeU5XM+576tFyOL7PO6NxzHJoQ6mjKaatdyj0ripShUWEkSQqSg8YskGyZeXrLejR9yr5FR2epNllXaNky8vWW9Gj7kyKjs9RllXaaa+8JbVfrmOnnLizOygDAw5jVoaBnzDPpzKanQp01hFEc685vFs20OMi8omhv0oGgpV0EZJ4zTPxqJ2VF/IkV3VXzP3smXl6y3o0fcvMio7PUZZV2nhbMYV42tpYbWWg5jkRMYfxNFRyELqNnRTxwPJXVVrDEi+lWSuSC5cNLZccQhgmDYwS6hhY7OdOciqgqW1OpLnSWcnhczgsEZ+yZeXrLejR9yjyKjs9TrLKu0bJl5est6NH3JkVHZ6jLKu0bJl5est6NH3L3IqOz1GWVdppsIMI7RhEWG0SB5YCG0ja2mVSu1ArtQpaVGFLHm/MiqVpVO0alSkRvLowwt1zgNitbwwZgx1JGAD0APrkjiooZ21KedonhcVIZkyU2LG9aovGWeGT3cqM8udw/JVpcnwehliN9L5o2AxzH/xw6b/AOtR9Xf9eh3l/wDz6mpvnGva7c0shjZADmygS+Qe640A/DXiUtOwhF4yeJFO9k80cxAXuLySSSSakk1JJzkk+kq9oKbeOdnxDwIAgLCxW7b72PtFYN5r5eH4Pql8Bb/d/ouxVyuYt6+Jl+G7qKA57w1aXWp1B6G+j+1q0OT5xjzuc8NH7JeU7etWtLfo4OWHP0Jv5rYaHUzvTzLS6an3lxRi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w1M708ydNT7y4odX3e6l5X7DUzvTzJ01PvLih1fd7qXlfsNTO9PMnTU+8uKHV93upeV+xYGK0Ud97H2isS6adaTX9H0Mqc6dlQjNNP/wCszWHzLsUBUPK1w/SGPZWmU0trStKilaICLy4EMmOU50bjumzAnnJXmBPC5rQXNjNpf02fjWHFwXRW96YI6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GsOLguit70wQyy43j4saw4uC6K3vTBDLLjePixrDi4Lore9MEMsuN4+LMq78EW2B7XMewUc1xDYA2uSa56FekVStUqduTf1eJJkIwgCAIAgCAIAgCAIAgCAIAgCAIAgCAIAgCAIAgCAIAgCAIAgCAIAgCAIAgCAIAgCAIAgP//Z"/>
          <p:cNvSpPr>
            <a:spLocks noChangeAspect="1" noChangeArrowheads="1"/>
          </p:cNvSpPr>
          <p:nvPr/>
        </p:nvSpPr>
        <p:spPr bwMode="auto">
          <a:xfrm>
            <a:off x="3043628" y="2751140"/>
            <a:ext cx="304046"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Title 1"/>
          <p:cNvSpPr>
            <a:spLocks noGrp="1"/>
          </p:cNvSpPr>
          <p:nvPr>
            <p:ph type="ctrTitle"/>
          </p:nvPr>
        </p:nvSpPr>
        <p:spPr>
          <a:xfrm>
            <a:off x="4482263" y="2609345"/>
            <a:ext cx="3020581" cy="931299"/>
          </a:xfrm>
        </p:spPr>
        <p:txBody>
          <a:bodyPr/>
          <a:lstStyle/>
          <a:p>
            <a:r>
              <a:rPr lang="en-US" sz="4000" dirty="0" smtClean="0">
                <a:effectLst>
                  <a:outerShdw blurRad="38100" dist="38100" dir="2700000" algn="tl">
                    <a:srgbClr val="000000">
                      <a:alpha val="43137"/>
                    </a:srgbClr>
                  </a:outerShdw>
                </a:effectLst>
              </a:rPr>
              <a:t>Thank You</a:t>
            </a:r>
            <a:endParaRPr lang="en-IN" sz="2000" dirty="0"/>
          </a:p>
        </p:txBody>
      </p:sp>
    </p:spTree>
    <p:extLst>
      <p:ext uri="{BB962C8B-B14F-4D97-AF65-F5344CB8AC3E}">
        <p14:creationId xmlns:p14="http://schemas.microsoft.com/office/powerpoint/2010/main" val="2938135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52543"/>
          <a:stretch/>
        </p:blipFill>
        <p:spPr>
          <a:xfrm>
            <a:off x="8847174" y="3339596"/>
            <a:ext cx="2997951" cy="3503930"/>
          </a:xfrm>
          <a:prstGeom prst="rect">
            <a:avLst/>
          </a:prstGeom>
        </p:spPr>
      </p:pic>
      <p:pic>
        <p:nvPicPr>
          <p:cNvPr id="8" name="Picture 7"/>
          <p:cNvPicPr>
            <a:picLocks noChangeAspect="1"/>
          </p:cNvPicPr>
          <p:nvPr/>
        </p:nvPicPr>
        <p:blipFill rotWithShape="1">
          <a:blip r:embed="rId3"/>
          <a:srcRect l="3275" r="48378"/>
          <a:stretch/>
        </p:blipFill>
        <p:spPr>
          <a:xfrm>
            <a:off x="5520709" y="805011"/>
            <a:ext cx="2964415" cy="3400973"/>
          </a:xfrm>
          <a:prstGeom prst="rect">
            <a:avLst/>
          </a:prstGeom>
        </p:spPr>
      </p:pic>
      <p:sp>
        <p:nvSpPr>
          <p:cNvPr id="3" name="Rectangle 2"/>
          <p:cNvSpPr/>
          <p:nvPr/>
        </p:nvSpPr>
        <p:spPr>
          <a:xfrm>
            <a:off x="279584" y="825500"/>
            <a:ext cx="5628963" cy="4339650"/>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Bias vs. Variance Tradeoff</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High variance model will tend to vary model’s estimate considerably even to the small change in data points</a:t>
            </a:r>
          </a:p>
          <a:p>
            <a:pPr marL="389077" lvl="2" indent="-389077">
              <a:buFont typeface="Arial" panose="020B0604020202020204" pitchFamily="34" charset="0"/>
              <a:buChar char="•"/>
              <a:defRPr/>
            </a:pPr>
            <a:endParaRPr lang="en-US" sz="1600" dirty="0" smtClean="0">
              <a:solidFill>
                <a:srgbClr val="002060"/>
              </a:solidFill>
            </a:endParaRPr>
          </a:p>
          <a:p>
            <a:pPr marL="389077" lvl="2" indent="-389077">
              <a:buFont typeface="Arial" panose="020B0604020202020204" pitchFamily="34" charset="0"/>
              <a:buChar char="•"/>
              <a:defRPr/>
            </a:pPr>
            <a:r>
              <a:rPr lang="en-US" sz="1600" dirty="0" smtClean="0">
                <a:solidFill>
                  <a:srgbClr val="002060"/>
                </a:solidFill>
              </a:rPr>
              <a:t>On the other hand high bias models are robust enough and do not change estimate much for the change in data points</a:t>
            </a:r>
          </a:p>
          <a:p>
            <a:pPr marL="389077" lvl="2" indent="-389077">
              <a:buFont typeface="Arial" panose="020B0604020202020204" pitchFamily="34" charset="0"/>
              <a:buChar char="•"/>
              <a:defRPr/>
            </a:pPr>
            <a:endParaRPr lang="en-US" sz="1600" dirty="0">
              <a:solidFill>
                <a:srgbClr val="002060"/>
              </a:solidFill>
            </a:endParaRPr>
          </a:p>
          <a:p>
            <a:pPr>
              <a:defRPr/>
            </a:pPr>
            <a:r>
              <a:rPr lang="en-US" dirty="0" smtClean="0">
                <a:solidFill>
                  <a:srgbClr val="002060"/>
                </a:solidFill>
                <a:latin typeface="Arial" pitchFamily="34" charset="0"/>
                <a:cs typeface="Arial" pitchFamily="34" charset="0"/>
              </a:rPr>
              <a:t>Over fitting </a:t>
            </a:r>
            <a:r>
              <a:rPr lang="en-US" dirty="0">
                <a:solidFill>
                  <a:srgbClr val="002060"/>
                </a:solidFill>
                <a:latin typeface="Arial" pitchFamily="34" charset="0"/>
                <a:cs typeface="Arial" pitchFamily="34" charset="0"/>
              </a:rPr>
              <a:t>vs. </a:t>
            </a:r>
            <a:r>
              <a:rPr lang="en-US" dirty="0" smtClean="0">
                <a:solidFill>
                  <a:srgbClr val="002060"/>
                </a:solidFill>
                <a:latin typeface="Arial" pitchFamily="34" charset="0"/>
                <a:cs typeface="Arial" pitchFamily="34" charset="0"/>
              </a:rPr>
              <a:t>Under fitting</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a:solidFill>
                  <a:srgbClr val="002060"/>
                </a:solidFill>
              </a:rPr>
              <a:t>High </a:t>
            </a:r>
            <a:r>
              <a:rPr lang="en-US" sz="1600" dirty="0" smtClean="0">
                <a:solidFill>
                  <a:srgbClr val="002060"/>
                </a:solidFill>
              </a:rPr>
              <a:t>variance models (usually low bias) over fits the data</a:t>
            </a:r>
          </a:p>
          <a:p>
            <a:pPr marL="389077" lvl="2" indent="-389077">
              <a:buFont typeface="Arial" panose="020B0604020202020204" pitchFamily="34" charset="0"/>
              <a:buChar char="•"/>
              <a:defRPr/>
            </a:pPr>
            <a:r>
              <a:rPr lang="en-US" sz="1600" dirty="0" smtClean="0">
                <a:solidFill>
                  <a:srgbClr val="002060"/>
                </a:solidFill>
              </a:rPr>
              <a:t>Low variance models (usually high bias) under fits the data</a:t>
            </a:r>
          </a:p>
          <a:p>
            <a:pPr marL="389077" lvl="2" indent="-389077">
              <a:buFont typeface="Arial" panose="020B0604020202020204" pitchFamily="34" charset="0"/>
              <a:buChar char="•"/>
              <a:defRPr/>
            </a:pPr>
            <a:endParaRPr lang="en-US" sz="1600" dirty="0" smtClean="0">
              <a:solidFill>
                <a:srgbClr val="002060"/>
              </a:solidFill>
            </a:endParaRPr>
          </a:p>
          <a:p>
            <a:pPr marL="389077" lvl="2" indent="-389077">
              <a:buFont typeface="Arial" panose="020B0604020202020204" pitchFamily="34" charset="0"/>
              <a:buChar char="•"/>
              <a:defRPr/>
            </a:pPr>
            <a:endParaRPr lang="en-US" sz="1600" dirty="0">
              <a:solidFill>
                <a:srgbClr val="002060"/>
              </a:solidFill>
            </a:endParaRPr>
          </a:p>
          <a:p>
            <a:pPr marL="0" lvl="2">
              <a:defRPr/>
            </a:pPr>
            <a:endParaRPr lang="en-US" sz="1600" dirty="0">
              <a:solidFill>
                <a:srgbClr val="002060"/>
              </a:solidFill>
            </a:endParaRPr>
          </a:p>
        </p:txBody>
      </p:sp>
      <p:sp>
        <p:nvSpPr>
          <p:cNvPr id="10241" name="Text Box 1"/>
          <p:cNvSpPr txBox="1">
            <a:spLocks noChangeArrowheads="1"/>
          </p:cNvSpPr>
          <p:nvPr/>
        </p:nvSpPr>
        <p:spPr bwMode="auto">
          <a:xfrm>
            <a:off x="96375" y="116958"/>
            <a:ext cx="1015386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Bias vs. Variance Tradeoff </a:t>
            </a:r>
            <a:endParaRPr lang="en-US" sz="2833" dirty="0">
              <a:solidFill>
                <a:srgbClr val="FFFFFF"/>
              </a:solidFill>
              <a:latin typeface="+mj-lt"/>
            </a:endParaRPr>
          </a:p>
        </p:txBody>
      </p:sp>
      <p:sp>
        <p:nvSpPr>
          <p:cNvPr id="7" name="TextBox 6"/>
          <p:cNvSpPr txBox="1"/>
          <p:nvPr/>
        </p:nvSpPr>
        <p:spPr>
          <a:xfrm>
            <a:off x="8422905" y="1312200"/>
            <a:ext cx="2932551" cy="1077218"/>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Bias vs. Variance Tradeoff of Model comparison </a:t>
            </a:r>
          </a:p>
          <a:p>
            <a:pPr algn="ctr"/>
            <a:r>
              <a:rPr lang="en-US" sz="1600" b="1" i="1" dirty="0" smtClean="0">
                <a:solidFill>
                  <a:schemeClr val="accent1">
                    <a:lumMod val="60000"/>
                    <a:lumOff val="40000"/>
                  </a:schemeClr>
                </a:solidFill>
              </a:rPr>
              <a:t>with various degrees of non linearity on Train Data</a:t>
            </a:r>
            <a:endParaRPr lang="en-US" sz="1600" b="1" i="1" dirty="0">
              <a:solidFill>
                <a:schemeClr val="accent1">
                  <a:lumMod val="60000"/>
                  <a:lumOff val="40000"/>
                </a:schemeClr>
              </a:solidFill>
            </a:endParaRPr>
          </a:p>
        </p:txBody>
      </p:sp>
      <p:sp>
        <p:nvSpPr>
          <p:cNvPr id="10" name="TextBox 9"/>
          <p:cNvSpPr txBox="1"/>
          <p:nvPr/>
        </p:nvSpPr>
        <p:spPr>
          <a:xfrm>
            <a:off x="5914622" y="4638600"/>
            <a:ext cx="2932551" cy="1077218"/>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Error comparison of Train &amp; Test datasets based on varied degree of non linearity</a:t>
            </a:r>
            <a:endParaRPr lang="en-US" sz="1600" b="1" i="1" dirty="0">
              <a:solidFill>
                <a:schemeClr val="accent1">
                  <a:lumMod val="60000"/>
                  <a:lumOff val="40000"/>
                </a:schemeClr>
              </a:solidFill>
            </a:endParaRPr>
          </a:p>
        </p:txBody>
      </p:sp>
      <p:sp>
        <p:nvSpPr>
          <p:cNvPr id="11" name="TextBox 10"/>
          <p:cNvSpPr txBox="1"/>
          <p:nvPr/>
        </p:nvSpPr>
        <p:spPr>
          <a:xfrm>
            <a:off x="347891" y="4484711"/>
            <a:ext cx="5300455" cy="307777"/>
          </a:xfrm>
          <a:prstGeom prst="rect">
            <a:avLst/>
          </a:prstGeom>
          <a:noFill/>
        </p:spPr>
        <p:txBody>
          <a:bodyPr wrap="square" rtlCol="0">
            <a:spAutoFit/>
          </a:bodyPr>
          <a:lstStyle/>
          <a:p>
            <a:pPr algn="ctr"/>
            <a:r>
              <a:rPr lang="en-US" sz="1400" b="1" i="1" dirty="0" smtClean="0">
                <a:solidFill>
                  <a:srgbClr val="FF0000"/>
                </a:solidFill>
              </a:rPr>
              <a:t>Ideal model will have both low bias &amp; low variance</a:t>
            </a:r>
            <a:endParaRPr lang="en-US" sz="1400" b="1" i="1" dirty="0">
              <a:solidFill>
                <a:srgbClr val="FF0000"/>
              </a:solidFill>
            </a:endParaRPr>
          </a:p>
        </p:txBody>
      </p:sp>
      <p:sp>
        <p:nvSpPr>
          <p:cNvPr id="12" name="TextBox 11"/>
          <p:cNvSpPr txBox="1"/>
          <p:nvPr/>
        </p:nvSpPr>
        <p:spPr>
          <a:xfrm>
            <a:off x="279584" y="4900286"/>
            <a:ext cx="5468534" cy="1384995"/>
          </a:xfrm>
          <a:prstGeom prst="rect">
            <a:avLst/>
          </a:prstGeom>
          <a:solidFill>
            <a:schemeClr val="bg1"/>
          </a:solidFill>
        </p:spPr>
        <p:txBody>
          <a:bodyPr wrap="square" rtlCol="0">
            <a:spAutoFit/>
          </a:bodyPr>
          <a:lstStyle/>
          <a:p>
            <a:r>
              <a:rPr lang="en-US" sz="1400" b="1" i="1" dirty="0" smtClean="0">
                <a:solidFill>
                  <a:schemeClr val="accent3">
                    <a:lumMod val="50000"/>
                  </a:schemeClr>
                </a:solidFill>
              </a:rPr>
              <a:t>Tip:</a:t>
            </a:r>
          </a:p>
          <a:p>
            <a:r>
              <a:rPr lang="en-US" sz="1400" i="1" dirty="0" smtClean="0">
                <a:solidFill>
                  <a:schemeClr val="accent3">
                    <a:lumMod val="50000"/>
                  </a:schemeClr>
                </a:solidFill>
              </a:rPr>
              <a:t>1] If your model has high bias then adding more features will work (going from model degree 1 to degree 2 etc.)</a:t>
            </a:r>
          </a:p>
          <a:p>
            <a:r>
              <a:rPr lang="en-US" sz="1400" i="1" dirty="0" smtClean="0">
                <a:solidFill>
                  <a:schemeClr val="accent3">
                    <a:lumMod val="50000"/>
                  </a:schemeClr>
                </a:solidFill>
              </a:rPr>
              <a:t>2</a:t>
            </a:r>
            <a:r>
              <a:rPr lang="en-US" sz="1400" i="1" dirty="0" smtClean="0">
                <a:solidFill>
                  <a:schemeClr val="accent3">
                    <a:lumMod val="50000"/>
                  </a:schemeClr>
                </a:solidFill>
              </a:rPr>
              <a:t>] If your model has high variance, remove features (from degree 2 to degree 1) or try to add more data will work </a:t>
            </a:r>
            <a:endParaRPr lang="en-US" sz="1400" i="1" dirty="0">
              <a:solidFill>
                <a:schemeClr val="accent3">
                  <a:lumMod val="50000"/>
                </a:schemeClr>
              </a:solidFill>
            </a:endParaRPr>
          </a:p>
          <a:p>
            <a:endParaRPr lang="en-US" sz="1400" b="1" i="1" dirty="0" smtClean="0">
              <a:solidFill>
                <a:schemeClr val="accent1">
                  <a:lumMod val="50000"/>
                </a:schemeClr>
              </a:solidFill>
            </a:endParaRPr>
          </a:p>
        </p:txBody>
      </p:sp>
      <p:sp>
        <p:nvSpPr>
          <p:cNvPr id="13" name="TextBox 12"/>
          <p:cNvSpPr txBox="1"/>
          <p:nvPr/>
        </p:nvSpPr>
        <p:spPr>
          <a:xfrm>
            <a:off x="5648346" y="5987285"/>
            <a:ext cx="3188891" cy="584775"/>
          </a:xfrm>
          <a:prstGeom prst="rect">
            <a:avLst/>
          </a:prstGeom>
          <a:noFill/>
        </p:spPr>
        <p:txBody>
          <a:bodyPr wrap="square" rtlCol="0">
            <a:spAutoFit/>
          </a:bodyPr>
          <a:lstStyle/>
          <a:p>
            <a:pPr algn="ctr"/>
            <a:r>
              <a:rPr lang="en-US" sz="1600" b="1" i="1" dirty="0" smtClean="0">
                <a:solidFill>
                  <a:srgbClr val="FF0000"/>
                </a:solidFill>
              </a:rPr>
              <a:t>Model underfits if both </a:t>
            </a:r>
          </a:p>
          <a:p>
            <a:pPr algn="ctr"/>
            <a:r>
              <a:rPr lang="en-US" sz="1600" b="1" i="1" dirty="0" smtClean="0">
                <a:solidFill>
                  <a:srgbClr val="FF0000"/>
                </a:solidFill>
              </a:rPr>
              <a:t>Train &amp; Test errors are high</a:t>
            </a:r>
            <a:endParaRPr lang="en-US" sz="1600" b="1" i="1" dirty="0">
              <a:solidFill>
                <a:srgbClr val="FF0000"/>
              </a:solidFill>
            </a:endParaRPr>
          </a:p>
        </p:txBody>
      </p:sp>
    </p:spTree>
    <p:extLst>
      <p:ext uri="{BB962C8B-B14F-4D97-AF65-F5344CB8AC3E}">
        <p14:creationId xmlns:p14="http://schemas.microsoft.com/office/powerpoint/2010/main" val="423327796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584" y="825500"/>
            <a:ext cx="6189174" cy="3323987"/>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Effect of more data</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Fitting model with degree 9 on different sample sizes, it can be observed that if we train on 100 data points instead 10 data points there would be less issue of overfitting</a:t>
            </a:r>
          </a:p>
          <a:p>
            <a:pPr marL="389077" lvl="2" indent="-389077">
              <a:buFont typeface="Arial" panose="020B0604020202020204" pitchFamily="34" charset="0"/>
              <a:buChar char="•"/>
              <a:defRPr/>
            </a:pPr>
            <a:endParaRPr lang="en-US" sz="1600" dirty="0">
              <a:solidFill>
                <a:srgbClr val="002060"/>
              </a:solidFill>
            </a:endParaRPr>
          </a:p>
          <a:p>
            <a:pPr marL="389077" lvl="2" indent="-389077">
              <a:buFont typeface="Arial" panose="020B0604020202020204" pitchFamily="34" charset="0"/>
              <a:buChar char="•"/>
              <a:defRPr/>
            </a:pPr>
            <a:r>
              <a:rPr lang="en-US" sz="1600" dirty="0" smtClean="0">
                <a:solidFill>
                  <a:srgbClr val="002060"/>
                </a:solidFill>
              </a:rPr>
              <a:t>Model trained from 1000 data points look very similar to the degree 1 model on small data of 10 data points</a:t>
            </a:r>
          </a:p>
          <a:p>
            <a:pPr marL="389077" lvl="2" indent="-389077">
              <a:buFont typeface="Arial" panose="020B0604020202020204" pitchFamily="34" charset="0"/>
              <a:buChar char="•"/>
              <a:defRPr/>
            </a:pPr>
            <a:endParaRPr lang="en-US" sz="1600" dirty="0">
              <a:solidFill>
                <a:srgbClr val="002060"/>
              </a:solidFill>
            </a:endParaRPr>
          </a:p>
          <a:p>
            <a:pPr marL="389077" lvl="2" indent="-389077">
              <a:buFont typeface="Arial" panose="020B0604020202020204" pitchFamily="34" charset="0"/>
              <a:buChar char="•"/>
              <a:defRPr/>
            </a:pPr>
            <a:endParaRPr lang="en-US" sz="1600" dirty="0">
              <a:solidFill>
                <a:srgbClr val="002060"/>
              </a:solidFill>
            </a:endParaRPr>
          </a:p>
          <a:p>
            <a:pPr marL="389077" lvl="2" indent="-389077">
              <a:buFont typeface="Arial" panose="020B0604020202020204" pitchFamily="34" charset="0"/>
              <a:buChar char="•"/>
              <a:defRPr/>
            </a:pPr>
            <a:endParaRPr lang="en-US" sz="1600" dirty="0" smtClean="0">
              <a:solidFill>
                <a:srgbClr val="002060"/>
              </a:solidFill>
            </a:endParaRPr>
          </a:p>
          <a:p>
            <a:pPr marL="389077" lvl="2" indent="-389077">
              <a:buFont typeface="Arial" panose="020B0604020202020204" pitchFamily="34" charset="0"/>
              <a:buChar char="•"/>
              <a:defRPr/>
            </a:pPr>
            <a:endParaRPr lang="en-US" sz="1600" dirty="0">
              <a:solidFill>
                <a:srgbClr val="002060"/>
              </a:solidFill>
            </a:endParaRPr>
          </a:p>
          <a:p>
            <a:pPr marL="0" lvl="2">
              <a:defRPr/>
            </a:pPr>
            <a:endParaRPr lang="en-US" sz="1600" dirty="0">
              <a:solidFill>
                <a:srgbClr val="002060"/>
              </a:solidFill>
            </a:endParaRPr>
          </a:p>
        </p:txBody>
      </p:sp>
      <p:sp>
        <p:nvSpPr>
          <p:cNvPr id="10241" name="Text Box 1"/>
          <p:cNvSpPr txBox="1">
            <a:spLocks noChangeArrowheads="1"/>
          </p:cNvSpPr>
          <p:nvPr/>
        </p:nvSpPr>
        <p:spPr bwMode="auto">
          <a:xfrm>
            <a:off x="104932" y="122037"/>
            <a:ext cx="943155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Effect of more data points on non linear models</a:t>
            </a:r>
            <a:endParaRPr lang="en-US" sz="2833" dirty="0">
              <a:solidFill>
                <a:srgbClr val="FFFFFF"/>
              </a:solidFill>
              <a:latin typeface="+mj-lt"/>
            </a:endParaRPr>
          </a:p>
        </p:txBody>
      </p:sp>
      <p:pic>
        <p:nvPicPr>
          <p:cNvPr id="2" name="Picture 1"/>
          <p:cNvPicPr>
            <a:picLocks noChangeAspect="1"/>
          </p:cNvPicPr>
          <p:nvPr/>
        </p:nvPicPr>
        <p:blipFill>
          <a:blip r:embed="rId3"/>
          <a:stretch>
            <a:fillRect/>
          </a:stretch>
        </p:blipFill>
        <p:spPr>
          <a:xfrm>
            <a:off x="6382571" y="729458"/>
            <a:ext cx="3723130" cy="2785943"/>
          </a:xfrm>
          <a:prstGeom prst="rect">
            <a:avLst/>
          </a:prstGeom>
        </p:spPr>
      </p:pic>
      <p:pic>
        <p:nvPicPr>
          <p:cNvPr id="4" name="Picture 3"/>
          <p:cNvPicPr>
            <a:picLocks noChangeAspect="1"/>
          </p:cNvPicPr>
          <p:nvPr/>
        </p:nvPicPr>
        <p:blipFill>
          <a:blip r:embed="rId4"/>
          <a:stretch>
            <a:fillRect/>
          </a:stretch>
        </p:blipFill>
        <p:spPr>
          <a:xfrm>
            <a:off x="8018330" y="3795744"/>
            <a:ext cx="3979478" cy="2958233"/>
          </a:xfrm>
          <a:prstGeom prst="rect">
            <a:avLst/>
          </a:prstGeom>
        </p:spPr>
      </p:pic>
      <p:sp>
        <p:nvSpPr>
          <p:cNvPr id="7" name="TextBox 6"/>
          <p:cNvSpPr txBox="1"/>
          <p:nvPr/>
        </p:nvSpPr>
        <p:spPr>
          <a:xfrm>
            <a:off x="9796901" y="1269001"/>
            <a:ext cx="2364938" cy="830997"/>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Effect of model non linearity on Small data</a:t>
            </a:r>
            <a:endParaRPr lang="en-US" sz="1600" b="1" i="1" dirty="0">
              <a:solidFill>
                <a:schemeClr val="accent1">
                  <a:lumMod val="60000"/>
                  <a:lumOff val="40000"/>
                </a:schemeClr>
              </a:solidFill>
            </a:endParaRPr>
          </a:p>
        </p:txBody>
      </p:sp>
      <p:sp>
        <p:nvSpPr>
          <p:cNvPr id="8" name="TextBox 7"/>
          <p:cNvSpPr txBox="1"/>
          <p:nvPr/>
        </p:nvSpPr>
        <p:spPr>
          <a:xfrm>
            <a:off x="5614316" y="4736250"/>
            <a:ext cx="2364938" cy="1077218"/>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Effect of model non linearity with </a:t>
            </a:r>
            <a:r>
              <a:rPr lang="en-US" sz="1600" b="1" i="1" dirty="0">
                <a:solidFill>
                  <a:schemeClr val="accent1">
                    <a:lumMod val="60000"/>
                    <a:lumOff val="40000"/>
                  </a:schemeClr>
                </a:solidFill>
              </a:rPr>
              <a:t>Degree 9 </a:t>
            </a:r>
            <a:r>
              <a:rPr lang="en-US" sz="1600" b="1" i="1" dirty="0" smtClean="0">
                <a:solidFill>
                  <a:schemeClr val="accent1">
                    <a:lumMod val="60000"/>
                    <a:lumOff val="40000"/>
                  </a:schemeClr>
                </a:solidFill>
              </a:rPr>
              <a:t>on increasing samples of data </a:t>
            </a:r>
            <a:endParaRPr lang="en-US" sz="1600" b="1" i="1" dirty="0">
              <a:solidFill>
                <a:schemeClr val="accent1">
                  <a:lumMod val="60000"/>
                  <a:lumOff val="40000"/>
                </a:schemeClr>
              </a:solidFill>
            </a:endParaRPr>
          </a:p>
        </p:txBody>
      </p:sp>
      <p:sp>
        <p:nvSpPr>
          <p:cNvPr id="9" name="TextBox 8"/>
          <p:cNvSpPr txBox="1"/>
          <p:nvPr/>
        </p:nvSpPr>
        <p:spPr>
          <a:xfrm>
            <a:off x="276213" y="3256201"/>
            <a:ext cx="5300455" cy="584775"/>
          </a:xfrm>
          <a:prstGeom prst="rect">
            <a:avLst/>
          </a:prstGeom>
          <a:noFill/>
        </p:spPr>
        <p:txBody>
          <a:bodyPr wrap="square" rtlCol="0">
            <a:spAutoFit/>
          </a:bodyPr>
          <a:lstStyle/>
          <a:p>
            <a:pPr algn="ctr"/>
            <a:r>
              <a:rPr lang="en-US" sz="1600" b="1" i="1" dirty="0" smtClean="0">
                <a:solidFill>
                  <a:srgbClr val="FF0000"/>
                </a:solidFill>
              </a:rPr>
              <a:t>Holding model complexity constant, the more data you have, the harder it is to overfit</a:t>
            </a:r>
            <a:endParaRPr lang="en-US" sz="1600" b="1" i="1" dirty="0">
              <a:solidFill>
                <a:srgbClr val="FF0000"/>
              </a:solidFill>
            </a:endParaRPr>
          </a:p>
        </p:txBody>
      </p:sp>
      <p:sp>
        <p:nvSpPr>
          <p:cNvPr id="10" name="TextBox 9"/>
          <p:cNvSpPr txBox="1"/>
          <p:nvPr/>
        </p:nvSpPr>
        <p:spPr>
          <a:xfrm>
            <a:off x="274783" y="4379401"/>
            <a:ext cx="5300455" cy="584775"/>
          </a:xfrm>
          <a:prstGeom prst="rect">
            <a:avLst/>
          </a:prstGeom>
          <a:noFill/>
        </p:spPr>
        <p:txBody>
          <a:bodyPr wrap="square" rtlCol="0">
            <a:spAutoFit/>
          </a:bodyPr>
          <a:lstStyle/>
          <a:p>
            <a:pPr algn="ctr"/>
            <a:r>
              <a:rPr lang="en-US" sz="1600" b="1" i="1" dirty="0" smtClean="0">
                <a:solidFill>
                  <a:srgbClr val="FF0000"/>
                </a:solidFill>
              </a:rPr>
              <a:t>On the other hand, more data won’t help model with high bias</a:t>
            </a:r>
            <a:endParaRPr lang="en-US" sz="1600" b="1" i="1" dirty="0">
              <a:solidFill>
                <a:srgbClr val="FF0000"/>
              </a:solidFill>
            </a:endParaRPr>
          </a:p>
        </p:txBody>
      </p:sp>
    </p:spTree>
    <p:extLst>
      <p:ext uri="{BB962C8B-B14F-4D97-AF65-F5344CB8AC3E}">
        <p14:creationId xmlns:p14="http://schemas.microsoft.com/office/powerpoint/2010/main" val="241832402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584" y="825501"/>
            <a:ext cx="6189174" cy="3108543"/>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Statistical Modeling Methodology</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Training data used to train the model</a:t>
            </a:r>
          </a:p>
          <a:p>
            <a:pPr marL="389077" lvl="2" indent="-389077">
              <a:buFont typeface="Arial" panose="020B0604020202020204" pitchFamily="34" charset="0"/>
              <a:buChar char="•"/>
              <a:defRPr/>
            </a:pPr>
            <a:r>
              <a:rPr lang="en-US" sz="1600" dirty="0" smtClean="0">
                <a:solidFill>
                  <a:srgbClr val="002060"/>
                </a:solidFill>
              </a:rPr>
              <a:t>Testing data used to test the accuracy of the model</a:t>
            </a:r>
          </a:p>
          <a:p>
            <a:pPr marL="389077" lvl="2" indent="-389077">
              <a:buFont typeface="Arial" panose="020B0604020202020204" pitchFamily="34" charset="0"/>
              <a:buChar char="•"/>
              <a:defRPr/>
            </a:pPr>
            <a:endParaRPr lang="en-US" sz="1600" dirty="0">
              <a:solidFill>
                <a:srgbClr val="002060"/>
              </a:solidFill>
            </a:endParaRPr>
          </a:p>
          <a:p>
            <a:pPr>
              <a:defRPr/>
            </a:pPr>
            <a:r>
              <a:rPr lang="en-US" dirty="0" smtClean="0">
                <a:solidFill>
                  <a:srgbClr val="002060"/>
                </a:solidFill>
                <a:latin typeface="Arial" pitchFamily="34" charset="0"/>
                <a:cs typeface="Arial" pitchFamily="34" charset="0"/>
              </a:rPr>
              <a:t>Machine Learning Modeling Methodology</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Train data used to train model by pairing input with expected output</a:t>
            </a:r>
          </a:p>
          <a:p>
            <a:pPr marL="389077" lvl="2" indent="-389077">
              <a:buFont typeface="Arial" panose="020B0604020202020204" pitchFamily="34" charset="0"/>
              <a:buChar char="•"/>
              <a:defRPr/>
            </a:pPr>
            <a:r>
              <a:rPr lang="en-US" sz="1600" dirty="0" smtClean="0">
                <a:solidFill>
                  <a:srgbClr val="002060"/>
                </a:solidFill>
              </a:rPr>
              <a:t>Validation data used to check how well model has been trained and to estimate model properties (mean error, classification error, precision, recall etc.)</a:t>
            </a:r>
          </a:p>
          <a:p>
            <a:pPr marL="389077" lvl="2" indent="-389077">
              <a:buFont typeface="Arial" panose="020B0604020202020204" pitchFamily="34" charset="0"/>
              <a:buChar char="•"/>
              <a:defRPr/>
            </a:pPr>
            <a:r>
              <a:rPr lang="en-US" sz="1600" dirty="0" smtClean="0">
                <a:solidFill>
                  <a:srgbClr val="002060"/>
                </a:solidFill>
              </a:rPr>
              <a:t>Finally calculate accuracy on Test data</a:t>
            </a:r>
          </a:p>
          <a:p>
            <a:pPr marL="389077" lvl="2" indent="-389077">
              <a:buFont typeface="Arial" panose="020B0604020202020204" pitchFamily="34" charset="0"/>
              <a:buChar char="•"/>
              <a:defRPr/>
            </a:pPr>
            <a:endParaRPr lang="en-US" sz="1600" dirty="0">
              <a:solidFill>
                <a:srgbClr val="002060"/>
              </a:solidFill>
            </a:endParaRPr>
          </a:p>
        </p:txBody>
      </p:sp>
      <p:sp>
        <p:nvSpPr>
          <p:cNvPr id="10241" name="Text Box 1"/>
          <p:cNvSpPr txBox="1">
            <a:spLocks noChangeArrowheads="1"/>
          </p:cNvSpPr>
          <p:nvPr/>
        </p:nvSpPr>
        <p:spPr bwMode="auto">
          <a:xfrm>
            <a:off x="7157" y="102600"/>
            <a:ext cx="56393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Training Validation &amp; Testing </a:t>
            </a:r>
            <a:endParaRPr lang="en-US" sz="2833" dirty="0">
              <a:solidFill>
                <a:srgbClr val="FFFFFF"/>
              </a:solidFill>
              <a:latin typeface="+mj-lt"/>
            </a:endParaRPr>
          </a:p>
        </p:txBody>
      </p:sp>
      <p:sp>
        <p:nvSpPr>
          <p:cNvPr id="2" name="Rectangle 1"/>
          <p:cNvSpPr/>
          <p:nvPr/>
        </p:nvSpPr>
        <p:spPr>
          <a:xfrm>
            <a:off x="7115154" y="1182600"/>
            <a:ext cx="3016519" cy="15552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217859" y="1182600"/>
            <a:ext cx="1422073" cy="15552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15154" y="4183425"/>
            <a:ext cx="2131965" cy="15552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96038" y="4183425"/>
            <a:ext cx="1137286" cy="1555200"/>
          </a:xfrm>
          <a:prstGeom prst="rect">
            <a:avLst/>
          </a:prstGeom>
          <a:solidFill>
            <a:schemeClr val="accent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482243" y="4183425"/>
            <a:ext cx="1157690" cy="15552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9353" y="2737800"/>
            <a:ext cx="1988121"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Train Data</a:t>
            </a:r>
            <a:endParaRPr lang="en-US" sz="1600" b="1" i="1" dirty="0">
              <a:solidFill>
                <a:schemeClr val="accent1">
                  <a:lumMod val="60000"/>
                  <a:lumOff val="40000"/>
                </a:schemeClr>
              </a:solidFill>
            </a:endParaRPr>
          </a:p>
        </p:txBody>
      </p:sp>
      <p:sp>
        <p:nvSpPr>
          <p:cNvPr id="11" name="TextBox 10"/>
          <p:cNvSpPr txBox="1"/>
          <p:nvPr/>
        </p:nvSpPr>
        <p:spPr>
          <a:xfrm>
            <a:off x="10217859" y="2737800"/>
            <a:ext cx="1358108"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Test Data</a:t>
            </a:r>
            <a:endParaRPr lang="en-US" sz="1600" b="1" i="1" dirty="0">
              <a:solidFill>
                <a:schemeClr val="accent1">
                  <a:lumMod val="60000"/>
                  <a:lumOff val="40000"/>
                </a:schemeClr>
              </a:solidFill>
            </a:endParaRPr>
          </a:p>
        </p:txBody>
      </p:sp>
      <p:sp>
        <p:nvSpPr>
          <p:cNvPr id="12" name="TextBox 11"/>
          <p:cNvSpPr txBox="1"/>
          <p:nvPr/>
        </p:nvSpPr>
        <p:spPr>
          <a:xfrm>
            <a:off x="7156449" y="5738625"/>
            <a:ext cx="1988121"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Train Data</a:t>
            </a:r>
            <a:endParaRPr lang="en-US" sz="1600" b="1" i="1" dirty="0">
              <a:solidFill>
                <a:schemeClr val="accent1">
                  <a:lumMod val="60000"/>
                  <a:lumOff val="40000"/>
                </a:schemeClr>
              </a:solidFill>
            </a:endParaRPr>
          </a:p>
        </p:txBody>
      </p:sp>
      <p:sp>
        <p:nvSpPr>
          <p:cNvPr id="13" name="TextBox 12"/>
          <p:cNvSpPr txBox="1"/>
          <p:nvPr/>
        </p:nvSpPr>
        <p:spPr>
          <a:xfrm>
            <a:off x="10326735" y="5738625"/>
            <a:ext cx="1358108"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Test Data</a:t>
            </a:r>
            <a:endParaRPr lang="en-US" sz="1600" b="1" i="1" dirty="0">
              <a:solidFill>
                <a:schemeClr val="accent1">
                  <a:lumMod val="60000"/>
                  <a:lumOff val="40000"/>
                </a:schemeClr>
              </a:solidFill>
            </a:endParaRPr>
          </a:p>
        </p:txBody>
      </p:sp>
      <p:sp>
        <p:nvSpPr>
          <p:cNvPr id="14" name="TextBox 13"/>
          <p:cNvSpPr txBox="1"/>
          <p:nvPr/>
        </p:nvSpPr>
        <p:spPr>
          <a:xfrm>
            <a:off x="9097438" y="5738626"/>
            <a:ext cx="1358108" cy="584775"/>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Validation Data</a:t>
            </a:r>
            <a:endParaRPr lang="en-US" sz="1600" b="1" i="1" dirty="0">
              <a:solidFill>
                <a:schemeClr val="accent1">
                  <a:lumMod val="60000"/>
                  <a:lumOff val="40000"/>
                </a:schemeClr>
              </a:solidFill>
            </a:endParaRPr>
          </a:p>
        </p:txBody>
      </p:sp>
      <p:sp>
        <p:nvSpPr>
          <p:cNvPr id="15" name="TextBox 14"/>
          <p:cNvSpPr txBox="1"/>
          <p:nvPr/>
        </p:nvSpPr>
        <p:spPr>
          <a:xfrm>
            <a:off x="7645397" y="844046"/>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Statistical Modeling Methodology</a:t>
            </a:r>
            <a:endParaRPr lang="en-US" sz="1600" b="1" i="1" dirty="0">
              <a:solidFill>
                <a:schemeClr val="accent1">
                  <a:lumMod val="50000"/>
                </a:schemeClr>
              </a:solidFill>
            </a:endParaRPr>
          </a:p>
        </p:txBody>
      </p:sp>
      <p:sp>
        <p:nvSpPr>
          <p:cNvPr id="16" name="TextBox 15"/>
          <p:cNvSpPr txBox="1"/>
          <p:nvPr/>
        </p:nvSpPr>
        <p:spPr>
          <a:xfrm>
            <a:off x="7260946" y="3781646"/>
            <a:ext cx="4378987" cy="338554"/>
          </a:xfrm>
          <a:prstGeom prst="rect">
            <a:avLst/>
          </a:prstGeom>
          <a:noFill/>
        </p:spPr>
        <p:txBody>
          <a:bodyPr wrap="square" rtlCol="0">
            <a:spAutoFit/>
          </a:bodyPr>
          <a:lstStyle/>
          <a:p>
            <a:pPr algn="ctr"/>
            <a:r>
              <a:rPr lang="en-US" sz="1600" b="1" i="1" dirty="0" smtClean="0">
                <a:solidFill>
                  <a:schemeClr val="accent1">
                    <a:lumMod val="50000"/>
                  </a:schemeClr>
                </a:solidFill>
              </a:rPr>
              <a:t>Machine Learning Modeling Methodology</a:t>
            </a:r>
            <a:endParaRPr lang="en-US" sz="1600" b="1" i="1" dirty="0">
              <a:solidFill>
                <a:schemeClr val="accent1">
                  <a:lumMod val="50000"/>
                </a:schemeClr>
              </a:solidFill>
            </a:endParaRPr>
          </a:p>
        </p:txBody>
      </p:sp>
      <p:sp>
        <p:nvSpPr>
          <p:cNvPr id="17" name="TextBox 16"/>
          <p:cNvSpPr txBox="1"/>
          <p:nvPr/>
        </p:nvSpPr>
        <p:spPr>
          <a:xfrm>
            <a:off x="8301047" y="1846545"/>
            <a:ext cx="644732" cy="369332"/>
          </a:xfrm>
          <a:prstGeom prst="rect">
            <a:avLst/>
          </a:prstGeom>
          <a:noFill/>
        </p:spPr>
        <p:txBody>
          <a:bodyPr wrap="none" rtlCol="0">
            <a:spAutoFit/>
          </a:bodyPr>
          <a:lstStyle/>
          <a:p>
            <a:r>
              <a:rPr lang="en-US" dirty="0" smtClean="0"/>
              <a:t>70%</a:t>
            </a:r>
            <a:endParaRPr lang="en-US" dirty="0"/>
          </a:p>
        </p:txBody>
      </p:sp>
      <p:sp>
        <p:nvSpPr>
          <p:cNvPr id="19" name="TextBox 18"/>
          <p:cNvSpPr txBox="1"/>
          <p:nvPr/>
        </p:nvSpPr>
        <p:spPr>
          <a:xfrm>
            <a:off x="10672834" y="1831156"/>
            <a:ext cx="644732" cy="369332"/>
          </a:xfrm>
          <a:prstGeom prst="rect">
            <a:avLst/>
          </a:prstGeom>
          <a:noFill/>
        </p:spPr>
        <p:txBody>
          <a:bodyPr wrap="none" rtlCol="0">
            <a:spAutoFit/>
          </a:bodyPr>
          <a:lstStyle/>
          <a:p>
            <a:r>
              <a:rPr lang="en-US" dirty="0"/>
              <a:t>3</a:t>
            </a:r>
            <a:r>
              <a:rPr lang="en-US" dirty="0" smtClean="0"/>
              <a:t>0%</a:t>
            </a:r>
            <a:endParaRPr lang="en-US" dirty="0"/>
          </a:p>
        </p:txBody>
      </p:sp>
      <p:sp>
        <p:nvSpPr>
          <p:cNvPr id="20" name="TextBox 19"/>
          <p:cNvSpPr txBox="1"/>
          <p:nvPr/>
        </p:nvSpPr>
        <p:spPr>
          <a:xfrm>
            <a:off x="7921964" y="4825492"/>
            <a:ext cx="644732" cy="369332"/>
          </a:xfrm>
          <a:prstGeom prst="rect">
            <a:avLst/>
          </a:prstGeom>
          <a:noFill/>
        </p:spPr>
        <p:txBody>
          <a:bodyPr wrap="none" rtlCol="0">
            <a:spAutoFit/>
          </a:bodyPr>
          <a:lstStyle/>
          <a:p>
            <a:r>
              <a:rPr lang="en-US" dirty="0" smtClean="0"/>
              <a:t>50%</a:t>
            </a:r>
            <a:endParaRPr lang="en-US" dirty="0"/>
          </a:p>
        </p:txBody>
      </p:sp>
      <p:sp>
        <p:nvSpPr>
          <p:cNvPr id="21" name="TextBox 20"/>
          <p:cNvSpPr txBox="1"/>
          <p:nvPr/>
        </p:nvSpPr>
        <p:spPr>
          <a:xfrm>
            <a:off x="10695291" y="4825492"/>
            <a:ext cx="644732" cy="369332"/>
          </a:xfrm>
          <a:prstGeom prst="rect">
            <a:avLst/>
          </a:prstGeom>
          <a:noFill/>
        </p:spPr>
        <p:txBody>
          <a:bodyPr wrap="none" rtlCol="0">
            <a:spAutoFit/>
          </a:bodyPr>
          <a:lstStyle/>
          <a:p>
            <a:r>
              <a:rPr lang="en-US" dirty="0" smtClean="0"/>
              <a:t>25%</a:t>
            </a:r>
            <a:endParaRPr lang="en-US" dirty="0"/>
          </a:p>
        </p:txBody>
      </p:sp>
      <p:sp>
        <p:nvSpPr>
          <p:cNvPr id="22" name="TextBox 21"/>
          <p:cNvSpPr txBox="1"/>
          <p:nvPr/>
        </p:nvSpPr>
        <p:spPr>
          <a:xfrm>
            <a:off x="9573128" y="4825492"/>
            <a:ext cx="644732" cy="369332"/>
          </a:xfrm>
          <a:prstGeom prst="rect">
            <a:avLst/>
          </a:prstGeom>
          <a:noFill/>
        </p:spPr>
        <p:txBody>
          <a:bodyPr wrap="none" rtlCol="0">
            <a:spAutoFit/>
          </a:bodyPr>
          <a:lstStyle/>
          <a:p>
            <a:r>
              <a:rPr lang="en-US" dirty="0" smtClean="0"/>
              <a:t>25%</a:t>
            </a:r>
            <a:endParaRPr lang="en-US" dirty="0"/>
          </a:p>
        </p:txBody>
      </p:sp>
      <p:sp>
        <p:nvSpPr>
          <p:cNvPr id="23" name="TextBox 22"/>
          <p:cNvSpPr txBox="1"/>
          <p:nvPr/>
        </p:nvSpPr>
        <p:spPr>
          <a:xfrm>
            <a:off x="325692" y="3883807"/>
            <a:ext cx="6086362" cy="1077218"/>
          </a:xfrm>
          <a:prstGeom prst="rect">
            <a:avLst/>
          </a:prstGeom>
          <a:noFill/>
        </p:spPr>
        <p:txBody>
          <a:bodyPr wrap="square" rtlCol="0">
            <a:spAutoFit/>
          </a:bodyPr>
          <a:lstStyle/>
          <a:p>
            <a:pPr marL="285750" indent="-285750">
              <a:buFont typeface="Wingdings" panose="05000000000000000000" pitchFamily="2" charset="2"/>
              <a:buChar char="Ø"/>
            </a:pPr>
            <a:r>
              <a:rPr lang="en-US" sz="1600" b="1" i="1" dirty="0" smtClean="0">
                <a:solidFill>
                  <a:srgbClr val="FF0000"/>
                </a:solidFill>
              </a:rPr>
              <a:t>In first part you look at your model and select the best performing approach using the validation data</a:t>
            </a:r>
          </a:p>
          <a:p>
            <a:pPr marL="285750" indent="-285750">
              <a:buFont typeface="Wingdings" panose="05000000000000000000" pitchFamily="2" charset="2"/>
              <a:buChar char="Ø"/>
            </a:pPr>
            <a:r>
              <a:rPr lang="en-US" sz="1600" b="1" i="1" dirty="0" smtClean="0">
                <a:solidFill>
                  <a:srgbClr val="FF0000"/>
                </a:solidFill>
              </a:rPr>
              <a:t>Then you estimate the accuracy of the model approach based on test data</a:t>
            </a:r>
            <a:endParaRPr lang="en-US" sz="1600" b="1" i="1" dirty="0">
              <a:solidFill>
                <a:srgbClr val="FF0000"/>
              </a:solidFill>
            </a:endParaRPr>
          </a:p>
        </p:txBody>
      </p:sp>
      <p:sp>
        <p:nvSpPr>
          <p:cNvPr id="24" name="TextBox 23"/>
          <p:cNvSpPr txBox="1"/>
          <p:nvPr/>
        </p:nvSpPr>
        <p:spPr>
          <a:xfrm>
            <a:off x="284193" y="5036672"/>
            <a:ext cx="6468847" cy="1200329"/>
          </a:xfrm>
          <a:prstGeom prst="rect">
            <a:avLst/>
          </a:prstGeom>
          <a:noFill/>
        </p:spPr>
        <p:txBody>
          <a:bodyPr wrap="square" rtlCol="0">
            <a:spAutoFit/>
          </a:bodyPr>
          <a:lstStyle/>
          <a:p>
            <a:r>
              <a:rPr lang="en-US" sz="1600" b="1" dirty="0" smtClean="0"/>
              <a:t>Why separate Validation &amp; Test data sets required ?</a:t>
            </a:r>
            <a:endParaRPr lang="en-US" sz="1600" b="1" dirty="0"/>
          </a:p>
          <a:p>
            <a:r>
              <a:rPr lang="en-US" sz="1400" b="1" dirty="0"/>
              <a:t>The error rate estimate of the final model on validation data will be biased (smaller than the true error rate) since the validation set is used to select the final model After assessing the final model on the test set, YOU MUST NOT tune the model any further!</a:t>
            </a:r>
          </a:p>
        </p:txBody>
      </p:sp>
    </p:spTree>
    <p:extLst>
      <p:ext uri="{BB962C8B-B14F-4D97-AF65-F5344CB8AC3E}">
        <p14:creationId xmlns:p14="http://schemas.microsoft.com/office/powerpoint/2010/main" val="296255709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584" y="921362"/>
            <a:ext cx="6189174" cy="1600438"/>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Machine Learning Model Tuning</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Always keep a tab on train &amp; validation errors while tuning the algorithm</a:t>
            </a:r>
          </a:p>
          <a:p>
            <a:pPr marL="389077" lvl="2" indent="-389077">
              <a:buFont typeface="Arial" panose="020B0604020202020204" pitchFamily="34" charset="0"/>
              <a:buChar char="•"/>
              <a:defRPr/>
            </a:pPr>
            <a:r>
              <a:rPr lang="en-US" sz="1600" dirty="0" smtClean="0">
                <a:solidFill>
                  <a:srgbClr val="002060"/>
                </a:solidFill>
              </a:rPr>
              <a:t>Stop increasing flexibility/degrees of the model when validation error starts increasing</a:t>
            </a:r>
            <a:endParaRPr lang="en-US" sz="1600" dirty="0">
              <a:solidFill>
                <a:srgbClr val="002060"/>
              </a:solidFill>
            </a:endParaRPr>
          </a:p>
          <a:p>
            <a:pPr marL="389077" lvl="2" indent="-389077">
              <a:buFont typeface="Arial" panose="020B0604020202020204" pitchFamily="34" charset="0"/>
              <a:buChar char="•"/>
              <a:defRPr/>
            </a:pPr>
            <a:endParaRPr lang="en-US" sz="1600" dirty="0">
              <a:solidFill>
                <a:srgbClr val="002060"/>
              </a:solidFill>
            </a:endParaRPr>
          </a:p>
        </p:txBody>
      </p:sp>
      <p:sp>
        <p:nvSpPr>
          <p:cNvPr id="10241" name="Text Box 1"/>
          <p:cNvSpPr txBox="1">
            <a:spLocks noChangeArrowheads="1"/>
          </p:cNvSpPr>
          <p:nvPr/>
        </p:nvSpPr>
        <p:spPr bwMode="auto">
          <a:xfrm>
            <a:off x="0" y="112688"/>
            <a:ext cx="56393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When To </a:t>
            </a:r>
            <a:r>
              <a:rPr lang="en-US" b="1" dirty="0">
                <a:solidFill>
                  <a:schemeClr val="bg1"/>
                </a:solidFill>
                <a:latin typeface="+mj-lt"/>
                <a:ea typeface="+mj-ea"/>
                <a:cs typeface="Calibri" pitchFamily="34" charset="0"/>
              </a:rPr>
              <a:t>S</a:t>
            </a:r>
            <a:r>
              <a:rPr lang="en-US" b="1" dirty="0" smtClean="0">
                <a:solidFill>
                  <a:schemeClr val="bg1"/>
                </a:solidFill>
                <a:latin typeface="+mj-lt"/>
                <a:ea typeface="+mj-ea"/>
                <a:cs typeface="Calibri" pitchFamily="34" charset="0"/>
              </a:rPr>
              <a:t>top Tuning Model ?</a:t>
            </a:r>
            <a:endParaRPr lang="en-US" sz="2833" dirty="0">
              <a:solidFill>
                <a:srgbClr val="FFFFFF"/>
              </a:solidFill>
              <a:latin typeface="+mj-lt"/>
            </a:endParaRPr>
          </a:p>
        </p:txBody>
      </p:sp>
      <p:sp>
        <p:nvSpPr>
          <p:cNvPr id="15" name="TextBox 14"/>
          <p:cNvSpPr txBox="1"/>
          <p:nvPr/>
        </p:nvSpPr>
        <p:spPr>
          <a:xfrm>
            <a:off x="7115154" y="923400"/>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Tuning of Machine Learning Models</a:t>
            </a:r>
            <a:endParaRPr lang="en-US" sz="1600" b="1" i="1" dirty="0">
              <a:solidFill>
                <a:schemeClr val="accent1">
                  <a:lumMod val="50000"/>
                </a:schemeClr>
              </a:solidFill>
            </a:endParaRPr>
          </a:p>
        </p:txBody>
      </p:sp>
      <p:pic>
        <p:nvPicPr>
          <p:cNvPr id="25" name="Picture 24"/>
          <p:cNvPicPr>
            <a:picLocks noChangeAspect="1"/>
          </p:cNvPicPr>
          <p:nvPr/>
        </p:nvPicPr>
        <p:blipFill rotWithShape="1">
          <a:blip r:embed="rId3"/>
          <a:srcRect l="52543"/>
          <a:stretch/>
        </p:blipFill>
        <p:spPr>
          <a:xfrm>
            <a:off x="6856595" y="1261954"/>
            <a:ext cx="3538714" cy="4135960"/>
          </a:xfrm>
          <a:prstGeom prst="rect">
            <a:avLst/>
          </a:prstGeom>
        </p:spPr>
      </p:pic>
      <p:cxnSp>
        <p:nvCxnSpPr>
          <p:cNvPr id="5" name="Straight Arrow Connector 4"/>
          <p:cNvCxnSpPr/>
          <p:nvPr/>
        </p:nvCxnSpPr>
        <p:spPr>
          <a:xfrm flipH="1" flipV="1">
            <a:off x="10015075" y="4077000"/>
            <a:ext cx="468947" cy="1127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0208025" y="2003400"/>
            <a:ext cx="422044" cy="172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254122" y="4020477"/>
            <a:ext cx="1595495"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Train Error</a:t>
            </a:r>
            <a:endParaRPr lang="en-US" sz="1600" b="1" i="1" dirty="0">
              <a:solidFill>
                <a:schemeClr val="accent1">
                  <a:lumMod val="60000"/>
                  <a:lumOff val="40000"/>
                </a:schemeClr>
              </a:solidFill>
            </a:endParaRPr>
          </a:p>
        </p:txBody>
      </p:sp>
      <p:sp>
        <p:nvSpPr>
          <p:cNvPr id="31" name="TextBox 30"/>
          <p:cNvSpPr txBox="1"/>
          <p:nvPr/>
        </p:nvSpPr>
        <p:spPr>
          <a:xfrm>
            <a:off x="10390232" y="1830601"/>
            <a:ext cx="1595495" cy="584775"/>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Validation Error</a:t>
            </a:r>
            <a:endParaRPr lang="en-US" sz="1600" b="1" i="1" dirty="0">
              <a:solidFill>
                <a:schemeClr val="accent1">
                  <a:lumMod val="60000"/>
                  <a:lumOff val="40000"/>
                </a:schemeClr>
              </a:solidFill>
            </a:endParaRPr>
          </a:p>
        </p:txBody>
      </p:sp>
      <p:cxnSp>
        <p:nvCxnSpPr>
          <p:cNvPr id="10240" name="Straight Connector 10239"/>
          <p:cNvCxnSpPr/>
          <p:nvPr/>
        </p:nvCxnSpPr>
        <p:spPr>
          <a:xfrm>
            <a:off x="8666507" y="2127994"/>
            <a:ext cx="0" cy="38980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612530" y="5752000"/>
            <a:ext cx="1595495" cy="338554"/>
          </a:xfrm>
          <a:prstGeom prst="rect">
            <a:avLst/>
          </a:prstGeom>
          <a:noFill/>
        </p:spPr>
        <p:txBody>
          <a:bodyPr wrap="square" rtlCol="0">
            <a:spAutoFit/>
          </a:bodyPr>
          <a:lstStyle/>
          <a:p>
            <a:pPr algn="ctr"/>
            <a:r>
              <a:rPr lang="en-US" sz="1600" b="1" i="1" dirty="0" smtClean="0">
                <a:solidFill>
                  <a:srgbClr val="FF0000"/>
                </a:solidFill>
              </a:rPr>
              <a:t>Stop Here!</a:t>
            </a:r>
            <a:endParaRPr lang="en-US" sz="1600" b="1" i="1" dirty="0">
              <a:solidFill>
                <a:srgbClr val="FF0000"/>
              </a:solidFill>
            </a:endParaRPr>
          </a:p>
        </p:txBody>
      </p:sp>
      <p:cxnSp>
        <p:nvCxnSpPr>
          <p:cNvPr id="35" name="Straight Arrow Connector 34"/>
          <p:cNvCxnSpPr/>
          <p:nvPr/>
        </p:nvCxnSpPr>
        <p:spPr>
          <a:xfrm>
            <a:off x="7910359" y="5729422"/>
            <a:ext cx="540682" cy="70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91257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1185" y="1246397"/>
            <a:ext cx="3619823" cy="2831544"/>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Classification/Regression</a:t>
            </a:r>
          </a:p>
          <a:p>
            <a:pPr marL="389077" lvl="2" indent="-389077">
              <a:buFont typeface="Arial" panose="020B0604020202020204" pitchFamily="34" charset="0"/>
              <a:buChar char="•"/>
              <a:defRPr/>
            </a:pPr>
            <a:r>
              <a:rPr lang="en-US" sz="1600" dirty="0" smtClean="0">
                <a:solidFill>
                  <a:srgbClr val="002060"/>
                </a:solidFill>
              </a:rPr>
              <a:t>Linear Regression</a:t>
            </a:r>
          </a:p>
          <a:p>
            <a:pPr marL="389077" lvl="2" indent="-389077">
              <a:buFont typeface="Arial" panose="020B0604020202020204" pitchFamily="34" charset="0"/>
              <a:buChar char="•"/>
              <a:defRPr/>
            </a:pPr>
            <a:r>
              <a:rPr lang="en-US" sz="1600" dirty="0" smtClean="0">
                <a:solidFill>
                  <a:srgbClr val="002060"/>
                </a:solidFill>
              </a:rPr>
              <a:t>Polynomial Regression</a:t>
            </a:r>
          </a:p>
          <a:p>
            <a:pPr marL="389077" lvl="2" indent="-389077">
              <a:buFont typeface="Arial" panose="020B0604020202020204" pitchFamily="34" charset="0"/>
              <a:buChar char="•"/>
              <a:defRPr/>
            </a:pPr>
            <a:r>
              <a:rPr lang="en-US" sz="1600" dirty="0" smtClean="0">
                <a:solidFill>
                  <a:srgbClr val="002060"/>
                </a:solidFill>
              </a:rPr>
              <a:t>Logistic Regression</a:t>
            </a:r>
          </a:p>
          <a:p>
            <a:pPr marL="389077" lvl="2" indent="-389077">
              <a:buFont typeface="Arial" panose="020B0604020202020204" pitchFamily="34" charset="0"/>
              <a:buChar char="•"/>
              <a:defRPr/>
            </a:pPr>
            <a:r>
              <a:rPr lang="en-US" sz="1600" dirty="0" smtClean="0">
                <a:solidFill>
                  <a:srgbClr val="002060"/>
                </a:solidFill>
              </a:rPr>
              <a:t>Decision Trees</a:t>
            </a:r>
          </a:p>
          <a:p>
            <a:pPr marL="389077" lvl="2" indent="-389077">
              <a:buFont typeface="Arial" panose="020B0604020202020204" pitchFamily="34" charset="0"/>
              <a:buChar char="•"/>
              <a:defRPr/>
            </a:pPr>
            <a:r>
              <a:rPr lang="en-US" sz="1600" dirty="0" smtClean="0">
                <a:solidFill>
                  <a:srgbClr val="002060"/>
                </a:solidFill>
              </a:rPr>
              <a:t>Random Forest</a:t>
            </a:r>
          </a:p>
          <a:p>
            <a:pPr marL="389077" lvl="2" indent="-389077">
              <a:buFont typeface="Arial" panose="020B0604020202020204" pitchFamily="34" charset="0"/>
              <a:buChar char="•"/>
              <a:defRPr/>
            </a:pPr>
            <a:r>
              <a:rPr lang="en-US" sz="1600" dirty="0" smtClean="0">
                <a:solidFill>
                  <a:srgbClr val="002060"/>
                </a:solidFill>
              </a:rPr>
              <a:t>Boosting</a:t>
            </a:r>
          </a:p>
          <a:p>
            <a:pPr marL="389077" lvl="2" indent="-389077">
              <a:buFont typeface="Arial" panose="020B0604020202020204" pitchFamily="34" charset="0"/>
              <a:buChar char="•"/>
              <a:defRPr/>
            </a:pPr>
            <a:r>
              <a:rPr lang="en-US" sz="1600" dirty="0" smtClean="0">
                <a:solidFill>
                  <a:srgbClr val="002060"/>
                </a:solidFill>
              </a:rPr>
              <a:t>Support Vector Machines</a:t>
            </a:r>
          </a:p>
          <a:p>
            <a:pPr marL="389077" lvl="2" indent="-389077">
              <a:buFont typeface="Arial" panose="020B0604020202020204" pitchFamily="34" charset="0"/>
              <a:buChar char="•"/>
              <a:defRPr/>
            </a:pPr>
            <a:r>
              <a:rPr lang="en-US" sz="1600" dirty="0" smtClean="0">
                <a:solidFill>
                  <a:srgbClr val="002060"/>
                </a:solidFill>
              </a:rPr>
              <a:t>KNN (K-Nearest Neighbors)</a:t>
            </a:r>
          </a:p>
          <a:p>
            <a:pPr marL="389077" lvl="2" indent="-389077">
              <a:buFont typeface="Arial" panose="020B0604020202020204" pitchFamily="34" charset="0"/>
              <a:buChar char="•"/>
              <a:defRPr/>
            </a:pPr>
            <a:r>
              <a:rPr lang="en-US" sz="1600" dirty="0" smtClean="0">
                <a:solidFill>
                  <a:srgbClr val="002060"/>
                </a:solidFill>
              </a:rPr>
              <a:t>Neural Networks</a:t>
            </a:r>
          </a:p>
          <a:p>
            <a:pPr marL="389077" lvl="2" indent="-389077">
              <a:buFont typeface="Arial" panose="020B0604020202020204" pitchFamily="34" charset="0"/>
              <a:buChar char="•"/>
              <a:defRPr/>
            </a:pPr>
            <a:r>
              <a:rPr lang="en-US" sz="1600" dirty="0" smtClean="0">
                <a:solidFill>
                  <a:srgbClr val="002060"/>
                </a:solidFill>
              </a:rPr>
              <a:t>Naïve Bayes</a:t>
            </a:r>
            <a:endParaRPr lang="en-US" sz="1600" dirty="0">
              <a:solidFill>
                <a:srgbClr val="002060"/>
              </a:solidFill>
            </a:endParaRPr>
          </a:p>
        </p:txBody>
      </p:sp>
      <p:sp>
        <p:nvSpPr>
          <p:cNvPr id="10241" name="Text Box 1"/>
          <p:cNvSpPr txBox="1">
            <a:spLocks noChangeArrowheads="1"/>
          </p:cNvSpPr>
          <p:nvPr/>
        </p:nvSpPr>
        <p:spPr bwMode="auto">
          <a:xfrm>
            <a:off x="80045" y="120140"/>
            <a:ext cx="7786501"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List of Machine Learning Algorithms</a:t>
            </a:r>
            <a:endParaRPr lang="en-US" sz="2833" dirty="0">
              <a:solidFill>
                <a:srgbClr val="FFFFFF"/>
              </a:solidFill>
              <a:latin typeface="+mj-lt"/>
            </a:endParaRPr>
          </a:p>
        </p:txBody>
      </p:sp>
      <p:sp>
        <p:nvSpPr>
          <p:cNvPr id="13" name="Rectangle 12"/>
          <p:cNvSpPr/>
          <p:nvPr/>
        </p:nvSpPr>
        <p:spPr>
          <a:xfrm>
            <a:off x="6975440" y="1269000"/>
            <a:ext cx="4316888" cy="1107996"/>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Clustering &amp; Variable reduction</a:t>
            </a:r>
          </a:p>
          <a:p>
            <a:pPr marL="389077" lvl="2" indent="-389077">
              <a:buFont typeface="Arial" panose="020B0604020202020204" pitchFamily="34" charset="0"/>
              <a:buChar char="•"/>
              <a:defRPr/>
            </a:pPr>
            <a:r>
              <a:rPr lang="en-US" sz="1600" dirty="0" smtClean="0">
                <a:solidFill>
                  <a:srgbClr val="002060"/>
                </a:solidFill>
              </a:rPr>
              <a:t>K-means clustering</a:t>
            </a:r>
          </a:p>
          <a:p>
            <a:pPr marL="389077" lvl="2" indent="-389077">
              <a:buFont typeface="Arial" panose="020B0604020202020204" pitchFamily="34" charset="0"/>
              <a:buChar char="•"/>
              <a:defRPr/>
            </a:pPr>
            <a:r>
              <a:rPr lang="en-US" sz="1600" dirty="0" smtClean="0">
                <a:solidFill>
                  <a:srgbClr val="002060"/>
                </a:solidFill>
              </a:rPr>
              <a:t>PCA (Principal Component Analysis)</a:t>
            </a:r>
          </a:p>
          <a:p>
            <a:pPr marL="389077" lvl="2" indent="-389077">
              <a:buFont typeface="Arial" panose="020B0604020202020204" pitchFamily="34" charset="0"/>
              <a:buChar char="•"/>
              <a:defRPr/>
            </a:pPr>
            <a:endParaRPr lang="en-US" sz="1600" dirty="0">
              <a:solidFill>
                <a:srgbClr val="002060"/>
              </a:solidFill>
            </a:endParaRPr>
          </a:p>
        </p:txBody>
      </p:sp>
      <p:sp>
        <p:nvSpPr>
          <p:cNvPr id="14" name="TextBox 13"/>
          <p:cNvSpPr txBox="1"/>
          <p:nvPr/>
        </p:nvSpPr>
        <p:spPr>
          <a:xfrm>
            <a:off x="6511850" y="923400"/>
            <a:ext cx="3576730" cy="338554"/>
          </a:xfrm>
          <a:prstGeom prst="rect">
            <a:avLst/>
          </a:prstGeom>
          <a:noFill/>
        </p:spPr>
        <p:txBody>
          <a:bodyPr wrap="square" rtlCol="0">
            <a:spAutoFit/>
          </a:bodyPr>
          <a:lstStyle/>
          <a:p>
            <a:pPr algn="ctr"/>
            <a:r>
              <a:rPr lang="en-US" sz="1600" b="1" i="1" dirty="0" smtClean="0">
                <a:solidFill>
                  <a:schemeClr val="accent1">
                    <a:lumMod val="50000"/>
                  </a:schemeClr>
                </a:solidFill>
              </a:rPr>
              <a:t>Unsupervised Learning</a:t>
            </a:r>
            <a:endParaRPr lang="en-US" sz="1600" b="1" i="1" dirty="0">
              <a:solidFill>
                <a:schemeClr val="accent1">
                  <a:lumMod val="50000"/>
                </a:schemeClr>
              </a:solidFill>
            </a:endParaRPr>
          </a:p>
        </p:txBody>
      </p:sp>
      <p:sp>
        <p:nvSpPr>
          <p:cNvPr id="16" name="TextBox 15"/>
          <p:cNvSpPr txBox="1"/>
          <p:nvPr/>
        </p:nvSpPr>
        <p:spPr>
          <a:xfrm>
            <a:off x="402594" y="966600"/>
            <a:ext cx="2747991" cy="338554"/>
          </a:xfrm>
          <a:prstGeom prst="rect">
            <a:avLst/>
          </a:prstGeom>
          <a:noFill/>
        </p:spPr>
        <p:txBody>
          <a:bodyPr wrap="square" rtlCol="0">
            <a:spAutoFit/>
          </a:bodyPr>
          <a:lstStyle/>
          <a:p>
            <a:pPr algn="ctr"/>
            <a:r>
              <a:rPr lang="en-US" sz="1600" b="1" i="1" dirty="0" smtClean="0">
                <a:solidFill>
                  <a:schemeClr val="accent1">
                    <a:lumMod val="50000"/>
                  </a:schemeClr>
                </a:solidFill>
              </a:rPr>
              <a:t>Supervised Learning</a:t>
            </a:r>
            <a:endParaRPr lang="en-US" sz="1600" b="1" i="1" dirty="0">
              <a:solidFill>
                <a:schemeClr val="accent1">
                  <a:lumMod val="50000"/>
                </a:schemeClr>
              </a:solidFill>
            </a:endParaRPr>
          </a:p>
        </p:txBody>
      </p:sp>
      <p:sp>
        <p:nvSpPr>
          <p:cNvPr id="7" name="Rectangle 6"/>
          <p:cNvSpPr/>
          <p:nvPr/>
        </p:nvSpPr>
        <p:spPr>
          <a:xfrm>
            <a:off x="6932347" y="3327583"/>
            <a:ext cx="4316888" cy="1077218"/>
          </a:xfrm>
          <a:prstGeom prst="rect">
            <a:avLst/>
          </a:prstGeom>
        </p:spPr>
        <p:txBody>
          <a:bodyPr wrap="square">
            <a:spAutoFit/>
          </a:bodyPr>
          <a:lstStyle/>
          <a:p>
            <a:pPr marL="389077" lvl="2" indent="-389077">
              <a:buFont typeface="Arial" panose="020B0604020202020204" pitchFamily="34" charset="0"/>
              <a:buChar char="•"/>
              <a:defRPr/>
            </a:pPr>
            <a:r>
              <a:rPr lang="en-US" sz="1600" dirty="0" smtClean="0">
                <a:solidFill>
                  <a:srgbClr val="002060"/>
                </a:solidFill>
              </a:rPr>
              <a:t>Cross Validation</a:t>
            </a:r>
          </a:p>
          <a:p>
            <a:pPr marL="389077" lvl="2" indent="-389077">
              <a:buFont typeface="Arial" panose="020B0604020202020204" pitchFamily="34" charset="0"/>
              <a:buChar char="•"/>
              <a:defRPr/>
            </a:pPr>
            <a:r>
              <a:rPr lang="en-US" sz="1600" dirty="0" smtClean="0">
                <a:solidFill>
                  <a:srgbClr val="002060"/>
                </a:solidFill>
              </a:rPr>
              <a:t>Gradient Descent</a:t>
            </a:r>
          </a:p>
          <a:p>
            <a:pPr marL="389077" lvl="2" indent="-389077">
              <a:buFont typeface="Arial" panose="020B0604020202020204" pitchFamily="34" charset="0"/>
              <a:buChar char="•"/>
              <a:defRPr/>
            </a:pPr>
            <a:r>
              <a:rPr lang="en-US" sz="1600" dirty="0" smtClean="0">
                <a:solidFill>
                  <a:srgbClr val="002060"/>
                </a:solidFill>
              </a:rPr>
              <a:t>Grid Search</a:t>
            </a:r>
          </a:p>
          <a:p>
            <a:pPr marL="389077" lvl="2" indent="-389077">
              <a:buFont typeface="Arial" panose="020B0604020202020204" pitchFamily="34" charset="0"/>
              <a:buChar char="•"/>
              <a:defRPr/>
            </a:pPr>
            <a:endParaRPr lang="en-US" sz="1600" dirty="0">
              <a:solidFill>
                <a:srgbClr val="002060"/>
              </a:solidFill>
            </a:endParaRPr>
          </a:p>
        </p:txBody>
      </p:sp>
      <p:sp>
        <p:nvSpPr>
          <p:cNvPr id="8" name="TextBox 7"/>
          <p:cNvSpPr txBox="1"/>
          <p:nvPr/>
        </p:nvSpPr>
        <p:spPr>
          <a:xfrm>
            <a:off x="6468757" y="2981983"/>
            <a:ext cx="3576730" cy="338554"/>
          </a:xfrm>
          <a:prstGeom prst="rect">
            <a:avLst/>
          </a:prstGeom>
          <a:noFill/>
        </p:spPr>
        <p:txBody>
          <a:bodyPr wrap="square" rtlCol="0">
            <a:spAutoFit/>
          </a:bodyPr>
          <a:lstStyle/>
          <a:p>
            <a:pPr algn="ctr"/>
            <a:r>
              <a:rPr lang="en-US" sz="1600" b="1" i="1" dirty="0" smtClean="0">
                <a:solidFill>
                  <a:schemeClr val="accent1">
                    <a:lumMod val="50000"/>
                  </a:schemeClr>
                </a:solidFill>
              </a:rPr>
              <a:t>Supporting Techniques</a:t>
            </a:r>
            <a:endParaRPr lang="en-US" sz="1600" b="1" i="1" dirty="0">
              <a:solidFill>
                <a:schemeClr val="accent1">
                  <a:lumMod val="50000"/>
                </a:schemeClr>
              </a:solidFill>
            </a:endParaRPr>
          </a:p>
        </p:txBody>
      </p:sp>
      <p:pic>
        <p:nvPicPr>
          <p:cNvPr id="5" name="Picture 4"/>
          <p:cNvPicPr>
            <a:picLocks noChangeAspect="1"/>
          </p:cNvPicPr>
          <p:nvPr/>
        </p:nvPicPr>
        <p:blipFill rotWithShape="1">
          <a:blip r:embed="rId4"/>
          <a:srcRect b="7656"/>
          <a:stretch/>
        </p:blipFill>
        <p:spPr>
          <a:xfrm>
            <a:off x="6253292" y="4473611"/>
            <a:ext cx="1822555" cy="1095000"/>
          </a:xfrm>
          <a:prstGeom prst="rect">
            <a:avLst/>
          </a:prstGeom>
        </p:spPr>
      </p:pic>
      <p:pic>
        <p:nvPicPr>
          <p:cNvPr id="6" name="Picture 5"/>
          <p:cNvPicPr>
            <a:picLocks noChangeAspect="1"/>
          </p:cNvPicPr>
          <p:nvPr/>
        </p:nvPicPr>
        <p:blipFill>
          <a:blip r:embed="rId5"/>
          <a:stretch>
            <a:fillRect/>
          </a:stretch>
        </p:blipFill>
        <p:spPr>
          <a:xfrm>
            <a:off x="8489581" y="4401918"/>
            <a:ext cx="2746582" cy="1219858"/>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4078838213"/>
              </p:ext>
            </p:extLst>
          </p:nvPr>
        </p:nvGraphicFramePr>
        <p:xfrm>
          <a:off x="6707369" y="5621776"/>
          <a:ext cx="914400" cy="771525"/>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6707369" y="5621776"/>
                        <a:ext cx="914400" cy="7715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876700892"/>
              </p:ext>
            </p:extLst>
          </p:nvPr>
        </p:nvGraphicFramePr>
        <p:xfrm>
          <a:off x="9588287" y="5775282"/>
          <a:ext cx="914400" cy="771525"/>
        </p:xfrm>
        <a:graphic>
          <a:graphicData uri="http://schemas.openxmlformats.org/presentationml/2006/ole">
            <mc:AlternateContent xmlns:mc="http://schemas.openxmlformats.org/markup-compatibility/2006">
              <mc:Choice xmlns:v="urn:schemas-microsoft-com:vml" Requires="v">
                <p:oleObj spid="_x0000_s1031" name="Acrobat Document" showAsIcon="1" r:id="rId8" imgW="914400" imgH="771480" progId="AcroExch.Document.11">
                  <p:embed/>
                </p:oleObj>
              </mc:Choice>
              <mc:Fallback>
                <p:oleObj name="Acrobat Document" showAsIcon="1" r:id="rId8" imgW="914400" imgH="771480" progId="AcroExch.Document.11">
                  <p:embed/>
                  <p:pic>
                    <p:nvPicPr>
                      <p:cNvPr id="0" name=""/>
                      <p:cNvPicPr/>
                      <p:nvPr/>
                    </p:nvPicPr>
                    <p:blipFill>
                      <a:blip r:embed="rId9"/>
                      <a:stretch>
                        <a:fillRect/>
                      </a:stretch>
                    </p:blipFill>
                    <p:spPr>
                      <a:xfrm>
                        <a:off x="9588287" y="577528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36118434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584" y="825501"/>
            <a:ext cx="6189174" cy="1600438"/>
          </a:xfrm>
          <a:prstGeom prst="rect">
            <a:avLst/>
          </a:prstGeom>
        </p:spPr>
        <p:txBody>
          <a:bodyPr wrap="square">
            <a:spAutoFit/>
          </a:bodyPr>
          <a:lstStyle/>
          <a:p>
            <a:pPr>
              <a:defRPr/>
            </a:pPr>
            <a:r>
              <a:rPr lang="en-US" dirty="0" smtClean="0">
                <a:solidFill>
                  <a:srgbClr val="002060"/>
                </a:solidFill>
                <a:latin typeface="Arial" pitchFamily="34" charset="0"/>
                <a:cs typeface="Arial" pitchFamily="34" charset="0"/>
              </a:rPr>
              <a:t>Cross Validation</a:t>
            </a:r>
            <a:endParaRPr lang="en-US" dirty="0">
              <a:solidFill>
                <a:srgbClr val="002060"/>
              </a:solidFill>
              <a:latin typeface="Arial" pitchFamily="34" charset="0"/>
              <a:cs typeface="Arial" pitchFamily="34" charset="0"/>
            </a:endParaRPr>
          </a:p>
          <a:p>
            <a:pPr marL="389077" lvl="2" indent="-389077">
              <a:buFont typeface="Arial" panose="020B0604020202020204" pitchFamily="34" charset="0"/>
              <a:buChar char="•"/>
              <a:defRPr/>
            </a:pPr>
            <a:r>
              <a:rPr lang="en-US" sz="1600" dirty="0" smtClean="0">
                <a:solidFill>
                  <a:srgbClr val="002060"/>
                </a:solidFill>
              </a:rPr>
              <a:t>Cross validation improves the robustness of the models &amp; provides the mean errors by averaging all possibilities as the models covers entire data points within with mix &amp; match</a:t>
            </a:r>
            <a:endParaRPr lang="en-US" sz="1600" dirty="0">
              <a:solidFill>
                <a:srgbClr val="002060"/>
              </a:solidFill>
            </a:endParaRPr>
          </a:p>
          <a:p>
            <a:pPr marL="389077" lvl="2" indent="-389077">
              <a:buFont typeface="Arial" panose="020B0604020202020204" pitchFamily="34" charset="0"/>
              <a:buChar char="•"/>
              <a:defRPr/>
            </a:pPr>
            <a:endParaRPr lang="en-US" sz="1600" dirty="0">
              <a:solidFill>
                <a:srgbClr val="002060"/>
              </a:solidFill>
            </a:endParaRPr>
          </a:p>
        </p:txBody>
      </p:sp>
      <p:sp>
        <p:nvSpPr>
          <p:cNvPr id="10241" name="Text Box 1"/>
          <p:cNvSpPr txBox="1">
            <a:spLocks noChangeArrowheads="1"/>
          </p:cNvSpPr>
          <p:nvPr/>
        </p:nvSpPr>
        <p:spPr bwMode="auto">
          <a:xfrm>
            <a:off x="0" y="102600"/>
            <a:ext cx="56393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7138" tIns="55712" rIns="107138" bIns="55712"/>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rebuchet MS" pitchFamily="32" charset="0"/>
                <a:ea typeface="ＭＳ Ｐゴシック" charset="0"/>
                <a:cs typeface="ＭＳ Ｐゴシック" charset="0"/>
              </a:defRPr>
            </a:lvl9pPr>
          </a:lstStyle>
          <a:p>
            <a:pPr eaLnBrk="0" hangingPunct="0"/>
            <a:r>
              <a:rPr lang="en-US" b="1" dirty="0" smtClean="0">
                <a:solidFill>
                  <a:schemeClr val="bg1"/>
                </a:solidFill>
                <a:latin typeface="+mj-lt"/>
                <a:ea typeface="+mj-ea"/>
                <a:cs typeface="Calibri" pitchFamily="34" charset="0"/>
              </a:rPr>
              <a:t>Cross Validation </a:t>
            </a:r>
            <a:endParaRPr lang="en-US" sz="2833" dirty="0">
              <a:solidFill>
                <a:srgbClr val="FFFFFF"/>
              </a:solidFill>
              <a:latin typeface="+mj-lt"/>
            </a:endParaRPr>
          </a:p>
        </p:txBody>
      </p:sp>
      <p:sp>
        <p:nvSpPr>
          <p:cNvPr id="2" name="Rectangle 1"/>
          <p:cNvSpPr/>
          <p:nvPr/>
        </p:nvSpPr>
        <p:spPr>
          <a:xfrm>
            <a:off x="7115154" y="1258896"/>
            <a:ext cx="3016519" cy="701304"/>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217859" y="1258896"/>
            <a:ext cx="1422073" cy="701305"/>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91187" y="973646"/>
            <a:ext cx="1427975"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Train Data</a:t>
            </a:r>
            <a:endParaRPr lang="en-US" sz="1600" b="1" i="1" dirty="0">
              <a:solidFill>
                <a:schemeClr val="accent1">
                  <a:lumMod val="60000"/>
                  <a:lumOff val="40000"/>
                </a:schemeClr>
              </a:solidFill>
            </a:endParaRPr>
          </a:p>
        </p:txBody>
      </p:sp>
      <p:sp>
        <p:nvSpPr>
          <p:cNvPr id="11" name="TextBox 10"/>
          <p:cNvSpPr txBox="1"/>
          <p:nvPr/>
        </p:nvSpPr>
        <p:spPr>
          <a:xfrm>
            <a:off x="10195638" y="956446"/>
            <a:ext cx="1358108"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Test Data</a:t>
            </a:r>
            <a:endParaRPr lang="en-US" sz="1600" b="1" i="1" dirty="0">
              <a:solidFill>
                <a:schemeClr val="accent1">
                  <a:lumMod val="60000"/>
                  <a:lumOff val="40000"/>
                </a:schemeClr>
              </a:solidFill>
            </a:endParaRPr>
          </a:p>
        </p:txBody>
      </p:sp>
      <p:sp>
        <p:nvSpPr>
          <p:cNvPr id="15" name="TextBox 14"/>
          <p:cNvSpPr txBox="1"/>
          <p:nvPr/>
        </p:nvSpPr>
        <p:spPr>
          <a:xfrm>
            <a:off x="7631820" y="717413"/>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Conventional Model Validation</a:t>
            </a:r>
            <a:endParaRPr lang="en-US" sz="1600" b="1" i="1" dirty="0">
              <a:solidFill>
                <a:schemeClr val="accent1">
                  <a:lumMod val="50000"/>
                </a:schemeClr>
              </a:solidFill>
            </a:endParaRPr>
          </a:p>
        </p:txBody>
      </p:sp>
      <p:sp>
        <p:nvSpPr>
          <p:cNvPr id="17" name="TextBox 16"/>
          <p:cNvSpPr txBox="1"/>
          <p:nvPr/>
        </p:nvSpPr>
        <p:spPr>
          <a:xfrm>
            <a:off x="8205682" y="1445373"/>
            <a:ext cx="644732" cy="369332"/>
          </a:xfrm>
          <a:prstGeom prst="rect">
            <a:avLst/>
          </a:prstGeom>
          <a:noFill/>
        </p:spPr>
        <p:txBody>
          <a:bodyPr wrap="none" rtlCol="0">
            <a:spAutoFit/>
          </a:bodyPr>
          <a:lstStyle/>
          <a:p>
            <a:r>
              <a:rPr lang="en-US" dirty="0" smtClean="0"/>
              <a:t>70%</a:t>
            </a:r>
            <a:endParaRPr lang="en-US" dirty="0"/>
          </a:p>
        </p:txBody>
      </p:sp>
      <p:sp>
        <p:nvSpPr>
          <p:cNvPr id="19" name="TextBox 18"/>
          <p:cNvSpPr txBox="1"/>
          <p:nvPr/>
        </p:nvSpPr>
        <p:spPr>
          <a:xfrm>
            <a:off x="10593511" y="1445373"/>
            <a:ext cx="644732" cy="369332"/>
          </a:xfrm>
          <a:prstGeom prst="rect">
            <a:avLst/>
          </a:prstGeom>
          <a:noFill/>
        </p:spPr>
        <p:txBody>
          <a:bodyPr wrap="none" rtlCol="0">
            <a:spAutoFit/>
          </a:bodyPr>
          <a:lstStyle/>
          <a:p>
            <a:r>
              <a:rPr lang="en-US" dirty="0"/>
              <a:t>3</a:t>
            </a:r>
            <a:r>
              <a:rPr lang="en-US" dirty="0" smtClean="0"/>
              <a:t>0%</a:t>
            </a:r>
            <a:endParaRPr lang="en-US" dirty="0"/>
          </a:p>
        </p:txBody>
      </p:sp>
      <p:sp>
        <p:nvSpPr>
          <p:cNvPr id="29" name="Rectangle 28"/>
          <p:cNvSpPr/>
          <p:nvPr/>
        </p:nvSpPr>
        <p:spPr>
          <a:xfrm>
            <a:off x="7158247" y="2598096"/>
            <a:ext cx="4481685" cy="701304"/>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158248" y="2598096"/>
            <a:ext cx="1029599" cy="701305"/>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30757" y="2764081"/>
            <a:ext cx="644732" cy="369332"/>
          </a:xfrm>
          <a:prstGeom prst="rect">
            <a:avLst/>
          </a:prstGeom>
          <a:noFill/>
        </p:spPr>
        <p:txBody>
          <a:bodyPr wrap="none" rtlCol="0">
            <a:spAutoFit/>
          </a:bodyPr>
          <a:lstStyle/>
          <a:p>
            <a:r>
              <a:rPr lang="en-US" dirty="0" smtClean="0"/>
              <a:t>80%</a:t>
            </a:r>
            <a:endParaRPr lang="en-US" dirty="0"/>
          </a:p>
        </p:txBody>
      </p:sp>
      <p:sp>
        <p:nvSpPr>
          <p:cNvPr id="32" name="TextBox 31"/>
          <p:cNvSpPr txBox="1"/>
          <p:nvPr/>
        </p:nvSpPr>
        <p:spPr>
          <a:xfrm>
            <a:off x="7366936" y="2784573"/>
            <a:ext cx="644732" cy="369332"/>
          </a:xfrm>
          <a:prstGeom prst="rect">
            <a:avLst/>
          </a:prstGeom>
          <a:noFill/>
        </p:spPr>
        <p:txBody>
          <a:bodyPr wrap="none" rtlCol="0">
            <a:spAutoFit/>
          </a:bodyPr>
          <a:lstStyle/>
          <a:p>
            <a:r>
              <a:rPr lang="en-US" dirty="0"/>
              <a:t>2</a:t>
            </a:r>
            <a:r>
              <a:rPr lang="en-US" dirty="0" smtClean="0"/>
              <a:t>0%</a:t>
            </a:r>
            <a:endParaRPr lang="en-US" dirty="0"/>
          </a:p>
        </p:txBody>
      </p:sp>
      <p:sp>
        <p:nvSpPr>
          <p:cNvPr id="33" name="Rectangle 32"/>
          <p:cNvSpPr/>
          <p:nvPr/>
        </p:nvSpPr>
        <p:spPr>
          <a:xfrm>
            <a:off x="7158247" y="3462096"/>
            <a:ext cx="4481685" cy="701304"/>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192483" y="3462096"/>
            <a:ext cx="952680" cy="701305"/>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9730757" y="3628081"/>
            <a:ext cx="644732" cy="369332"/>
          </a:xfrm>
          <a:prstGeom prst="rect">
            <a:avLst/>
          </a:prstGeom>
          <a:noFill/>
        </p:spPr>
        <p:txBody>
          <a:bodyPr wrap="none" rtlCol="0">
            <a:spAutoFit/>
          </a:bodyPr>
          <a:lstStyle/>
          <a:p>
            <a:r>
              <a:rPr lang="en-US" dirty="0" smtClean="0"/>
              <a:t>80%</a:t>
            </a:r>
            <a:endParaRPr lang="en-US" dirty="0"/>
          </a:p>
        </p:txBody>
      </p:sp>
      <p:sp>
        <p:nvSpPr>
          <p:cNvPr id="36" name="TextBox 35"/>
          <p:cNvSpPr txBox="1"/>
          <p:nvPr/>
        </p:nvSpPr>
        <p:spPr>
          <a:xfrm>
            <a:off x="8401171" y="3648573"/>
            <a:ext cx="644732" cy="369332"/>
          </a:xfrm>
          <a:prstGeom prst="rect">
            <a:avLst/>
          </a:prstGeom>
          <a:noFill/>
        </p:spPr>
        <p:txBody>
          <a:bodyPr wrap="none" rtlCol="0">
            <a:spAutoFit/>
          </a:bodyPr>
          <a:lstStyle/>
          <a:p>
            <a:r>
              <a:rPr lang="en-US" dirty="0"/>
              <a:t>2</a:t>
            </a:r>
            <a:r>
              <a:rPr lang="en-US" dirty="0" smtClean="0"/>
              <a:t>0%</a:t>
            </a:r>
            <a:endParaRPr lang="en-US" dirty="0"/>
          </a:p>
        </p:txBody>
      </p:sp>
      <p:sp>
        <p:nvSpPr>
          <p:cNvPr id="37" name="Rectangle 36"/>
          <p:cNvSpPr/>
          <p:nvPr/>
        </p:nvSpPr>
        <p:spPr>
          <a:xfrm>
            <a:off x="7158247" y="4326096"/>
            <a:ext cx="4481685" cy="701304"/>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128345" y="4335367"/>
            <a:ext cx="853420" cy="701305"/>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142626" y="4501352"/>
            <a:ext cx="644732" cy="369332"/>
          </a:xfrm>
          <a:prstGeom prst="rect">
            <a:avLst/>
          </a:prstGeom>
          <a:noFill/>
        </p:spPr>
        <p:txBody>
          <a:bodyPr wrap="none" rtlCol="0">
            <a:spAutoFit/>
          </a:bodyPr>
          <a:lstStyle/>
          <a:p>
            <a:r>
              <a:rPr lang="en-US" dirty="0" smtClean="0"/>
              <a:t>80%</a:t>
            </a:r>
            <a:endParaRPr lang="en-US" dirty="0"/>
          </a:p>
        </p:txBody>
      </p:sp>
      <p:sp>
        <p:nvSpPr>
          <p:cNvPr id="40" name="TextBox 39"/>
          <p:cNvSpPr txBox="1"/>
          <p:nvPr/>
        </p:nvSpPr>
        <p:spPr>
          <a:xfrm>
            <a:off x="9226718" y="4521844"/>
            <a:ext cx="644732" cy="369332"/>
          </a:xfrm>
          <a:prstGeom prst="rect">
            <a:avLst/>
          </a:prstGeom>
          <a:noFill/>
        </p:spPr>
        <p:txBody>
          <a:bodyPr wrap="none" rtlCol="0">
            <a:spAutoFit/>
          </a:bodyPr>
          <a:lstStyle/>
          <a:p>
            <a:r>
              <a:rPr lang="en-US" dirty="0"/>
              <a:t>2</a:t>
            </a:r>
            <a:r>
              <a:rPr lang="en-US" dirty="0" smtClean="0"/>
              <a:t>0%</a:t>
            </a:r>
            <a:endParaRPr lang="en-US" dirty="0"/>
          </a:p>
        </p:txBody>
      </p:sp>
      <p:sp>
        <p:nvSpPr>
          <p:cNvPr id="41" name="Rectangle 40"/>
          <p:cNvSpPr/>
          <p:nvPr/>
        </p:nvSpPr>
        <p:spPr>
          <a:xfrm>
            <a:off x="7158247" y="5157001"/>
            <a:ext cx="4481685" cy="701304"/>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990207" y="5157001"/>
            <a:ext cx="853420" cy="701305"/>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703849" y="5364055"/>
            <a:ext cx="644732" cy="369332"/>
          </a:xfrm>
          <a:prstGeom prst="rect">
            <a:avLst/>
          </a:prstGeom>
          <a:noFill/>
        </p:spPr>
        <p:txBody>
          <a:bodyPr wrap="none" rtlCol="0">
            <a:spAutoFit/>
          </a:bodyPr>
          <a:lstStyle/>
          <a:p>
            <a:r>
              <a:rPr lang="en-US" dirty="0" smtClean="0"/>
              <a:t>80%</a:t>
            </a:r>
            <a:endParaRPr lang="en-US" dirty="0"/>
          </a:p>
        </p:txBody>
      </p:sp>
      <p:sp>
        <p:nvSpPr>
          <p:cNvPr id="44" name="TextBox 43"/>
          <p:cNvSpPr txBox="1"/>
          <p:nvPr/>
        </p:nvSpPr>
        <p:spPr>
          <a:xfrm>
            <a:off x="10088580" y="5343478"/>
            <a:ext cx="644732" cy="369332"/>
          </a:xfrm>
          <a:prstGeom prst="rect">
            <a:avLst/>
          </a:prstGeom>
          <a:noFill/>
        </p:spPr>
        <p:txBody>
          <a:bodyPr wrap="none" rtlCol="0">
            <a:spAutoFit/>
          </a:bodyPr>
          <a:lstStyle/>
          <a:p>
            <a:r>
              <a:rPr lang="en-US" dirty="0"/>
              <a:t>2</a:t>
            </a:r>
            <a:r>
              <a:rPr lang="en-US" dirty="0" smtClean="0"/>
              <a:t>0%</a:t>
            </a:r>
            <a:endParaRPr lang="en-US" dirty="0"/>
          </a:p>
        </p:txBody>
      </p:sp>
      <p:sp>
        <p:nvSpPr>
          <p:cNvPr id="45" name="Rectangle 44"/>
          <p:cNvSpPr/>
          <p:nvPr/>
        </p:nvSpPr>
        <p:spPr>
          <a:xfrm>
            <a:off x="7158247" y="5977801"/>
            <a:ext cx="4481685" cy="701304"/>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843627" y="5977801"/>
            <a:ext cx="801377" cy="701305"/>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730757" y="6143786"/>
            <a:ext cx="644732" cy="369332"/>
          </a:xfrm>
          <a:prstGeom prst="rect">
            <a:avLst/>
          </a:prstGeom>
          <a:noFill/>
        </p:spPr>
        <p:txBody>
          <a:bodyPr wrap="none" rtlCol="0">
            <a:spAutoFit/>
          </a:bodyPr>
          <a:lstStyle/>
          <a:p>
            <a:r>
              <a:rPr lang="en-US" dirty="0" smtClean="0"/>
              <a:t>80%</a:t>
            </a:r>
            <a:endParaRPr lang="en-US" dirty="0"/>
          </a:p>
        </p:txBody>
      </p:sp>
      <p:sp>
        <p:nvSpPr>
          <p:cNvPr id="48" name="TextBox 47"/>
          <p:cNvSpPr txBox="1"/>
          <p:nvPr/>
        </p:nvSpPr>
        <p:spPr>
          <a:xfrm>
            <a:off x="10909015" y="6164278"/>
            <a:ext cx="644732" cy="369332"/>
          </a:xfrm>
          <a:prstGeom prst="rect">
            <a:avLst/>
          </a:prstGeom>
          <a:noFill/>
        </p:spPr>
        <p:txBody>
          <a:bodyPr wrap="none" rtlCol="0">
            <a:spAutoFit/>
          </a:bodyPr>
          <a:lstStyle/>
          <a:p>
            <a:r>
              <a:rPr lang="en-US" dirty="0"/>
              <a:t>2</a:t>
            </a:r>
            <a:r>
              <a:rPr lang="en-US" dirty="0" smtClean="0"/>
              <a:t>0%</a:t>
            </a:r>
            <a:endParaRPr lang="en-US" dirty="0"/>
          </a:p>
        </p:txBody>
      </p:sp>
      <p:sp>
        <p:nvSpPr>
          <p:cNvPr id="49" name="TextBox 48"/>
          <p:cNvSpPr txBox="1"/>
          <p:nvPr/>
        </p:nvSpPr>
        <p:spPr>
          <a:xfrm>
            <a:off x="7517810" y="2266944"/>
            <a:ext cx="3762559" cy="338554"/>
          </a:xfrm>
          <a:prstGeom prst="rect">
            <a:avLst/>
          </a:prstGeom>
          <a:noFill/>
        </p:spPr>
        <p:txBody>
          <a:bodyPr wrap="square" rtlCol="0">
            <a:spAutoFit/>
          </a:bodyPr>
          <a:lstStyle/>
          <a:p>
            <a:pPr algn="ctr"/>
            <a:r>
              <a:rPr lang="en-US" sz="1600" b="1" i="1" dirty="0" smtClean="0">
                <a:solidFill>
                  <a:schemeClr val="accent1">
                    <a:lumMod val="50000"/>
                  </a:schemeClr>
                </a:solidFill>
              </a:rPr>
              <a:t>5 Fold Cross Validation</a:t>
            </a:r>
            <a:endParaRPr lang="en-US" sz="1600" b="1" i="1" dirty="0">
              <a:solidFill>
                <a:schemeClr val="accent1">
                  <a:lumMod val="50000"/>
                </a:schemeClr>
              </a:solidFill>
            </a:endParaRPr>
          </a:p>
        </p:txBody>
      </p:sp>
      <p:sp>
        <p:nvSpPr>
          <p:cNvPr id="50" name="TextBox 49"/>
          <p:cNvSpPr txBox="1"/>
          <p:nvPr/>
        </p:nvSpPr>
        <p:spPr>
          <a:xfrm>
            <a:off x="6468757" y="2815351"/>
            <a:ext cx="646397"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CV1</a:t>
            </a:r>
            <a:endParaRPr lang="en-US" sz="1600" b="1" i="1" dirty="0">
              <a:solidFill>
                <a:schemeClr val="accent1">
                  <a:lumMod val="60000"/>
                  <a:lumOff val="40000"/>
                </a:schemeClr>
              </a:solidFill>
            </a:endParaRPr>
          </a:p>
        </p:txBody>
      </p:sp>
      <p:sp>
        <p:nvSpPr>
          <p:cNvPr id="51" name="TextBox 50"/>
          <p:cNvSpPr txBox="1"/>
          <p:nvPr/>
        </p:nvSpPr>
        <p:spPr>
          <a:xfrm>
            <a:off x="6438355" y="3679351"/>
            <a:ext cx="646397"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CV2</a:t>
            </a:r>
            <a:endParaRPr lang="en-US" sz="1600" b="1" i="1" dirty="0">
              <a:solidFill>
                <a:schemeClr val="accent1">
                  <a:lumMod val="60000"/>
                  <a:lumOff val="40000"/>
                </a:schemeClr>
              </a:solidFill>
            </a:endParaRPr>
          </a:p>
        </p:txBody>
      </p:sp>
      <p:sp>
        <p:nvSpPr>
          <p:cNvPr id="52" name="TextBox 51"/>
          <p:cNvSpPr txBox="1"/>
          <p:nvPr/>
        </p:nvSpPr>
        <p:spPr>
          <a:xfrm>
            <a:off x="6462664" y="4567109"/>
            <a:ext cx="646397"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CV3</a:t>
            </a:r>
            <a:endParaRPr lang="en-US" sz="1600" b="1" i="1" dirty="0">
              <a:solidFill>
                <a:schemeClr val="accent1">
                  <a:lumMod val="60000"/>
                  <a:lumOff val="40000"/>
                </a:schemeClr>
              </a:solidFill>
            </a:endParaRPr>
          </a:p>
        </p:txBody>
      </p:sp>
      <p:sp>
        <p:nvSpPr>
          <p:cNvPr id="53" name="TextBox 52"/>
          <p:cNvSpPr txBox="1"/>
          <p:nvPr/>
        </p:nvSpPr>
        <p:spPr>
          <a:xfrm>
            <a:off x="6467829" y="5394833"/>
            <a:ext cx="646397"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CV4</a:t>
            </a:r>
            <a:endParaRPr lang="en-US" sz="1600" b="1" i="1" dirty="0">
              <a:solidFill>
                <a:schemeClr val="accent1">
                  <a:lumMod val="60000"/>
                  <a:lumOff val="40000"/>
                </a:schemeClr>
              </a:solidFill>
            </a:endParaRPr>
          </a:p>
        </p:txBody>
      </p:sp>
      <p:sp>
        <p:nvSpPr>
          <p:cNvPr id="54" name="TextBox 53"/>
          <p:cNvSpPr txBox="1"/>
          <p:nvPr/>
        </p:nvSpPr>
        <p:spPr>
          <a:xfrm>
            <a:off x="6506779" y="6192495"/>
            <a:ext cx="646397" cy="338554"/>
          </a:xfrm>
          <a:prstGeom prst="rect">
            <a:avLst/>
          </a:prstGeom>
          <a:noFill/>
        </p:spPr>
        <p:txBody>
          <a:bodyPr wrap="square" rtlCol="0">
            <a:spAutoFit/>
          </a:bodyPr>
          <a:lstStyle/>
          <a:p>
            <a:pPr algn="ctr"/>
            <a:r>
              <a:rPr lang="en-US" sz="1600" b="1" i="1" dirty="0" smtClean="0">
                <a:solidFill>
                  <a:schemeClr val="accent1">
                    <a:lumMod val="60000"/>
                    <a:lumOff val="40000"/>
                  </a:schemeClr>
                </a:solidFill>
              </a:rPr>
              <a:t>CV5</a:t>
            </a:r>
            <a:endParaRPr lang="en-US" sz="1600" b="1" i="1" dirty="0">
              <a:solidFill>
                <a:schemeClr val="accent1">
                  <a:lumMod val="60000"/>
                  <a:lumOff val="40000"/>
                </a:schemeClr>
              </a:solidFill>
            </a:endParaRPr>
          </a:p>
        </p:txBody>
      </p:sp>
      <p:sp>
        <p:nvSpPr>
          <p:cNvPr id="55" name="Rectangle 54"/>
          <p:cNvSpPr/>
          <p:nvPr/>
        </p:nvSpPr>
        <p:spPr>
          <a:xfrm>
            <a:off x="249181" y="2809184"/>
            <a:ext cx="6189174" cy="584775"/>
          </a:xfrm>
          <a:prstGeom prst="rect">
            <a:avLst/>
          </a:prstGeom>
        </p:spPr>
        <p:txBody>
          <a:bodyPr wrap="square">
            <a:spAutoFit/>
          </a:bodyPr>
          <a:lstStyle/>
          <a:p>
            <a:pPr marL="0" lvl="2">
              <a:defRPr/>
            </a:pPr>
            <a:r>
              <a:rPr lang="en-US" sz="1600" dirty="0" smtClean="0">
                <a:solidFill>
                  <a:srgbClr val="002060"/>
                </a:solidFill>
              </a:rPr>
              <a:t>5 Fold CV Error  </a:t>
            </a:r>
          </a:p>
          <a:p>
            <a:pPr marL="0" lvl="2">
              <a:defRPr/>
            </a:pPr>
            <a:r>
              <a:rPr lang="en-US" sz="1600" dirty="0" smtClean="0">
                <a:solidFill>
                  <a:srgbClr val="002060"/>
                </a:solidFill>
              </a:rPr>
              <a:t>=  </a:t>
            </a:r>
            <a:r>
              <a:rPr lang="en-US" sz="1400" dirty="0" smtClean="0">
                <a:solidFill>
                  <a:srgbClr val="002060"/>
                </a:solidFill>
              </a:rPr>
              <a:t>(CV1 Error + </a:t>
            </a:r>
            <a:r>
              <a:rPr lang="en-US" sz="1400" dirty="0">
                <a:solidFill>
                  <a:srgbClr val="002060"/>
                </a:solidFill>
              </a:rPr>
              <a:t>CV2 Error+ </a:t>
            </a:r>
            <a:r>
              <a:rPr lang="en-US" sz="1400" dirty="0" smtClean="0">
                <a:solidFill>
                  <a:srgbClr val="002060"/>
                </a:solidFill>
              </a:rPr>
              <a:t>CV3 Error</a:t>
            </a:r>
            <a:r>
              <a:rPr lang="en-US" sz="1400" dirty="0">
                <a:solidFill>
                  <a:srgbClr val="002060"/>
                </a:solidFill>
              </a:rPr>
              <a:t>+ </a:t>
            </a:r>
            <a:r>
              <a:rPr lang="en-US" sz="1400" dirty="0" smtClean="0">
                <a:solidFill>
                  <a:srgbClr val="002060"/>
                </a:solidFill>
              </a:rPr>
              <a:t>CV4 Error+ CV5 Error) / 5</a:t>
            </a:r>
            <a:endParaRPr lang="en-US" sz="1600" dirty="0">
              <a:solidFill>
                <a:srgbClr val="002060"/>
              </a:solidFill>
            </a:endParaRPr>
          </a:p>
        </p:txBody>
      </p:sp>
    </p:spTree>
    <p:extLst>
      <p:ext uri="{BB962C8B-B14F-4D97-AF65-F5344CB8AC3E}">
        <p14:creationId xmlns:p14="http://schemas.microsoft.com/office/powerpoint/2010/main" val="138527975"/>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0" ma:contentTypeDescription="Create a new document." ma:contentTypeScope="" ma:versionID="86604e0c338cb74e81e3c31d97beb26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8559729-E59F-4971-B3E5-8184DAC147CC}">
  <ds:schemaRefs>
    <ds:schemaRef ds:uri="http://schemas.microsoft.com/sharepoint/v3/contenttype/forms"/>
  </ds:schemaRefs>
</ds:datastoreItem>
</file>

<file path=customXml/itemProps2.xml><?xml version="1.0" encoding="utf-8"?>
<ds:datastoreItem xmlns:ds="http://schemas.openxmlformats.org/officeDocument/2006/customXml" ds:itemID="{55530582-5BCD-4CA9-BEC1-09B2481353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25CB8F6-088F-4981-8D6A-81BB053FDFE9}">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65086</TotalTime>
  <Words>3274</Words>
  <Application>Microsoft Office PowerPoint</Application>
  <PresentationFormat>Custom</PresentationFormat>
  <Paragraphs>800</Paragraphs>
  <Slides>31</Slides>
  <Notes>30</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31</vt:i4>
      </vt:variant>
    </vt:vector>
  </HeadingPairs>
  <TitlesOfParts>
    <vt:vector size="35" baseType="lpstr">
      <vt:lpstr>1_Angles</vt:lpstr>
      <vt:lpstr>Concourse</vt:lpstr>
      <vt:lpstr>Package</vt:lpstr>
      <vt:lpstr>Adobe Acrobat Document</vt:lpstr>
      <vt:lpstr>Machine Learning with Scikit Learn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Big Data</dc:subject>
  <dc:creator>Pratap Dangeti</dc:creator>
  <cp:keywords>DESS;Digital</cp:keywords>
  <cp:lastModifiedBy>PRATAP DANGETI</cp:lastModifiedBy>
  <cp:revision>3101</cp:revision>
  <dcterms:created xsi:type="dcterms:W3CDTF">2011-08-15T01:39:28Z</dcterms:created>
  <dcterms:modified xsi:type="dcterms:W3CDTF">2017-03-02T03:11:31Z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0x0101000C0AA65B93E28740ADBC3831F31D27FD</vt:lpwstr>
  </property>
</Properties>
</file>