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>
        <p:scale>
          <a:sx n="86" d="100"/>
          <a:sy n="86" d="100"/>
        </p:scale>
        <p:origin x="-78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C6421-D038-4419-86F6-654E791F6361}" type="datetimeFigureOut">
              <a:rPr lang="en-MY" smtClean="0"/>
              <a:t>14/9/2016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584BB-25A9-4881-94D3-87F2FF27009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20003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84BB-25A9-4881-94D3-87F2FF27009F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9703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84BB-25A9-4881-94D3-87F2FF27009F}" type="slidenum">
              <a:rPr lang="en-MY" smtClean="0"/>
              <a:t>12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0152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84BB-25A9-4881-94D3-87F2FF27009F}" type="slidenum">
              <a:rPr lang="en-MY" smtClean="0"/>
              <a:t>13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2727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84BB-25A9-4881-94D3-87F2FF27009F}" type="slidenum">
              <a:rPr lang="en-MY" smtClean="0"/>
              <a:t>14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72722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84BB-25A9-4881-94D3-87F2FF27009F}" type="slidenum">
              <a:rPr lang="en-MY" smtClean="0"/>
              <a:t>15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35146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84BB-25A9-4881-94D3-87F2FF27009F}" type="slidenum">
              <a:rPr lang="en-MY" smtClean="0"/>
              <a:t>16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97201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84BB-25A9-4881-94D3-87F2FF27009F}" type="slidenum">
              <a:rPr lang="en-MY" smtClean="0"/>
              <a:t>17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97201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84BB-25A9-4881-94D3-87F2FF27009F}" type="slidenum">
              <a:rPr lang="en-MY" smtClean="0"/>
              <a:t>18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08224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84BB-25A9-4881-94D3-87F2FF27009F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72343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84BB-25A9-4881-94D3-87F2FF27009F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88282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84BB-25A9-4881-94D3-87F2FF27009F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02125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84BB-25A9-4881-94D3-87F2FF27009F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15534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84BB-25A9-4881-94D3-87F2FF27009F}" type="slidenum">
              <a:rPr lang="en-MY" smtClean="0"/>
              <a:t>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49146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84BB-25A9-4881-94D3-87F2FF27009F}" type="slidenum">
              <a:rPr lang="en-MY" smtClean="0"/>
              <a:t>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61300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84BB-25A9-4881-94D3-87F2FF27009F}" type="slidenum">
              <a:rPr lang="en-MY" smtClean="0"/>
              <a:t>10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07332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84BB-25A9-4881-94D3-87F2FF27009F}" type="slidenum">
              <a:rPr lang="en-MY" smtClean="0"/>
              <a:t>11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41728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BD56-9D67-4F60-94AF-E2710BD9B1E5}" type="datetimeFigureOut">
              <a:rPr lang="en-MY" smtClean="0"/>
              <a:t>14/9/2016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910B-35BB-49FB-9AE2-27267F59BD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408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BD56-9D67-4F60-94AF-E2710BD9B1E5}" type="datetimeFigureOut">
              <a:rPr lang="en-MY" smtClean="0"/>
              <a:t>14/9/2016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910B-35BB-49FB-9AE2-27267F59BD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9122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BD56-9D67-4F60-94AF-E2710BD9B1E5}" type="datetimeFigureOut">
              <a:rPr lang="en-MY" smtClean="0"/>
              <a:t>14/9/2016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910B-35BB-49FB-9AE2-27267F59BD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1989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BD56-9D67-4F60-94AF-E2710BD9B1E5}" type="datetimeFigureOut">
              <a:rPr lang="en-MY" smtClean="0"/>
              <a:t>14/9/2016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910B-35BB-49FB-9AE2-27267F59BD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6201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BD56-9D67-4F60-94AF-E2710BD9B1E5}" type="datetimeFigureOut">
              <a:rPr lang="en-MY" smtClean="0"/>
              <a:t>14/9/2016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910B-35BB-49FB-9AE2-27267F59BD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213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BD56-9D67-4F60-94AF-E2710BD9B1E5}" type="datetimeFigureOut">
              <a:rPr lang="en-MY" smtClean="0"/>
              <a:t>14/9/2016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910B-35BB-49FB-9AE2-27267F59BD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1226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BD56-9D67-4F60-94AF-E2710BD9B1E5}" type="datetimeFigureOut">
              <a:rPr lang="en-MY" smtClean="0"/>
              <a:t>14/9/2016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910B-35BB-49FB-9AE2-27267F59BD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8937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BD56-9D67-4F60-94AF-E2710BD9B1E5}" type="datetimeFigureOut">
              <a:rPr lang="en-MY" smtClean="0"/>
              <a:t>14/9/2016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910B-35BB-49FB-9AE2-27267F59BD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2814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BD56-9D67-4F60-94AF-E2710BD9B1E5}" type="datetimeFigureOut">
              <a:rPr lang="en-MY" smtClean="0"/>
              <a:t>14/9/2016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910B-35BB-49FB-9AE2-27267F59BD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8931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BD56-9D67-4F60-94AF-E2710BD9B1E5}" type="datetimeFigureOut">
              <a:rPr lang="en-MY" smtClean="0"/>
              <a:t>14/9/2016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910B-35BB-49FB-9AE2-27267F59BD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6712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BD56-9D67-4F60-94AF-E2710BD9B1E5}" type="datetimeFigureOut">
              <a:rPr lang="en-MY" smtClean="0"/>
              <a:t>14/9/2016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910B-35BB-49FB-9AE2-27267F59BD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3006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DBD56-9D67-4F60-94AF-E2710BD9B1E5}" type="datetimeFigureOut">
              <a:rPr lang="en-MY" smtClean="0"/>
              <a:t>14/9/2016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A910B-35BB-49FB-9AE2-27267F59BD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0859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206865" cy="59724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6032" y="6054811"/>
            <a:ext cx="113105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For Slide 1 and 2 do like </a:t>
            </a:r>
            <a:r>
              <a:rPr lang="en-US" dirty="0" err="1" smtClean="0"/>
              <a:t>Sasbadi</a:t>
            </a:r>
            <a:r>
              <a:rPr lang="en-US" dirty="0" smtClean="0"/>
              <a:t> Holdings corporate video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23526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4400" y="5206314"/>
            <a:ext cx="10322011" cy="1441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extBox 5"/>
          <p:cNvSpPr txBox="1"/>
          <p:nvPr/>
        </p:nvSpPr>
        <p:spPr>
          <a:xfrm>
            <a:off x="1128583" y="5326959"/>
            <a:ext cx="9679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teams did great </a:t>
            </a:r>
            <a:r>
              <a:rPr lang="en-US" dirty="0" smtClean="0"/>
              <a:t>too, especially the </a:t>
            </a:r>
            <a:r>
              <a:rPr lang="en-US" dirty="0" smtClean="0"/>
              <a:t>teams from UTARC and UTP. </a:t>
            </a:r>
            <a:r>
              <a:rPr lang="en-US" b="1" dirty="0" smtClean="0">
                <a:solidFill>
                  <a:srgbClr val="FF0000"/>
                </a:solidFill>
              </a:rPr>
              <a:t>During the final round our robot managed to drop some bowling pins that resulted us as the 1</a:t>
            </a:r>
            <a:r>
              <a:rPr lang="en-US" b="1" baseline="30000" dirty="0" smtClean="0">
                <a:solidFill>
                  <a:srgbClr val="FF0000"/>
                </a:solidFill>
              </a:rPr>
              <a:t>st</a:t>
            </a:r>
            <a:r>
              <a:rPr lang="en-US" b="1" dirty="0" smtClean="0">
                <a:solidFill>
                  <a:srgbClr val="FF0000"/>
                </a:solidFill>
              </a:rPr>
              <a:t> runner up</a:t>
            </a:r>
            <a:r>
              <a:rPr lang="en-US" dirty="0" smtClean="0"/>
              <a:t>. </a:t>
            </a:r>
            <a:r>
              <a:rPr lang="en-US" i="1" dirty="0" smtClean="0">
                <a:solidFill>
                  <a:srgbClr val="FF0000"/>
                </a:solidFill>
              </a:rPr>
              <a:t>revise</a:t>
            </a:r>
            <a:r>
              <a:rPr lang="en-US" dirty="0" smtClean="0"/>
              <a:t> </a:t>
            </a:r>
            <a:r>
              <a:rPr lang="en-US" dirty="0" smtClean="0"/>
              <a:t>We definitely will do better at WRO India.</a:t>
            </a:r>
            <a:endParaRPr lang="en-MY" dirty="0"/>
          </a:p>
        </p:txBody>
      </p:sp>
      <p:sp>
        <p:nvSpPr>
          <p:cNvPr id="7" name="Rectangle 6"/>
          <p:cNvSpPr/>
          <p:nvPr/>
        </p:nvSpPr>
        <p:spPr>
          <a:xfrm>
            <a:off x="914400" y="494270"/>
            <a:ext cx="10322011" cy="4506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TextBox 8"/>
          <p:cNvSpPr txBox="1"/>
          <p:nvPr/>
        </p:nvSpPr>
        <p:spPr>
          <a:xfrm>
            <a:off x="2520779" y="2120897"/>
            <a:ext cx="3121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-Prize giving ceremony in NURC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6014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4400" y="5206314"/>
            <a:ext cx="10322011" cy="1441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extBox 5"/>
          <p:cNvSpPr txBox="1"/>
          <p:nvPr/>
        </p:nvSpPr>
        <p:spPr>
          <a:xfrm>
            <a:off x="1128583" y="5326959"/>
            <a:ext cx="9679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Hazrul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Lab Solutions consists of 2 main sets: EV3 LEGO </a:t>
            </a:r>
            <a:r>
              <a:rPr lang="en-US" dirty="0" err="1" smtClean="0">
                <a:solidFill>
                  <a:srgbClr val="FF0000"/>
                </a:solidFill>
              </a:rPr>
              <a:t>Mindstorm</a:t>
            </a:r>
            <a:r>
              <a:rPr lang="en-US" dirty="0" smtClean="0">
                <a:solidFill>
                  <a:srgbClr val="FF0000"/>
                </a:solidFill>
              </a:rPr>
              <a:t> and TETRIX, PITSCO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 smtClean="0">
                <a:solidFill>
                  <a:srgbClr val="FF0000"/>
                </a:solidFill>
              </a:rPr>
              <a:t>*check - isn’t lab solutions from National Instrument?</a:t>
            </a:r>
            <a:endParaRPr lang="en-MY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494270"/>
            <a:ext cx="10322011" cy="4506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TextBox 8"/>
          <p:cNvSpPr txBox="1"/>
          <p:nvPr/>
        </p:nvSpPr>
        <p:spPr>
          <a:xfrm>
            <a:off x="2520779" y="2120897"/>
            <a:ext cx="2554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-Interview shot – </a:t>
            </a:r>
            <a:r>
              <a:rPr lang="en-US" dirty="0" err="1" smtClean="0"/>
              <a:t>Hazrul</a:t>
            </a:r>
            <a:endParaRPr lang="en-US" dirty="0" smtClean="0"/>
          </a:p>
          <a:p>
            <a:r>
              <a:rPr lang="en-US" dirty="0" smtClean="0"/>
              <a:t>- EV3 box and TETRIX Box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248496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4400" y="5206314"/>
            <a:ext cx="10322011" cy="1441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extBox 5"/>
          <p:cNvSpPr txBox="1"/>
          <p:nvPr/>
        </p:nvSpPr>
        <p:spPr>
          <a:xfrm>
            <a:off x="1128583" y="5326959"/>
            <a:ext cx="9679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controller or the robot’s brain is by EV3 LEGO </a:t>
            </a:r>
            <a:r>
              <a:rPr lang="en-US" dirty="0" err="1" smtClean="0">
                <a:solidFill>
                  <a:srgbClr val="FF0000"/>
                </a:solidFill>
              </a:rPr>
              <a:t>Mindstorm</a:t>
            </a:r>
            <a:r>
              <a:rPr lang="en-US" dirty="0" smtClean="0">
                <a:solidFill>
                  <a:srgbClr val="FF0000"/>
                </a:solidFill>
              </a:rPr>
              <a:t>, it is compatible with _______________.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It has _________________ functions?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set comes with various sensors such as __________, ______________, __________. It is open source</a:t>
            </a:r>
            <a:r>
              <a:rPr lang="en-US" dirty="0" smtClean="0">
                <a:solidFill>
                  <a:srgbClr val="FF0000"/>
                </a:solidFill>
              </a:rPr>
              <a:t>? *</a:t>
            </a:r>
            <a:r>
              <a:rPr lang="en-US" i="1" dirty="0" smtClean="0">
                <a:solidFill>
                  <a:srgbClr val="FF0000"/>
                </a:solidFill>
              </a:rPr>
              <a:t>more depth into this</a:t>
            </a:r>
            <a:endParaRPr lang="en-MY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494270"/>
            <a:ext cx="10322011" cy="4506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TextBox 8"/>
          <p:cNvSpPr txBox="1"/>
          <p:nvPr/>
        </p:nvSpPr>
        <p:spPr>
          <a:xfrm>
            <a:off x="2520779" y="2120897"/>
            <a:ext cx="2426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-Interview shot – </a:t>
            </a:r>
            <a:r>
              <a:rPr lang="en-US" dirty="0" err="1" smtClean="0"/>
              <a:t>Hazrul</a:t>
            </a:r>
            <a:endParaRPr lang="en-US" dirty="0" smtClean="0"/>
          </a:p>
          <a:p>
            <a:r>
              <a:rPr lang="en-US" dirty="0" smtClean="0"/>
              <a:t>- EV3 components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20744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4400" y="5150689"/>
            <a:ext cx="10322011" cy="156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extBox 5"/>
          <p:cNvSpPr txBox="1"/>
          <p:nvPr/>
        </p:nvSpPr>
        <p:spPr>
          <a:xfrm>
            <a:off x="1128583" y="5150689"/>
            <a:ext cx="9679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TETRIX parts </a:t>
            </a:r>
            <a:r>
              <a:rPr lang="en-US" dirty="0" smtClean="0"/>
              <a:t>come in a box. The parts are made from </a:t>
            </a:r>
            <a:r>
              <a:rPr lang="en-US" dirty="0" smtClean="0"/>
              <a:t>________ with a quality </a:t>
            </a:r>
            <a:r>
              <a:rPr lang="en-US" dirty="0" smtClean="0"/>
              <a:t>standard that is </a:t>
            </a:r>
            <a:r>
              <a:rPr lang="en-US" dirty="0" smtClean="0"/>
              <a:t>sturdy </a:t>
            </a:r>
            <a:r>
              <a:rPr lang="en-US" dirty="0" smtClean="0"/>
              <a:t>enough to support ____kg of weight. </a:t>
            </a:r>
            <a:r>
              <a:rPr lang="en-US" dirty="0" smtClean="0"/>
              <a:t>Best of all, they are </a:t>
            </a:r>
            <a:r>
              <a:rPr lang="en-US" dirty="0" smtClean="0"/>
              <a:t>easy to put together and dismantle, suitable for </a:t>
            </a:r>
            <a:r>
              <a:rPr lang="en-US" dirty="0" smtClean="0">
                <a:solidFill>
                  <a:srgbClr val="FF0000"/>
                </a:solidFill>
              </a:rPr>
              <a:t>engineering and IT students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i="1" dirty="0" smtClean="0">
                <a:solidFill>
                  <a:srgbClr val="FF0000"/>
                </a:solidFill>
              </a:rPr>
              <a:t>generalize it to a wider range of students and subjects </a:t>
            </a:r>
            <a:r>
              <a:rPr lang="en-US" dirty="0" smtClean="0"/>
              <a:t>to materialize their ideas and theories.</a:t>
            </a:r>
            <a:endParaRPr lang="en-MY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494270"/>
            <a:ext cx="10322011" cy="4506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TextBox 8"/>
          <p:cNvSpPr txBox="1"/>
          <p:nvPr/>
        </p:nvSpPr>
        <p:spPr>
          <a:xfrm>
            <a:off x="2520779" y="2120897"/>
            <a:ext cx="52686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-Interview shot – </a:t>
            </a:r>
            <a:r>
              <a:rPr lang="en-US" dirty="0" err="1" smtClean="0"/>
              <a:t>Hazrul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TETRIX, PITSCO components</a:t>
            </a:r>
          </a:p>
          <a:p>
            <a:r>
              <a:rPr lang="en-US" dirty="0" smtClean="0"/>
              <a:t>- Demo showing of how easy to put the parts together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61507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4400" y="5078776"/>
            <a:ext cx="10322011" cy="1685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extBox 5"/>
          <p:cNvSpPr txBox="1"/>
          <p:nvPr/>
        </p:nvSpPr>
        <p:spPr>
          <a:xfrm>
            <a:off x="1170567" y="5182902"/>
            <a:ext cx="9679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*continue*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TETRIX </a:t>
            </a:r>
            <a:r>
              <a:rPr lang="en-US" dirty="0"/>
              <a:t>parts come in a box. The parts are made from ________ with a quality standard that is sturdy enough to support ____kg of weight. Best of all, they are easy to put together and dismantle, suitable for </a:t>
            </a:r>
            <a:r>
              <a:rPr lang="en-US" dirty="0">
                <a:solidFill>
                  <a:srgbClr val="FF0000"/>
                </a:solidFill>
              </a:rPr>
              <a:t>engineering and IT students. *</a:t>
            </a:r>
            <a:r>
              <a:rPr lang="en-US" i="1" dirty="0">
                <a:solidFill>
                  <a:srgbClr val="FF0000"/>
                </a:solidFill>
              </a:rPr>
              <a:t>generalize it to a wider range of students and subjects </a:t>
            </a:r>
            <a:r>
              <a:rPr lang="en-US" dirty="0"/>
              <a:t>to materialize their ideas and theories.</a:t>
            </a:r>
            <a:endParaRPr lang="en-MY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494270"/>
            <a:ext cx="10322011" cy="4506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TextBox 8"/>
          <p:cNvSpPr txBox="1"/>
          <p:nvPr/>
        </p:nvSpPr>
        <p:spPr>
          <a:xfrm>
            <a:off x="2520779" y="2120897"/>
            <a:ext cx="2947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-Interview shot – </a:t>
            </a:r>
            <a:r>
              <a:rPr lang="en-US" dirty="0" err="1" smtClean="0"/>
              <a:t>Hazrul</a:t>
            </a:r>
            <a:endParaRPr lang="en-US" dirty="0" smtClean="0"/>
          </a:p>
          <a:p>
            <a:r>
              <a:rPr lang="en-US" dirty="0" smtClean="0"/>
              <a:t>- TETRIX, PITSCO components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88373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4400" y="5206314"/>
            <a:ext cx="10322011" cy="1441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extBox 5"/>
          <p:cNvSpPr txBox="1"/>
          <p:nvPr/>
        </p:nvSpPr>
        <p:spPr>
          <a:xfrm>
            <a:off x="1128583" y="5326959"/>
            <a:ext cx="9679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Hazrul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FF0000"/>
                </a:solidFill>
              </a:rPr>
              <a:t>Lab </a:t>
            </a:r>
            <a:r>
              <a:rPr lang="en-US" b="1" dirty="0" smtClean="0">
                <a:solidFill>
                  <a:srgbClr val="FF0000"/>
                </a:solidFill>
              </a:rPr>
              <a:t>Solutions </a:t>
            </a:r>
            <a:r>
              <a:rPr lang="en-US" dirty="0" smtClean="0"/>
              <a:t>was created to facilitate learning, it really brings understanding and exploration to a whole new </a:t>
            </a:r>
            <a:r>
              <a:rPr lang="en-US" dirty="0" smtClean="0"/>
              <a:t>level for students. Universities absolutely should take advantage of this technology.</a:t>
            </a:r>
            <a:endParaRPr lang="en-MY" dirty="0"/>
          </a:p>
        </p:txBody>
      </p:sp>
      <p:sp>
        <p:nvSpPr>
          <p:cNvPr id="7" name="Rectangle 6"/>
          <p:cNvSpPr/>
          <p:nvPr/>
        </p:nvSpPr>
        <p:spPr>
          <a:xfrm>
            <a:off x="914400" y="494270"/>
            <a:ext cx="10322011" cy="4506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TextBox 8"/>
          <p:cNvSpPr txBox="1"/>
          <p:nvPr/>
        </p:nvSpPr>
        <p:spPr>
          <a:xfrm>
            <a:off x="2520779" y="2120897"/>
            <a:ext cx="7508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-Interview shot – </a:t>
            </a:r>
            <a:r>
              <a:rPr lang="en-US" dirty="0" err="1" smtClean="0"/>
              <a:t>Hazrul</a:t>
            </a:r>
            <a:endParaRPr lang="en-US" dirty="0" smtClean="0"/>
          </a:p>
          <a:p>
            <a:r>
              <a:rPr lang="en-US" dirty="0" smtClean="0"/>
              <a:t>Some shots from classroom, students putting it together, zoom in to the boxes.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57034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4400" y="5206314"/>
            <a:ext cx="10322011" cy="1441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extBox 5"/>
          <p:cNvSpPr txBox="1"/>
          <p:nvPr/>
        </p:nvSpPr>
        <p:spPr>
          <a:xfrm>
            <a:off x="1128583" y="5326959"/>
            <a:ext cx="9679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Lecturer: </a:t>
            </a:r>
            <a:r>
              <a:rPr lang="en-US" dirty="0" smtClean="0"/>
              <a:t>There are several studies that have been done to show the benefits of </a:t>
            </a:r>
            <a:r>
              <a:rPr lang="en-US" i="1" dirty="0" smtClean="0"/>
              <a:t>learning by doing</a:t>
            </a:r>
            <a:r>
              <a:rPr lang="en-US" dirty="0" smtClean="0"/>
              <a:t>. It gives new meaning to the idea of learning; subjects related to </a:t>
            </a:r>
            <a:r>
              <a:rPr lang="en-US" dirty="0" err="1" smtClean="0"/>
              <a:t>maths</a:t>
            </a:r>
            <a:r>
              <a:rPr lang="en-US" dirty="0" smtClean="0"/>
              <a:t> and science are often abstract, so when students physically experience the concepts they are learning, they process the information better, which in turn delivers better results</a:t>
            </a:r>
            <a:r>
              <a:rPr lang="en-US" dirty="0" smtClean="0"/>
              <a:t>.</a:t>
            </a:r>
            <a:endParaRPr lang="en-MY" dirty="0"/>
          </a:p>
        </p:txBody>
      </p:sp>
      <p:sp>
        <p:nvSpPr>
          <p:cNvPr id="7" name="Rectangle 6"/>
          <p:cNvSpPr/>
          <p:nvPr/>
        </p:nvSpPr>
        <p:spPr>
          <a:xfrm>
            <a:off x="914400" y="494270"/>
            <a:ext cx="10322011" cy="4506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TextBox 8"/>
          <p:cNvSpPr txBox="1"/>
          <p:nvPr/>
        </p:nvSpPr>
        <p:spPr>
          <a:xfrm>
            <a:off x="2520779" y="2120897"/>
            <a:ext cx="3241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-the lecturer (interview session)</a:t>
            </a:r>
          </a:p>
          <a:p>
            <a:r>
              <a:rPr lang="en-US" dirty="0" smtClean="0"/>
              <a:t>- Robots with some real function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40031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4400" y="5206314"/>
            <a:ext cx="10322011" cy="1441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extBox 5"/>
          <p:cNvSpPr txBox="1"/>
          <p:nvPr/>
        </p:nvSpPr>
        <p:spPr>
          <a:xfrm>
            <a:off x="1128583" y="5326959"/>
            <a:ext cx="9679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Lecturer: The world is changing at an astonishing pace. </a:t>
            </a:r>
            <a:r>
              <a:rPr lang="en-US" dirty="0"/>
              <a:t>T</a:t>
            </a:r>
            <a:r>
              <a:rPr lang="en-US" dirty="0" smtClean="0"/>
              <a:t>echnological advancements in the past 2 decades alone have brought wonderful changes to the world, and we can only expect more to come. But these changes come along </a:t>
            </a:r>
            <a:r>
              <a:rPr lang="en-US" smtClean="0"/>
              <a:t>with challenges </a:t>
            </a:r>
            <a:r>
              <a:rPr lang="en-US" dirty="0" smtClean="0"/>
              <a:t>as well, and we must prepare and provide students with the skills they will need to succeed in the future.</a:t>
            </a:r>
            <a:endParaRPr lang="en-MY" dirty="0"/>
          </a:p>
        </p:txBody>
      </p:sp>
      <p:sp>
        <p:nvSpPr>
          <p:cNvPr id="7" name="Rectangle 6"/>
          <p:cNvSpPr/>
          <p:nvPr/>
        </p:nvSpPr>
        <p:spPr>
          <a:xfrm>
            <a:off x="914400" y="494270"/>
            <a:ext cx="10322011" cy="4506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TextBox 8"/>
          <p:cNvSpPr txBox="1"/>
          <p:nvPr/>
        </p:nvSpPr>
        <p:spPr>
          <a:xfrm>
            <a:off x="2520779" y="2120897"/>
            <a:ext cx="3241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-the lecturer (interview session)</a:t>
            </a:r>
          </a:p>
          <a:p>
            <a:r>
              <a:rPr lang="en-US" dirty="0" smtClean="0"/>
              <a:t>- Robots with some real function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81320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400" y="494270"/>
            <a:ext cx="10322011" cy="5577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TextBox 7"/>
          <p:cNvSpPr txBox="1"/>
          <p:nvPr/>
        </p:nvSpPr>
        <p:spPr>
          <a:xfrm>
            <a:off x="2347783" y="2298011"/>
            <a:ext cx="26554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LEGO EV3 </a:t>
            </a:r>
            <a:r>
              <a:rPr lang="en-US" dirty="0" err="1" smtClean="0"/>
              <a:t>Mindstorm</a:t>
            </a:r>
            <a:r>
              <a:rPr lang="en-US" dirty="0" smtClean="0"/>
              <a:t> logo</a:t>
            </a:r>
          </a:p>
          <a:p>
            <a:endParaRPr lang="en-MY" dirty="0"/>
          </a:p>
        </p:txBody>
      </p:sp>
      <p:sp>
        <p:nvSpPr>
          <p:cNvPr id="10" name="TextBox 9"/>
          <p:cNvSpPr txBox="1"/>
          <p:nvPr/>
        </p:nvSpPr>
        <p:spPr>
          <a:xfrm>
            <a:off x="6289589" y="2298011"/>
            <a:ext cx="20008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TETRIX PITSCO logo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9851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013" y="1342803"/>
            <a:ext cx="3808126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72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4400" y="5206314"/>
            <a:ext cx="10322011" cy="1441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extBox 5"/>
          <p:cNvSpPr txBox="1"/>
          <p:nvPr/>
        </p:nvSpPr>
        <p:spPr>
          <a:xfrm>
            <a:off x="1145059" y="5445211"/>
            <a:ext cx="967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Background music</a:t>
            </a:r>
            <a:endParaRPr lang="en-MY" dirty="0"/>
          </a:p>
        </p:txBody>
      </p:sp>
      <p:sp>
        <p:nvSpPr>
          <p:cNvPr id="7" name="Rectangle 6"/>
          <p:cNvSpPr/>
          <p:nvPr/>
        </p:nvSpPr>
        <p:spPr>
          <a:xfrm>
            <a:off x="914400" y="494270"/>
            <a:ext cx="10322011" cy="4506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TextBox 8"/>
          <p:cNvSpPr txBox="1"/>
          <p:nvPr/>
        </p:nvSpPr>
        <p:spPr>
          <a:xfrm>
            <a:off x="3723504" y="2285654"/>
            <a:ext cx="4173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shots of EV3 projects and </a:t>
            </a:r>
            <a:r>
              <a:rPr lang="en-US" dirty="0" err="1" smtClean="0"/>
              <a:t>Tetrix</a:t>
            </a:r>
            <a:endParaRPr lang="en-US" dirty="0" smtClean="0"/>
          </a:p>
          <a:p>
            <a:r>
              <a:rPr lang="en-US" dirty="0" smtClean="0"/>
              <a:t>(from </a:t>
            </a:r>
            <a:r>
              <a:rPr lang="en-US" dirty="0" err="1" smtClean="0"/>
              <a:t>tetrix</a:t>
            </a:r>
            <a:r>
              <a:rPr lang="en-US" dirty="0" smtClean="0"/>
              <a:t> promo video and Ev3 projects)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5430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4400" y="5206314"/>
            <a:ext cx="10322011" cy="1441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extBox 5"/>
          <p:cNvSpPr txBox="1"/>
          <p:nvPr/>
        </p:nvSpPr>
        <p:spPr>
          <a:xfrm>
            <a:off x="1128583" y="5326959"/>
            <a:ext cx="9679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name is _____________. I am </a:t>
            </a:r>
            <a:r>
              <a:rPr lang="en-US" dirty="0" smtClean="0"/>
              <a:t>lecturer at </a:t>
            </a:r>
            <a:r>
              <a:rPr lang="en-US" dirty="0" err="1" smtClean="0"/>
              <a:t>Universiti</a:t>
            </a:r>
            <a:r>
              <a:rPr lang="en-US" dirty="0" smtClean="0"/>
              <a:t> </a:t>
            </a:r>
            <a:r>
              <a:rPr lang="en-US" dirty="0" err="1" smtClean="0"/>
              <a:t>Teknikal</a:t>
            </a:r>
            <a:r>
              <a:rPr lang="en-US" dirty="0" smtClean="0"/>
              <a:t> Malaysia Melaka (UTEM), I teach  ___________ here.</a:t>
            </a:r>
            <a:r>
              <a:rPr lang="en-US" dirty="0"/>
              <a:t> </a:t>
            </a:r>
            <a:r>
              <a:rPr lang="en-US" dirty="0" smtClean="0"/>
              <a:t>Practical classes are becoming more important nowadays;</a:t>
            </a:r>
            <a:r>
              <a:rPr lang="en-US" dirty="0"/>
              <a:t> l</a:t>
            </a:r>
            <a:r>
              <a:rPr lang="en-US" dirty="0" smtClean="0"/>
              <a:t>earning becomes so much more effective when we </a:t>
            </a:r>
            <a:r>
              <a:rPr lang="en-US" dirty="0" smtClean="0"/>
              <a:t>translate theory into a hands-on experience. That’s what LAB Solutions gives us. </a:t>
            </a:r>
            <a:endParaRPr lang="en-MY" dirty="0"/>
          </a:p>
        </p:txBody>
      </p:sp>
      <p:sp>
        <p:nvSpPr>
          <p:cNvPr id="7" name="Rectangle 6"/>
          <p:cNvSpPr/>
          <p:nvPr/>
        </p:nvSpPr>
        <p:spPr>
          <a:xfrm>
            <a:off x="914400" y="494270"/>
            <a:ext cx="10322011" cy="4506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TextBox 8"/>
          <p:cNvSpPr txBox="1"/>
          <p:nvPr/>
        </p:nvSpPr>
        <p:spPr>
          <a:xfrm>
            <a:off x="2520779" y="2120897"/>
            <a:ext cx="28453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The lecturer interview shot</a:t>
            </a:r>
          </a:p>
          <a:p>
            <a:r>
              <a:rPr lang="en-US" dirty="0"/>
              <a:t>-</a:t>
            </a:r>
            <a:r>
              <a:rPr lang="en-US" dirty="0" smtClean="0"/>
              <a:t>shot in lecture hall</a:t>
            </a:r>
          </a:p>
          <a:p>
            <a:r>
              <a:rPr lang="en-US" dirty="0" smtClean="0"/>
              <a:t>-Class environment</a:t>
            </a:r>
          </a:p>
          <a:p>
            <a:r>
              <a:rPr lang="en-US" dirty="0" smtClean="0"/>
              <a:t>-Lab environment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08700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4400" y="5206314"/>
            <a:ext cx="10322011" cy="1441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extBox 5"/>
          <p:cNvSpPr txBox="1"/>
          <p:nvPr/>
        </p:nvSpPr>
        <p:spPr>
          <a:xfrm>
            <a:off x="1128583" y="5326959"/>
            <a:ext cx="9679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smtClean="0"/>
              <a:t>IT </a:t>
            </a:r>
            <a:r>
              <a:rPr lang="en-US" dirty="0" smtClean="0"/>
              <a:t>classes, </a:t>
            </a:r>
            <a:r>
              <a:rPr lang="en-US" dirty="0" smtClean="0"/>
              <a:t>my students </a:t>
            </a:r>
            <a:r>
              <a:rPr lang="en-US" dirty="0" smtClean="0"/>
              <a:t>get </a:t>
            </a:r>
            <a:r>
              <a:rPr lang="en-US" dirty="0" smtClean="0"/>
              <a:t>excited and motivated </a:t>
            </a:r>
            <a:r>
              <a:rPr lang="en-US" dirty="0" smtClean="0"/>
              <a:t>when </a:t>
            </a:r>
            <a:r>
              <a:rPr lang="en-US" dirty="0" smtClean="0"/>
              <a:t>they apply </a:t>
            </a:r>
            <a:r>
              <a:rPr lang="en-US" dirty="0" smtClean="0"/>
              <a:t>their coding to a robot and see it </a:t>
            </a:r>
            <a:r>
              <a:rPr lang="en-US" dirty="0" smtClean="0"/>
              <a:t>move. </a:t>
            </a:r>
            <a:r>
              <a:rPr lang="en-US" dirty="0" smtClean="0"/>
              <a:t>The best thing about Lab </a:t>
            </a:r>
            <a:r>
              <a:rPr lang="en-US" dirty="0" smtClean="0"/>
              <a:t>Solutions </a:t>
            </a:r>
            <a:r>
              <a:rPr lang="en-US" dirty="0" smtClean="0"/>
              <a:t>- It is compatible with many coding languages such as C++, Java, </a:t>
            </a:r>
            <a:r>
              <a:rPr lang="en-US" dirty="0" err="1" smtClean="0"/>
              <a:t>Labview</a:t>
            </a:r>
            <a:r>
              <a:rPr lang="en-US" dirty="0" smtClean="0"/>
              <a:t>, </a:t>
            </a:r>
            <a:r>
              <a:rPr lang="en-US" dirty="0" err="1" smtClean="0"/>
              <a:t>Mathlab</a:t>
            </a:r>
            <a:r>
              <a:rPr lang="en-US" dirty="0" smtClean="0"/>
              <a:t>, VB and many more.</a:t>
            </a:r>
            <a:endParaRPr lang="en-MY" dirty="0"/>
          </a:p>
        </p:txBody>
      </p:sp>
      <p:sp>
        <p:nvSpPr>
          <p:cNvPr id="7" name="Rectangle 6"/>
          <p:cNvSpPr/>
          <p:nvPr/>
        </p:nvSpPr>
        <p:spPr>
          <a:xfrm>
            <a:off x="914400" y="494270"/>
            <a:ext cx="10322011" cy="4506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TextBox 8"/>
          <p:cNvSpPr txBox="1"/>
          <p:nvPr/>
        </p:nvSpPr>
        <p:spPr>
          <a:xfrm>
            <a:off x="2520779" y="2120897"/>
            <a:ext cx="36876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-Student do coding (zoom in)</a:t>
            </a:r>
          </a:p>
          <a:p>
            <a:r>
              <a:rPr lang="en-US" dirty="0" smtClean="0"/>
              <a:t>-student set it to a robot</a:t>
            </a:r>
          </a:p>
          <a:p>
            <a:r>
              <a:rPr lang="en-US" dirty="0" smtClean="0"/>
              <a:t>- The robot move (simple movement)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392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4400" y="5206314"/>
            <a:ext cx="10322011" cy="1441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extBox 5"/>
          <p:cNvSpPr txBox="1"/>
          <p:nvPr/>
        </p:nvSpPr>
        <p:spPr>
          <a:xfrm>
            <a:off x="1128583" y="5326959"/>
            <a:ext cx="9679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</a:t>
            </a:r>
            <a:r>
              <a:rPr lang="en-US" dirty="0" smtClean="0"/>
              <a:t>for engineering </a:t>
            </a:r>
            <a:r>
              <a:rPr lang="en-US" dirty="0" smtClean="0"/>
              <a:t>subjects, </a:t>
            </a:r>
            <a:r>
              <a:rPr lang="en-US" dirty="0" smtClean="0"/>
              <a:t>students are able to </a:t>
            </a:r>
            <a:r>
              <a:rPr lang="en-US" dirty="0" smtClean="0"/>
              <a:t>construct machines </a:t>
            </a:r>
            <a:r>
              <a:rPr lang="en-US" dirty="0" smtClean="0"/>
              <a:t>with simple but sturdy parts from </a:t>
            </a:r>
            <a:r>
              <a:rPr lang="en-US" dirty="0" err="1" smtClean="0"/>
              <a:t>Textrix</a:t>
            </a:r>
            <a:r>
              <a:rPr lang="en-US" dirty="0" smtClean="0"/>
              <a:t>, PITSCO. The parts are easy to put together and dismantle. </a:t>
            </a:r>
            <a:r>
              <a:rPr lang="en-US" dirty="0" smtClean="0"/>
              <a:t> This really adds a new dimension </a:t>
            </a:r>
            <a:r>
              <a:rPr lang="en-US" dirty="0" smtClean="0"/>
              <a:t>to developing their </a:t>
            </a:r>
            <a:r>
              <a:rPr lang="en-US" dirty="0" smtClean="0"/>
              <a:t>creativity and imagination; their critical thinking and proble</a:t>
            </a:r>
            <a:r>
              <a:rPr lang="en-US" dirty="0" smtClean="0"/>
              <a:t>m solving skills.</a:t>
            </a:r>
            <a:endParaRPr lang="en-MY" dirty="0"/>
          </a:p>
        </p:txBody>
      </p:sp>
      <p:sp>
        <p:nvSpPr>
          <p:cNvPr id="7" name="Rectangle 6"/>
          <p:cNvSpPr/>
          <p:nvPr/>
        </p:nvSpPr>
        <p:spPr>
          <a:xfrm>
            <a:off x="914400" y="494270"/>
            <a:ext cx="10322011" cy="4506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TextBox 8"/>
          <p:cNvSpPr txBox="1"/>
          <p:nvPr/>
        </p:nvSpPr>
        <p:spPr>
          <a:xfrm>
            <a:off x="2520779" y="2120897"/>
            <a:ext cx="60598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-Students using tools such as screwdriver and tighten the parts</a:t>
            </a:r>
          </a:p>
          <a:p>
            <a:r>
              <a:rPr lang="en-US" dirty="0" smtClean="0"/>
              <a:t>-a few robots</a:t>
            </a:r>
          </a:p>
          <a:p>
            <a:r>
              <a:rPr lang="en-US" dirty="0" smtClean="0"/>
              <a:t>-students test the robot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56276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4400" y="5206314"/>
            <a:ext cx="10322011" cy="1441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extBox 5"/>
          <p:cNvSpPr txBox="1"/>
          <p:nvPr/>
        </p:nvSpPr>
        <p:spPr>
          <a:xfrm>
            <a:off x="1128583" y="5326959"/>
            <a:ext cx="9679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name is ______________. </a:t>
            </a:r>
            <a:r>
              <a:rPr lang="en-US" dirty="0" smtClean="0"/>
              <a:t>I’m a_____ year student in </a:t>
            </a:r>
            <a:r>
              <a:rPr lang="en-US" dirty="0" smtClean="0"/>
              <a:t>_______________.</a:t>
            </a:r>
          </a:p>
          <a:p>
            <a:r>
              <a:rPr lang="en-US" dirty="0" smtClean="0"/>
              <a:t>I’ve </a:t>
            </a:r>
            <a:r>
              <a:rPr lang="en-US" dirty="0" smtClean="0"/>
              <a:t>been using Lab Solutions for ___ years now.</a:t>
            </a:r>
          </a:p>
          <a:p>
            <a:endParaRPr lang="en-MY" dirty="0"/>
          </a:p>
        </p:txBody>
      </p:sp>
      <p:sp>
        <p:nvSpPr>
          <p:cNvPr id="7" name="Rectangle 6"/>
          <p:cNvSpPr/>
          <p:nvPr/>
        </p:nvSpPr>
        <p:spPr>
          <a:xfrm>
            <a:off x="914400" y="494270"/>
            <a:ext cx="10322011" cy="4506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TextBox 8"/>
          <p:cNvSpPr txBox="1"/>
          <p:nvPr/>
        </p:nvSpPr>
        <p:spPr>
          <a:xfrm>
            <a:off x="2520779" y="2120897"/>
            <a:ext cx="315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-the student (interview session)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6301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4400" y="5206314"/>
            <a:ext cx="10322011" cy="1441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extBox 5"/>
          <p:cNvSpPr txBox="1"/>
          <p:nvPr/>
        </p:nvSpPr>
        <p:spPr>
          <a:xfrm>
            <a:off x="1128583" y="5326959"/>
            <a:ext cx="9679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Recently we </a:t>
            </a:r>
            <a:r>
              <a:rPr lang="en-US" dirty="0" smtClean="0"/>
              <a:t>won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place in the National University Robotics Competition (</a:t>
            </a:r>
            <a:r>
              <a:rPr lang="en-US" dirty="0" smtClean="0"/>
              <a:t>NURC), which also means we have the opportunity </a:t>
            </a:r>
            <a:r>
              <a:rPr lang="en-US" dirty="0" smtClean="0"/>
              <a:t>to represent Malaysia at </a:t>
            </a:r>
            <a:r>
              <a:rPr lang="en-US" dirty="0" smtClean="0"/>
              <a:t>the </a:t>
            </a:r>
            <a:r>
              <a:rPr lang="en-US" dirty="0" smtClean="0"/>
              <a:t>World Robot Olympiad (WRO</a:t>
            </a:r>
            <a:r>
              <a:rPr lang="en-US" dirty="0" smtClean="0"/>
              <a:t>) being held in New Delhi in </a:t>
            </a:r>
            <a:r>
              <a:rPr lang="en-US" dirty="0" smtClean="0"/>
              <a:t>November 2016.</a:t>
            </a:r>
            <a:endParaRPr lang="en-MY" dirty="0"/>
          </a:p>
        </p:txBody>
      </p:sp>
      <p:sp>
        <p:nvSpPr>
          <p:cNvPr id="7" name="Rectangle 6"/>
          <p:cNvSpPr/>
          <p:nvPr/>
        </p:nvSpPr>
        <p:spPr>
          <a:xfrm>
            <a:off x="914400" y="494270"/>
            <a:ext cx="10322011" cy="4506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TextBox 8"/>
          <p:cNvSpPr txBox="1"/>
          <p:nvPr/>
        </p:nvSpPr>
        <p:spPr>
          <a:xfrm>
            <a:off x="2520779" y="2120897"/>
            <a:ext cx="2554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-NURC bunting or banner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69749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4400" y="5206314"/>
            <a:ext cx="10322011" cy="1441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extBox 5"/>
          <p:cNvSpPr txBox="1"/>
          <p:nvPr/>
        </p:nvSpPr>
        <p:spPr>
          <a:xfrm>
            <a:off x="1128583" y="5326959"/>
            <a:ext cx="9679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the NURC, </a:t>
            </a:r>
            <a:r>
              <a:rPr lang="en-US" dirty="0"/>
              <a:t>w</a:t>
            </a:r>
            <a:r>
              <a:rPr lang="en-US" dirty="0" smtClean="0"/>
              <a:t>e created </a:t>
            </a:r>
            <a:r>
              <a:rPr lang="en-US" dirty="0" smtClean="0"/>
              <a:t>a bowler robot for the Bowling themed competition. The challenge was not easy, </a:t>
            </a:r>
            <a:r>
              <a:rPr lang="en-US" b="1" dirty="0" smtClean="0">
                <a:solidFill>
                  <a:srgbClr val="FF0000"/>
                </a:solidFill>
              </a:rPr>
              <a:t>we have to pre-</a:t>
            </a:r>
            <a:r>
              <a:rPr lang="en-US" b="1" dirty="0" err="1" smtClean="0">
                <a:solidFill>
                  <a:srgbClr val="FF0000"/>
                </a:solidFill>
              </a:rPr>
              <a:t>programme</a:t>
            </a:r>
            <a:r>
              <a:rPr lang="en-US" b="1" dirty="0" smtClean="0">
                <a:solidFill>
                  <a:srgbClr val="FF0000"/>
                </a:solidFill>
              </a:rPr>
              <a:t> our robot to tackle the challenge</a:t>
            </a:r>
            <a:r>
              <a:rPr lang="en-US" b="1" dirty="0" smtClean="0">
                <a:solidFill>
                  <a:srgbClr val="FF0000"/>
                </a:solidFill>
              </a:rPr>
              <a:t>. </a:t>
            </a:r>
            <a:r>
              <a:rPr lang="en-US" b="1" i="1" dirty="0" smtClean="0">
                <a:solidFill>
                  <a:srgbClr val="FF0000"/>
                </a:solidFill>
              </a:rPr>
              <a:t>revise</a:t>
            </a:r>
            <a:endParaRPr lang="en-MY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494270"/>
            <a:ext cx="10322011" cy="4506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TextBox 8"/>
          <p:cNvSpPr txBox="1"/>
          <p:nvPr/>
        </p:nvSpPr>
        <p:spPr>
          <a:xfrm>
            <a:off x="2520779" y="2120897"/>
            <a:ext cx="1976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-The team at NURC</a:t>
            </a:r>
          </a:p>
          <a:p>
            <a:r>
              <a:rPr lang="en-US" dirty="0" smtClean="0"/>
              <a:t>- Shots from NURC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58224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763</Words>
  <Application>Microsoft Office PowerPoint</Application>
  <PresentationFormat>Custom</PresentationFormat>
  <Paragraphs>69</Paragraphs>
  <Slides>18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Eliziana Binti. Ahmad</dc:creator>
  <cp:lastModifiedBy>Yi Chian Law</cp:lastModifiedBy>
  <cp:revision>21</cp:revision>
  <dcterms:created xsi:type="dcterms:W3CDTF">2016-09-13T10:32:44Z</dcterms:created>
  <dcterms:modified xsi:type="dcterms:W3CDTF">2016-09-14T06:41:22Z</dcterms:modified>
</cp:coreProperties>
</file>