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4" r:id="rId4"/>
    <p:sldId id="261" r:id="rId5"/>
    <p:sldId id="257" r:id="rId6"/>
    <p:sldId id="262" r:id="rId7"/>
    <p:sldId id="266" r:id="rId8"/>
    <p:sldId id="267" r:id="rId9"/>
    <p:sldId id="265" r:id="rId10"/>
    <p:sldId id="259" r:id="rId11"/>
    <p:sldId id="263" r:id="rId12"/>
    <p:sldId id="258" r:id="rId13"/>
    <p:sldId id="268" r:id="rId14"/>
    <p:sldId id="269" r:id="rId15"/>
    <p:sldId id="271" r:id="rId16"/>
    <p:sldId id="272" r:id="rId17"/>
    <p:sldId id="270"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F1365DD-44CD-4CAF-9A4B-2BFC0D8A1159}" type="datetimeFigureOut">
              <a:rPr lang="en-US" smtClean="0"/>
              <a:t>8/19/2018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BF4C15E-AA23-42C6-BF00-2B2120319DE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2307285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365DD-44CD-4CAF-9A4B-2BFC0D8A1159}"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288809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F1365DD-44CD-4CAF-9A4B-2BFC0D8A1159}" type="datetimeFigureOut">
              <a:rPr lang="en-US" smtClean="0"/>
              <a:t>8/19/2018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BF4C15E-AA23-42C6-BF00-2B2120319DE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4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365DD-44CD-4CAF-9A4B-2BFC0D8A1159}"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6239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F1365DD-44CD-4CAF-9A4B-2BFC0D8A1159}" type="datetimeFigureOut">
              <a:rPr lang="en-US" smtClean="0"/>
              <a:t>8/19/2018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BF4C15E-AA23-42C6-BF00-2B2120319DE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0064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365DD-44CD-4CAF-9A4B-2BFC0D8A1159}"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153488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365DD-44CD-4CAF-9A4B-2BFC0D8A1159}" type="datetimeFigureOut">
              <a:rPr lang="en-US" smtClean="0"/>
              <a:t>8/19/2018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213715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365DD-44CD-4CAF-9A4B-2BFC0D8A1159}" type="datetimeFigureOut">
              <a:rPr lang="en-US" smtClean="0"/>
              <a:t>8/19/2018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84524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F1365DD-44CD-4CAF-9A4B-2BFC0D8A1159}" type="datetimeFigureOut">
              <a:rPr lang="en-US" smtClean="0"/>
              <a:t>8/19/2018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4C15E-AA23-42C6-BF00-2B2120319DED}" type="slidenum">
              <a:rPr lang="en-US" smtClean="0"/>
              <a:t>‹#›</a:t>
            </a:fld>
            <a:endParaRPr lang="en-US"/>
          </a:p>
        </p:txBody>
      </p:sp>
    </p:spTree>
    <p:extLst>
      <p:ext uri="{BB962C8B-B14F-4D97-AF65-F5344CB8AC3E}">
        <p14:creationId xmlns:p14="http://schemas.microsoft.com/office/powerpoint/2010/main" val="354888172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F1365DD-44CD-4CAF-9A4B-2BFC0D8A1159}" type="datetimeFigureOut">
              <a:rPr lang="en-US" smtClean="0"/>
              <a:t>8/19/2018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BF4C15E-AA23-42C6-BF00-2B2120319DED}" type="slidenum">
              <a:rPr lang="en-US" smtClean="0"/>
              <a:t>‹#›</a:t>
            </a:fld>
            <a:endParaRPr lang="en-US"/>
          </a:p>
        </p:txBody>
      </p:sp>
    </p:spTree>
    <p:extLst>
      <p:ext uri="{BB962C8B-B14F-4D97-AF65-F5344CB8AC3E}">
        <p14:creationId xmlns:p14="http://schemas.microsoft.com/office/powerpoint/2010/main" val="251725274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F1365DD-44CD-4CAF-9A4B-2BFC0D8A1159}" type="datetimeFigureOut">
              <a:rPr lang="en-US" smtClean="0"/>
              <a:t>8/19/2018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BF4C15E-AA23-42C6-BF00-2B2120319DED}" type="slidenum">
              <a:rPr lang="en-US" smtClean="0"/>
              <a:t>‹#›</a:t>
            </a:fld>
            <a:endParaRPr lang="en-US"/>
          </a:p>
        </p:txBody>
      </p:sp>
    </p:spTree>
    <p:extLst>
      <p:ext uri="{BB962C8B-B14F-4D97-AF65-F5344CB8AC3E}">
        <p14:creationId xmlns:p14="http://schemas.microsoft.com/office/powerpoint/2010/main" val="408212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F1365DD-44CD-4CAF-9A4B-2BFC0D8A1159}" type="datetimeFigureOut">
              <a:rPr lang="en-US" smtClean="0"/>
              <a:t>8/19/2018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BF4C15E-AA23-42C6-BF00-2B2120319DE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591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6D23-E10B-4892-B439-3C656EA7D840}"/>
              </a:ext>
            </a:extLst>
          </p:cNvPr>
          <p:cNvSpPr>
            <a:spLocks noGrp="1"/>
          </p:cNvSpPr>
          <p:nvPr>
            <p:ph type="ctrTitle"/>
          </p:nvPr>
        </p:nvSpPr>
        <p:spPr/>
        <p:txBody>
          <a:bodyPr/>
          <a:lstStyle/>
          <a:p>
            <a:r>
              <a:rPr lang="en-US" dirty="0"/>
              <a:t>6040 Data Mining Application --</a:t>
            </a:r>
            <a:br>
              <a:rPr lang="en-US" dirty="0"/>
            </a:br>
            <a:r>
              <a:rPr lang="en-US" dirty="0"/>
              <a:t>Bank Deposit Subscription</a:t>
            </a:r>
          </a:p>
        </p:txBody>
      </p:sp>
      <p:sp>
        <p:nvSpPr>
          <p:cNvPr id="3" name="Subtitle 2">
            <a:extLst>
              <a:ext uri="{FF2B5EF4-FFF2-40B4-BE49-F238E27FC236}">
                <a16:creationId xmlns:a16="http://schemas.microsoft.com/office/drawing/2014/main" id="{6D9FB7C3-862B-43BD-93AE-936BBD8B895D}"/>
              </a:ext>
            </a:extLst>
          </p:cNvPr>
          <p:cNvSpPr>
            <a:spLocks noGrp="1"/>
          </p:cNvSpPr>
          <p:nvPr>
            <p:ph type="subTitle" idx="1"/>
          </p:nvPr>
        </p:nvSpPr>
        <p:spPr/>
        <p:txBody>
          <a:bodyPr/>
          <a:lstStyle/>
          <a:p>
            <a:r>
              <a:rPr lang="en-US" dirty="0"/>
              <a:t>Songyuan Luo</a:t>
            </a:r>
          </a:p>
          <a:p>
            <a:r>
              <a:rPr lang="en-US" dirty="0"/>
              <a:t>Northeastern University</a:t>
            </a:r>
          </a:p>
        </p:txBody>
      </p:sp>
    </p:spTree>
    <p:extLst>
      <p:ext uri="{BB962C8B-B14F-4D97-AF65-F5344CB8AC3E}">
        <p14:creationId xmlns:p14="http://schemas.microsoft.com/office/powerpoint/2010/main" val="100767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B742-E61E-4D5C-A7AC-76EBAF1429AF}"/>
              </a:ext>
            </a:extLst>
          </p:cNvPr>
          <p:cNvSpPr>
            <a:spLocks noGrp="1"/>
          </p:cNvSpPr>
          <p:nvPr>
            <p:ph type="title"/>
          </p:nvPr>
        </p:nvSpPr>
        <p:spPr/>
        <p:txBody>
          <a:bodyPr>
            <a:normAutofit/>
          </a:bodyPr>
          <a:lstStyle/>
          <a:p>
            <a:r>
              <a:rPr lang="en-US" sz="4000" dirty="0"/>
              <a:t>Age, Balance and Housing loan effect on Subscription Outcome </a:t>
            </a:r>
          </a:p>
        </p:txBody>
      </p:sp>
      <p:sp>
        <p:nvSpPr>
          <p:cNvPr id="3" name="Text Placeholder 2">
            <a:extLst>
              <a:ext uri="{FF2B5EF4-FFF2-40B4-BE49-F238E27FC236}">
                <a16:creationId xmlns:a16="http://schemas.microsoft.com/office/drawing/2014/main" id="{98172833-85BF-483B-96F3-138030EFAE5A}"/>
              </a:ext>
            </a:extLst>
          </p:cNvPr>
          <p:cNvSpPr>
            <a:spLocks noGrp="1"/>
          </p:cNvSpPr>
          <p:nvPr>
            <p:ph type="body" idx="1"/>
          </p:nvPr>
        </p:nvSpPr>
        <p:spPr>
          <a:xfrm>
            <a:off x="3158649" y="5241202"/>
            <a:ext cx="4160520" cy="823912"/>
          </a:xfrm>
        </p:spPr>
        <p:txBody>
          <a:bodyPr>
            <a:normAutofit fontScale="85000" lnSpcReduction="20000"/>
          </a:bodyPr>
          <a:lstStyle/>
          <a:p>
            <a:r>
              <a:rPr lang="en-US" dirty="0">
                <a:solidFill>
                  <a:schemeClr val="tx2">
                    <a:lumMod val="75000"/>
                    <a:lumOff val="25000"/>
                  </a:schemeClr>
                </a:solidFill>
              </a:rPr>
              <a:t>The scatterplot is showing there is no relation among age, balance and subscription outcome.</a:t>
            </a:r>
          </a:p>
        </p:txBody>
      </p:sp>
      <p:sp>
        <p:nvSpPr>
          <p:cNvPr id="5" name="Text Placeholder 4">
            <a:extLst>
              <a:ext uri="{FF2B5EF4-FFF2-40B4-BE49-F238E27FC236}">
                <a16:creationId xmlns:a16="http://schemas.microsoft.com/office/drawing/2014/main" id="{3FFEC546-FD7D-48FC-BBD4-CF7E674D342C}"/>
              </a:ext>
            </a:extLst>
          </p:cNvPr>
          <p:cNvSpPr>
            <a:spLocks noGrp="1"/>
          </p:cNvSpPr>
          <p:nvPr>
            <p:ph type="body" sz="quarter" idx="3"/>
          </p:nvPr>
        </p:nvSpPr>
        <p:spPr>
          <a:xfrm>
            <a:off x="7593496" y="2270129"/>
            <a:ext cx="4110775" cy="984380"/>
          </a:xfrm>
        </p:spPr>
        <p:txBody>
          <a:bodyPr>
            <a:noAutofit/>
          </a:bodyPr>
          <a:lstStyle/>
          <a:p>
            <a:r>
              <a:rPr lang="en-US" sz="2000" dirty="0">
                <a:solidFill>
                  <a:schemeClr val="tx2">
                    <a:lumMod val="75000"/>
                    <a:lumOff val="25000"/>
                  </a:schemeClr>
                </a:solidFill>
              </a:rPr>
              <a:t>The </a:t>
            </a:r>
            <a:r>
              <a:rPr lang="en-US" sz="2000" dirty="0" err="1">
                <a:solidFill>
                  <a:schemeClr val="tx2">
                    <a:lumMod val="75000"/>
                    <a:lumOff val="25000"/>
                  </a:schemeClr>
                </a:solidFill>
              </a:rPr>
              <a:t>barplot</a:t>
            </a:r>
            <a:r>
              <a:rPr lang="en-US" sz="2000" dirty="0">
                <a:solidFill>
                  <a:schemeClr val="tx2">
                    <a:lumMod val="75000"/>
                    <a:lumOff val="25000"/>
                  </a:schemeClr>
                </a:solidFill>
              </a:rPr>
              <a:t> below shows there is no relation between whether have housing loan have effect on outcome.</a:t>
            </a:r>
          </a:p>
        </p:txBody>
      </p:sp>
      <p:pic>
        <p:nvPicPr>
          <p:cNvPr id="15" name="Content Placeholder 14">
            <a:extLst>
              <a:ext uri="{FF2B5EF4-FFF2-40B4-BE49-F238E27FC236}">
                <a16:creationId xmlns:a16="http://schemas.microsoft.com/office/drawing/2014/main" id="{3AC56C34-A833-4027-A7F7-DEBD07770E36}"/>
              </a:ext>
            </a:extLst>
          </p:cNvPr>
          <p:cNvPicPr>
            <a:picLocks noGrp="1"/>
          </p:cNvPicPr>
          <p:nvPr>
            <p:ph sz="half" idx="2"/>
          </p:nvPr>
        </p:nvPicPr>
        <p:blipFill>
          <a:blip r:embed="rId2"/>
          <a:stretch>
            <a:fillRect/>
          </a:stretch>
        </p:blipFill>
        <p:spPr>
          <a:xfrm>
            <a:off x="3102671" y="2456408"/>
            <a:ext cx="3822896" cy="2717940"/>
          </a:xfrm>
          <a:prstGeom prst="rect">
            <a:avLst/>
          </a:prstGeom>
        </p:spPr>
      </p:pic>
      <p:pic>
        <p:nvPicPr>
          <p:cNvPr id="17" name="Content Placeholder 16">
            <a:extLst>
              <a:ext uri="{FF2B5EF4-FFF2-40B4-BE49-F238E27FC236}">
                <a16:creationId xmlns:a16="http://schemas.microsoft.com/office/drawing/2014/main" id="{E8FBF591-3431-43AB-86DA-7EFA3F05CE47}"/>
              </a:ext>
            </a:extLst>
          </p:cNvPr>
          <p:cNvPicPr>
            <a:picLocks noGrp="1"/>
          </p:cNvPicPr>
          <p:nvPr>
            <p:ph sz="quarter" idx="4"/>
          </p:nvPr>
        </p:nvPicPr>
        <p:blipFill>
          <a:blip r:embed="rId3"/>
          <a:stretch>
            <a:fillRect/>
          </a:stretch>
        </p:blipFill>
        <p:spPr>
          <a:xfrm>
            <a:off x="7712771" y="3347174"/>
            <a:ext cx="3822896" cy="2717940"/>
          </a:xfrm>
          <a:prstGeom prst="rect">
            <a:avLst/>
          </a:prstGeom>
        </p:spPr>
      </p:pic>
    </p:spTree>
    <p:extLst>
      <p:ext uri="{BB962C8B-B14F-4D97-AF65-F5344CB8AC3E}">
        <p14:creationId xmlns:p14="http://schemas.microsoft.com/office/powerpoint/2010/main" val="84991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lstStyle/>
          <a:p>
            <a:br>
              <a:rPr lang="en-US" dirty="0"/>
            </a:br>
            <a:r>
              <a:rPr lang="en-US" dirty="0"/>
              <a:t>Decision tree model</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596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091F-1DCD-45E5-BE87-CC35D09DAD4B}"/>
              </a:ext>
            </a:extLst>
          </p:cNvPr>
          <p:cNvSpPr>
            <a:spLocks noGrp="1"/>
          </p:cNvSpPr>
          <p:nvPr>
            <p:ph type="title"/>
          </p:nvPr>
        </p:nvSpPr>
        <p:spPr/>
        <p:txBody>
          <a:bodyPr/>
          <a:lstStyle/>
          <a:p>
            <a:br>
              <a:rPr lang="en-US" dirty="0"/>
            </a:br>
            <a:r>
              <a:rPr lang="en-US" dirty="0"/>
              <a:t>Decision tree model</a:t>
            </a:r>
          </a:p>
        </p:txBody>
      </p:sp>
      <p:pic>
        <p:nvPicPr>
          <p:cNvPr id="4" name="Content Placeholder 3">
            <a:extLst>
              <a:ext uri="{FF2B5EF4-FFF2-40B4-BE49-F238E27FC236}">
                <a16:creationId xmlns:a16="http://schemas.microsoft.com/office/drawing/2014/main" id="{1985DAD4-CE04-47B3-B0D4-5330B941A2C8}"/>
              </a:ext>
            </a:extLst>
          </p:cNvPr>
          <p:cNvPicPr>
            <a:picLocks noGrp="1"/>
          </p:cNvPicPr>
          <p:nvPr>
            <p:ph idx="1"/>
          </p:nvPr>
        </p:nvPicPr>
        <p:blipFill>
          <a:blip r:embed="rId2"/>
          <a:stretch>
            <a:fillRect/>
          </a:stretch>
        </p:blipFill>
        <p:spPr>
          <a:xfrm>
            <a:off x="2933700" y="2349796"/>
            <a:ext cx="6040179" cy="3816429"/>
          </a:xfrm>
          <a:prstGeom prst="rect">
            <a:avLst/>
          </a:prstGeom>
        </p:spPr>
      </p:pic>
      <p:sp>
        <p:nvSpPr>
          <p:cNvPr id="5" name="TextBox 4">
            <a:extLst>
              <a:ext uri="{FF2B5EF4-FFF2-40B4-BE49-F238E27FC236}">
                <a16:creationId xmlns:a16="http://schemas.microsoft.com/office/drawing/2014/main" id="{FD50067F-3F79-4DFD-A539-1EC3AC1B9B3C}"/>
              </a:ext>
            </a:extLst>
          </p:cNvPr>
          <p:cNvSpPr txBox="1"/>
          <p:nvPr/>
        </p:nvSpPr>
        <p:spPr>
          <a:xfrm>
            <a:off x="9388549" y="2349797"/>
            <a:ext cx="2315722" cy="3816429"/>
          </a:xfrm>
          <a:prstGeom prst="rect">
            <a:avLst/>
          </a:prstGeom>
          <a:noFill/>
        </p:spPr>
        <p:txBody>
          <a:bodyPr wrap="square" rtlCol="0">
            <a:spAutoFit/>
          </a:bodyPr>
          <a:lstStyle/>
          <a:p>
            <a:r>
              <a:rPr lang="en-US" sz="2200" dirty="0"/>
              <a:t>The decision tree model shows 86% of failed deposit subscription comes from those who spent less than 519 seconds or 8.7 mins with agents, and didn’t have marketing campaign before.</a:t>
            </a:r>
          </a:p>
        </p:txBody>
      </p:sp>
    </p:spTree>
    <p:extLst>
      <p:ext uri="{BB962C8B-B14F-4D97-AF65-F5344CB8AC3E}">
        <p14:creationId xmlns:p14="http://schemas.microsoft.com/office/powerpoint/2010/main" val="355729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C45-B3D8-4D1B-9125-D59363086381}"/>
              </a:ext>
            </a:extLst>
          </p:cNvPr>
          <p:cNvSpPr>
            <a:spLocks noGrp="1"/>
          </p:cNvSpPr>
          <p:nvPr>
            <p:ph type="title"/>
          </p:nvPr>
        </p:nvSpPr>
        <p:spPr/>
        <p:txBody>
          <a:bodyPr/>
          <a:lstStyle/>
          <a:p>
            <a:br>
              <a:rPr lang="en-US" dirty="0"/>
            </a:br>
            <a:r>
              <a:rPr lang="en-US" dirty="0"/>
              <a:t>Outcome</a:t>
            </a:r>
          </a:p>
        </p:txBody>
      </p:sp>
      <p:sp>
        <p:nvSpPr>
          <p:cNvPr id="3" name="Content Placeholder 2">
            <a:extLst>
              <a:ext uri="{FF2B5EF4-FFF2-40B4-BE49-F238E27FC236}">
                <a16:creationId xmlns:a16="http://schemas.microsoft.com/office/drawing/2014/main" id="{B29A555C-CE44-4B03-B841-13E76022CB52}"/>
              </a:ext>
            </a:extLst>
          </p:cNvPr>
          <p:cNvSpPr>
            <a:spLocks noGrp="1"/>
          </p:cNvSpPr>
          <p:nvPr>
            <p:ph idx="1"/>
          </p:nvPr>
        </p:nvSpPr>
        <p:spPr/>
        <p:txBody>
          <a:bodyPr/>
          <a:lstStyle/>
          <a:p>
            <a:r>
              <a:rPr lang="en-US" dirty="0"/>
              <a:t>The outcome is not satisfying as the MSE is 0.42, which is too high. </a:t>
            </a:r>
          </a:p>
          <a:p>
            <a:r>
              <a:rPr lang="en-US" dirty="0"/>
              <a:t>I assume the number of variables is too many; Maybe using factor analysis to find out latent factors. </a:t>
            </a:r>
          </a:p>
        </p:txBody>
      </p:sp>
    </p:spTree>
    <p:extLst>
      <p:ext uri="{BB962C8B-B14F-4D97-AF65-F5344CB8AC3E}">
        <p14:creationId xmlns:p14="http://schemas.microsoft.com/office/powerpoint/2010/main" val="34577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lstStyle/>
          <a:p>
            <a:br>
              <a:rPr lang="en-US" dirty="0"/>
            </a:br>
            <a:r>
              <a:rPr lang="en-US" dirty="0"/>
              <a:t>Factor analysis</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030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6912-4950-4EC8-9557-CDDC82519F32}"/>
              </a:ext>
            </a:extLst>
          </p:cNvPr>
          <p:cNvSpPr>
            <a:spLocks noGrp="1"/>
          </p:cNvSpPr>
          <p:nvPr>
            <p:ph type="title"/>
          </p:nvPr>
        </p:nvSpPr>
        <p:spPr/>
        <p:txBody>
          <a:bodyPr/>
          <a:lstStyle/>
          <a:p>
            <a:br>
              <a:rPr lang="en-US" dirty="0"/>
            </a:br>
            <a:r>
              <a:rPr lang="en-US" dirty="0"/>
              <a:t>Factor analysis (no rotation)</a:t>
            </a:r>
          </a:p>
        </p:txBody>
      </p:sp>
      <p:pic>
        <p:nvPicPr>
          <p:cNvPr id="4" name="Content Placeholder 3">
            <a:extLst>
              <a:ext uri="{FF2B5EF4-FFF2-40B4-BE49-F238E27FC236}">
                <a16:creationId xmlns:a16="http://schemas.microsoft.com/office/drawing/2014/main" id="{A1A73FB7-0ACB-4EE0-9E27-140229912201}"/>
              </a:ext>
            </a:extLst>
          </p:cNvPr>
          <p:cNvPicPr>
            <a:picLocks noGrp="1"/>
          </p:cNvPicPr>
          <p:nvPr>
            <p:ph idx="1"/>
          </p:nvPr>
        </p:nvPicPr>
        <p:blipFill>
          <a:blip r:embed="rId2"/>
          <a:stretch>
            <a:fillRect/>
          </a:stretch>
        </p:blipFill>
        <p:spPr>
          <a:xfrm>
            <a:off x="5484769" y="2408583"/>
            <a:ext cx="6219502" cy="3651250"/>
          </a:xfrm>
          <a:prstGeom prst="rect">
            <a:avLst/>
          </a:prstGeom>
        </p:spPr>
      </p:pic>
      <p:sp>
        <p:nvSpPr>
          <p:cNvPr id="5" name="TextBox 4">
            <a:extLst>
              <a:ext uri="{FF2B5EF4-FFF2-40B4-BE49-F238E27FC236}">
                <a16:creationId xmlns:a16="http://schemas.microsoft.com/office/drawing/2014/main" id="{A7A4FEA7-23C3-4589-87C8-2B065F189497}"/>
              </a:ext>
            </a:extLst>
          </p:cNvPr>
          <p:cNvSpPr txBox="1"/>
          <p:nvPr/>
        </p:nvSpPr>
        <p:spPr>
          <a:xfrm>
            <a:off x="2933700" y="2408583"/>
            <a:ext cx="2473187" cy="3046988"/>
          </a:xfrm>
          <a:prstGeom prst="rect">
            <a:avLst/>
          </a:prstGeom>
          <a:noFill/>
        </p:spPr>
        <p:txBody>
          <a:bodyPr wrap="square" rtlCol="0">
            <a:spAutoFit/>
          </a:bodyPr>
          <a:lstStyle/>
          <a:p>
            <a:endParaRPr lang="en-US" sz="2400" dirty="0"/>
          </a:p>
          <a:p>
            <a:r>
              <a:rPr lang="en-US" sz="2400" dirty="0"/>
              <a:t>Though there are many factors with relatively high uniqueness, using rotation will benefit the interpretation.</a:t>
            </a:r>
          </a:p>
        </p:txBody>
      </p:sp>
    </p:spTree>
    <p:extLst>
      <p:ext uri="{BB962C8B-B14F-4D97-AF65-F5344CB8AC3E}">
        <p14:creationId xmlns:p14="http://schemas.microsoft.com/office/powerpoint/2010/main" val="379261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6912-4950-4EC8-9557-CDDC82519F32}"/>
              </a:ext>
            </a:extLst>
          </p:cNvPr>
          <p:cNvSpPr>
            <a:spLocks noGrp="1"/>
          </p:cNvSpPr>
          <p:nvPr>
            <p:ph type="title"/>
          </p:nvPr>
        </p:nvSpPr>
        <p:spPr/>
        <p:txBody>
          <a:bodyPr/>
          <a:lstStyle/>
          <a:p>
            <a:br>
              <a:rPr lang="en-US" dirty="0"/>
            </a:br>
            <a:r>
              <a:rPr lang="en-US" dirty="0"/>
              <a:t>Factor analysis (with rotation)</a:t>
            </a:r>
          </a:p>
        </p:txBody>
      </p:sp>
      <p:pic>
        <p:nvPicPr>
          <p:cNvPr id="4" name="Content Placeholder 3">
            <a:extLst>
              <a:ext uri="{FF2B5EF4-FFF2-40B4-BE49-F238E27FC236}">
                <a16:creationId xmlns:a16="http://schemas.microsoft.com/office/drawing/2014/main" id="{C6C836D1-4238-4886-AF82-D8499C18A2B4}"/>
              </a:ext>
            </a:extLst>
          </p:cNvPr>
          <p:cNvPicPr>
            <a:picLocks noGrp="1"/>
          </p:cNvPicPr>
          <p:nvPr>
            <p:ph idx="1"/>
          </p:nvPr>
        </p:nvPicPr>
        <p:blipFill>
          <a:blip r:embed="rId2"/>
          <a:stretch>
            <a:fillRect/>
          </a:stretch>
        </p:blipFill>
        <p:spPr>
          <a:xfrm>
            <a:off x="5546035" y="2428461"/>
            <a:ext cx="6158236" cy="3651250"/>
          </a:xfrm>
          <a:prstGeom prst="rect">
            <a:avLst/>
          </a:prstGeom>
        </p:spPr>
      </p:pic>
      <p:sp>
        <p:nvSpPr>
          <p:cNvPr id="5" name="TextBox 4">
            <a:extLst>
              <a:ext uri="{FF2B5EF4-FFF2-40B4-BE49-F238E27FC236}">
                <a16:creationId xmlns:a16="http://schemas.microsoft.com/office/drawing/2014/main" id="{5F889F9E-E823-428A-A3F9-DC64B7801204}"/>
              </a:ext>
            </a:extLst>
          </p:cNvPr>
          <p:cNvSpPr txBox="1"/>
          <p:nvPr/>
        </p:nvSpPr>
        <p:spPr>
          <a:xfrm>
            <a:off x="2933700" y="2428461"/>
            <a:ext cx="2413552" cy="3416320"/>
          </a:xfrm>
          <a:prstGeom prst="rect">
            <a:avLst/>
          </a:prstGeom>
          <a:noFill/>
        </p:spPr>
        <p:txBody>
          <a:bodyPr wrap="square" rtlCol="0">
            <a:spAutoFit/>
          </a:bodyPr>
          <a:lstStyle/>
          <a:p>
            <a:r>
              <a:rPr lang="en-US" dirty="0"/>
              <a:t>For factor 1, previous campaign outcome and days after previous campaign are more important. Factor 2: age. Factor 3: y (the outcome of deposit subscription). Factor 4: month of last contact. Factor 5: number of campaigns performed for this client. </a:t>
            </a:r>
          </a:p>
        </p:txBody>
      </p:sp>
    </p:spTree>
    <p:extLst>
      <p:ext uri="{BB962C8B-B14F-4D97-AF65-F5344CB8AC3E}">
        <p14:creationId xmlns:p14="http://schemas.microsoft.com/office/powerpoint/2010/main" val="132219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normAutofit fontScale="90000"/>
          </a:bodyPr>
          <a:lstStyle/>
          <a:p>
            <a:br>
              <a:rPr lang="en-US" dirty="0"/>
            </a:br>
            <a:r>
              <a:rPr lang="en-US" dirty="0"/>
              <a:t>Supporting vector machine</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4644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8551-0871-4243-A942-D3291294D3A0}"/>
              </a:ext>
            </a:extLst>
          </p:cNvPr>
          <p:cNvSpPr>
            <a:spLocks noGrp="1"/>
          </p:cNvSpPr>
          <p:nvPr>
            <p:ph type="title"/>
          </p:nvPr>
        </p:nvSpPr>
        <p:spPr>
          <a:xfrm>
            <a:off x="8754784" y="659081"/>
            <a:ext cx="3227715" cy="1687924"/>
          </a:xfrm>
        </p:spPr>
        <p:txBody>
          <a:bodyPr/>
          <a:lstStyle/>
          <a:p>
            <a:r>
              <a:rPr lang="en-US" dirty="0"/>
              <a:t>Outcome </a:t>
            </a:r>
          </a:p>
        </p:txBody>
      </p:sp>
      <p:sp>
        <p:nvSpPr>
          <p:cNvPr id="3" name="Content Placeholder 2">
            <a:extLst>
              <a:ext uri="{FF2B5EF4-FFF2-40B4-BE49-F238E27FC236}">
                <a16:creationId xmlns:a16="http://schemas.microsoft.com/office/drawing/2014/main" id="{52638436-9B0D-4AC9-A1C0-5CA9BC1AEFF3}"/>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A4EC8B2-B59D-4E87-B1B7-F93249EB041E}"/>
              </a:ext>
            </a:extLst>
          </p:cNvPr>
          <p:cNvSpPr>
            <a:spLocks noGrp="1"/>
          </p:cNvSpPr>
          <p:nvPr>
            <p:ph type="body" sz="half" idx="2"/>
          </p:nvPr>
        </p:nvSpPr>
        <p:spPr>
          <a:xfrm>
            <a:off x="8708632" y="2766603"/>
            <a:ext cx="3227715" cy="2872197"/>
          </a:xfrm>
        </p:spPr>
        <p:txBody>
          <a:bodyPr>
            <a:normAutofit/>
          </a:bodyPr>
          <a:lstStyle/>
          <a:p>
            <a:r>
              <a:rPr lang="en-US" sz="2400" dirty="0"/>
              <a:t>The accuracy of the SVM model is 88%, which is good enough for guidance.</a:t>
            </a:r>
          </a:p>
        </p:txBody>
      </p:sp>
      <p:pic>
        <p:nvPicPr>
          <p:cNvPr id="5" name="Picture 4">
            <a:extLst>
              <a:ext uri="{FF2B5EF4-FFF2-40B4-BE49-F238E27FC236}">
                <a16:creationId xmlns:a16="http://schemas.microsoft.com/office/drawing/2014/main" id="{089D6A70-CF8F-405A-A1B0-E73457793B28}"/>
              </a:ext>
            </a:extLst>
          </p:cNvPr>
          <p:cNvPicPr/>
          <p:nvPr/>
        </p:nvPicPr>
        <p:blipFill>
          <a:blip r:embed="rId2"/>
          <a:stretch>
            <a:fillRect/>
          </a:stretch>
        </p:blipFill>
        <p:spPr>
          <a:xfrm>
            <a:off x="1421295" y="532345"/>
            <a:ext cx="5219562" cy="5382916"/>
          </a:xfrm>
          <a:prstGeom prst="rect">
            <a:avLst/>
          </a:prstGeom>
        </p:spPr>
      </p:pic>
    </p:spTree>
    <p:extLst>
      <p:ext uri="{BB962C8B-B14F-4D97-AF65-F5344CB8AC3E}">
        <p14:creationId xmlns:p14="http://schemas.microsoft.com/office/powerpoint/2010/main" val="90323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normAutofit fontScale="90000"/>
          </a:bodyPr>
          <a:lstStyle/>
          <a:p>
            <a:br>
              <a:rPr lang="en-US" dirty="0"/>
            </a:br>
            <a:r>
              <a:rPr lang="en-US" dirty="0"/>
              <a:t>Supporting vector machine</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960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normAutofit/>
          </a:bodyPr>
          <a:lstStyle/>
          <a:p>
            <a:br>
              <a:rPr lang="en-US" dirty="0"/>
            </a:br>
            <a:r>
              <a:rPr lang="en-US" dirty="0"/>
              <a:t>Contents</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746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7852-507A-443A-B4CA-90E01FB532F8}"/>
              </a:ext>
            </a:extLst>
          </p:cNvPr>
          <p:cNvSpPr>
            <a:spLocks noGrp="1"/>
          </p:cNvSpPr>
          <p:nvPr>
            <p:ph type="title"/>
          </p:nvPr>
        </p:nvSpPr>
        <p:spPr/>
        <p:txBody>
          <a:bodyPr/>
          <a:lstStyle/>
          <a:p>
            <a:br>
              <a:rPr lang="en-US" dirty="0"/>
            </a:br>
            <a:r>
              <a:rPr lang="en-US" dirty="0"/>
              <a:t>Conclusion</a:t>
            </a:r>
          </a:p>
        </p:txBody>
      </p:sp>
      <p:sp>
        <p:nvSpPr>
          <p:cNvPr id="3" name="Content Placeholder 2">
            <a:extLst>
              <a:ext uri="{FF2B5EF4-FFF2-40B4-BE49-F238E27FC236}">
                <a16:creationId xmlns:a16="http://schemas.microsoft.com/office/drawing/2014/main" id="{AB990D6A-187B-4021-A626-D2D232A1EB58}"/>
              </a:ext>
            </a:extLst>
          </p:cNvPr>
          <p:cNvSpPr>
            <a:spLocks noGrp="1"/>
          </p:cNvSpPr>
          <p:nvPr>
            <p:ph idx="1"/>
          </p:nvPr>
        </p:nvSpPr>
        <p:spPr/>
        <p:txBody>
          <a:bodyPr>
            <a:normAutofit fontScale="92500" lnSpcReduction="20000"/>
          </a:bodyPr>
          <a:lstStyle/>
          <a:p>
            <a:r>
              <a:rPr lang="en-US" dirty="0"/>
              <a:t>As I mentioned before, the dataset is collected from 2008 to 2013, after financial crisis, certain solvency indicators used commonly before are not effective nowadays. In fact, we can know from factor analysis that only housing loan still have effect on the subscription, other factors like education, balance or job are no longer useful. This report is not to provide reason for this phenomenon, I can only draw the conclusion that with supporting vector machine model with 88% accuracy, this can really help employees and the bank to work more effective. Factors that need to be taken into account are the outcome of last campaign, duration after last campaign, housing loan, age as well as month since last campaign. Most of the factors are about last marketing campaign.</a:t>
            </a:r>
          </a:p>
          <a:p>
            <a:r>
              <a:rPr lang="en-US" dirty="0"/>
              <a:t>For further improvement, I will try multi gradients to optimize the supporting vector machine model, or even use artificial neural network on the whole population banking data set. </a:t>
            </a:r>
          </a:p>
          <a:p>
            <a:endParaRPr lang="en-US" dirty="0"/>
          </a:p>
        </p:txBody>
      </p:sp>
    </p:spTree>
    <p:extLst>
      <p:ext uri="{BB962C8B-B14F-4D97-AF65-F5344CB8AC3E}">
        <p14:creationId xmlns:p14="http://schemas.microsoft.com/office/powerpoint/2010/main" val="395001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11288-E911-4606-9D04-927C0F2B2DFB}"/>
              </a:ext>
            </a:extLst>
          </p:cNvPr>
          <p:cNvSpPr>
            <a:spLocks noGrp="1"/>
          </p:cNvSpPr>
          <p:nvPr>
            <p:ph type="title"/>
          </p:nvPr>
        </p:nvSpPr>
        <p:spPr/>
        <p:txBody>
          <a:bodyPr/>
          <a:lstStyle/>
          <a:p>
            <a:br>
              <a:rPr lang="en-US" dirty="0"/>
            </a:br>
            <a:r>
              <a:rPr lang="en-US" dirty="0"/>
              <a:t>Contents</a:t>
            </a:r>
          </a:p>
        </p:txBody>
      </p:sp>
      <p:sp>
        <p:nvSpPr>
          <p:cNvPr id="4" name="Content Placeholder 3">
            <a:extLst>
              <a:ext uri="{FF2B5EF4-FFF2-40B4-BE49-F238E27FC236}">
                <a16:creationId xmlns:a16="http://schemas.microsoft.com/office/drawing/2014/main" id="{81308163-426C-47AE-93DE-6141F44E8F57}"/>
              </a:ext>
            </a:extLst>
          </p:cNvPr>
          <p:cNvSpPr>
            <a:spLocks noGrp="1"/>
          </p:cNvSpPr>
          <p:nvPr>
            <p:ph idx="1"/>
          </p:nvPr>
        </p:nvSpPr>
        <p:spPr/>
        <p:txBody>
          <a:bodyPr/>
          <a:lstStyle/>
          <a:p>
            <a:r>
              <a:rPr lang="en-US" dirty="0"/>
              <a:t>1.Introduction</a:t>
            </a:r>
          </a:p>
          <a:p>
            <a:r>
              <a:rPr lang="en-US" dirty="0"/>
              <a:t>2.EDA</a:t>
            </a:r>
          </a:p>
          <a:p>
            <a:r>
              <a:rPr lang="en-US" dirty="0"/>
              <a:t>3.Decison tree model</a:t>
            </a:r>
          </a:p>
          <a:p>
            <a:r>
              <a:rPr lang="en-US" dirty="0"/>
              <a:t>4.Factor analysis</a:t>
            </a:r>
          </a:p>
          <a:p>
            <a:r>
              <a:rPr lang="en-US" dirty="0"/>
              <a:t>5.SVM</a:t>
            </a:r>
          </a:p>
        </p:txBody>
      </p:sp>
    </p:spTree>
    <p:extLst>
      <p:ext uri="{BB962C8B-B14F-4D97-AF65-F5344CB8AC3E}">
        <p14:creationId xmlns:p14="http://schemas.microsoft.com/office/powerpoint/2010/main" val="357231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lstStyle/>
          <a:p>
            <a:br>
              <a:rPr lang="en-US" dirty="0"/>
            </a:br>
            <a:r>
              <a:rPr lang="en-US" dirty="0"/>
              <a:t>Introduction</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141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55-34EE-45BB-8F9D-DF448F61C01D}"/>
              </a:ext>
            </a:extLst>
          </p:cNvPr>
          <p:cNvSpPr>
            <a:spLocks noGrp="1"/>
          </p:cNvSpPr>
          <p:nvPr>
            <p:ph type="title"/>
          </p:nvPr>
        </p:nvSpPr>
        <p:spPr>
          <a:xfrm>
            <a:off x="2933700" y="558406"/>
            <a:ext cx="8770571" cy="1560716"/>
          </a:xfrm>
        </p:spPr>
        <p:txBody>
          <a:bodyPr/>
          <a:lstStyle/>
          <a:p>
            <a:br>
              <a:rPr lang="en-US" dirty="0"/>
            </a:br>
            <a:r>
              <a:rPr lang="en-US" dirty="0"/>
              <a:t>Introduction</a:t>
            </a:r>
          </a:p>
        </p:txBody>
      </p:sp>
      <p:sp>
        <p:nvSpPr>
          <p:cNvPr id="3" name="Content Placeholder 2">
            <a:extLst>
              <a:ext uri="{FF2B5EF4-FFF2-40B4-BE49-F238E27FC236}">
                <a16:creationId xmlns:a16="http://schemas.microsoft.com/office/drawing/2014/main" id="{932AE8AD-584B-4404-925D-F96C243C3D77}"/>
              </a:ext>
            </a:extLst>
          </p:cNvPr>
          <p:cNvSpPr>
            <a:spLocks noGrp="1"/>
          </p:cNvSpPr>
          <p:nvPr>
            <p:ph idx="1"/>
          </p:nvPr>
        </p:nvSpPr>
        <p:spPr/>
        <p:txBody>
          <a:bodyPr/>
          <a:lstStyle/>
          <a:p>
            <a:r>
              <a:rPr lang="en-US" dirty="0"/>
              <a:t>The data set is retrieved from UCI Machine Learning Repository.  </a:t>
            </a:r>
          </a:p>
          <a:p>
            <a:r>
              <a:rPr lang="en-US" dirty="0"/>
              <a:t>Constraint by time, I only analyzed the </a:t>
            </a:r>
            <a:r>
              <a:rPr lang="en-US" altLang="zh-CN" dirty="0"/>
              <a:t>sample data set.</a:t>
            </a:r>
          </a:p>
          <a:p>
            <a:r>
              <a:rPr lang="en-US" dirty="0"/>
              <a:t>The data set is consists of 12 variables and 45211 observations. </a:t>
            </a:r>
          </a:p>
          <a:p>
            <a:r>
              <a:rPr lang="en-US" dirty="0"/>
              <a:t>The variable names are: age, job, marital, education, default, balance, housing, loan, contact, day, month, duration, campaign, </a:t>
            </a:r>
            <a:r>
              <a:rPr lang="en-US" dirty="0" err="1"/>
              <a:t>pdays</a:t>
            </a:r>
            <a:r>
              <a:rPr lang="en-US" dirty="0"/>
              <a:t>, previous, </a:t>
            </a:r>
            <a:r>
              <a:rPr lang="en-US" dirty="0" err="1"/>
              <a:t>poutcome</a:t>
            </a:r>
            <a:r>
              <a:rPr lang="en-US" dirty="0"/>
              <a:t> and y (outcome variable).</a:t>
            </a:r>
          </a:p>
        </p:txBody>
      </p:sp>
    </p:spTree>
    <p:extLst>
      <p:ext uri="{BB962C8B-B14F-4D97-AF65-F5344CB8AC3E}">
        <p14:creationId xmlns:p14="http://schemas.microsoft.com/office/powerpoint/2010/main" val="134200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F8EF-C3EF-44CB-8A67-C790016F85A4}"/>
              </a:ext>
            </a:extLst>
          </p:cNvPr>
          <p:cNvSpPr>
            <a:spLocks noGrp="1"/>
          </p:cNvSpPr>
          <p:nvPr>
            <p:ph type="title"/>
          </p:nvPr>
        </p:nvSpPr>
        <p:spPr/>
        <p:txBody>
          <a:bodyPr/>
          <a:lstStyle/>
          <a:p>
            <a:br>
              <a:rPr lang="en-US" dirty="0"/>
            </a:br>
            <a:r>
              <a:rPr lang="en-US" dirty="0"/>
              <a:t>EDA</a:t>
            </a:r>
          </a:p>
        </p:txBody>
      </p:sp>
      <p:sp>
        <p:nvSpPr>
          <p:cNvPr id="3" name="Text Placeholder 2">
            <a:extLst>
              <a:ext uri="{FF2B5EF4-FFF2-40B4-BE49-F238E27FC236}">
                <a16:creationId xmlns:a16="http://schemas.microsoft.com/office/drawing/2014/main" id="{CDD9716A-8BB1-478E-BCF8-471AC0FEB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70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711842-DCA3-4CEB-AFCA-6C672223E5A0}"/>
              </a:ext>
            </a:extLst>
          </p:cNvPr>
          <p:cNvPicPr/>
          <p:nvPr/>
        </p:nvPicPr>
        <p:blipFill>
          <a:blip r:embed="rId2"/>
          <a:stretch>
            <a:fillRect/>
          </a:stretch>
        </p:blipFill>
        <p:spPr>
          <a:xfrm>
            <a:off x="5239699" y="1638740"/>
            <a:ext cx="6206706" cy="3899140"/>
          </a:xfrm>
          <a:prstGeom prst="rect">
            <a:avLst/>
          </a:prstGeom>
        </p:spPr>
      </p:pic>
      <p:sp>
        <p:nvSpPr>
          <p:cNvPr id="4" name="Text Placeholder 3">
            <a:extLst>
              <a:ext uri="{FF2B5EF4-FFF2-40B4-BE49-F238E27FC236}">
                <a16:creationId xmlns:a16="http://schemas.microsoft.com/office/drawing/2014/main" id="{72D5EFBD-3CCB-474A-B737-50EA9FC5EDC3}"/>
              </a:ext>
            </a:extLst>
          </p:cNvPr>
          <p:cNvSpPr txBox="1">
            <a:spLocks/>
          </p:cNvSpPr>
          <p:nvPr/>
        </p:nvSpPr>
        <p:spPr>
          <a:xfrm>
            <a:off x="487746" y="2427232"/>
            <a:ext cx="3227832" cy="2872194"/>
          </a:xfrm>
          <a:prstGeom prst="rect">
            <a:avLst/>
          </a:prstGeom>
        </p:spPr>
        <p:txBody>
          <a:bodyPr>
            <a:normAutofit fontScale="85000"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2400" dirty="0"/>
              <a:t>As we can see the distribution is right skewed and people who are more than 55 years old decreased sharply.</a:t>
            </a:r>
          </a:p>
          <a:p>
            <a:r>
              <a:rPr lang="en-US" sz="2400" dirty="0"/>
              <a:t>The red line represent normal distribution for guidance.</a:t>
            </a:r>
          </a:p>
        </p:txBody>
      </p:sp>
      <p:sp>
        <p:nvSpPr>
          <p:cNvPr id="5" name="Title 1">
            <a:extLst>
              <a:ext uri="{FF2B5EF4-FFF2-40B4-BE49-F238E27FC236}">
                <a16:creationId xmlns:a16="http://schemas.microsoft.com/office/drawing/2014/main" id="{F4CBB575-3FB3-47BA-A366-2F4D175FC461}"/>
              </a:ext>
            </a:extLst>
          </p:cNvPr>
          <p:cNvSpPr txBox="1">
            <a:spLocks/>
          </p:cNvSpPr>
          <p:nvPr/>
        </p:nvSpPr>
        <p:spPr>
          <a:xfrm>
            <a:off x="101490" y="1439305"/>
            <a:ext cx="4621375" cy="1687924"/>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Age Distribution</a:t>
            </a:r>
          </a:p>
        </p:txBody>
      </p:sp>
    </p:spTree>
    <p:extLst>
      <p:ext uri="{BB962C8B-B14F-4D97-AF65-F5344CB8AC3E}">
        <p14:creationId xmlns:p14="http://schemas.microsoft.com/office/powerpoint/2010/main" val="78349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67786-92A2-44B8-8279-274303DEFE2F}"/>
              </a:ext>
            </a:extLst>
          </p:cNvPr>
          <p:cNvPicPr/>
          <p:nvPr/>
        </p:nvPicPr>
        <p:blipFill>
          <a:blip r:embed="rId2"/>
          <a:stretch>
            <a:fillRect/>
          </a:stretch>
        </p:blipFill>
        <p:spPr>
          <a:xfrm>
            <a:off x="5342463" y="1183672"/>
            <a:ext cx="6501605" cy="4490655"/>
          </a:xfrm>
          <a:prstGeom prst="rect">
            <a:avLst/>
          </a:prstGeom>
        </p:spPr>
      </p:pic>
      <p:sp>
        <p:nvSpPr>
          <p:cNvPr id="5" name="Title 1">
            <a:extLst>
              <a:ext uri="{FF2B5EF4-FFF2-40B4-BE49-F238E27FC236}">
                <a16:creationId xmlns:a16="http://schemas.microsoft.com/office/drawing/2014/main" id="{B8C2B5E6-BA1F-447E-AA23-33252FF0E078}"/>
              </a:ext>
            </a:extLst>
          </p:cNvPr>
          <p:cNvSpPr txBox="1">
            <a:spLocks/>
          </p:cNvSpPr>
          <p:nvPr/>
        </p:nvSpPr>
        <p:spPr>
          <a:xfrm>
            <a:off x="167089" y="1814974"/>
            <a:ext cx="4494364" cy="1687924"/>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Education Level</a:t>
            </a:r>
          </a:p>
        </p:txBody>
      </p:sp>
      <p:sp>
        <p:nvSpPr>
          <p:cNvPr id="6" name="Text Placeholder 3">
            <a:extLst>
              <a:ext uri="{FF2B5EF4-FFF2-40B4-BE49-F238E27FC236}">
                <a16:creationId xmlns:a16="http://schemas.microsoft.com/office/drawing/2014/main" id="{45C7E894-7838-4A1D-9447-3C6458855C63}"/>
              </a:ext>
            </a:extLst>
          </p:cNvPr>
          <p:cNvSpPr txBox="1">
            <a:spLocks/>
          </p:cNvSpPr>
          <p:nvPr/>
        </p:nvSpPr>
        <p:spPr>
          <a:xfrm>
            <a:off x="471263" y="2658936"/>
            <a:ext cx="3227832" cy="2872194"/>
          </a:xfrm>
          <a:prstGeom prst="rect">
            <a:avLst/>
          </a:prstGeom>
        </p:spPr>
        <p:txBody>
          <a:bodyPr>
            <a:normAutofit fontScale="92500"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2400" dirty="0">
                <a:solidFill>
                  <a:schemeClr val="tx1">
                    <a:lumMod val="95000"/>
                    <a:lumOff val="5000"/>
                  </a:schemeClr>
                </a:solidFill>
              </a:rPr>
              <a:t>This graph shows us people with secondary education level accounts for large majority, about 55%, and people with tertiary education level accounts for 28%. </a:t>
            </a:r>
          </a:p>
        </p:txBody>
      </p:sp>
    </p:spTree>
    <p:extLst>
      <p:ext uri="{BB962C8B-B14F-4D97-AF65-F5344CB8AC3E}">
        <p14:creationId xmlns:p14="http://schemas.microsoft.com/office/powerpoint/2010/main" val="246669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3728-B015-4C0E-9CBD-61C77622E2A1}"/>
              </a:ext>
            </a:extLst>
          </p:cNvPr>
          <p:cNvSpPr>
            <a:spLocks noGrp="1"/>
          </p:cNvSpPr>
          <p:nvPr>
            <p:ph type="title"/>
          </p:nvPr>
        </p:nvSpPr>
        <p:spPr>
          <a:xfrm>
            <a:off x="8620786" y="599335"/>
            <a:ext cx="3949024" cy="1687924"/>
          </a:xfrm>
        </p:spPr>
        <p:txBody>
          <a:bodyPr/>
          <a:lstStyle/>
          <a:p>
            <a:r>
              <a:rPr lang="en-US" dirty="0"/>
              <a:t>Education by age</a:t>
            </a:r>
          </a:p>
        </p:txBody>
      </p:sp>
      <p:sp>
        <p:nvSpPr>
          <p:cNvPr id="4" name="Text Placeholder 3">
            <a:extLst>
              <a:ext uri="{FF2B5EF4-FFF2-40B4-BE49-F238E27FC236}">
                <a16:creationId xmlns:a16="http://schemas.microsoft.com/office/drawing/2014/main" id="{0AF804CF-E8EE-4E33-A4C9-C1C73BE37152}"/>
              </a:ext>
            </a:extLst>
          </p:cNvPr>
          <p:cNvSpPr>
            <a:spLocks noGrp="1"/>
          </p:cNvSpPr>
          <p:nvPr>
            <p:ph type="body" sz="half" idx="2"/>
          </p:nvPr>
        </p:nvSpPr>
        <p:spPr>
          <a:xfrm>
            <a:off x="8812819" y="2458492"/>
            <a:ext cx="3227832" cy="2872194"/>
          </a:xfrm>
        </p:spPr>
        <p:txBody>
          <a:bodyPr>
            <a:normAutofit lnSpcReduction="10000"/>
          </a:bodyPr>
          <a:lstStyle/>
          <a:p>
            <a:r>
              <a:rPr lang="en-US" sz="2400" dirty="0"/>
              <a:t>This graph shows us how four education level people’s age distributed. The higher education level people have, the younger they might be. </a:t>
            </a:r>
          </a:p>
        </p:txBody>
      </p:sp>
      <p:pic>
        <p:nvPicPr>
          <p:cNvPr id="10" name="Picture Placeholder 9">
            <a:extLst>
              <a:ext uri="{FF2B5EF4-FFF2-40B4-BE49-F238E27FC236}">
                <a16:creationId xmlns:a16="http://schemas.microsoft.com/office/drawing/2014/main" id="{05CA996E-4433-4D53-9BD3-2A102686669B}"/>
              </a:ext>
            </a:extLst>
          </p:cNvPr>
          <p:cNvPicPr>
            <a:picLocks noGrp="1"/>
          </p:cNvPicPr>
          <p:nvPr>
            <p:ph type="pic" idx="1"/>
          </p:nvPr>
        </p:nvPicPr>
        <p:blipFill rotWithShape="1">
          <a:blip r:embed="rId2"/>
          <a:srcRect r="2179"/>
          <a:stretch/>
        </p:blipFill>
        <p:spPr>
          <a:xfrm>
            <a:off x="0" y="75957"/>
            <a:ext cx="8620785" cy="6782043"/>
          </a:xfrm>
          <a:prstGeom prst="rect">
            <a:avLst/>
          </a:prstGeom>
        </p:spPr>
      </p:pic>
    </p:spTree>
    <p:extLst>
      <p:ext uri="{BB962C8B-B14F-4D97-AF65-F5344CB8AC3E}">
        <p14:creationId xmlns:p14="http://schemas.microsoft.com/office/powerpoint/2010/main" val="139185892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99</TotalTime>
  <Words>567</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等线</vt:lpstr>
      <vt:lpstr>Calibri</vt:lpstr>
      <vt:lpstr>Century Schoolbook</vt:lpstr>
      <vt:lpstr>Corbel</vt:lpstr>
      <vt:lpstr>Feathered</vt:lpstr>
      <vt:lpstr>6040 Data Mining Application -- Bank Deposit Subscription</vt:lpstr>
      <vt:lpstr> Contents</vt:lpstr>
      <vt:lpstr> Contents</vt:lpstr>
      <vt:lpstr> Introduction</vt:lpstr>
      <vt:lpstr> Introduction</vt:lpstr>
      <vt:lpstr> EDA</vt:lpstr>
      <vt:lpstr>PowerPoint Presentation</vt:lpstr>
      <vt:lpstr>PowerPoint Presentation</vt:lpstr>
      <vt:lpstr>Education by age</vt:lpstr>
      <vt:lpstr>Age, Balance and Housing loan effect on Subscription Outcome </vt:lpstr>
      <vt:lpstr> Decision tree model</vt:lpstr>
      <vt:lpstr> Decision tree model</vt:lpstr>
      <vt:lpstr> Outcome</vt:lpstr>
      <vt:lpstr> Factor analysis</vt:lpstr>
      <vt:lpstr> Factor analysis (no rotation)</vt:lpstr>
      <vt:lpstr> Factor analysis (with rotation)</vt:lpstr>
      <vt:lpstr> Supporting vector machine</vt:lpstr>
      <vt:lpstr>Outcome </vt:lpstr>
      <vt:lpstr> Supporting vector machine</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6040 Data mining application -- Bank deposit subscription</dc:title>
  <dc:creator> </dc:creator>
  <cp:lastModifiedBy> </cp:lastModifiedBy>
  <cp:revision>10</cp:revision>
  <dcterms:created xsi:type="dcterms:W3CDTF">2018-08-19T05:45:34Z</dcterms:created>
  <dcterms:modified xsi:type="dcterms:W3CDTF">2018-08-19T07:25:28Z</dcterms:modified>
</cp:coreProperties>
</file>