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11"/>
  </p:notesMasterIdLst>
  <p:handoutMasterIdLst>
    <p:handoutMasterId r:id="rId12"/>
  </p:handoutMasterIdLst>
  <p:sldIdLst>
    <p:sldId id="274" r:id="rId2"/>
    <p:sldId id="281" r:id="rId3"/>
    <p:sldId id="258" r:id="rId4"/>
    <p:sldId id="275" r:id="rId5"/>
    <p:sldId id="276" r:id="rId6"/>
    <p:sldId id="277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/>
    <p:restoredTop sz="95377"/>
  </p:normalViewPr>
  <p:slideViewPr>
    <p:cSldViewPr snapToGrid="0" snapToObjects="1">
      <p:cViewPr varScale="1">
        <p:scale>
          <a:sx n="95" d="100"/>
          <a:sy n="95" d="100"/>
        </p:scale>
        <p:origin x="5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9CBEE4-4C0F-3F40-BB5B-65E3C90373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zh-CN" altLang="en-US"/>
              <a:t>骰子人工智能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35E101-F953-E94E-BA2C-37F9DE9B96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F4049-CF41-9340-921C-9E953AEBC91D}" type="datetimeFigureOut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06290A-E413-624E-A4C1-701D9CBC1C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69756C-2436-AA45-BACD-278E6C38C4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6891C-4D61-F042-9F1B-34C94835B7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6521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zh-CN" altLang="en-US"/>
              <a:t>骰子人工智能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ADF60-34E7-844F-99D8-BAD0570EEDCD}" type="datetimeFigureOut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69D0C-58E7-D148-9138-3A3264020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96601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25F6-BFD7-9943-9B8C-F9131FE98D7C}" type="datetime1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5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575-3400-2E41-90FF-EDCA20F43F99}" type="datetime1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62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FBB6-623A-4347-8868-87D7C76649CA}" type="datetime1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56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54A3-7083-0B46-9318-71FCBA4970FF}" type="datetime1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72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E5AB-1DB1-3246-8498-AB29222C4491}" type="datetime1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02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ADD3-D1B8-6642-A020-F0B9B23822CF}" type="datetime1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73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969B-3872-7345-BAF3-8A93E3CC381D}" type="datetime1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99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1E5-AD2C-0C47-AB18-C7C987EADD3A}" type="datetime1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1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6A0D-FAF6-EC45-8392-652478D7B75D}" type="datetime1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9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5410-F6BC-EA4D-8469-1A13502203AE}" type="datetime1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86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BBB7A7E-A911-544B-A9EC-5AB6052D4BD6}" type="datetime1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56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08BF3-93D0-E545-B70C-6C991EE0E0DA}" type="datetime1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4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920F5-9C4F-9F45-9A72-3C95E819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/>
              <a:t>从逻辑回归到</a:t>
            </a:r>
            <a:r>
              <a:rPr kumimoji="1" lang="en-US" altLang="zh-CN" b="1" dirty="0"/>
              <a:t>FM</a:t>
            </a:r>
            <a:r>
              <a:rPr kumimoji="1" lang="zh-CN" altLang="en-US" b="1" dirty="0"/>
              <a:t>推荐系统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E6B4A-1D0F-C44E-8B31-58A8EDD6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By </a:t>
            </a:r>
            <a:r>
              <a:rPr kumimoji="1" lang="zh-CN" altLang="en-US" dirty="0"/>
              <a:t>   骰子人工智能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2A89A7-3155-7644-9388-BF45C04201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35508" y="2816861"/>
            <a:ext cx="2235416" cy="22354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532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600" b="1" dirty="0"/>
              <a:t>从逻辑回归到</a:t>
            </a:r>
            <a:r>
              <a:rPr kumimoji="1" lang="en-US" altLang="zh-CN" sz="3600" b="1" dirty="0"/>
              <a:t>FM</a:t>
            </a:r>
            <a:r>
              <a:rPr kumimoji="1" lang="zh-CN" altLang="en-US" sz="3600" b="1" dirty="0"/>
              <a:t>推荐系统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B8DE9-0095-414A-9B81-D08E7779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993" y="2019765"/>
            <a:ext cx="10515600" cy="3601106"/>
          </a:xfrm>
        </p:spPr>
        <p:txBody>
          <a:bodyPr/>
          <a:lstStyle/>
          <a:p>
            <a:r>
              <a:rPr lang="en" altLang="zh-CN" sz="2800" dirty="0"/>
              <a:t>CTR </a:t>
            </a:r>
            <a:r>
              <a:rPr lang="zh-CN" altLang="en-US" dirty="0"/>
              <a:t>（</a:t>
            </a:r>
            <a:r>
              <a:rPr lang="en" altLang="zh-CN" dirty="0"/>
              <a:t>Click-Through-Rate</a:t>
            </a:r>
            <a:r>
              <a:rPr lang="zh-CN" altLang="en" dirty="0"/>
              <a:t>）</a:t>
            </a:r>
            <a:r>
              <a:rPr lang="zh-CN" altLang="en-US" dirty="0"/>
              <a:t>预估：指对点击率的估计</a:t>
            </a:r>
            <a:endParaRPr lang="en" altLang="zh-CN" sz="2800" dirty="0"/>
          </a:p>
          <a:p>
            <a:pPr marL="0" indent="0">
              <a:buNone/>
            </a:pPr>
            <a:endParaRPr lang="en" altLang="zh-CN" sz="2800" dirty="0"/>
          </a:p>
          <a:p>
            <a:r>
              <a:rPr lang="en" altLang="zh-CN" sz="2800" dirty="0"/>
              <a:t>FM </a:t>
            </a:r>
            <a:r>
              <a:rPr lang="en" altLang="zh-CN" dirty="0"/>
              <a:t>(Factorization Machine </a:t>
            </a:r>
            <a:r>
              <a:rPr lang="zh-CN" altLang="en" dirty="0"/>
              <a:t>因子</a:t>
            </a:r>
            <a:r>
              <a:rPr lang="zh-CN" altLang="en-US" dirty="0"/>
              <a:t>分解机</a:t>
            </a:r>
            <a:r>
              <a:rPr lang="en-US" altLang="zh-CN" dirty="0"/>
              <a:t>)</a:t>
            </a:r>
            <a:r>
              <a:rPr lang="en" altLang="zh-CN" sz="2800" dirty="0"/>
              <a:t> </a:t>
            </a:r>
            <a:r>
              <a:rPr lang="zh-CN" altLang="en" sz="2800" dirty="0"/>
              <a:t>的</a:t>
            </a:r>
            <a:r>
              <a:rPr lang="zh-CN" altLang="en-US" sz="2800" dirty="0"/>
              <a:t>由来过程：</a:t>
            </a:r>
            <a:endParaRPr lang="en" altLang="zh-CN" sz="2800" dirty="0"/>
          </a:p>
          <a:p>
            <a:pPr marL="0" indent="0">
              <a:buNone/>
            </a:pPr>
            <a:r>
              <a:rPr lang="en" altLang="zh-CN" sz="2400" i="1" dirty="0"/>
              <a:t>Logistic regression	</a:t>
            </a:r>
            <a:r>
              <a:rPr lang="en-US" altLang="zh-CN" sz="2400" i="1" dirty="0"/>
              <a:t>&gt;	poly2	&gt;	FM	&gt;	FFM</a:t>
            </a:r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endParaRPr kumimoji="1" lang="en" altLang="zh-CN" dirty="0"/>
          </a:p>
          <a:p>
            <a:pPr marL="0" indent="0">
              <a:buNone/>
            </a:pPr>
            <a:endParaRPr kumimoji="1" lang="en" altLang="zh-CN" dirty="0"/>
          </a:p>
        </p:txBody>
      </p:sp>
    </p:spTree>
    <p:extLst>
      <p:ext uri="{BB962C8B-B14F-4D97-AF65-F5344CB8AC3E}">
        <p14:creationId xmlns:p14="http://schemas.microsoft.com/office/powerpoint/2010/main" val="178601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600" b="1" dirty="0"/>
              <a:t>逻辑回归推荐系统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B8DE9-0095-414A-9B81-D08E7779A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2993" y="201976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" altLang="zh-CN" dirty="0"/>
              </a:p>
              <a:p>
                <a:r>
                  <a:rPr lang="en" altLang="zh-CN" sz="2800" dirty="0"/>
                  <a:t>Logistic regression </a:t>
                </a:r>
                <a:r>
                  <a:rPr lang="zh-CN" altLang="en" sz="2800" dirty="0"/>
                  <a:t>公式</a:t>
                </a:r>
                <a:r>
                  <a:rPr lang="zh-CN" altLang="en-US" sz="2800" dirty="0"/>
                  <a:t>：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400" dirty="0"/>
                  <a:t>y’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0+ 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</m:e>
                    </m:nary>
                  </m:oMath>
                </a14:m>
                <a:r>
                  <a:rPr lang="zh-CN" altLang="en-US" sz="2400" dirty="0"/>
                  <a:t>      （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为特征数量）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y = sigmoid(y’)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1800" dirty="0"/>
              </a:p>
              <a:p>
                <a:pPr marL="0" indent="0">
                  <a:buNone/>
                </a:pPr>
                <a:endParaRPr lang="en" altLang="zh-CN" dirty="0"/>
              </a:p>
              <a:p>
                <a:endParaRPr kumimoji="1" lang="en" altLang="zh-CN" dirty="0"/>
              </a:p>
              <a:p>
                <a:pPr marL="0" indent="0">
                  <a:buNone/>
                </a:pPr>
                <a:endParaRPr kumimoji="1" lang="e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B8DE9-0095-414A-9B81-D08E7779A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2993" y="2019765"/>
                <a:ext cx="10515600" cy="4351338"/>
              </a:xfrm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65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B8DE9-0095-414A-9B81-D08E7779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993" y="201976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" altLang="zh-CN" dirty="0"/>
          </a:p>
          <a:p>
            <a:endParaRPr kumimoji="1" lang="en" altLang="zh-CN" dirty="0"/>
          </a:p>
          <a:p>
            <a:pPr marL="0" indent="0">
              <a:buNone/>
            </a:pPr>
            <a:endParaRPr kumimoji="1" lang="en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9B53495-754A-3640-AF6A-E6F7D6C0A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655420"/>
              </p:ext>
            </p:extLst>
          </p:nvPr>
        </p:nvGraphicFramePr>
        <p:xfrm>
          <a:off x="1286393" y="759959"/>
          <a:ext cx="7146932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6733">
                  <a:extLst>
                    <a:ext uri="{9D8B030D-6E8A-4147-A177-3AD203B41FA5}">
                      <a16:colId xmlns:a16="http://schemas.microsoft.com/office/drawing/2014/main" val="1098334623"/>
                    </a:ext>
                  </a:extLst>
                </a:gridCol>
                <a:gridCol w="1786733">
                  <a:extLst>
                    <a:ext uri="{9D8B030D-6E8A-4147-A177-3AD203B41FA5}">
                      <a16:colId xmlns:a16="http://schemas.microsoft.com/office/drawing/2014/main" val="100170823"/>
                    </a:ext>
                  </a:extLst>
                </a:gridCol>
                <a:gridCol w="1786733">
                  <a:extLst>
                    <a:ext uri="{9D8B030D-6E8A-4147-A177-3AD203B41FA5}">
                      <a16:colId xmlns:a16="http://schemas.microsoft.com/office/drawing/2014/main" val="85790030"/>
                    </a:ext>
                  </a:extLst>
                </a:gridCol>
                <a:gridCol w="1786733">
                  <a:extLst>
                    <a:ext uri="{9D8B030D-6E8A-4147-A177-3AD203B41FA5}">
                      <a16:colId xmlns:a16="http://schemas.microsoft.com/office/drawing/2014/main" val="2531845927"/>
                    </a:ext>
                  </a:extLst>
                </a:gridCol>
              </a:tblGrid>
              <a:tr h="203496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电影类型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是否点击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52617"/>
                  </a:ext>
                </a:extLst>
              </a:tr>
              <a:tr h="203496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喜剧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00048"/>
                  </a:ext>
                </a:extLst>
              </a:tr>
              <a:tr h="203496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爱情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061510"/>
                  </a:ext>
                </a:extLst>
              </a:tr>
              <a:tr h="203496"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恐怖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1816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CDA9469-62A5-1141-90F4-3FE38F4C0E80}"/>
              </a:ext>
            </a:extLst>
          </p:cNvPr>
          <p:cNvSpPr txBox="1"/>
          <p:nvPr/>
        </p:nvSpPr>
        <p:spPr>
          <a:xfrm>
            <a:off x="1286393" y="357580"/>
            <a:ext cx="146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原始数据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E3ADC99-DB8B-A14C-9091-C59782269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3692"/>
              </p:ext>
            </p:extLst>
          </p:nvPr>
        </p:nvGraphicFramePr>
        <p:xfrm>
          <a:off x="1286393" y="2912490"/>
          <a:ext cx="9365945" cy="1478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3598">
                  <a:extLst>
                    <a:ext uri="{9D8B030D-6E8A-4147-A177-3AD203B41FA5}">
                      <a16:colId xmlns:a16="http://schemas.microsoft.com/office/drawing/2014/main" val="2574274482"/>
                    </a:ext>
                  </a:extLst>
                </a:gridCol>
                <a:gridCol w="1276709">
                  <a:extLst>
                    <a:ext uri="{9D8B030D-6E8A-4147-A177-3AD203B41FA5}">
                      <a16:colId xmlns:a16="http://schemas.microsoft.com/office/drawing/2014/main" val="2645317464"/>
                    </a:ext>
                  </a:extLst>
                </a:gridCol>
                <a:gridCol w="1673525">
                  <a:extLst>
                    <a:ext uri="{9D8B030D-6E8A-4147-A177-3AD203B41FA5}">
                      <a16:colId xmlns:a16="http://schemas.microsoft.com/office/drawing/2014/main" val="1513510610"/>
                    </a:ext>
                  </a:extLst>
                </a:gridCol>
                <a:gridCol w="1673524">
                  <a:extLst>
                    <a:ext uri="{9D8B030D-6E8A-4147-A177-3AD203B41FA5}">
                      <a16:colId xmlns:a16="http://schemas.microsoft.com/office/drawing/2014/main" val="1108351174"/>
                    </a:ext>
                  </a:extLst>
                </a:gridCol>
                <a:gridCol w="1863306">
                  <a:extLst>
                    <a:ext uri="{9D8B030D-6E8A-4147-A177-3AD203B41FA5}">
                      <a16:colId xmlns:a16="http://schemas.microsoft.com/office/drawing/2014/main" val="2980500402"/>
                    </a:ext>
                  </a:extLst>
                </a:gridCol>
                <a:gridCol w="1725283">
                  <a:extLst>
                    <a:ext uri="{9D8B030D-6E8A-4147-A177-3AD203B41FA5}">
                      <a16:colId xmlns:a16="http://schemas.microsoft.com/office/drawing/2014/main" val="1419718581"/>
                    </a:ext>
                  </a:extLst>
                </a:gridCol>
              </a:tblGrid>
              <a:tr h="2207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年龄（</a:t>
                      </a:r>
                      <a:r>
                        <a:rPr lang="en-US" altLang="zh-CN" dirty="0"/>
                        <a:t>x1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性别（</a:t>
                      </a:r>
                      <a:r>
                        <a:rPr lang="en-US" altLang="zh-CN" dirty="0"/>
                        <a:t>x2)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喜剧</a:t>
                      </a:r>
                      <a:r>
                        <a:rPr lang="en-US" altLang="zh-CN" dirty="0"/>
                        <a:t>(x3)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爱情</a:t>
                      </a:r>
                      <a:r>
                        <a:rPr lang="en-US" altLang="zh-CN" dirty="0"/>
                        <a:t>(x4)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恐怖</a:t>
                      </a:r>
                      <a:r>
                        <a:rPr lang="en-US" altLang="zh-CN" dirty="0"/>
                        <a:t>(x5)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是否点击</a:t>
                      </a:r>
                      <a:r>
                        <a:rPr lang="en-US" altLang="zh-CN" dirty="0"/>
                        <a:t>(y)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5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5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87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70946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D80C373-D174-7443-95A1-598011A30D3A}"/>
              </a:ext>
            </a:extLst>
          </p:cNvPr>
          <p:cNvSpPr txBox="1"/>
          <p:nvPr/>
        </p:nvSpPr>
        <p:spPr>
          <a:xfrm>
            <a:off x="1286393" y="2582458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One-hot</a:t>
            </a:r>
            <a:r>
              <a:rPr kumimoji="1" lang="zh-CN" altLang="en-US" dirty="0"/>
              <a:t>编码后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1745CF-FCFA-D04D-A519-19E1AD3FA232}"/>
              </a:ext>
            </a:extLst>
          </p:cNvPr>
          <p:cNvSpPr txBox="1"/>
          <p:nvPr/>
        </p:nvSpPr>
        <p:spPr>
          <a:xfrm>
            <a:off x="1355290" y="4826675"/>
            <a:ext cx="7146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假设我们预测第一行的点击率：</a:t>
            </a:r>
            <a:endParaRPr kumimoji="1" lang="en-US" altLang="zh-CN" dirty="0"/>
          </a:p>
          <a:p>
            <a:r>
              <a:rPr kumimoji="1" lang="en-US" altLang="zh-CN" dirty="0"/>
              <a:t>X=[10,1,1,0,0]     </a:t>
            </a:r>
          </a:p>
          <a:p>
            <a:r>
              <a:rPr kumimoji="1" lang="en-US" altLang="zh-CN" dirty="0"/>
              <a:t>W = [w1,w2,w3,w4,w5]  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w</a:t>
            </a:r>
            <a:r>
              <a:rPr kumimoji="1" lang="zh-CN" altLang="en-US" dirty="0"/>
              <a:t>随机初始化）</a:t>
            </a:r>
            <a:endParaRPr kumimoji="1" lang="en-US" altLang="zh-CN" dirty="0"/>
          </a:p>
          <a:p>
            <a:r>
              <a:rPr kumimoji="1" lang="en-US" altLang="zh-CN" dirty="0"/>
              <a:t>Y_hat = sigmoid( W . dot(X) + w0 )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39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600" b="1" dirty="0"/>
              <a:t>Poly2</a:t>
            </a:r>
            <a:r>
              <a:rPr kumimoji="1" lang="zh-CN" altLang="en-US" sz="3600" b="1" dirty="0"/>
              <a:t>推荐系统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B8DE9-0095-414A-9B81-D08E7779A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9257" y="1922766"/>
                <a:ext cx="10515600" cy="1734834"/>
              </a:xfrm>
            </p:spPr>
            <p:txBody>
              <a:bodyPr>
                <a:normAutofit/>
              </a:bodyPr>
              <a:lstStyle/>
              <a:p>
                <a:r>
                  <a:rPr lang="en" altLang="zh-CN" dirty="0"/>
                  <a:t>Poly2</a:t>
                </a:r>
                <a:r>
                  <a:rPr lang="zh-CN" altLang="en-US" dirty="0"/>
                  <a:t>公式：</a:t>
                </a:r>
                <a:r>
                  <a:rPr lang="en-US" altLang="zh-CN" sz="2400" dirty="0"/>
                  <a:t>y’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0+ 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1+1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zh-CN" altLang="en-US" sz="2400" dirty="0"/>
                  <a:t>    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			</a:t>
                </a:r>
                <a:r>
                  <a:rPr lang="zh-CN" altLang="en-US" sz="2400" dirty="0"/>
                  <a:t> </a:t>
                </a:r>
                <a:r>
                  <a:rPr lang="zh-CN" altLang="en-US" dirty="0"/>
                  <a:t>逻辑回归项</a:t>
                </a:r>
                <a:r>
                  <a:rPr lang="en-US" altLang="zh-CN" dirty="0"/>
                  <a:t>		</a:t>
                </a:r>
                <a:r>
                  <a:rPr lang="zh-CN" altLang="en-US" dirty="0"/>
                  <a:t>    特征交叉二次项</a:t>
                </a:r>
                <a:endParaRPr lang="en-US" altLang="zh-CN" sz="1800" dirty="0"/>
              </a:p>
              <a:p>
                <a:r>
                  <a:rPr kumimoji="1" lang="zh-CN" altLang="en-US" dirty="0"/>
                  <a:t>二次项部分代码表示：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B8DE9-0095-414A-9B81-D08E7779A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9257" y="1922766"/>
                <a:ext cx="10515600" cy="1734834"/>
              </a:xfrm>
              <a:blipFill>
                <a:blip r:embed="rId2"/>
                <a:stretch>
                  <a:fillRect l="-483" t="-297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1743B067-AB2F-5646-B12E-2BCE7F702811}"/>
              </a:ext>
            </a:extLst>
          </p:cNvPr>
          <p:cNvCxnSpPr>
            <a:cxnSpLocks/>
          </p:cNvCxnSpPr>
          <p:nvPr/>
        </p:nvCxnSpPr>
        <p:spPr>
          <a:xfrm>
            <a:off x="3405912" y="2456245"/>
            <a:ext cx="2122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DE77D97-4DA3-9648-B8A6-A60CE9CE3492}"/>
              </a:ext>
            </a:extLst>
          </p:cNvPr>
          <p:cNvCxnSpPr>
            <a:cxnSpLocks/>
          </p:cNvCxnSpPr>
          <p:nvPr/>
        </p:nvCxnSpPr>
        <p:spPr>
          <a:xfrm>
            <a:off x="6017944" y="2456245"/>
            <a:ext cx="3453441" cy="20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51B4C32-B2DF-0C47-8C55-C21BA651C8E3}"/>
              </a:ext>
            </a:extLst>
          </p:cNvPr>
          <p:cNvSpPr txBox="1"/>
          <p:nvPr/>
        </p:nvSpPr>
        <p:spPr>
          <a:xfrm>
            <a:off x="1451579" y="3657601"/>
            <a:ext cx="9141659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" altLang="zh-CN" sz="2000" dirty="0"/>
              <a:t>i=0 , sum=0,   n=len(x) , w=</a:t>
            </a:r>
            <a:r>
              <a:rPr lang="zh-CN" altLang="en" sz="2000" dirty="0"/>
              <a:t>随机</a:t>
            </a:r>
            <a:r>
              <a:rPr lang="zh-CN" altLang="en-US" sz="2000" dirty="0"/>
              <a:t>初始化</a:t>
            </a:r>
            <a:r>
              <a:rPr lang="en-US" altLang="zh-CN" sz="2000" dirty="0"/>
              <a:t>w</a:t>
            </a:r>
            <a:r>
              <a:rPr lang="zh-CN" altLang="en-US" sz="2000" dirty="0"/>
              <a:t>数组长度是 </a:t>
            </a:r>
            <a:r>
              <a:rPr lang="en-US" altLang="zh-CN" sz="2000" dirty="0"/>
              <a:t>n*(n+1)/2</a:t>
            </a:r>
            <a:br>
              <a:rPr lang="en" altLang="zh-CN" sz="2000" dirty="0"/>
            </a:br>
            <a:r>
              <a:rPr lang="en" altLang="zh-CN" sz="2000" b="1" dirty="0"/>
              <a:t>for </a:t>
            </a:r>
            <a:r>
              <a:rPr lang="en" altLang="zh-CN" sz="2000" dirty="0"/>
              <a:t>j1 </a:t>
            </a:r>
            <a:r>
              <a:rPr lang="en" altLang="zh-CN" sz="2000" b="1" dirty="0"/>
              <a:t>in </a:t>
            </a:r>
            <a:r>
              <a:rPr lang="en" altLang="zh-CN" sz="2000" dirty="0"/>
              <a:t>range(n):</a:t>
            </a:r>
            <a:br>
              <a:rPr lang="en" altLang="zh-CN" sz="2000" dirty="0"/>
            </a:br>
            <a:r>
              <a:rPr lang="en" altLang="zh-CN" sz="2000" dirty="0"/>
              <a:t>    </a:t>
            </a:r>
            <a:r>
              <a:rPr lang="en" altLang="zh-CN" sz="2000" b="1" dirty="0"/>
              <a:t>for </a:t>
            </a:r>
            <a:r>
              <a:rPr lang="en" altLang="zh-CN" sz="2000" dirty="0"/>
              <a:t>j2 </a:t>
            </a:r>
            <a:r>
              <a:rPr lang="en" altLang="zh-CN" sz="2000" b="1" dirty="0"/>
              <a:t>in </a:t>
            </a:r>
            <a:r>
              <a:rPr lang="en" altLang="zh-CN" sz="2000" dirty="0"/>
              <a:t>range(j1+1,n):</a:t>
            </a:r>
            <a:br>
              <a:rPr lang="en" altLang="zh-CN" sz="2000" dirty="0"/>
            </a:br>
            <a:r>
              <a:rPr lang="en" altLang="zh-CN" sz="2000" dirty="0"/>
              <a:t>        sum += w[i]*x[j1]*x[j2]</a:t>
            </a:r>
            <a:br>
              <a:rPr lang="en" altLang="zh-CN" sz="2000" dirty="0"/>
            </a:br>
            <a:r>
              <a:rPr lang="en" altLang="zh-CN" sz="2000" dirty="0"/>
              <a:t>        i += 1</a:t>
            </a:r>
          </a:p>
          <a:p>
            <a:r>
              <a:rPr kumimoji="1" lang="en" altLang="zh-CN" sz="2000" dirty="0"/>
              <a:t>return sum</a:t>
            </a:r>
          </a:p>
        </p:txBody>
      </p:sp>
    </p:spTree>
    <p:extLst>
      <p:ext uri="{BB962C8B-B14F-4D97-AF65-F5344CB8AC3E}">
        <p14:creationId xmlns:p14="http://schemas.microsoft.com/office/powerpoint/2010/main" val="263193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600" b="1" dirty="0"/>
              <a:t>Poly2</a:t>
            </a:r>
            <a:r>
              <a:rPr kumimoji="1" lang="zh-CN" altLang="en-US" sz="3600" b="1" dirty="0"/>
              <a:t>到</a:t>
            </a:r>
            <a:r>
              <a:rPr kumimoji="1" lang="en-US" altLang="zh-CN" sz="3600" b="1" dirty="0"/>
              <a:t>FM</a:t>
            </a:r>
            <a:r>
              <a:rPr kumimoji="1" lang="zh-CN" altLang="en-US" sz="3600" b="1" dirty="0"/>
              <a:t>推荐系统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B8DE9-0095-414A-9B81-D08E7779A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2993" y="2019765"/>
                <a:ext cx="10515600" cy="4351338"/>
              </a:xfrm>
            </p:spPr>
            <p:txBody>
              <a:bodyPr/>
              <a:lstStyle/>
              <a:p>
                <a:r>
                  <a:rPr lang="en" altLang="zh-CN" dirty="0"/>
                  <a:t>Poly2</a:t>
                </a:r>
                <a:r>
                  <a:rPr lang="zh-CN" altLang="en-US" dirty="0"/>
                  <a:t>公式：</a:t>
                </a:r>
                <a:r>
                  <a:rPr lang="en-US" altLang="zh-CN" sz="2400" dirty="0"/>
                  <a:t>y’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0+ 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1+1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zh-CN" altLang="en-US" sz="2400" dirty="0"/>
                  <a:t>    </a:t>
                </a:r>
                <a:endParaRPr lang="en-US" altLang="zh-CN" sz="2400" dirty="0"/>
              </a:p>
              <a:p>
                <a:r>
                  <a:rPr kumimoji="1" lang="en" altLang="zh-CN" dirty="0"/>
                  <a:t>FM</a:t>
                </a:r>
                <a:r>
                  <a:rPr kumimoji="1" lang="zh-CN" altLang="en" dirty="0"/>
                  <a:t>公式</a:t>
                </a:r>
                <a:r>
                  <a:rPr kumimoji="1" lang="zh-CN" altLang="en-US" dirty="0"/>
                  <a:t>：</a:t>
                </a:r>
                <a:r>
                  <a:rPr lang="en-US" altLang="zh-CN" sz="2400" dirty="0"/>
                  <a:t>y’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0+ 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2=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1+1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zh-CN" altLang="en-US" sz="2400" dirty="0"/>
                  <a:t>    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kumimoji="1" lang="en-US" altLang="zh-CN" dirty="0"/>
                  <a:t>Poly2</a:t>
                </a:r>
                <a:r>
                  <a:rPr kumimoji="1" lang="zh-CN" altLang="en-US" dirty="0"/>
                  <a:t>到</a:t>
                </a:r>
                <a:r>
                  <a:rPr kumimoji="1" lang="en-US" altLang="zh-CN" dirty="0"/>
                  <a:t>FM</a:t>
                </a:r>
                <a:r>
                  <a:rPr kumimoji="1" lang="zh-CN" altLang="en-US" dirty="0"/>
                  <a:t>的</a:t>
                </a:r>
                <a:r>
                  <a:rPr kumimoji="1" lang="en-US" altLang="zh-CN" dirty="0"/>
                  <a:t> </a:t>
                </a:r>
                <a:r>
                  <a:rPr kumimoji="1" lang="zh-CN" altLang="en" dirty="0"/>
                  <a:t>重要</a:t>
                </a:r>
                <a:r>
                  <a:rPr kumimoji="1" lang="zh-CN" altLang="en-US" dirty="0"/>
                  <a:t>变化</a:t>
                </a:r>
                <a:r>
                  <a:rPr kumimoji="1"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" altLang="zh-CN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意为由一个</a:t>
                </a:r>
                <a:r>
                  <a:rPr kumimoji="1" lang="en-US" altLang="zh-CN" dirty="0"/>
                  <a:t>w</a:t>
                </a:r>
                <a:r>
                  <a:rPr kumimoji="1" lang="zh-CN" altLang="en-US" dirty="0"/>
                  <a:t>值，变为两个</a:t>
                </a:r>
                <a:r>
                  <a:rPr kumimoji="1" lang="en-US" altLang="zh-CN" dirty="0"/>
                  <a:t>w</a:t>
                </a:r>
                <a:r>
                  <a:rPr kumimoji="1" lang="zh-CN" altLang="en-US" dirty="0"/>
                  <a:t>向量的点乘</a:t>
                </a:r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" altLang="zh-CN" dirty="0"/>
                  <a:t> </a:t>
                </a:r>
                <a:r>
                  <a:rPr kumimoji="1" lang="zh-CN" altLang="en" dirty="0"/>
                  <a:t>代表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" altLang="zh-CN" dirty="0"/>
                  <a:t> </a:t>
                </a:r>
                <a:r>
                  <a:rPr kumimoji="1" lang="zh-CN" altLang="en" dirty="0"/>
                  <a:t>对应</a:t>
                </a:r>
                <a:r>
                  <a:rPr kumimoji="1" lang="zh-CN" altLang="en-US" dirty="0"/>
                  <a:t>的隐参数向量。</a:t>
                </a:r>
                <a:endParaRPr kumimoji="1" lang="en" altLang="zh-CN" dirty="0"/>
              </a:p>
              <a:p>
                <a:r>
                  <a:rPr kumimoji="1" lang="zh-CN" altLang="en" dirty="0"/>
                  <a:t>二次项</a:t>
                </a:r>
                <a:r>
                  <a:rPr kumimoji="1" lang="en-US" altLang="zh-CN" dirty="0"/>
                  <a:t>w</a:t>
                </a:r>
                <a:r>
                  <a:rPr kumimoji="1" lang="zh-CN" altLang="en-US" dirty="0"/>
                  <a:t>的数量由 </a:t>
                </a:r>
                <a:r>
                  <a:rPr kumimoji="1" lang="en-US" altLang="zh-CN" dirty="0"/>
                  <a:t>n*(n+1)/2  </a:t>
                </a:r>
                <a:r>
                  <a:rPr kumimoji="1" lang="zh-CN" altLang="en-US" dirty="0"/>
                  <a:t>变为 </a:t>
                </a:r>
                <a:r>
                  <a:rPr kumimoji="1" lang="en-US" altLang="zh-CN" dirty="0"/>
                  <a:t>n * k , k</a:t>
                </a:r>
                <a:r>
                  <a:rPr kumimoji="1" lang="zh-CN" altLang="en-US" dirty="0"/>
                  <a:t>为超参</a:t>
                </a:r>
                <a:r>
                  <a:rPr kumimoji="1" lang="en-US" altLang="zh-CN" dirty="0"/>
                  <a:t>, </a:t>
                </a:r>
                <a:r>
                  <a:rPr kumimoji="1" lang="zh-CN" altLang="en-US" dirty="0"/>
                  <a:t>代表</a:t>
                </a:r>
                <a:r>
                  <a:rPr kumimoji="1" lang="en-US" altLang="zh-CN" dirty="0"/>
                  <a:t>w</a:t>
                </a:r>
                <a:r>
                  <a:rPr kumimoji="1" lang="zh-CN" altLang="en-US" dirty="0"/>
                  <a:t>向量的隐因子数量。</a:t>
                </a:r>
                <a:endParaRPr kumimoji="1" lang="en" altLang="zh-CN" dirty="0"/>
              </a:p>
              <a:p>
                <a:pPr marL="0" indent="0">
                  <a:buNone/>
                </a:pPr>
                <a:endParaRPr kumimoji="1" lang="e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B8DE9-0095-414A-9B81-D08E7779A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2993" y="2019765"/>
                <a:ext cx="10515600" cy="4351338"/>
              </a:xfrm>
              <a:blipFill>
                <a:blip r:embed="rId2"/>
                <a:stretch>
                  <a:fillRect l="-603" t="-11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8C6B512-7E46-C742-AAB6-4F447146F92B}"/>
              </a:ext>
            </a:extLst>
          </p:cNvPr>
          <p:cNvCxnSpPr/>
          <p:nvPr/>
        </p:nvCxnSpPr>
        <p:spPr>
          <a:xfrm>
            <a:off x="4710024" y="4071669"/>
            <a:ext cx="293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96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600" b="1" dirty="0"/>
              <a:t>FM</a:t>
            </a:r>
            <a:r>
              <a:rPr kumimoji="1" lang="zh-CN" altLang="en-US" sz="3600" b="1" dirty="0"/>
              <a:t>推荐系统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B8DE9-0095-414A-9B81-D08E7779A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2993" y="2019765"/>
                <a:ext cx="10515600" cy="1258273"/>
              </a:xfrm>
            </p:spPr>
            <p:txBody>
              <a:bodyPr>
                <a:normAutofit/>
              </a:bodyPr>
              <a:lstStyle/>
              <a:p>
                <a:r>
                  <a:rPr lang="en" altLang="zh-CN" dirty="0"/>
                  <a:t>FM</a:t>
                </a:r>
                <a:r>
                  <a:rPr lang="zh-CN" altLang="en" dirty="0"/>
                  <a:t>二次项</a:t>
                </a:r>
                <a:r>
                  <a:rPr lang="zh-CN" altLang="en-US" dirty="0"/>
                  <a:t>公式：</a:t>
                </a:r>
                <a:r>
                  <a:rPr lang="en-US" altLang="zh-CN" sz="2400" dirty="0"/>
                  <a:t> y’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1+1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·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)∗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" altLang="zh-CN" dirty="0"/>
              </a:p>
              <a:p>
                <a:r>
                  <a:rPr lang="zh-CN" altLang="en" dirty="0"/>
                  <a:t>代码</a:t>
                </a:r>
                <a:r>
                  <a:rPr lang="zh-CN" altLang="en-US" dirty="0"/>
                  <a:t>表示</a:t>
                </a:r>
                <a:r>
                  <a:rPr lang="en-US" altLang="zh-CN" dirty="0"/>
                  <a:t>: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B8DE9-0095-414A-9B81-D08E7779A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2993" y="2019765"/>
                <a:ext cx="10515600" cy="1258273"/>
              </a:xfrm>
              <a:blipFill>
                <a:blip r:embed="rId2"/>
                <a:stretch>
                  <a:fillRect l="-362" t="-41000" b="-1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6BAAC72-A943-BF48-BDCF-A67667D0C4F0}"/>
              </a:ext>
            </a:extLst>
          </p:cNvPr>
          <p:cNvSpPr txBox="1"/>
          <p:nvPr/>
        </p:nvSpPr>
        <p:spPr>
          <a:xfrm>
            <a:off x="1293962" y="3278038"/>
            <a:ext cx="9195759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" altLang="zh-CN" sz="2000" dirty="0"/>
              <a:t>sum=0</a:t>
            </a:r>
            <a:r>
              <a:rPr lang="zh-CN" altLang="en-US" sz="2000" dirty="0"/>
              <a:t> </a:t>
            </a:r>
            <a:r>
              <a:rPr lang="en-US" altLang="zh-CN" sz="2000" dirty="0"/>
              <a:t>, n =len(x)</a:t>
            </a:r>
            <a:endParaRPr lang="en" altLang="zh-CN" sz="2000" dirty="0"/>
          </a:p>
          <a:p>
            <a:r>
              <a:rPr lang="en" altLang="zh-CN" sz="2000" dirty="0"/>
              <a:t>w = </a:t>
            </a:r>
            <a:r>
              <a:rPr lang="zh-CN" altLang="en" sz="2000" dirty="0"/>
              <a:t>随机</a:t>
            </a:r>
            <a:r>
              <a:rPr lang="zh-CN" altLang="en-US" sz="2000" dirty="0"/>
              <a:t>初始化</a:t>
            </a:r>
            <a:r>
              <a:rPr lang="en-US" altLang="zh-CN" sz="2000" dirty="0"/>
              <a:t>w</a:t>
            </a:r>
            <a:r>
              <a:rPr lang="zh-CN" altLang="en-US" sz="2000" dirty="0"/>
              <a:t>数组</a:t>
            </a:r>
            <a:r>
              <a:rPr lang="en-US" altLang="zh-CN" sz="2000" dirty="0"/>
              <a:t>shape</a:t>
            </a:r>
            <a:r>
              <a:rPr lang="zh-CN" altLang="en-US" sz="2000" dirty="0"/>
              <a:t>是</a:t>
            </a:r>
            <a:r>
              <a:rPr lang="en-US" altLang="zh-CN" sz="2000" dirty="0"/>
              <a:t>(</a:t>
            </a:r>
            <a:r>
              <a:rPr lang="zh-CN" altLang="en-US" sz="2000" dirty="0"/>
              <a:t> </a:t>
            </a:r>
            <a:r>
              <a:rPr lang="en-US" altLang="zh-CN" sz="2000" dirty="0"/>
              <a:t>n , k</a:t>
            </a:r>
            <a:r>
              <a:rPr lang="zh-CN" altLang="en-US" sz="2000" dirty="0"/>
              <a:t> </a:t>
            </a:r>
            <a:r>
              <a:rPr lang="en-US" altLang="zh-CN" sz="2000" dirty="0"/>
              <a:t>)  k</a:t>
            </a:r>
            <a:r>
              <a:rPr lang="zh-CN" altLang="en-US" sz="2000" dirty="0"/>
              <a:t>是超参</a:t>
            </a:r>
            <a:br>
              <a:rPr lang="en" altLang="zh-CN" sz="2000" dirty="0"/>
            </a:br>
            <a:r>
              <a:rPr lang="en" altLang="zh-CN" sz="2000" b="1" dirty="0"/>
              <a:t>for </a:t>
            </a:r>
            <a:r>
              <a:rPr lang="en" altLang="zh-CN" sz="2000" dirty="0"/>
              <a:t>j1 </a:t>
            </a:r>
            <a:r>
              <a:rPr lang="en" altLang="zh-CN" sz="2000" b="1" dirty="0"/>
              <a:t>in </a:t>
            </a:r>
            <a:r>
              <a:rPr lang="en" altLang="zh-CN" sz="2000" dirty="0"/>
              <a:t>range(n):</a:t>
            </a:r>
            <a:br>
              <a:rPr lang="en" altLang="zh-CN" sz="2000" dirty="0"/>
            </a:br>
            <a:r>
              <a:rPr lang="en" altLang="zh-CN" sz="2000" dirty="0"/>
              <a:t>    </a:t>
            </a:r>
            <a:r>
              <a:rPr lang="en" altLang="zh-CN" sz="2000" b="1" dirty="0"/>
              <a:t>for </a:t>
            </a:r>
            <a:r>
              <a:rPr lang="en" altLang="zh-CN" sz="2000" dirty="0"/>
              <a:t>j2 </a:t>
            </a:r>
            <a:r>
              <a:rPr lang="en" altLang="zh-CN" sz="2000" b="1" dirty="0"/>
              <a:t>in </a:t>
            </a:r>
            <a:r>
              <a:rPr lang="en" altLang="zh-CN" sz="2000" dirty="0"/>
              <a:t>range(j1+1,n):</a:t>
            </a:r>
            <a:br>
              <a:rPr lang="en" altLang="zh-CN" sz="2000" dirty="0"/>
            </a:br>
            <a:r>
              <a:rPr lang="en" altLang="zh-CN" sz="2000" dirty="0"/>
              <a:t>        sum += w[j1]</a:t>
            </a:r>
            <a:r>
              <a:rPr lang="en-US" altLang="zh-CN" sz="2000" dirty="0"/>
              <a:t>.dot(w[j2]) </a:t>
            </a:r>
            <a:r>
              <a:rPr lang="en" altLang="zh-CN" sz="2000" dirty="0"/>
              <a:t>* x[j1] * x[j2]</a:t>
            </a:r>
            <a:br>
              <a:rPr lang="en" altLang="zh-CN" sz="2000" dirty="0"/>
            </a:br>
            <a:r>
              <a:rPr lang="en" altLang="zh-CN" sz="2000" dirty="0"/>
              <a:t>return sum</a:t>
            </a:r>
            <a:endParaRPr kumimoji="1" lang="e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52273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600" b="1" dirty="0"/>
              <a:t>扩展</a:t>
            </a:r>
            <a:r>
              <a:rPr kumimoji="1" lang="en-US" altLang="zh-CN" sz="3600" b="1" dirty="0"/>
              <a:t>:FFM</a:t>
            </a:r>
            <a:r>
              <a:rPr kumimoji="1" lang="zh-CN" altLang="en-US" sz="3600" b="1" dirty="0"/>
              <a:t>推荐系统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B8DE9-0095-414A-9B81-D08E7779A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2993" y="2019765"/>
                <a:ext cx="10515600" cy="168959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" altLang="zh-CN" dirty="0"/>
                  <a:t>FM</a:t>
                </a:r>
                <a:r>
                  <a:rPr lang="zh-CN" altLang="en" dirty="0"/>
                  <a:t>二次项</a:t>
                </a:r>
                <a:r>
                  <a:rPr lang="zh-CN" altLang="en-US" dirty="0"/>
                  <a:t>公式：</a:t>
                </a:r>
                <a:r>
                  <a:rPr lang="en-US" altLang="zh-CN" sz="2400" dirty="0"/>
                  <a:t> y’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1+1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·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)∗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" altLang="zh-CN" dirty="0"/>
              </a:p>
              <a:p>
                <a:r>
                  <a:rPr lang="en-US" altLang="zh-CN" dirty="0"/>
                  <a:t>FFM</a:t>
                </a:r>
                <a:r>
                  <a:rPr lang="zh-CN" altLang="en-US" dirty="0"/>
                  <a:t>二次项公式： </a:t>
                </a:r>
                <a:r>
                  <a:rPr lang="en-US" altLang="zh-CN" sz="2400" dirty="0"/>
                  <a:t>y’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1+1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·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)∗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引入特征域的概念：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B8DE9-0095-414A-9B81-D08E7779A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2993" y="2019765"/>
                <a:ext cx="10515600" cy="1689593"/>
              </a:xfrm>
              <a:blipFill>
                <a:blip r:embed="rId2"/>
                <a:stretch>
                  <a:fillRect l="-362" t="-32090" b="-16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45F3F02-AB74-504D-8289-1E0DA89E3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924309"/>
              </p:ext>
            </p:extLst>
          </p:nvPr>
        </p:nvGraphicFramePr>
        <p:xfrm>
          <a:off x="1320899" y="3601770"/>
          <a:ext cx="7640662" cy="365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3598">
                  <a:extLst>
                    <a:ext uri="{9D8B030D-6E8A-4147-A177-3AD203B41FA5}">
                      <a16:colId xmlns:a16="http://schemas.microsoft.com/office/drawing/2014/main" val="2574274482"/>
                    </a:ext>
                  </a:extLst>
                </a:gridCol>
                <a:gridCol w="1276709">
                  <a:extLst>
                    <a:ext uri="{9D8B030D-6E8A-4147-A177-3AD203B41FA5}">
                      <a16:colId xmlns:a16="http://schemas.microsoft.com/office/drawing/2014/main" val="2645317464"/>
                    </a:ext>
                  </a:extLst>
                </a:gridCol>
                <a:gridCol w="1673525">
                  <a:extLst>
                    <a:ext uri="{9D8B030D-6E8A-4147-A177-3AD203B41FA5}">
                      <a16:colId xmlns:a16="http://schemas.microsoft.com/office/drawing/2014/main" val="1513510610"/>
                    </a:ext>
                  </a:extLst>
                </a:gridCol>
                <a:gridCol w="1673524">
                  <a:extLst>
                    <a:ext uri="{9D8B030D-6E8A-4147-A177-3AD203B41FA5}">
                      <a16:colId xmlns:a16="http://schemas.microsoft.com/office/drawing/2014/main" val="1108351174"/>
                    </a:ext>
                  </a:extLst>
                </a:gridCol>
                <a:gridCol w="1863306">
                  <a:extLst>
                    <a:ext uri="{9D8B030D-6E8A-4147-A177-3AD203B41FA5}">
                      <a16:colId xmlns:a16="http://schemas.microsoft.com/office/drawing/2014/main" val="2980500402"/>
                    </a:ext>
                  </a:extLst>
                </a:gridCol>
              </a:tblGrid>
              <a:tr h="2207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年龄（</a:t>
                      </a:r>
                      <a:r>
                        <a:rPr lang="en-US" altLang="zh-CN" dirty="0"/>
                        <a:t>x1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性别（</a:t>
                      </a:r>
                      <a:r>
                        <a:rPr lang="en-US" altLang="zh-CN" dirty="0"/>
                        <a:t>x2)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喜剧</a:t>
                      </a:r>
                      <a:r>
                        <a:rPr lang="en-US" altLang="zh-CN" dirty="0"/>
                        <a:t>(x3)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爱情</a:t>
                      </a:r>
                      <a:r>
                        <a:rPr lang="en-US" altLang="zh-CN" dirty="0"/>
                        <a:t>(x4)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恐怖</a:t>
                      </a:r>
                      <a:r>
                        <a:rPr lang="en-US" altLang="zh-CN" dirty="0"/>
                        <a:t>(x5)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56389"/>
                  </a:ext>
                </a:extLst>
              </a:tr>
            </a:tbl>
          </a:graphicData>
        </a:graphic>
      </p:graphicFrame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82C5B22D-4063-9044-95DA-EFFD5CD7F648}"/>
              </a:ext>
            </a:extLst>
          </p:cNvPr>
          <p:cNvCxnSpPr>
            <a:cxnSpLocks/>
          </p:cNvCxnSpPr>
          <p:nvPr/>
        </p:nvCxnSpPr>
        <p:spPr>
          <a:xfrm>
            <a:off x="1320899" y="4123640"/>
            <a:ext cx="870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9DDEC2C-6DC0-6D48-934F-72F9B0B45BB4}"/>
              </a:ext>
            </a:extLst>
          </p:cNvPr>
          <p:cNvCxnSpPr>
            <a:cxnSpLocks/>
          </p:cNvCxnSpPr>
          <p:nvPr/>
        </p:nvCxnSpPr>
        <p:spPr>
          <a:xfrm>
            <a:off x="2594733" y="4123640"/>
            <a:ext cx="870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460F34E-D906-974B-AB41-405452AF6909}"/>
              </a:ext>
            </a:extLst>
          </p:cNvPr>
          <p:cNvCxnSpPr>
            <a:cxnSpLocks/>
          </p:cNvCxnSpPr>
          <p:nvPr/>
        </p:nvCxnSpPr>
        <p:spPr>
          <a:xfrm>
            <a:off x="3957428" y="4123854"/>
            <a:ext cx="4806730" cy="19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197EC67-4E3C-D542-9CFE-18F80F8BC4F5}"/>
              </a:ext>
            </a:extLst>
          </p:cNvPr>
          <p:cNvSpPr txBox="1"/>
          <p:nvPr/>
        </p:nvSpPr>
        <p:spPr>
          <a:xfrm>
            <a:off x="1320899" y="4205559"/>
            <a:ext cx="931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field1             field2				field3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522DB7A-6E6A-2A45-897B-F18AA668F6FD}"/>
                  </a:ext>
                </a:extLst>
              </p:cNvPr>
              <p:cNvSpPr txBox="1"/>
              <p:nvPr/>
            </p:nvSpPr>
            <p:spPr>
              <a:xfrm>
                <a:off x="1102993" y="4670145"/>
                <a:ext cx="8577861" cy="1040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000" dirty="0"/>
                  <a:t>每个</a:t>
                </a:r>
                <a:r>
                  <a:rPr kumimoji="1" lang="en-US" altLang="zh-CN" sz="2000" dirty="0"/>
                  <a:t>w</a:t>
                </a:r>
                <a:r>
                  <a:rPr kumimoji="1" lang="zh-CN" altLang="en-US" sz="2000" dirty="0"/>
                  <a:t>在对应的域中有特定的项量</a:t>
                </a:r>
                <a:r>
                  <a:rPr kumimoji="1"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2000" dirty="0"/>
                  <a:t>代表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000" dirty="0"/>
                  <a:t> 在</a:t>
                </a:r>
                <a:r>
                  <a:rPr kumimoji="1" lang="en-US" altLang="zh-CN" sz="2000" dirty="0"/>
                  <a:t>field2</a:t>
                </a:r>
                <a:r>
                  <a:rPr kumimoji="1" lang="zh-CN" altLang="en-US" sz="2000" dirty="0"/>
                  <a:t>上对应的权重。 </a:t>
                </a:r>
                <a:endParaRPr kumimoji="1"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000" dirty="0"/>
                  <a:t>与哪个域上的特征进行计算，便取对应域的</a:t>
                </a:r>
                <a:r>
                  <a:rPr kumimoji="1" lang="en-US" altLang="zh-CN" sz="2000" dirty="0"/>
                  <a:t>w</a:t>
                </a:r>
                <a:r>
                  <a:rPr kumimoji="1" lang="zh-CN" altLang="en-US" sz="2000" dirty="0"/>
                  <a:t> 。</a:t>
                </a:r>
                <a:endParaRPr kumimoji="1"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w</a:t>
                </a:r>
                <a:r>
                  <a:rPr kumimoji="1" lang="zh-CN" altLang="en-US" sz="2000" dirty="0"/>
                  <a:t>的数量增加为 </a:t>
                </a:r>
                <a:r>
                  <a:rPr kumimoji="1" lang="en-US" altLang="zh-CN" sz="2000" dirty="0"/>
                  <a:t>n * f * k</a:t>
                </a:r>
                <a:r>
                  <a:rPr kumimoji="1" lang="zh-CN" altLang="en-US" sz="2000" dirty="0"/>
                  <a:t>    </a:t>
                </a:r>
                <a:r>
                  <a:rPr kumimoji="1" lang="en-US" altLang="zh-CN" sz="2000" dirty="0"/>
                  <a:t>(f</a:t>
                </a:r>
                <a:r>
                  <a:rPr kumimoji="1" lang="zh-CN" altLang="en-US" sz="2000" dirty="0"/>
                  <a:t>为域的数量）。</a:t>
                </a:r>
                <a:endParaRPr kumimoji="1" lang="en-US" altLang="zh-CN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522DB7A-6E6A-2A45-897B-F18AA668F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93" y="4670145"/>
                <a:ext cx="8577861" cy="1040349"/>
              </a:xfrm>
              <a:prstGeom prst="rect">
                <a:avLst/>
              </a:prstGeom>
              <a:blipFill>
                <a:blip r:embed="rId3"/>
                <a:stretch>
                  <a:fillRect l="-444" t="-2410" b="-8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2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165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600" b="1" dirty="0"/>
              <a:t>扩展</a:t>
            </a:r>
            <a:r>
              <a:rPr kumimoji="1" lang="en-US" altLang="zh-CN" sz="3600" b="1" dirty="0"/>
              <a:t>:FFM</a:t>
            </a:r>
            <a:r>
              <a:rPr kumimoji="1" lang="zh-CN" altLang="en-US" sz="3600" b="1" dirty="0"/>
              <a:t>推荐系统代码表示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B8DE9-0095-414A-9B81-D08E7779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786" y="1909214"/>
            <a:ext cx="10371576" cy="4597879"/>
          </a:xfr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" altLang="zh-CN" sz="2400" dirty="0"/>
              <a:t>def  getFieldIndex(x_index):  </a:t>
            </a:r>
            <a:r>
              <a:rPr lang="en-US" altLang="zh-CN" sz="1800" i="1" dirty="0"/>
              <a:t>#</a:t>
            </a:r>
            <a:r>
              <a:rPr lang="zh-CN" altLang="en-US" sz="1800" i="1" dirty="0"/>
              <a:t>假设这个方法是由传入的</a:t>
            </a:r>
            <a:r>
              <a:rPr lang="en-US" altLang="zh-CN" sz="1800" i="1" dirty="0"/>
              <a:t>x</a:t>
            </a:r>
            <a:r>
              <a:rPr lang="zh-CN" altLang="en-US" sz="1800" i="1" dirty="0"/>
              <a:t>的索引取得对应 </a:t>
            </a:r>
            <a:r>
              <a:rPr lang="en-US" altLang="zh-CN" sz="1800" i="1" dirty="0"/>
              <a:t>field</a:t>
            </a:r>
            <a:r>
              <a:rPr lang="zh-CN" altLang="en-US" sz="1800" i="1" dirty="0"/>
              <a:t> 的索引 </a:t>
            </a:r>
            <a:endParaRPr lang="en-US" altLang="zh-CN" sz="1800" i="1" dirty="0"/>
          </a:p>
          <a:p>
            <a:pPr marL="0" indent="0">
              <a:buNone/>
            </a:pPr>
            <a:r>
              <a:rPr lang="en" altLang="zh-CN" sz="2400" dirty="0"/>
              <a:t>	return field_index</a:t>
            </a:r>
          </a:p>
          <a:p>
            <a:pPr marL="0" indent="0">
              <a:buNone/>
            </a:pPr>
            <a:endParaRPr lang="en" altLang="zh-CN" sz="2400" dirty="0"/>
          </a:p>
          <a:p>
            <a:pPr marL="0" indent="0">
              <a:buNone/>
            </a:pPr>
            <a:r>
              <a:rPr lang="en" altLang="zh-CN" sz="2400" dirty="0"/>
              <a:t>sum=0</a:t>
            </a:r>
            <a:r>
              <a:rPr lang="zh-CN" altLang="en-US" sz="2400" dirty="0"/>
              <a:t> </a:t>
            </a:r>
            <a:r>
              <a:rPr lang="en-US" altLang="zh-CN" sz="2400" dirty="0"/>
              <a:t>, n =len(x), len_field = </a:t>
            </a:r>
            <a:r>
              <a:rPr lang="zh-CN" altLang="en-US" sz="2400" dirty="0"/>
              <a:t>域的数量</a:t>
            </a:r>
            <a:endParaRPr lang="en" altLang="zh-CN" sz="2400" dirty="0"/>
          </a:p>
          <a:p>
            <a:pPr marL="0" indent="0">
              <a:buNone/>
            </a:pPr>
            <a:r>
              <a:rPr lang="en" altLang="zh-CN" sz="2400" dirty="0"/>
              <a:t>w = </a:t>
            </a:r>
            <a:r>
              <a:rPr lang="zh-CN" altLang="en" sz="2400" dirty="0"/>
              <a:t>随机</a:t>
            </a:r>
            <a:r>
              <a:rPr lang="zh-CN" altLang="en-US" sz="2400" dirty="0"/>
              <a:t>初始化</a:t>
            </a:r>
            <a:r>
              <a:rPr lang="en-US" altLang="zh-CN" sz="2400" dirty="0"/>
              <a:t>w</a:t>
            </a:r>
            <a:r>
              <a:rPr lang="zh-CN" altLang="en-US" sz="2400" dirty="0"/>
              <a:t>数组</a:t>
            </a:r>
            <a:r>
              <a:rPr lang="en-US" altLang="zh-CN" sz="2400" dirty="0"/>
              <a:t>shape</a:t>
            </a:r>
            <a:r>
              <a:rPr lang="zh-CN" altLang="en-US" sz="2400" dirty="0"/>
              <a:t>是</a:t>
            </a:r>
            <a:r>
              <a:rPr lang="en-US" altLang="zh-CN" sz="2400" dirty="0"/>
              <a:t>(</a:t>
            </a:r>
            <a:r>
              <a:rPr lang="zh-CN" altLang="en-US" sz="2400" dirty="0"/>
              <a:t> </a:t>
            </a:r>
            <a:r>
              <a:rPr lang="en-US" altLang="zh-CN" sz="2400" dirty="0"/>
              <a:t>n , len_field, k</a:t>
            </a:r>
            <a:r>
              <a:rPr lang="zh-CN" altLang="en-US" sz="2400" dirty="0"/>
              <a:t> </a:t>
            </a:r>
            <a:r>
              <a:rPr lang="en-US" altLang="zh-CN" sz="2400" dirty="0"/>
              <a:t>)  k</a:t>
            </a:r>
            <a:r>
              <a:rPr lang="zh-CN" altLang="en-US" sz="2400" dirty="0"/>
              <a:t>是超参</a:t>
            </a:r>
            <a:endParaRPr lang="en-US" altLang="zh-CN" sz="2400" dirty="0"/>
          </a:p>
          <a:p>
            <a:pPr marL="0" indent="0">
              <a:buNone/>
            </a:pPr>
            <a:br>
              <a:rPr lang="en" altLang="zh-CN" sz="2400" dirty="0"/>
            </a:br>
            <a:r>
              <a:rPr lang="en" altLang="zh-CN" sz="2400" b="1" dirty="0"/>
              <a:t>for </a:t>
            </a:r>
            <a:r>
              <a:rPr lang="en" altLang="zh-CN" sz="2400" dirty="0"/>
              <a:t>j1 </a:t>
            </a:r>
            <a:r>
              <a:rPr lang="en" altLang="zh-CN" sz="2400" b="1" dirty="0"/>
              <a:t>in </a:t>
            </a:r>
            <a:r>
              <a:rPr lang="en" altLang="zh-CN" sz="2400" dirty="0"/>
              <a:t>range(n):</a:t>
            </a:r>
            <a:br>
              <a:rPr lang="en" altLang="zh-CN" sz="2400" dirty="0"/>
            </a:br>
            <a:r>
              <a:rPr lang="en" altLang="zh-CN" sz="2400" dirty="0"/>
              <a:t>    </a:t>
            </a:r>
            <a:r>
              <a:rPr lang="en" altLang="zh-CN" sz="2400" b="1" dirty="0"/>
              <a:t>for </a:t>
            </a:r>
            <a:r>
              <a:rPr lang="en" altLang="zh-CN" sz="2400" dirty="0"/>
              <a:t>j2 </a:t>
            </a:r>
            <a:r>
              <a:rPr lang="en" altLang="zh-CN" sz="2400" b="1" dirty="0"/>
              <a:t>in </a:t>
            </a:r>
            <a:r>
              <a:rPr lang="en" altLang="zh-CN" sz="2400" dirty="0"/>
              <a:t>range(j1+1,n):</a:t>
            </a:r>
          </a:p>
          <a:p>
            <a:pPr marL="0" indent="0">
              <a:buNone/>
            </a:pPr>
            <a:r>
              <a:rPr lang="en" altLang="zh-CN" sz="2400" dirty="0"/>
              <a:t>	f1 = getFieldIndex(j1), f2 = getFieldIndex(j2)</a:t>
            </a:r>
            <a:br>
              <a:rPr lang="en" altLang="zh-CN" sz="2400" dirty="0"/>
            </a:br>
            <a:r>
              <a:rPr lang="en" altLang="zh-CN" sz="2400" dirty="0"/>
              <a:t>        	sum += w[j1][f</a:t>
            </a:r>
            <a:r>
              <a:rPr lang="en-US" altLang="zh-CN" sz="2400" dirty="0"/>
              <a:t>2</a:t>
            </a:r>
            <a:r>
              <a:rPr lang="en" altLang="zh-CN" sz="2400" dirty="0"/>
              <a:t>]</a:t>
            </a:r>
            <a:r>
              <a:rPr lang="en-US" altLang="zh-CN" sz="2400" dirty="0"/>
              <a:t>.dot(w[j2][f1]) </a:t>
            </a:r>
            <a:r>
              <a:rPr lang="en" altLang="zh-CN" sz="2400" dirty="0"/>
              <a:t>* x[j1] * x[j2]</a:t>
            </a:r>
            <a:br>
              <a:rPr lang="en" altLang="zh-CN" sz="2400" dirty="0"/>
            </a:br>
            <a:r>
              <a:rPr lang="en" altLang="zh-CN" sz="2400" dirty="0"/>
              <a:t>return sum</a:t>
            </a:r>
            <a:endParaRPr kumimoji="1" lang="en" altLang="zh-CN" sz="2400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21EBDBD8-1431-CB41-8409-A5D263648B3B}"/>
              </a:ext>
            </a:extLst>
          </p:cNvPr>
          <p:cNvCxnSpPr>
            <a:cxnSpLocks/>
          </p:cNvCxnSpPr>
          <p:nvPr/>
        </p:nvCxnSpPr>
        <p:spPr>
          <a:xfrm>
            <a:off x="448574" y="859979"/>
            <a:ext cx="11248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B9D7719-71CE-3B40-B289-DB7A198F11E5}"/>
                  </a:ext>
                </a:extLst>
              </p:cNvPr>
              <p:cNvSpPr/>
              <p:nvPr/>
            </p:nvSpPr>
            <p:spPr>
              <a:xfrm>
                <a:off x="966158" y="1118034"/>
                <a:ext cx="9834114" cy="504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FFM</a:t>
                </a:r>
                <a:r>
                  <a:rPr lang="zh-CN" altLang="en-US" sz="2400" dirty="0"/>
                  <a:t>二次项公式： </a:t>
                </a:r>
                <a:r>
                  <a:rPr lang="en-US" altLang="zh-CN" sz="2400" dirty="0"/>
                  <a:t>y’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1+1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·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)∗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B9D7719-71CE-3B40-B289-DB7A198F1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58" y="1118034"/>
                <a:ext cx="9834114" cy="504754"/>
              </a:xfrm>
              <a:prstGeom prst="rect">
                <a:avLst/>
              </a:prstGeom>
              <a:blipFill>
                <a:blip r:embed="rId2"/>
                <a:stretch>
                  <a:fillRect l="-903" t="-112195" b="-163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193763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{C85B77FF-7EFA-3A4B-91C0-6225ED34D6FE}tf10001119</Template>
  <TotalTime>24311</TotalTime>
  <Words>536</Words>
  <Application>Microsoft Macintosh PowerPoint</Application>
  <PresentationFormat>宽屏</PresentationFormat>
  <Paragraphs>108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Gill Sans MT</vt:lpstr>
      <vt:lpstr>画廊</vt:lpstr>
      <vt:lpstr>从逻辑回归到FM推荐系统</vt:lpstr>
      <vt:lpstr>从逻辑回归到FM推荐系统</vt:lpstr>
      <vt:lpstr>逻辑回归推荐系统</vt:lpstr>
      <vt:lpstr>PowerPoint 演示文稿</vt:lpstr>
      <vt:lpstr>Poly2推荐系统</vt:lpstr>
      <vt:lpstr>Poly2到FM推荐系统</vt:lpstr>
      <vt:lpstr>FM推荐系统</vt:lpstr>
      <vt:lpstr>扩展:FFM推荐系统</vt:lpstr>
      <vt:lpstr>扩展:FFM推荐系统代码表示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74</cp:revision>
  <dcterms:created xsi:type="dcterms:W3CDTF">2020-09-03T05:09:30Z</dcterms:created>
  <dcterms:modified xsi:type="dcterms:W3CDTF">2020-10-11T08:57:51Z</dcterms:modified>
</cp:coreProperties>
</file>