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58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8"/>
    <p:restoredTop sz="95377"/>
  </p:normalViewPr>
  <p:slideViewPr>
    <p:cSldViewPr snapToGrid="0" snapToObjects="1">
      <p:cViewPr varScale="1">
        <p:scale>
          <a:sx n="74" d="100"/>
          <a:sy n="74" d="100"/>
        </p:scale>
        <p:origin x="184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从逻辑回归到</a:t>
            </a:r>
            <a:r>
              <a:rPr kumimoji="1" lang="en-US" altLang="zh-CN" b="1" dirty="0"/>
              <a:t>FM</a:t>
            </a:r>
            <a:r>
              <a:rPr kumimoji="1" lang="zh-CN" altLang="en-US" b="1" dirty="0"/>
              <a:t>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逻辑回归推荐系统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pPr/>
                <a:r>
                  <a:rPr lang="en" altLang="zh-CN" sz="2800" dirty="0"/>
                  <a:t>FM </a:t>
                </a:r>
                <a:r>
                  <a:rPr lang="en" altLang="zh-CN" dirty="0"/>
                  <a:t>(Factorization Machine </a:t>
                </a:r>
                <a:r>
                  <a:rPr lang="zh-CN" altLang="en" dirty="0"/>
                  <a:t>因子</a:t>
                </a:r>
                <a:r>
                  <a:rPr lang="zh-CN" altLang="en-US" dirty="0"/>
                  <a:t>分解机</a:t>
                </a:r>
                <a:r>
                  <a:rPr lang="en-US" altLang="zh-CN" dirty="0"/>
                  <a:t>)</a:t>
                </a:r>
                <a:r>
                  <a:rPr lang="en" altLang="zh-CN" sz="2800" dirty="0"/>
                  <a:t> </a:t>
                </a:r>
                <a:r>
                  <a:rPr lang="zh-CN" altLang="en" sz="2800" dirty="0"/>
                  <a:t>的</a:t>
                </a:r>
                <a:r>
                  <a:rPr lang="zh-CN" altLang="en-US" sz="2800" dirty="0"/>
                  <a:t>由来过程：</a:t>
                </a:r>
                <a:endParaRPr lang="en" altLang="zh-CN" sz="2800" dirty="0"/>
              </a:p>
              <a:p>
                <a:pPr marL="0" indent="0">
                  <a:buNone/>
                </a:pPr>
                <a:r>
                  <a:rPr lang="en" altLang="zh-CN" sz="2400" i="1" dirty="0"/>
                  <a:t>Logistic regression	</a:t>
                </a:r>
                <a:r>
                  <a:rPr lang="en-US" altLang="zh-CN" sz="2400" i="1" dirty="0"/>
                  <a:t>&gt;	poly2	&gt;	FM	&gt;	FFM</a:t>
                </a:r>
              </a:p>
              <a:p>
                <a:pPr marL="0" indent="0">
                  <a:buNone/>
                </a:pPr>
                <a:endParaRPr lang="en" altLang="zh-CN" dirty="0"/>
              </a:p>
              <a:p>
                <a:pPr/>
                <a:r>
                  <a:rPr lang="en" altLang="zh-CN" sz="2800" dirty="0"/>
                  <a:t>Logistic regression </a:t>
                </a:r>
                <a:r>
                  <a:rPr lang="zh-CN" altLang="en" sz="2800" dirty="0"/>
                  <a:t>公式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zh-CN" altLang="en-US" sz="2400" dirty="0"/>
                  <a:t>      （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为特征数量）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y = sigmoid(y’)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" altLang="zh-CN" dirty="0"/>
              </a:p>
              <a:p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965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5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93" y="20197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53495-754A-3640-AF6A-E6F7D6C0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55420"/>
              </p:ext>
            </p:extLst>
          </p:nvPr>
        </p:nvGraphicFramePr>
        <p:xfrm>
          <a:off x="1286393" y="759959"/>
          <a:ext cx="714693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6733">
                  <a:extLst>
                    <a:ext uri="{9D8B030D-6E8A-4147-A177-3AD203B41FA5}">
                      <a16:colId xmlns:a16="http://schemas.microsoft.com/office/drawing/2014/main" val="10983346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1001708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85790030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2531845927"/>
                    </a:ext>
                  </a:extLst>
                </a:gridCol>
              </a:tblGrid>
              <a:tr h="203496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617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喜剧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00048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爱情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1510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81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CDA9469-62A5-1141-90F4-3FE38F4C0E80}"/>
              </a:ext>
            </a:extLst>
          </p:cNvPr>
          <p:cNvSpPr txBox="1"/>
          <p:nvPr/>
        </p:nvSpPr>
        <p:spPr>
          <a:xfrm>
            <a:off x="1286393" y="357580"/>
            <a:ext cx="146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原始数据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3ADC99-DB8B-A14C-9091-C5978226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3692"/>
              </p:ext>
            </p:extLst>
          </p:nvPr>
        </p:nvGraphicFramePr>
        <p:xfrm>
          <a:off x="1286393" y="2912490"/>
          <a:ext cx="9365945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19718581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0946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80C373-D174-7443-95A1-598011A30D3A}"/>
              </a:ext>
            </a:extLst>
          </p:cNvPr>
          <p:cNvSpPr txBox="1"/>
          <p:nvPr/>
        </p:nvSpPr>
        <p:spPr>
          <a:xfrm>
            <a:off x="1286393" y="258245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One-hot</a:t>
            </a:r>
            <a:r>
              <a:rPr kumimoji="1" lang="zh-CN" altLang="en-US" dirty="0"/>
              <a:t>编码后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1745CF-FCFA-D04D-A519-19E1AD3FA232}"/>
              </a:ext>
            </a:extLst>
          </p:cNvPr>
          <p:cNvSpPr txBox="1"/>
          <p:nvPr/>
        </p:nvSpPr>
        <p:spPr>
          <a:xfrm>
            <a:off x="1355290" y="4826675"/>
            <a:ext cx="7146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假设我们预测第一行的点击率：</a:t>
            </a:r>
            <a:endParaRPr kumimoji="1" lang="en-US" altLang="zh-CN" dirty="0"/>
          </a:p>
          <a:p>
            <a:r>
              <a:rPr kumimoji="1" lang="en-US" altLang="zh-CN" dirty="0"/>
              <a:t>X=[10,1,1,0,0]     </a:t>
            </a:r>
          </a:p>
          <a:p>
            <a:r>
              <a:rPr kumimoji="1" lang="en-US" altLang="zh-CN" dirty="0"/>
              <a:t>W = [w1,w2,w3,w4,w5]  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</a:t>
            </a:r>
            <a:r>
              <a:rPr kumimoji="1" lang="zh-CN" altLang="en-US" dirty="0"/>
              <a:t>随机初始化）</a:t>
            </a:r>
            <a:endParaRPr kumimoji="1" lang="en-US" altLang="zh-CN" dirty="0"/>
          </a:p>
          <a:p>
            <a:r>
              <a:rPr kumimoji="1" lang="en-US" altLang="zh-CN" dirty="0"/>
              <a:t>Y_hat = sigmoid( W . dot(X) + w0 )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</a:t>
                </a:r>
                <a:r>
                  <a:rPr lang="zh-CN" altLang="en-US" sz="2400" dirty="0"/>
                  <a:t> </a:t>
                </a:r>
                <a:r>
                  <a:rPr lang="zh-CN" altLang="en-US" dirty="0"/>
                  <a:t>逻辑回归项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    特征交叉二次项</a:t>
                </a:r>
                <a:endParaRPr lang="en-US" altLang="zh-CN" sz="1800" dirty="0"/>
              </a:p>
              <a:p>
                <a:r>
                  <a:rPr kumimoji="1" lang="zh-CN" altLang="en-US" dirty="0"/>
                  <a:t>二次项部分代码表示：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  <a:blipFill>
                <a:blip r:embed="rId2"/>
                <a:stretch>
                  <a:fillRect l="-483" t="-29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743B067-AB2F-5646-B12E-2BCE7F702811}"/>
              </a:ext>
            </a:extLst>
          </p:cNvPr>
          <p:cNvCxnSpPr>
            <a:cxnSpLocks/>
          </p:cNvCxnSpPr>
          <p:nvPr/>
        </p:nvCxnSpPr>
        <p:spPr>
          <a:xfrm>
            <a:off x="3674853" y="3088257"/>
            <a:ext cx="212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DE77D97-4DA3-9648-B8A6-A60CE9CE3492}"/>
              </a:ext>
            </a:extLst>
          </p:cNvPr>
          <p:cNvCxnSpPr>
            <a:cxnSpLocks/>
          </p:cNvCxnSpPr>
          <p:nvPr/>
        </p:nvCxnSpPr>
        <p:spPr>
          <a:xfrm>
            <a:off x="6253216" y="3088257"/>
            <a:ext cx="3453441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1B4C32-B2DF-0C47-8C55-C21BA651C8E3}"/>
              </a:ext>
            </a:extLst>
          </p:cNvPr>
          <p:cNvSpPr txBox="1"/>
          <p:nvPr/>
        </p:nvSpPr>
        <p:spPr>
          <a:xfrm>
            <a:off x="1451579" y="3657601"/>
            <a:ext cx="91416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i=0 , sum=0,   n=len(x) , w=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数组长度是 </a:t>
            </a:r>
            <a:r>
              <a:rPr lang="en-US" altLang="zh-CN" sz="2000" dirty="0"/>
              <a:t>n*(n+1)/2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w[i]*x[j1]*x[j2]</a:t>
            </a:r>
            <a:br>
              <a:rPr lang="en" altLang="zh-CN" sz="2000" dirty="0"/>
            </a:br>
            <a:r>
              <a:rPr lang="en" altLang="zh-CN" sz="2000" dirty="0"/>
              <a:t>        i += 1</a:t>
            </a:r>
          </a:p>
          <a:p>
            <a:r>
              <a:rPr kumimoji="1" lang="en" altLang="zh-CN" sz="2000" dirty="0"/>
              <a:t>return sum</a:t>
            </a:r>
          </a:p>
        </p:txBody>
      </p:sp>
    </p:spTree>
    <p:extLst>
      <p:ext uri="{BB962C8B-B14F-4D97-AF65-F5344CB8AC3E}">
        <p14:creationId xmlns:p14="http://schemas.microsoft.com/office/powerpoint/2010/main" val="263193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到</a:t>
            </a:r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r>
                  <a:rPr kumimoji="1" lang="en" altLang="zh-CN" dirty="0"/>
                  <a:t>FM</a:t>
                </a:r>
                <a:r>
                  <a:rPr kumimoji="1" lang="zh-CN" altLang="en" dirty="0"/>
                  <a:t>公式</a:t>
                </a:r>
                <a:r>
                  <a:rPr kumimoji="1" lang="zh-CN" altLang="en-US" dirty="0"/>
                  <a:t>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kumimoji="1" lang="en-US" altLang="zh-CN" dirty="0"/>
                  <a:t>Poly2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FM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 </a:t>
                </a:r>
                <a:r>
                  <a:rPr kumimoji="1" lang="zh-CN" altLang="en" dirty="0"/>
                  <a:t>重要</a:t>
                </a:r>
                <a:r>
                  <a:rPr kumimoji="1" lang="zh-CN" altLang="en-US" dirty="0"/>
                  <a:t>变化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意为由一个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值，变为两个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向量的点乘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代表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对应</a:t>
                </a:r>
                <a:r>
                  <a:rPr kumimoji="1" lang="zh-CN" altLang="en-US" dirty="0"/>
                  <a:t>的隐参数向量。</a:t>
                </a:r>
                <a:endParaRPr kumimoji="1" lang="en" altLang="zh-CN" dirty="0"/>
              </a:p>
              <a:p>
                <a:r>
                  <a:rPr kumimoji="1" lang="zh-CN" altLang="en" dirty="0"/>
                  <a:t>二次项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的数量由 </a:t>
                </a:r>
                <a:r>
                  <a:rPr kumimoji="1" lang="en-US" altLang="zh-CN" dirty="0"/>
                  <a:t>n*(n+1)/2  </a:t>
                </a:r>
                <a:r>
                  <a:rPr kumimoji="1" lang="zh-CN" altLang="en-US" dirty="0"/>
                  <a:t>变为 </a:t>
                </a:r>
                <a:r>
                  <a:rPr kumimoji="1" lang="en-US" altLang="zh-CN" dirty="0"/>
                  <a:t>n * k , k</a:t>
                </a:r>
                <a:r>
                  <a:rPr kumimoji="1" lang="zh-CN" altLang="en-US" dirty="0"/>
                  <a:t>为超参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代表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向量的隐因子数量。</a:t>
                </a:r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603" t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8C6B512-7E46-C742-AAB6-4F447146F92B}"/>
              </a:ext>
            </a:extLst>
          </p:cNvPr>
          <p:cNvCxnSpPr/>
          <p:nvPr/>
        </p:nvCxnSpPr>
        <p:spPr>
          <a:xfrm>
            <a:off x="4710024" y="4071669"/>
            <a:ext cx="29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zh-CN" altLang="en" dirty="0"/>
                  <a:t>代码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  <a:blipFill>
                <a:blip r:embed="rId2"/>
                <a:stretch>
                  <a:fillRect l="-362" t="-41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BAAC72-A943-BF48-BDCF-A67667D0C4F0}"/>
              </a:ext>
            </a:extLst>
          </p:cNvPr>
          <p:cNvSpPr txBox="1"/>
          <p:nvPr/>
        </p:nvSpPr>
        <p:spPr>
          <a:xfrm>
            <a:off x="1293962" y="3278038"/>
            <a:ext cx="91957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sum=0</a:t>
            </a:r>
            <a:r>
              <a:rPr lang="zh-CN" altLang="en-US" sz="2000" dirty="0"/>
              <a:t> </a:t>
            </a:r>
            <a:r>
              <a:rPr lang="en-US" altLang="zh-CN" sz="2000" dirty="0"/>
              <a:t>, n =len(x)</a:t>
            </a:r>
            <a:endParaRPr lang="en" altLang="zh-CN" sz="2000" dirty="0"/>
          </a:p>
          <a:p>
            <a:r>
              <a:rPr lang="en" altLang="zh-CN" sz="2000" dirty="0"/>
              <a:t>w = 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</a:t>
            </a:r>
            <a:r>
              <a:rPr lang="en-US" altLang="zh-CN" sz="2000" dirty="0"/>
              <a:t>shape</a:t>
            </a:r>
            <a:r>
              <a:rPr lang="zh-CN" altLang="en-US" sz="2000" dirty="0"/>
              <a:t>是</a:t>
            </a:r>
            <a:r>
              <a:rPr lang="en-US" altLang="zh-CN" sz="2000" dirty="0"/>
              <a:t>(</a:t>
            </a:r>
            <a:r>
              <a:rPr lang="zh-CN" altLang="en-US" sz="2000" dirty="0"/>
              <a:t> </a:t>
            </a:r>
            <a:r>
              <a:rPr lang="en-US" altLang="zh-CN" sz="2000" dirty="0"/>
              <a:t>n , k</a:t>
            </a:r>
            <a:r>
              <a:rPr lang="zh-CN" altLang="en-US" sz="2000" dirty="0"/>
              <a:t> </a:t>
            </a:r>
            <a:r>
              <a:rPr lang="en-US" altLang="zh-CN" sz="2000" dirty="0"/>
              <a:t>)  k</a:t>
            </a:r>
            <a:r>
              <a:rPr lang="zh-CN" altLang="en-US" sz="2000" dirty="0"/>
              <a:t>是超参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w[j1]</a:t>
            </a:r>
            <a:r>
              <a:rPr lang="en-US" altLang="zh-CN" sz="2000" dirty="0"/>
              <a:t>.dot(w[j2]) </a:t>
            </a:r>
            <a:r>
              <a:rPr lang="en" altLang="zh-CN" sz="2000" dirty="0"/>
              <a:t>* x[j1] * x[j2]</a:t>
            </a:r>
            <a:br>
              <a:rPr lang="en" altLang="zh-CN" sz="2000" dirty="0"/>
            </a:br>
            <a:r>
              <a:rPr lang="en" altLang="zh-CN" sz="2000" dirty="0"/>
              <a:t>return sum</a:t>
            </a:r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2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en-US" altLang="zh-CN" dirty="0"/>
                  <a:t>FFM</a:t>
                </a:r>
                <a:r>
                  <a:rPr lang="zh-CN" altLang="en-US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引入特征域的概念：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  <a:blipFill>
                <a:blip r:embed="rId2"/>
                <a:stretch>
                  <a:fillRect l="-362" t="-32090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5F3F02-AB74-504D-8289-1E0DA89E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24309"/>
              </p:ext>
            </p:extLst>
          </p:nvPr>
        </p:nvGraphicFramePr>
        <p:xfrm>
          <a:off x="1320899" y="3601770"/>
          <a:ext cx="7640662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2C5B22D-4063-9044-95DA-EFFD5CD7F648}"/>
              </a:ext>
            </a:extLst>
          </p:cNvPr>
          <p:cNvCxnSpPr>
            <a:cxnSpLocks/>
          </p:cNvCxnSpPr>
          <p:nvPr/>
        </p:nvCxnSpPr>
        <p:spPr>
          <a:xfrm>
            <a:off x="1320899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DDEC2C-6DC0-6D48-934F-72F9B0B45BB4}"/>
              </a:ext>
            </a:extLst>
          </p:cNvPr>
          <p:cNvCxnSpPr>
            <a:cxnSpLocks/>
          </p:cNvCxnSpPr>
          <p:nvPr/>
        </p:nvCxnSpPr>
        <p:spPr>
          <a:xfrm>
            <a:off x="2594733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460F34E-D906-974B-AB41-405452AF6909}"/>
              </a:ext>
            </a:extLst>
          </p:cNvPr>
          <p:cNvCxnSpPr>
            <a:cxnSpLocks/>
          </p:cNvCxnSpPr>
          <p:nvPr/>
        </p:nvCxnSpPr>
        <p:spPr>
          <a:xfrm>
            <a:off x="3957428" y="4123854"/>
            <a:ext cx="4806730" cy="1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97EC67-4E3C-D542-9CFE-18F80F8BC4F5}"/>
              </a:ext>
            </a:extLst>
          </p:cNvPr>
          <p:cNvSpPr txBox="1"/>
          <p:nvPr/>
        </p:nvSpPr>
        <p:spPr>
          <a:xfrm>
            <a:off x="1320899" y="4205559"/>
            <a:ext cx="93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field1             field2				field3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/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每个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在对应的域中有特定的项量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在</a:t>
                </a:r>
                <a:r>
                  <a:rPr kumimoji="1" lang="en-US" altLang="zh-CN" sz="2000" dirty="0"/>
                  <a:t>field2</a:t>
                </a:r>
                <a:r>
                  <a:rPr kumimoji="1" lang="zh-CN" altLang="en-US" sz="2000" dirty="0"/>
                  <a:t>上对应的权重。 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与哪个域上的特征进行计算，便取对应域的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 。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的数量增加为 </a:t>
                </a:r>
                <a:r>
                  <a:rPr kumimoji="1" lang="en-US" altLang="zh-CN" sz="2000" dirty="0"/>
                  <a:t>n * f * k</a:t>
                </a:r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(f</a:t>
                </a:r>
                <a:r>
                  <a:rPr kumimoji="1" lang="zh-CN" altLang="en-US" sz="2000" dirty="0"/>
                  <a:t>为域的数量）。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blipFill>
                <a:blip r:embed="rId3"/>
                <a:stretch>
                  <a:fillRect l="-444" t="-2410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165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推荐系统代码表示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86" y="1909214"/>
            <a:ext cx="10371576" cy="4597879"/>
          </a:xfr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sz="2400" dirty="0"/>
              <a:t>def  getFieldIndex(x_index):  </a:t>
            </a:r>
            <a:r>
              <a:rPr lang="en-US" altLang="zh-CN" sz="1800" i="1" dirty="0"/>
              <a:t>#</a:t>
            </a:r>
            <a:r>
              <a:rPr lang="zh-CN" altLang="en-US" sz="1800" i="1" dirty="0"/>
              <a:t>假设这个方法是由传入的</a:t>
            </a:r>
            <a:r>
              <a:rPr lang="en-US" altLang="zh-CN" sz="1800" i="1" dirty="0"/>
              <a:t>x</a:t>
            </a:r>
            <a:r>
              <a:rPr lang="zh-CN" altLang="en-US" sz="1800" i="1" dirty="0"/>
              <a:t>的索引取得对应 </a:t>
            </a:r>
            <a:r>
              <a:rPr lang="en-US" altLang="zh-CN" sz="1800" i="1" dirty="0"/>
              <a:t>field</a:t>
            </a:r>
            <a:r>
              <a:rPr lang="zh-CN" altLang="en-US" sz="1800" i="1" dirty="0"/>
              <a:t> 的索引 </a:t>
            </a:r>
            <a:endParaRPr lang="en-US" altLang="zh-CN" sz="1800" i="1" dirty="0"/>
          </a:p>
          <a:p>
            <a:pPr marL="0" indent="0">
              <a:buNone/>
            </a:pPr>
            <a:r>
              <a:rPr lang="en" altLang="zh-CN" sz="2400" dirty="0"/>
              <a:t>	return field_index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sum=0</a:t>
            </a:r>
            <a:r>
              <a:rPr lang="zh-CN" altLang="en-US" sz="2400" dirty="0"/>
              <a:t> </a:t>
            </a:r>
            <a:r>
              <a:rPr lang="en-US" altLang="zh-CN" sz="2400" dirty="0"/>
              <a:t>, n =len(x), len_field = </a:t>
            </a:r>
            <a:r>
              <a:rPr lang="zh-CN" altLang="en-US" sz="2400" dirty="0"/>
              <a:t>域的数量</a:t>
            </a: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w = </a:t>
            </a:r>
            <a:r>
              <a:rPr lang="zh-CN" altLang="en" sz="2400" dirty="0"/>
              <a:t>随机</a:t>
            </a:r>
            <a:r>
              <a:rPr lang="zh-CN" altLang="en-US" sz="2400" dirty="0"/>
              <a:t>初始化</a:t>
            </a:r>
            <a:r>
              <a:rPr lang="en-US" altLang="zh-CN" sz="2400" dirty="0"/>
              <a:t>w</a:t>
            </a:r>
            <a:r>
              <a:rPr lang="zh-CN" altLang="en-US" sz="2400" dirty="0"/>
              <a:t>数组</a:t>
            </a:r>
            <a:r>
              <a:rPr lang="en-US" altLang="zh-CN" sz="2400" dirty="0"/>
              <a:t>shape</a:t>
            </a:r>
            <a:r>
              <a:rPr lang="zh-CN" altLang="en-US" sz="2400" dirty="0"/>
              <a:t>是</a:t>
            </a:r>
            <a:r>
              <a:rPr lang="en-US" altLang="zh-CN" sz="2400" dirty="0"/>
              <a:t>(</a:t>
            </a:r>
            <a:r>
              <a:rPr lang="zh-CN" altLang="en-US" sz="2400" dirty="0"/>
              <a:t> </a:t>
            </a:r>
            <a:r>
              <a:rPr lang="en-US" altLang="zh-CN" sz="2400" dirty="0"/>
              <a:t>n , len_field, k</a:t>
            </a:r>
            <a:r>
              <a:rPr lang="zh-CN" altLang="en-US" sz="2400" dirty="0"/>
              <a:t> </a:t>
            </a:r>
            <a:r>
              <a:rPr lang="en-US" altLang="zh-CN" sz="2400" dirty="0"/>
              <a:t>)  k</a:t>
            </a:r>
            <a:r>
              <a:rPr lang="zh-CN" altLang="en-US" sz="2400" dirty="0"/>
              <a:t>是超参</a:t>
            </a:r>
            <a:endParaRPr lang="en-US" altLang="zh-CN" sz="2400" dirty="0"/>
          </a:p>
          <a:p>
            <a:pPr marL="0" indent="0">
              <a:buNone/>
            </a:pPr>
            <a:br>
              <a:rPr lang="en" altLang="zh-CN" sz="2400" dirty="0"/>
            </a:br>
            <a:r>
              <a:rPr lang="en" altLang="zh-CN" sz="2400" b="1" dirty="0"/>
              <a:t>for </a:t>
            </a:r>
            <a:r>
              <a:rPr lang="en" altLang="zh-CN" sz="2400" dirty="0"/>
              <a:t>j1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range(n):</a:t>
            </a:r>
            <a:br>
              <a:rPr lang="en" altLang="zh-CN" sz="2400" dirty="0"/>
            </a:br>
            <a:r>
              <a:rPr lang="en" altLang="zh-CN" sz="2400" dirty="0"/>
              <a:t>    </a:t>
            </a:r>
            <a:r>
              <a:rPr lang="en" altLang="zh-CN" sz="2400" b="1" dirty="0"/>
              <a:t>for </a:t>
            </a:r>
            <a:r>
              <a:rPr lang="en" altLang="zh-CN" sz="2400" dirty="0"/>
              <a:t>j2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range(j1+1,n):</a:t>
            </a:r>
          </a:p>
          <a:p>
            <a:pPr marL="0" indent="0">
              <a:buNone/>
            </a:pPr>
            <a:r>
              <a:rPr lang="en" altLang="zh-CN" sz="2400" dirty="0"/>
              <a:t>	f1 = getFieldIndex(j1), f2 = getFieldIndex(j2)</a:t>
            </a:r>
            <a:br>
              <a:rPr lang="en" altLang="zh-CN" sz="2400" dirty="0"/>
            </a:br>
            <a:r>
              <a:rPr lang="en" altLang="zh-CN" sz="2400" dirty="0"/>
              <a:t>        	sum += w[j1][f1]</a:t>
            </a:r>
            <a:r>
              <a:rPr lang="en-US" altLang="zh-CN" sz="2400" dirty="0"/>
              <a:t>.dot(w[j2][f2]) </a:t>
            </a:r>
            <a:r>
              <a:rPr lang="en" altLang="zh-CN" sz="2400" dirty="0"/>
              <a:t>* x[j1] * x[j2]</a:t>
            </a:r>
            <a:br>
              <a:rPr lang="en" altLang="zh-CN" sz="2400" dirty="0"/>
            </a:br>
            <a:r>
              <a:rPr lang="en" altLang="zh-CN" sz="2400" dirty="0"/>
              <a:t>return sum</a:t>
            </a:r>
            <a:endParaRPr kumimoji="1" lang="en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1EBDBD8-1431-CB41-8409-A5D263648B3B}"/>
              </a:ext>
            </a:extLst>
          </p:cNvPr>
          <p:cNvCxnSpPr>
            <a:cxnSpLocks/>
          </p:cNvCxnSpPr>
          <p:nvPr/>
        </p:nvCxnSpPr>
        <p:spPr>
          <a:xfrm>
            <a:off x="448574" y="859979"/>
            <a:ext cx="1124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/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FFM</a:t>
                </a:r>
                <a:r>
                  <a:rPr lang="zh-CN" altLang="en-US" sz="2400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  <a:blipFill>
                <a:blip r:embed="rId2"/>
                <a:stretch>
                  <a:fillRect l="-903" t="-112195" b="-16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937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24229</TotalTime>
  <Words>490</Words>
  <Application>Microsoft Macintosh PowerPoint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Gill Sans MT</vt:lpstr>
      <vt:lpstr>画廊</vt:lpstr>
      <vt:lpstr>从逻辑回归到FM推荐系统</vt:lpstr>
      <vt:lpstr>逻辑回归推荐系统</vt:lpstr>
      <vt:lpstr>PowerPoint 演示文稿</vt:lpstr>
      <vt:lpstr>Poly2推荐系统</vt:lpstr>
      <vt:lpstr>Poly2到FM推荐系统</vt:lpstr>
      <vt:lpstr>FM推荐系统</vt:lpstr>
      <vt:lpstr>扩展:FFM推荐系统</vt:lpstr>
      <vt:lpstr>扩展:FFM推荐系统代码表示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70</cp:revision>
  <dcterms:created xsi:type="dcterms:W3CDTF">2020-09-03T05:09:30Z</dcterms:created>
  <dcterms:modified xsi:type="dcterms:W3CDTF">2020-10-10T09:21:36Z</dcterms:modified>
</cp:coreProperties>
</file>