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28" r:id="rId1"/>
  </p:sldMasterIdLst>
  <p:notesMasterIdLst>
    <p:notesMasterId r:id="rId15"/>
  </p:notesMasterIdLst>
  <p:handoutMasterIdLst>
    <p:handoutMasterId r:id="rId16"/>
  </p:handoutMasterIdLst>
  <p:sldIdLst>
    <p:sldId id="258" r:id="rId2"/>
    <p:sldId id="259" r:id="rId3"/>
    <p:sldId id="264" r:id="rId4"/>
    <p:sldId id="260" r:id="rId5"/>
    <p:sldId id="265" r:id="rId6"/>
    <p:sldId id="266" r:id="rId7"/>
    <p:sldId id="268" r:id="rId8"/>
    <p:sldId id="271" r:id="rId9"/>
    <p:sldId id="261" r:id="rId10"/>
    <p:sldId id="269" r:id="rId11"/>
    <p:sldId id="270" r:id="rId12"/>
    <p:sldId id="272" r:id="rId13"/>
    <p:sldId id="273" r:id="rId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38B1855-1B75-4FBE-930C-398BA8C253C6}" styleName="主题样式 2 - 强调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294"/>
    <p:restoredTop sz="95377"/>
  </p:normalViewPr>
  <p:slideViewPr>
    <p:cSldViewPr snapToGrid="0" snapToObjects="1">
      <p:cViewPr varScale="1">
        <p:scale>
          <a:sx n="62" d="100"/>
          <a:sy n="62" d="100"/>
        </p:scale>
        <p:origin x="740" y="52"/>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759CBEE4-4C0F-3F40-BB5B-65E3C903735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kumimoji="1" lang="zh-CN" altLang="en-US"/>
              <a:t>骰子人工智能</a:t>
            </a:r>
          </a:p>
        </p:txBody>
      </p:sp>
      <p:sp>
        <p:nvSpPr>
          <p:cNvPr id="3" name="日期占位符 2">
            <a:extLst>
              <a:ext uri="{FF2B5EF4-FFF2-40B4-BE49-F238E27FC236}">
                <a16:creationId xmlns:a16="http://schemas.microsoft.com/office/drawing/2014/main" id="{B635E101-F953-E94E-BA2C-37F9DE9B969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3F4049-CF41-9340-921C-9E953AEBC91D}" type="datetimeFigureOut">
              <a:rPr kumimoji="1" lang="zh-CN" altLang="en-US" smtClean="0"/>
              <a:t>2021/3/30</a:t>
            </a:fld>
            <a:endParaRPr kumimoji="1" lang="zh-CN" altLang="en-US"/>
          </a:p>
        </p:txBody>
      </p:sp>
      <p:sp>
        <p:nvSpPr>
          <p:cNvPr id="4" name="页脚占位符 3">
            <a:extLst>
              <a:ext uri="{FF2B5EF4-FFF2-40B4-BE49-F238E27FC236}">
                <a16:creationId xmlns:a16="http://schemas.microsoft.com/office/drawing/2014/main" id="{9A06290A-E413-624E-A4C1-701D9CBC1C5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5" name="灯片编号占位符 4">
            <a:extLst>
              <a:ext uri="{FF2B5EF4-FFF2-40B4-BE49-F238E27FC236}">
                <a16:creationId xmlns:a16="http://schemas.microsoft.com/office/drawing/2014/main" id="{F469756C-2436-AA45-BACD-278E6C38C4B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406891C-4D61-F042-9F1B-34C94835B7B3}" type="slidenum">
              <a:rPr kumimoji="1" lang="zh-CN" altLang="en-US" smtClean="0"/>
              <a:t>‹#›</a:t>
            </a:fld>
            <a:endParaRPr kumimoji="1" lang="zh-CN" altLang="en-US"/>
          </a:p>
        </p:txBody>
      </p:sp>
    </p:spTree>
    <p:extLst>
      <p:ext uri="{BB962C8B-B14F-4D97-AF65-F5344CB8AC3E}">
        <p14:creationId xmlns:p14="http://schemas.microsoft.com/office/powerpoint/2010/main" val="290165215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kumimoji="1" lang="zh-CN" altLang="en-US"/>
              <a:t>骰子人工智能</a:t>
            </a:r>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73ADF60-34E7-844F-99D8-BAD0570EEDCD}" type="datetimeFigureOut">
              <a:rPr kumimoji="1" lang="zh-CN" altLang="en-US" smtClean="0"/>
              <a:t>2021/3/30</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kumimoji="1" lang="zh-CN" altLang="en-US"/>
              <a:t>编辑母版文本样式
第二级
第三级
第四级
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0D69D0C-58E7-D148-9138-3A3264020D0F}" type="slidenum">
              <a:rPr kumimoji="1" lang="zh-CN" altLang="en-US" smtClean="0"/>
              <a:t>‹#›</a:t>
            </a:fld>
            <a:endParaRPr kumimoji="1" lang="zh-CN" altLang="en-US"/>
          </a:p>
        </p:txBody>
      </p:sp>
    </p:spTree>
    <p:extLst>
      <p:ext uri="{BB962C8B-B14F-4D97-AF65-F5344CB8AC3E}">
        <p14:creationId xmlns:p14="http://schemas.microsoft.com/office/powerpoint/2010/main" val="3589660135"/>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zh-CN" altLang="en-US"/>
              <a:t>单击此处编辑母版标题样式</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2EA75ED9-19BB-5F4D-9901-AD36885E3C35}" type="datetime1">
              <a:rPr kumimoji="1" lang="zh-CN" altLang="en-US" smtClean="0"/>
              <a:t>2021/3/30</a:t>
            </a:fld>
            <a:endParaRPr kumimoji="1" lang="zh-CN" altLang="en-US"/>
          </a:p>
        </p:txBody>
      </p:sp>
      <p:sp>
        <p:nvSpPr>
          <p:cNvPr id="5" name="Footer Placeholder 4"/>
          <p:cNvSpPr>
            <a:spLocks noGrp="1"/>
          </p:cNvSpPr>
          <p:nvPr>
            <p:ph type="ftr" sz="quarter" idx="11"/>
          </p:nvPr>
        </p:nvSpPr>
        <p:spPr>
          <a:xfrm>
            <a:off x="2416500" y="329307"/>
            <a:ext cx="4973915" cy="309201"/>
          </a:xfrm>
        </p:spPr>
        <p:txBody>
          <a:bodyPr/>
          <a:lstStyle/>
          <a:p>
            <a:r>
              <a:rPr kumimoji="1" lang="zh-CN" altLang="en-US"/>
              <a:t>骰子人工智能 </a:t>
            </a:r>
            <a:r>
              <a:rPr kumimoji="1" lang="en" altLang="zh-CN"/>
              <a:t>B</a:t>
            </a:r>
            <a:r>
              <a:rPr kumimoji="1" lang="zh-CN" altLang="en-US"/>
              <a:t>站主页</a:t>
            </a:r>
            <a:r>
              <a:rPr kumimoji="1" lang="en-US" altLang="zh-CN"/>
              <a:t>:</a:t>
            </a:r>
            <a:r>
              <a:rPr kumimoji="1" lang="en" altLang="zh-CN"/>
              <a:t>https://space.bilibili.com/497998686</a:t>
            </a:r>
            <a:endParaRPr kumimoji="1" lang="zh-CN" altLang="en-US"/>
          </a:p>
        </p:txBody>
      </p:sp>
      <p:sp>
        <p:nvSpPr>
          <p:cNvPr id="6" name="Slide Number Placeholder 5"/>
          <p:cNvSpPr>
            <a:spLocks noGrp="1"/>
          </p:cNvSpPr>
          <p:nvPr>
            <p:ph type="sldNum" sz="quarter" idx="12"/>
          </p:nvPr>
        </p:nvSpPr>
        <p:spPr>
          <a:xfrm>
            <a:off x="1437664" y="798973"/>
            <a:ext cx="811019" cy="503578"/>
          </a:xfrm>
        </p:spPr>
        <p:txBody>
          <a:bodyPr/>
          <a:lstStyle/>
          <a:p>
            <a:fld id="{ABDE1631-12A7-5D4C-9038-8AB9AEC5F45E}" type="slidenum">
              <a:rPr kumimoji="1" lang="zh-CN" altLang="en-US" smtClean="0"/>
              <a:t>‹#›</a:t>
            </a:fld>
            <a:endParaRPr kumimoji="1" lang="zh-CN" alt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15541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
第二级
第三级
第四级
第五级</a:t>
            </a:r>
            <a:endParaRPr lang="en-US" dirty="0"/>
          </a:p>
        </p:txBody>
      </p:sp>
      <p:sp>
        <p:nvSpPr>
          <p:cNvPr id="4" name="Date Placeholder 3"/>
          <p:cNvSpPr>
            <a:spLocks noGrp="1"/>
          </p:cNvSpPr>
          <p:nvPr>
            <p:ph type="dt" sz="half" idx="10"/>
          </p:nvPr>
        </p:nvSpPr>
        <p:spPr/>
        <p:txBody>
          <a:bodyPr/>
          <a:lstStyle/>
          <a:p>
            <a:fld id="{C4BB4DD4-6E9E-D943-B89D-24AB2A9A37AF}" type="datetime1">
              <a:rPr kumimoji="1" lang="zh-CN" altLang="en-US" smtClean="0"/>
              <a:t>2021/3/30</a:t>
            </a:fld>
            <a:endParaRPr kumimoji="1" lang="zh-CN" altLang="en-US"/>
          </a:p>
        </p:txBody>
      </p:sp>
      <p:sp>
        <p:nvSpPr>
          <p:cNvPr id="5" name="Footer Placeholder 4"/>
          <p:cNvSpPr>
            <a:spLocks noGrp="1"/>
          </p:cNvSpPr>
          <p:nvPr>
            <p:ph type="ftr" sz="quarter" idx="11"/>
          </p:nvPr>
        </p:nvSpPr>
        <p:spPr/>
        <p:txBody>
          <a:bodyPr/>
          <a:lstStyle/>
          <a:p>
            <a:r>
              <a:rPr kumimoji="1" lang="zh-CN" altLang="en-US"/>
              <a:t>骰子人工智能 </a:t>
            </a:r>
            <a:r>
              <a:rPr kumimoji="1" lang="en" altLang="zh-CN"/>
              <a:t>B</a:t>
            </a:r>
            <a:r>
              <a:rPr kumimoji="1" lang="zh-CN" altLang="en-US"/>
              <a:t>站主页</a:t>
            </a:r>
            <a:r>
              <a:rPr kumimoji="1" lang="en-US" altLang="zh-CN"/>
              <a:t>:</a:t>
            </a:r>
            <a:r>
              <a:rPr kumimoji="1" lang="en" altLang="zh-CN"/>
              <a:t>https://space.bilibili.com/497998686</a:t>
            </a:r>
            <a:endParaRPr kumimoji="1" lang="zh-CN" altLang="en-US"/>
          </a:p>
        </p:txBody>
      </p:sp>
      <p:sp>
        <p:nvSpPr>
          <p:cNvPr id="6" name="Slide Number Placeholder 5"/>
          <p:cNvSpPr>
            <a:spLocks noGrp="1"/>
          </p:cNvSpPr>
          <p:nvPr>
            <p:ph type="sldNum" sz="quarter" idx="12"/>
          </p:nvPr>
        </p:nvSpPr>
        <p:spPr/>
        <p:txBody>
          <a:bodyPr/>
          <a:lstStyle/>
          <a:p>
            <a:fld id="{ABDE1631-12A7-5D4C-9038-8AB9AEC5F45E}" type="slidenum">
              <a:rPr kumimoji="1" lang="zh-CN" altLang="en-US" smtClean="0"/>
              <a:t>‹#›</a:t>
            </a:fld>
            <a:endParaRPr kumimoji="1" lang="zh-CN" alt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58627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zh-CN" altLang="en-US"/>
              <a:t>编辑母版文本样式
第二级
第三级
第四级
第五级</a:t>
            </a:r>
            <a:endParaRPr lang="en-US" dirty="0"/>
          </a:p>
        </p:txBody>
      </p:sp>
      <p:sp>
        <p:nvSpPr>
          <p:cNvPr id="4" name="Date Placeholder 3"/>
          <p:cNvSpPr>
            <a:spLocks noGrp="1"/>
          </p:cNvSpPr>
          <p:nvPr>
            <p:ph type="dt" sz="half" idx="10"/>
          </p:nvPr>
        </p:nvSpPr>
        <p:spPr/>
        <p:txBody>
          <a:bodyPr/>
          <a:lstStyle/>
          <a:p>
            <a:fld id="{0D5B46DE-5891-CD47-9D1B-D1B2EC42C04F}" type="datetime1">
              <a:rPr kumimoji="1" lang="zh-CN" altLang="en-US" smtClean="0"/>
              <a:t>2021/3/30</a:t>
            </a:fld>
            <a:endParaRPr kumimoji="1" lang="zh-CN" altLang="en-US"/>
          </a:p>
        </p:txBody>
      </p:sp>
      <p:sp>
        <p:nvSpPr>
          <p:cNvPr id="5" name="Footer Placeholder 4"/>
          <p:cNvSpPr>
            <a:spLocks noGrp="1"/>
          </p:cNvSpPr>
          <p:nvPr>
            <p:ph type="ftr" sz="quarter" idx="11"/>
          </p:nvPr>
        </p:nvSpPr>
        <p:spPr/>
        <p:txBody>
          <a:bodyPr/>
          <a:lstStyle/>
          <a:p>
            <a:r>
              <a:rPr kumimoji="1" lang="zh-CN" altLang="en-US"/>
              <a:t>骰子人工智能 </a:t>
            </a:r>
            <a:r>
              <a:rPr kumimoji="1" lang="en" altLang="zh-CN"/>
              <a:t>B</a:t>
            </a:r>
            <a:r>
              <a:rPr kumimoji="1" lang="zh-CN" altLang="en-US"/>
              <a:t>站主页</a:t>
            </a:r>
            <a:r>
              <a:rPr kumimoji="1" lang="en-US" altLang="zh-CN"/>
              <a:t>:</a:t>
            </a:r>
            <a:r>
              <a:rPr kumimoji="1" lang="en" altLang="zh-CN"/>
              <a:t>https://space.bilibili.com/497998686</a:t>
            </a:r>
            <a:endParaRPr kumimoji="1" lang="zh-CN" altLang="en-US"/>
          </a:p>
        </p:txBody>
      </p:sp>
      <p:sp>
        <p:nvSpPr>
          <p:cNvPr id="6" name="Slide Number Placeholder 5"/>
          <p:cNvSpPr>
            <a:spLocks noGrp="1"/>
          </p:cNvSpPr>
          <p:nvPr>
            <p:ph type="sldNum" sz="quarter" idx="12"/>
          </p:nvPr>
        </p:nvSpPr>
        <p:spPr/>
        <p:txBody>
          <a:bodyPr/>
          <a:lstStyle/>
          <a:p>
            <a:fld id="{ABDE1631-12A7-5D4C-9038-8AB9AEC5F45E}" type="slidenum">
              <a:rPr kumimoji="1" lang="zh-CN" altLang="en-US" smtClean="0"/>
              <a:t>‹#›</a:t>
            </a:fld>
            <a:endParaRPr kumimoji="1" lang="zh-CN" alt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155688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nchor="t"/>
          <a:lstStyle/>
          <a:p>
            <a:pPr lvl="0"/>
            <a:r>
              <a:rPr lang="zh-CN" altLang="en-US"/>
              <a:t>编辑母版文本样式
第二级
第三级
第四级
第五级</a:t>
            </a:r>
            <a:endParaRPr lang="en-US" dirty="0"/>
          </a:p>
        </p:txBody>
      </p:sp>
      <p:sp>
        <p:nvSpPr>
          <p:cNvPr id="4" name="Date Placeholder 3"/>
          <p:cNvSpPr>
            <a:spLocks noGrp="1"/>
          </p:cNvSpPr>
          <p:nvPr>
            <p:ph type="dt" sz="half" idx="10"/>
          </p:nvPr>
        </p:nvSpPr>
        <p:spPr/>
        <p:txBody>
          <a:bodyPr/>
          <a:lstStyle/>
          <a:p>
            <a:fld id="{082B5EBB-9513-B549-A64B-B896B99CBF61}" type="datetime1">
              <a:rPr kumimoji="1" lang="zh-CN" altLang="en-US" smtClean="0"/>
              <a:t>2021/3/30</a:t>
            </a:fld>
            <a:endParaRPr kumimoji="1" lang="zh-CN" altLang="en-US"/>
          </a:p>
        </p:txBody>
      </p:sp>
      <p:sp>
        <p:nvSpPr>
          <p:cNvPr id="5" name="Footer Placeholder 4"/>
          <p:cNvSpPr>
            <a:spLocks noGrp="1"/>
          </p:cNvSpPr>
          <p:nvPr>
            <p:ph type="ftr" sz="quarter" idx="11"/>
          </p:nvPr>
        </p:nvSpPr>
        <p:spPr/>
        <p:txBody>
          <a:bodyPr/>
          <a:lstStyle/>
          <a:p>
            <a:r>
              <a:rPr kumimoji="1" lang="zh-CN" altLang="en-US"/>
              <a:t>骰子人工智能 </a:t>
            </a:r>
            <a:r>
              <a:rPr kumimoji="1" lang="en" altLang="zh-CN"/>
              <a:t>B</a:t>
            </a:r>
            <a:r>
              <a:rPr kumimoji="1" lang="zh-CN" altLang="en-US"/>
              <a:t>站主页</a:t>
            </a:r>
            <a:r>
              <a:rPr kumimoji="1" lang="en-US" altLang="zh-CN"/>
              <a:t>:</a:t>
            </a:r>
            <a:r>
              <a:rPr kumimoji="1" lang="en" altLang="zh-CN"/>
              <a:t>https://space.bilibili.com/497998686</a:t>
            </a:r>
            <a:endParaRPr kumimoji="1" lang="zh-CN" altLang="en-US"/>
          </a:p>
        </p:txBody>
      </p:sp>
      <p:sp>
        <p:nvSpPr>
          <p:cNvPr id="6" name="Slide Number Placeholder 5"/>
          <p:cNvSpPr>
            <a:spLocks noGrp="1"/>
          </p:cNvSpPr>
          <p:nvPr>
            <p:ph type="sldNum" sz="quarter" idx="12"/>
          </p:nvPr>
        </p:nvSpPr>
        <p:spPr/>
        <p:txBody>
          <a:bodyPr/>
          <a:lstStyle/>
          <a:p>
            <a:fld id="{ABDE1631-12A7-5D4C-9038-8AB9AEC5F45E}" type="slidenum">
              <a:rPr kumimoji="1" lang="zh-CN" altLang="en-US" smtClean="0"/>
              <a:t>‹#›</a:t>
            </a:fld>
            <a:endParaRPr kumimoji="1" lang="zh-CN" alt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277210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zh-CN" altLang="en-US"/>
              <a:t>单击此处编辑母版标题样式</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
第二级
第三级
第四级
第五级</a:t>
            </a:r>
            <a:endParaRPr lang="en-US" dirty="0"/>
          </a:p>
        </p:txBody>
      </p:sp>
      <p:sp>
        <p:nvSpPr>
          <p:cNvPr id="4" name="Date Placeholder 3"/>
          <p:cNvSpPr>
            <a:spLocks noGrp="1"/>
          </p:cNvSpPr>
          <p:nvPr>
            <p:ph type="dt" sz="half" idx="10"/>
          </p:nvPr>
        </p:nvSpPr>
        <p:spPr/>
        <p:txBody>
          <a:bodyPr/>
          <a:lstStyle/>
          <a:p>
            <a:fld id="{BE3EFAB8-AE3D-D641-A0A8-3EB5F36659B7}" type="datetime1">
              <a:rPr kumimoji="1" lang="zh-CN" altLang="en-US" smtClean="0"/>
              <a:t>2021/3/30</a:t>
            </a:fld>
            <a:endParaRPr kumimoji="1" lang="zh-CN" altLang="en-US"/>
          </a:p>
        </p:txBody>
      </p:sp>
      <p:sp>
        <p:nvSpPr>
          <p:cNvPr id="5" name="Footer Placeholder 4"/>
          <p:cNvSpPr>
            <a:spLocks noGrp="1"/>
          </p:cNvSpPr>
          <p:nvPr>
            <p:ph type="ftr" sz="quarter" idx="11"/>
          </p:nvPr>
        </p:nvSpPr>
        <p:spPr/>
        <p:txBody>
          <a:bodyPr/>
          <a:lstStyle/>
          <a:p>
            <a:r>
              <a:rPr kumimoji="1" lang="zh-CN" altLang="en-US"/>
              <a:t>骰子人工智能 </a:t>
            </a:r>
            <a:r>
              <a:rPr kumimoji="1" lang="en" altLang="zh-CN"/>
              <a:t>B</a:t>
            </a:r>
            <a:r>
              <a:rPr kumimoji="1" lang="zh-CN" altLang="en-US"/>
              <a:t>站主页</a:t>
            </a:r>
            <a:r>
              <a:rPr kumimoji="1" lang="en-US" altLang="zh-CN"/>
              <a:t>:</a:t>
            </a:r>
            <a:r>
              <a:rPr kumimoji="1" lang="en" altLang="zh-CN"/>
              <a:t>https://space.bilibili.com/497998686</a:t>
            </a:r>
            <a:endParaRPr kumimoji="1" lang="zh-CN" altLang="en-US"/>
          </a:p>
        </p:txBody>
      </p:sp>
      <p:sp>
        <p:nvSpPr>
          <p:cNvPr id="6" name="Slide Number Placeholder 5"/>
          <p:cNvSpPr>
            <a:spLocks noGrp="1"/>
          </p:cNvSpPr>
          <p:nvPr>
            <p:ph type="sldNum" sz="quarter" idx="12"/>
          </p:nvPr>
        </p:nvSpPr>
        <p:spPr/>
        <p:txBody>
          <a:bodyPr/>
          <a:lstStyle/>
          <a:p>
            <a:fld id="{ABDE1631-12A7-5D4C-9038-8AB9AEC5F45E}" type="slidenum">
              <a:rPr kumimoji="1" lang="zh-CN" altLang="en-US" smtClean="0"/>
              <a:t>‹#›</a:t>
            </a:fld>
            <a:endParaRPr kumimoji="1" lang="zh-CN" alt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040287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zh-CN" altLang="en-US"/>
              <a:t>编辑母版文本样式
第二级
第三级
第四级
第五级</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zh-CN" altLang="en-US"/>
              <a:t>编辑母版文本样式
第二级
第三级
第四级
第五级</a:t>
            </a:r>
            <a:endParaRPr lang="en-US" dirty="0"/>
          </a:p>
        </p:txBody>
      </p:sp>
      <p:sp>
        <p:nvSpPr>
          <p:cNvPr id="5" name="Date Placeholder 4"/>
          <p:cNvSpPr>
            <a:spLocks noGrp="1"/>
          </p:cNvSpPr>
          <p:nvPr>
            <p:ph type="dt" sz="half" idx="10"/>
          </p:nvPr>
        </p:nvSpPr>
        <p:spPr/>
        <p:txBody>
          <a:bodyPr/>
          <a:lstStyle/>
          <a:p>
            <a:fld id="{1688B979-6DBC-2948-8153-66809E3D9335}" type="datetime1">
              <a:rPr kumimoji="1" lang="zh-CN" altLang="en-US" smtClean="0"/>
              <a:t>2021/3/30</a:t>
            </a:fld>
            <a:endParaRPr kumimoji="1" lang="zh-CN" altLang="en-US"/>
          </a:p>
        </p:txBody>
      </p:sp>
      <p:sp>
        <p:nvSpPr>
          <p:cNvPr id="6" name="Footer Placeholder 5"/>
          <p:cNvSpPr>
            <a:spLocks noGrp="1"/>
          </p:cNvSpPr>
          <p:nvPr>
            <p:ph type="ftr" sz="quarter" idx="11"/>
          </p:nvPr>
        </p:nvSpPr>
        <p:spPr/>
        <p:txBody>
          <a:bodyPr/>
          <a:lstStyle/>
          <a:p>
            <a:r>
              <a:rPr kumimoji="1" lang="zh-CN" altLang="en-US"/>
              <a:t>骰子人工智能 </a:t>
            </a:r>
            <a:r>
              <a:rPr kumimoji="1" lang="en" altLang="zh-CN"/>
              <a:t>B</a:t>
            </a:r>
            <a:r>
              <a:rPr kumimoji="1" lang="zh-CN" altLang="en-US"/>
              <a:t>站主页</a:t>
            </a:r>
            <a:r>
              <a:rPr kumimoji="1" lang="en-US" altLang="zh-CN"/>
              <a:t>:</a:t>
            </a:r>
            <a:r>
              <a:rPr kumimoji="1" lang="en" altLang="zh-CN"/>
              <a:t>https://space.bilibili.com/497998686</a:t>
            </a:r>
            <a:endParaRPr kumimoji="1" lang="zh-CN" altLang="en-US"/>
          </a:p>
        </p:txBody>
      </p:sp>
      <p:sp>
        <p:nvSpPr>
          <p:cNvPr id="7" name="Slide Number Placeholder 6"/>
          <p:cNvSpPr>
            <a:spLocks noGrp="1"/>
          </p:cNvSpPr>
          <p:nvPr>
            <p:ph type="sldNum" sz="quarter" idx="12"/>
          </p:nvPr>
        </p:nvSpPr>
        <p:spPr/>
        <p:txBody>
          <a:bodyPr/>
          <a:lstStyle/>
          <a:p>
            <a:fld id="{ABDE1631-12A7-5D4C-9038-8AB9AEC5F45E}" type="slidenum">
              <a:rPr kumimoji="1" lang="zh-CN" altLang="en-US" smtClean="0"/>
              <a:t>‹#›</a:t>
            </a:fld>
            <a:endParaRPr kumimoji="1" lang="zh-CN" alt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147365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
第二级
第三级
第四级
第五级</a:t>
            </a:r>
            <a:endParaRPr lang="en-US" dirty="0"/>
          </a:p>
        </p:txBody>
      </p:sp>
      <p:sp>
        <p:nvSpPr>
          <p:cNvPr id="4" name="Content Placeholder 3"/>
          <p:cNvSpPr>
            <a:spLocks noGrp="1"/>
          </p:cNvSpPr>
          <p:nvPr>
            <p:ph sz="half" idx="2"/>
          </p:nvPr>
        </p:nvSpPr>
        <p:spPr>
          <a:xfrm>
            <a:off x="1447191" y="2824269"/>
            <a:ext cx="4645152" cy="2644457"/>
          </a:xfrm>
        </p:spPr>
        <p:txBody>
          <a:bodyPr/>
          <a:lstStyle/>
          <a:p>
            <a:pPr lvl="0"/>
            <a:r>
              <a:rPr lang="zh-CN" altLang="en-US"/>
              <a:t>编辑母版文本样式
第二级
第三级
第四级
第五级</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
第二级
第三级
第四级
第五级</a:t>
            </a:r>
            <a:endParaRPr lang="en-US" dirty="0"/>
          </a:p>
        </p:txBody>
      </p:sp>
      <p:sp>
        <p:nvSpPr>
          <p:cNvPr id="6" name="Content Placeholder 5"/>
          <p:cNvSpPr>
            <a:spLocks noGrp="1"/>
          </p:cNvSpPr>
          <p:nvPr>
            <p:ph sz="quarter" idx="4"/>
          </p:nvPr>
        </p:nvSpPr>
        <p:spPr>
          <a:xfrm>
            <a:off x="6412362" y="2821491"/>
            <a:ext cx="4645152" cy="2637371"/>
          </a:xfrm>
        </p:spPr>
        <p:txBody>
          <a:bodyPr/>
          <a:lstStyle/>
          <a:p>
            <a:pPr lvl="0"/>
            <a:r>
              <a:rPr lang="zh-CN" altLang="en-US"/>
              <a:t>编辑母版文本样式
第二级
第三级
第四级
第五级</a:t>
            </a:r>
            <a:endParaRPr lang="en-US" dirty="0"/>
          </a:p>
        </p:txBody>
      </p:sp>
      <p:sp>
        <p:nvSpPr>
          <p:cNvPr id="7" name="Date Placeholder 6"/>
          <p:cNvSpPr>
            <a:spLocks noGrp="1"/>
          </p:cNvSpPr>
          <p:nvPr>
            <p:ph type="dt" sz="half" idx="10"/>
          </p:nvPr>
        </p:nvSpPr>
        <p:spPr/>
        <p:txBody>
          <a:bodyPr/>
          <a:lstStyle/>
          <a:p>
            <a:fld id="{837F8614-31CF-3B41-B927-2A656F1F4AF8}" type="datetime1">
              <a:rPr kumimoji="1" lang="zh-CN" altLang="en-US" smtClean="0"/>
              <a:t>2021/3/30</a:t>
            </a:fld>
            <a:endParaRPr kumimoji="1" lang="zh-CN" altLang="en-US"/>
          </a:p>
        </p:txBody>
      </p:sp>
      <p:sp>
        <p:nvSpPr>
          <p:cNvPr id="8" name="Footer Placeholder 7"/>
          <p:cNvSpPr>
            <a:spLocks noGrp="1"/>
          </p:cNvSpPr>
          <p:nvPr>
            <p:ph type="ftr" sz="quarter" idx="11"/>
          </p:nvPr>
        </p:nvSpPr>
        <p:spPr/>
        <p:txBody>
          <a:bodyPr/>
          <a:lstStyle/>
          <a:p>
            <a:r>
              <a:rPr kumimoji="1" lang="zh-CN" altLang="en-US"/>
              <a:t>骰子人工智能 </a:t>
            </a:r>
            <a:r>
              <a:rPr kumimoji="1" lang="en" altLang="zh-CN"/>
              <a:t>B</a:t>
            </a:r>
            <a:r>
              <a:rPr kumimoji="1" lang="zh-CN" altLang="en-US"/>
              <a:t>站主页</a:t>
            </a:r>
            <a:r>
              <a:rPr kumimoji="1" lang="en-US" altLang="zh-CN"/>
              <a:t>:</a:t>
            </a:r>
            <a:r>
              <a:rPr kumimoji="1" lang="en" altLang="zh-CN"/>
              <a:t>https://space.bilibili.com/497998686</a:t>
            </a:r>
            <a:endParaRPr kumimoji="1" lang="zh-CN" altLang="en-US"/>
          </a:p>
        </p:txBody>
      </p:sp>
      <p:sp>
        <p:nvSpPr>
          <p:cNvPr id="9" name="Slide Number Placeholder 8"/>
          <p:cNvSpPr>
            <a:spLocks noGrp="1"/>
          </p:cNvSpPr>
          <p:nvPr>
            <p:ph type="sldNum" sz="quarter" idx="12"/>
          </p:nvPr>
        </p:nvSpPr>
        <p:spPr/>
        <p:txBody>
          <a:bodyPr/>
          <a:lstStyle/>
          <a:p>
            <a:fld id="{ABDE1631-12A7-5D4C-9038-8AB9AEC5F45E}" type="slidenum">
              <a:rPr kumimoji="1" lang="zh-CN" altLang="en-US" smtClean="0"/>
              <a:t>‹#›</a:t>
            </a:fld>
            <a:endParaRPr kumimoji="1" lang="zh-CN" alt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399935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7C439501-8ADE-B644-ABD7-B1E94536C12E}" type="datetime1">
              <a:rPr kumimoji="1" lang="zh-CN" altLang="en-US" smtClean="0"/>
              <a:t>2021/3/30</a:t>
            </a:fld>
            <a:endParaRPr kumimoji="1" lang="zh-CN" altLang="en-US"/>
          </a:p>
        </p:txBody>
      </p:sp>
      <p:sp>
        <p:nvSpPr>
          <p:cNvPr id="4" name="Footer Placeholder 3"/>
          <p:cNvSpPr>
            <a:spLocks noGrp="1"/>
          </p:cNvSpPr>
          <p:nvPr>
            <p:ph type="ftr" sz="quarter" idx="11"/>
          </p:nvPr>
        </p:nvSpPr>
        <p:spPr/>
        <p:txBody>
          <a:bodyPr/>
          <a:lstStyle/>
          <a:p>
            <a:r>
              <a:rPr kumimoji="1" lang="zh-CN" altLang="en-US"/>
              <a:t>骰子人工智能 </a:t>
            </a:r>
            <a:r>
              <a:rPr kumimoji="1" lang="en" altLang="zh-CN"/>
              <a:t>B</a:t>
            </a:r>
            <a:r>
              <a:rPr kumimoji="1" lang="zh-CN" altLang="en-US"/>
              <a:t>站主页</a:t>
            </a:r>
            <a:r>
              <a:rPr kumimoji="1" lang="en-US" altLang="zh-CN"/>
              <a:t>:</a:t>
            </a:r>
            <a:r>
              <a:rPr kumimoji="1" lang="en" altLang="zh-CN"/>
              <a:t>https://space.bilibili.com/497998686</a:t>
            </a:r>
            <a:endParaRPr kumimoji="1" lang="zh-CN" altLang="en-US"/>
          </a:p>
        </p:txBody>
      </p:sp>
      <p:sp>
        <p:nvSpPr>
          <p:cNvPr id="5" name="Slide Number Placeholder 4"/>
          <p:cNvSpPr>
            <a:spLocks noGrp="1"/>
          </p:cNvSpPr>
          <p:nvPr>
            <p:ph type="sldNum" sz="quarter" idx="12"/>
          </p:nvPr>
        </p:nvSpPr>
        <p:spPr/>
        <p:txBody>
          <a:bodyPr/>
          <a:lstStyle/>
          <a:p>
            <a:fld id="{ABDE1631-12A7-5D4C-9038-8AB9AEC5F45E}" type="slidenum">
              <a:rPr kumimoji="1" lang="zh-CN" altLang="en-US" smtClean="0"/>
              <a:t>‹#›</a:t>
            </a:fld>
            <a:endParaRPr kumimoji="1" lang="zh-CN" alt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121145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E09F12-85EB-2040-A1E1-F149339CDB47}" type="datetime1">
              <a:rPr kumimoji="1" lang="zh-CN" altLang="en-US" smtClean="0"/>
              <a:t>2021/3/30</a:t>
            </a:fld>
            <a:endParaRPr kumimoji="1" lang="zh-CN" altLang="en-US"/>
          </a:p>
        </p:txBody>
      </p:sp>
      <p:sp>
        <p:nvSpPr>
          <p:cNvPr id="3" name="Footer Placeholder 2"/>
          <p:cNvSpPr>
            <a:spLocks noGrp="1"/>
          </p:cNvSpPr>
          <p:nvPr>
            <p:ph type="ftr" sz="quarter" idx="11"/>
          </p:nvPr>
        </p:nvSpPr>
        <p:spPr/>
        <p:txBody>
          <a:bodyPr/>
          <a:lstStyle/>
          <a:p>
            <a:r>
              <a:rPr kumimoji="1" lang="zh-CN" altLang="en-US"/>
              <a:t>骰子人工智能 </a:t>
            </a:r>
            <a:r>
              <a:rPr kumimoji="1" lang="en" altLang="zh-CN"/>
              <a:t>B</a:t>
            </a:r>
            <a:r>
              <a:rPr kumimoji="1" lang="zh-CN" altLang="en-US"/>
              <a:t>站主页</a:t>
            </a:r>
            <a:r>
              <a:rPr kumimoji="1" lang="en-US" altLang="zh-CN"/>
              <a:t>:</a:t>
            </a:r>
            <a:r>
              <a:rPr kumimoji="1" lang="en" altLang="zh-CN"/>
              <a:t>https://space.bilibili.com/497998686</a:t>
            </a:r>
            <a:endParaRPr kumimoji="1" lang="zh-CN" altLang="en-US"/>
          </a:p>
        </p:txBody>
      </p:sp>
      <p:sp>
        <p:nvSpPr>
          <p:cNvPr id="4" name="Slide Number Placeholder 3"/>
          <p:cNvSpPr>
            <a:spLocks noGrp="1"/>
          </p:cNvSpPr>
          <p:nvPr>
            <p:ph type="sldNum" sz="quarter" idx="12"/>
          </p:nvPr>
        </p:nvSpPr>
        <p:spPr/>
        <p:txBody>
          <a:bodyPr/>
          <a:lstStyle/>
          <a:p>
            <a:fld id="{ABDE1631-12A7-5D4C-9038-8AB9AEC5F45E}" type="slidenum">
              <a:rPr kumimoji="1" lang="zh-CN" altLang="en-US" smtClean="0"/>
              <a:t>‹#›</a:t>
            </a:fld>
            <a:endParaRPr kumimoji="1" lang="zh-CN" altLang="en-US"/>
          </a:p>
        </p:txBody>
      </p:sp>
    </p:spTree>
    <p:extLst>
      <p:ext uri="{BB962C8B-B14F-4D97-AF65-F5344CB8AC3E}">
        <p14:creationId xmlns:p14="http://schemas.microsoft.com/office/powerpoint/2010/main" val="3035989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zh-CN" altLang="en-US"/>
              <a:t>单击此处编辑母版标题样式</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zh-CN" altLang="en-US"/>
              <a:t>编辑母版文本样式
第二级
第三级
第四级
第五级</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
第二级
第三级
第四级
第五级</a:t>
            </a:r>
            <a:endParaRPr lang="en-US" dirty="0"/>
          </a:p>
        </p:txBody>
      </p:sp>
      <p:sp>
        <p:nvSpPr>
          <p:cNvPr id="5" name="Date Placeholder 4"/>
          <p:cNvSpPr>
            <a:spLocks noGrp="1"/>
          </p:cNvSpPr>
          <p:nvPr>
            <p:ph type="dt" sz="half" idx="10"/>
          </p:nvPr>
        </p:nvSpPr>
        <p:spPr/>
        <p:txBody>
          <a:bodyPr/>
          <a:lstStyle/>
          <a:p>
            <a:fld id="{9CEAFC40-9230-BA41-A728-8560177B4312}" type="datetime1">
              <a:rPr kumimoji="1" lang="zh-CN" altLang="en-US" smtClean="0"/>
              <a:t>2021/3/30</a:t>
            </a:fld>
            <a:endParaRPr kumimoji="1" lang="zh-CN" altLang="en-US"/>
          </a:p>
        </p:txBody>
      </p:sp>
      <p:sp>
        <p:nvSpPr>
          <p:cNvPr id="6" name="Footer Placeholder 5"/>
          <p:cNvSpPr>
            <a:spLocks noGrp="1"/>
          </p:cNvSpPr>
          <p:nvPr>
            <p:ph type="ftr" sz="quarter" idx="11"/>
          </p:nvPr>
        </p:nvSpPr>
        <p:spPr/>
        <p:txBody>
          <a:bodyPr/>
          <a:lstStyle/>
          <a:p>
            <a:r>
              <a:rPr kumimoji="1" lang="zh-CN" altLang="en-US"/>
              <a:t>骰子人工智能 </a:t>
            </a:r>
            <a:r>
              <a:rPr kumimoji="1" lang="en" altLang="zh-CN"/>
              <a:t>B</a:t>
            </a:r>
            <a:r>
              <a:rPr kumimoji="1" lang="zh-CN" altLang="en-US"/>
              <a:t>站主页</a:t>
            </a:r>
            <a:r>
              <a:rPr kumimoji="1" lang="en-US" altLang="zh-CN"/>
              <a:t>:</a:t>
            </a:r>
            <a:r>
              <a:rPr kumimoji="1" lang="en" altLang="zh-CN"/>
              <a:t>https://space.bilibili.com/497998686</a:t>
            </a:r>
            <a:endParaRPr kumimoji="1" lang="zh-CN" altLang="en-US"/>
          </a:p>
        </p:txBody>
      </p:sp>
      <p:sp>
        <p:nvSpPr>
          <p:cNvPr id="7" name="Slide Number Placeholder 6"/>
          <p:cNvSpPr>
            <a:spLocks noGrp="1"/>
          </p:cNvSpPr>
          <p:nvPr>
            <p:ph type="sldNum" sz="quarter" idx="12"/>
          </p:nvPr>
        </p:nvSpPr>
        <p:spPr/>
        <p:txBody>
          <a:bodyPr/>
          <a:lstStyle/>
          <a:p>
            <a:fld id="{ABDE1631-12A7-5D4C-9038-8AB9AEC5F45E}" type="slidenum">
              <a:rPr kumimoji="1" lang="zh-CN" altLang="en-US" smtClean="0"/>
              <a:t>‹#›</a:t>
            </a:fld>
            <a:endParaRPr kumimoji="1" lang="zh-CN" alt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498636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
第二级
第三级
第四级
第五级</a:t>
            </a:r>
            <a:endParaRPr lang="en-US" dirty="0"/>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667471DE-A621-EC4E-BDD0-23F29AFE4EF6}" type="datetime1">
              <a:rPr kumimoji="1" lang="zh-CN" altLang="en-US" smtClean="0"/>
              <a:t>2021/3/30</a:t>
            </a:fld>
            <a:endParaRPr kumimoji="1" lang="zh-CN" altLang="en-US"/>
          </a:p>
        </p:txBody>
      </p:sp>
      <p:sp>
        <p:nvSpPr>
          <p:cNvPr id="6" name="Footer Placeholder 5"/>
          <p:cNvSpPr>
            <a:spLocks noGrp="1"/>
          </p:cNvSpPr>
          <p:nvPr>
            <p:ph type="ftr" sz="quarter" idx="11"/>
          </p:nvPr>
        </p:nvSpPr>
        <p:spPr>
          <a:xfrm>
            <a:off x="1447382" y="318640"/>
            <a:ext cx="5541004" cy="320931"/>
          </a:xfrm>
        </p:spPr>
        <p:txBody>
          <a:bodyPr/>
          <a:lstStyle/>
          <a:p>
            <a:r>
              <a:rPr kumimoji="1" lang="zh-CN" altLang="en-US"/>
              <a:t>骰子人工智能 </a:t>
            </a:r>
            <a:r>
              <a:rPr kumimoji="1" lang="en" altLang="zh-CN"/>
              <a:t>B</a:t>
            </a:r>
            <a:r>
              <a:rPr kumimoji="1" lang="zh-CN" altLang="en-US"/>
              <a:t>站主页</a:t>
            </a:r>
            <a:r>
              <a:rPr kumimoji="1" lang="en-US" altLang="zh-CN"/>
              <a:t>:</a:t>
            </a:r>
            <a:r>
              <a:rPr kumimoji="1" lang="en" altLang="zh-CN"/>
              <a:t>https://space.bilibili.com/497998686</a:t>
            </a:r>
            <a:endParaRPr kumimoji="1" lang="zh-CN" altLang="en-US"/>
          </a:p>
        </p:txBody>
      </p:sp>
      <p:sp>
        <p:nvSpPr>
          <p:cNvPr id="7" name="Slide Number Placeholder 6"/>
          <p:cNvSpPr>
            <a:spLocks noGrp="1"/>
          </p:cNvSpPr>
          <p:nvPr>
            <p:ph type="sldNum" sz="quarter" idx="12"/>
          </p:nvPr>
        </p:nvSpPr>
        <p:spPr/>
        <p:txBody>
          <a:bodyPr/>
          <a:lstStyle/>
          <a:p>
            <a:fld id="{ABDE1631-12A7-5D4C-9038-8AB9AEC5F45E}" type="slidenum">
              <a:rPr kumimoji="1" lang="zh-CN" altLang="en-US" smtClean="0"/>
              <a:t>‹#›</a:t>
            </a:fld>
            <a:endParaRPr kumimoji="1" lang="zh-CN" alt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435603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E85FDE48-3BA0-5146-8C41-3480179F902F}" type="datetime1">
              <a:rPr kumimoji="1" lang="zh-CN" altLang="en-US" smtClean="0"/>
              <a:t>2021/3/30</a:t>
            </a:fld>
            <a:endParaRPr kumimoji="1" lang="zh-CN" alt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r>
              <a:rPr kumimoji="1" lang="zh-CN" altLang="en-US"/>
              <a:t>骰子人工智能 </a:t>
            </a:r>
            <a:r>
              <a:rPr kumimoji="1" lang="en" altLang="zh-CN"/>
              <a:t>B</a:t>
            </a:r>
            <a:r>
              <a:rPr kumimoji="1" lang="zh-CN" altLang="en-US"/>
              <a:t>站主页</a:t>
            </a:r>
            <a:r>
              <a:rPr kumimoji="1" lang="en-US" altLang="zh-CN"/>
              <a:t>:</a:t>
            </a:r>
            <a:r>
              <a:rPr kumimoji="1" lang="en" altLang="zh-CN"/>
              <a:t>https://space.bilibili.com/497998686</a:t>
            </a:r>
            <a:endParaRPr kumimoji="1" lang="zh-CN" alt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ABDE1631-12A7-5D4C-9038-8AB9AEC5F45E}" type="slidenum">
              <a:rPr kumimoji="1" lang="zh-CN" altLang="en-US" smtClean="0"/>
              <a:t>‹#›</a:t>
            </a:fld>
            <a:endParaRPr kumimoji="1" lang="zh-CN" alt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5049637"/>
      </p:ext>
    </p:extLst>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hf sldNum="0" hdr="0" dt="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urpriselib.com/" TargetMode="External"/><Relationship Id="rId2" Type="http://schemas.openxmlformats.org/officeDocument/2006/relationships/hyperlink" Target="http://spark.apache.org/docs/latest/api/python/pyspark.ml.html#pyspark.ml.recommendation.ALS" TargetMode="External"/><Relationship Id="rId1" Type="http://schemas.openxmlformats.org/officeDocument/2006/relationships/slideLayout" Target="../slideLayouts/slideLayout2.xml"/><Relationship Id="rId4" Type="http://schemas.openxmlformats.org/officeDocument/2006/relationships/hyperlink" Target="https://surprise.readthedocs.io/"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EAB4AC-3E24-684B-8A42-6CD262275A34}"/>
              </a:ext>
            </a:extLst>
          </p:cNvPr>
          <p:cNvSpPr>
            <a:spLocks noGrp="1"/>
          </p:cNvSpPr>
          <p:nvPr>
            <p:ph type="title"/>
          </p:nvPr>
        </p:nvSpPr>
        <p:spPr/>
        <p:txBody>
          <a:bodyPr>
            <a:normAutofit/>
          </a:bodyPr>
          <a:lstStyle/>
          <a:p>
            <a:pPr algn="ctr"/>
            <a:r>
              <a:rPr kumimoji="1" lang="en-US" altLang="zh-CN" sz="3600" b="1" dirty="0"/>
              <a:t>SVD</a:t>
            </a:r>
            <a:r>
              <a:rPr kumimoji="1" lang="zh-CN" altLang="en-US" sz="3600" b="1" dirty="0"/>
              <a:t>与</a:t>
            </a:r>
            <a:r>
              <a:rPr kumimoji="1" lang="en-US" altLang="zh-CN" sz="3600" b="1" dirty="0"/>
              <a:t>LFM</a:t>
            </a:r>
            <a:r>
              <a:rPr kumimoji="1" lang="zh-CN" altLang="en-US" sz="3600" b="1" dirty="0"/>
              <a:t>推荐系统</a:t>
            </a:r>
          </a:p>
        </p:txBody>
      </p:sp>
      <p:sp>
        <p:nvSpPr>
          <p:cNvPr id="3" name="内容占位符 2">
            <a:extLst>
              <a:ext uri="{FF2B5EF4-FFF2-40B4-BE49-F238E27FC236}">
                <a16:creationId xmlns:a16="http://schemas.microsoft.com/office/drawing/2014/main" id="{FF3B8DE9-0095-414A-9B81-D08E7779AEB8}"/>
              </a:ext>
            </a:extLst>
          </p:cNvPr>
          <p:cNvSpPr>
            <a:spLocks noGrp="1"/>
          </p:cNvSpPr>
          <p:nvPr>
            <p:ph idx="1"/>
          </p:nvPr>
        </p:nvSpPr>
        <p:spPr>
          <a:xfrm>
            <a:off x="1102993" y="2019765"/>
            <a:ext cx="10515600" cy="4351338"/>
          </a:xfrm>
        </p:spPr>
        <p:txBody>
          <a:bodyPr/>
          <a:lstStyle/>
          <a:p>
            <a:r>
              <a:rPr kumimoji="1" lang="en-US" altLang="zh-CN" dirty="0"/>
              <a:t>1. SVD</a:t>
            </a:r>
            <a:r>
              <a:rPr kumimoji="1" lang="zh-CN" altLang="en-US" dirty="0"/>
              <a:t>矩阵分解</a:t>
            </a:r>
            <a:endParaRPr kumimoji="1" lang="en-US" altLang="zh-CN" dirty="0"/>
          </a:p>
          <a:p>
            <a:r>
              <a:rPr kumimoji="1" lang="en-US" altLang="zh-CN" dirty="0"/>
              <a:t>2. LFM(</a:t>
            </a:r>
            <a:r>
              <a:rPr lang="en" altLang="zh-CN" dirty="0"/>
              <a:t>latent factor model</a:t>
            </a:r>
            <a:r>
              <a:rPr lang="en-US" altLang="zh-CN" dirty="0"/>
              <a:t>), </a:t>
            </a:r>
            <a:r>
              <a:rPr lang="zh-CN" altLang="en-US" dirty="0"/>
              <a:t>又被称</a:t>
            </a:r>
            <a:r>
              <a:rPr lang="en-US" altLang="zh-CN" dirty="0"/>
              <a:t> </a:t>
            </a:r>
            <a:r>
              <a:rPr lang="zh-CN" altLang="en-US" dirty="0"/>
              <a:t>为</a:t>
            </a:r>
            <a:r>
              <a:rPr lang="en-US" altLang="zh-CN" dirty="0"/>
              <a:t>ALS (</a:t>
            </a:r>
            <a:r>
              <a:rPr lang="en" altLang="zh-CN" dirty="0"/>
              <a:t>alternating least squares) </a:t>
            </a:r>
          </a:p>
          <a:p>
            <a:r>
              <a:rPr lang="en" altLang="zh-CN" dirty="0"/>
              <a:t>3. </a:t>
            </a:r>
            <a:r>
              <a:rPr lang="zh-CN" altLang="en-US" dirty="0"/>
              <a:t>推荐算法</a:t>
            </a:r>
            <a:r>
              <a:rPr lang="en-US" altLang="zh-CN" dirty="0"/>
              <a:t>, </a:t>
            </a:r>
            <a:r>
              <a:rPr lang="zh-CN" altLang="en-US" dirty="0"/>
              <a:t>协同过滤</a:t>
            </a:r>
            <a:r>
              <a:rPr lang="en-US" altLang="zh-CN" dirty="0"/>
              <a:t>, SVD, LFM, KNN</a:t>
            </a:r>
            <a:r>
              <a:rPr lang="zh-CN" altLang="en-US" dirty="0"/>
              <a:t>的包含关系</a:t>
            </a:r>
            <a:r>
              <a:rPr lang="en-US" altLang="zh-CN" dirty="0"/>
              <a:t>:  </a:t>
            </a:r>
          </a:p>
          <a:p>
            <a:endParaRPr lang="en-US" altLang="zh-CN" dirty="0"/>
          </a:p>
          <a:p>
            <a:endParaRPr lang="en-US" altLang="zh-CN" dirty="0"/>
          </a:p>
          <a:p>
            <a:endParaRPr lang="en-US" altLang="zh-CN" dirty="0"/>
          </a:p>
          <a:p>
            <a:endParaRPr lang="en-US" altLang="zh-CN" dirty="0"/>
          </a:p>
          <a:p>
            <a:pPr marL="0" indent="0">
              <a:buNone/>
            </a:pPr>
            <a:endParaRPr lang="en" altLang="zh-CN" dirty="0"/>
          </a:p>
          <a:p>
            <a:endParaRPr kumimoji="1" lang="en" altLang="zh-CN" dirty="0"/>
          </a:p>
          <a:p>
            <a:pPr marL="0" indent="0">
              <a:buNone/>
            </a:pPr>
            <a:endParaRPr kumimoji="1" lang="en" altLang="zh-CN" dirty="0"/>
          </a:p>
        </p:txBody>
      </p:sp>
      <p:sp>
        <p:nvSpPr>
          <p:cNvPr id="5" name="页脚占位符 4">
            <a:extLst>
              <a:ext uri="{FF2B5EF4-FFF2-40B4-BE49-F238E27FC236}">
                <a16:creationId xmlns:a16="http://schemas.microsoft.com/office/drawing/2014/main" id="{EAB9EBA9-DB11-CA49-A671-18EB95166408}"/>
              </a:ext>
            </a:extLst>
          </p:cNvPr>
          <p:cNvSpPr>
            <a:spLocks noGrp="1"/>
          </p:cNvSpPr>
          <p:nvPr>
            <p:ph type="ftr" sz="quarter" idx="11"/>
          </p:nvPr>
        </p:nvSpPr>
        <p:spPr/>
        <p:txBody>
          <a:bodyPr/>
          <a:lstStyle/>
          <a:p>
            <a:r>
              <a:rPr kumimoji="1" lang="zh-CN" altLang="en-US" dirty="0"/>
              <a:t>骰子人工智能 </a:t>
            </a:r>
            <a:r>
              <a:rPr kumimoji="1" lang="en" altLang="zh-CN" dirty="0"/>
              <a:t>B</a:t>
            </a:r>
            <a:r>
              <a:rPr kumimoji="1" lang="zh-CN" altLang="en-US" dirty="0"/>
              <a:t>站主页</a:t>
            </a:r>
            <a:r>
              <a:rPr kumimoji="1" lang="en-US" altLang="zh-CN" dirty="0"/>
              <a:t>:</a:t>
            </a:r>
            <a:r>
              <a:rPr kumimoji="1" lang="en" altLang="zh-CN" dirty="0"/>
              <a:t>https://space.bilibili.com/497998686</a:t>
            </a:r>
            <a:endParaRPr kumimoji="1" lang="zh-CN" altLang="en-US" dirty="0"/>
          </a:p>
        </p:txBody>
      </p:sp>
      <p:sp>
        <p:nvSpPr>
          <p:cNvPr id="4" name="椭圆 3">
            <a:extLst>
              <a:ext uri="{FF2B5EF4-FFF2-40B4-BE49-F238E27FC236}">
                <a16:creationId xmlns:a16="http://schemas.microsoft.com/office/drawing/2014/main" id="{0390A71B-1228-0D48-A536-4C9132D3B51C}"/>
              </a:ext>
            </a:extLst>
          </p:cNvPr>
          <p:cNvSpPr/>
          <p:nvPr/>
        </p:nvSpPr>
        <p:spPr>
          <a:xfrm>
            <a:off x="1451579" y="3644153"/>
            <a:ext cx="8659907" cy="2017059"/>
          </a:xfrm>
          <a:prstGeom prst="ellipse">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dirty="0">
                <a:solidFill>
                  <a:schemeClr val="tx1"/>
                </a:solidFill>
              </a:rPr>
              <a:t>推荐算法</a:t>
            </a:r>
          </a:p>
        </p:txBody>
      </p:sp>
      <p:sp>
        <p:nvSpPr>
          <p:cNvPr id="6" name="椭圆 5">
            <a:extLst>
              <a:ext uri="{FF2B5EF4-FFF2-40B4-BE49-F238E27FC236}">
                <a16:creationId xmlns:a16="http://schemas.microsoft.com/office/drawing/2014/main" id="{324ED902-6F08-1E47-90FE-24D4515E6807}"/>
              </a:ext>
            </a:extLst>
          </p:cNvPr>
          <p:cNvSpPr/>
          <p:nvPr/>
        </p:nvSpPr>
        <p:spPr>
          <a:xfrm>
            <a:off x="3872753" y="3873149"/>
            <a:ext cx="6238733" cy="1574099"/>
          </a:xfrm>
          <a:prstGeom prst="ellipse">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solidFill>
                  <a:schemeClr val="tx1"/>
                </a:solidFill>
              </a:rPr>
              <a:t>协同过滤</a:t>
            </a:r>
            <a:endParaRPr kumimoji="1" lang="zh-CN" altLang="en-US" dirty="0">
              <a:solidFill>
                <a:schemeClr val="tx1"/>
              </a:solidFill>
            </a:endParaRPr>
          </a:p>
        </p:txBody>
      </p:sp>
      <p:sp>
        <p:nvSpPr>
          <p:cNvPr id="7" name="椭圆 6">
            <a:extLst>
              <a:ext uri="{FF2B5EF4-FFF2-40B4-BE49-F238E27FC236}">
                <a16:creationId xmlns:a16="http://schemas.microsoft.com/office/drawing/2014/main" id="{3E2669C4-156D-F142-9617-B12E8CBCE1E6}"/>
              </a:ext>
            </a:extLst>
          </p:cNvPr>
          <p:cNvSpPr/>
          <p:nvPr/>
        </p:nvSpPr>
        <p:spPr>
          <a:xfrm>
            <a:off x="6557031" y="3992084"/>
            <a:ext cx="1317478" cy="628650"/>
          </a:xfrm>
          <a:prstGeom prst="ellipse">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rPr>
              <a:t>KNN</a:t>
            </a:r>
            <a:endParaRPr kumimoji="1" lang="zh-CN" altLang="en-US" dirty="0">
              <a:solidFill>
                <a:schemeClr val="tx1"/>
              </a:solidFill>
            </a:endParaRPr>
          </a:p>
        </p:txBody>
      </p:sp>
      <p:sp>
        <p:nvSpPr>
          <p:cNvPr id="8" name="椭圆 7">
            <a:extLst>
              <a:ext uri="{FF2B5EF4-FFF2-40B4-BE49-F238E27FC236}">
                <a16:creationId xmlns:a16="http://schemas.microsoft.com/office/drawing/2014/main" id="{4E2FC898-7655-B145-BDA8-235EAA6E2111}"/>
              </a:ext>
            </a:extLst>
          </p:cNvPr>
          <p:cNvSpPr/>
          <p:nvPr/>
        </p:nvSpPr>
        <p:spPr>
          <a:xfrm>
            <a:off x="6557031" y="4700422"/>
            <a:ext cx="1346833" cy="637646"/>
          </a:xfrm>
          <a:prstGeom prst="ellipse">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rPr>
              <a:t>SVD</a:t>
            </a:r>
            <a:endParaRPr kumimoji="1" lang="zh-CN" altLang="en-US" dirty="0">
              <a:solidFill>
                <a:schemeClr val="tx1"/>
              </a:solidFill>
            </a:endParaRPr>
          </a:p>
        </p:txBody>
      </p:sp>
      <p:sp>
        <p:nvSpPr>
          <p:cNvPr id="9" name="椭圆 8">
            <a:extLst>
              <a:ext uri="{FF2B5EF4-FFF2-40B4-BE49-F238E27FC236}">
                <a16:creationId xmlns:a16="http://schemas.microsoft.com/office/drawing/2014/main" id="{81D64FCE-8074-9648-B81D-A2A886B59D27}"/>
              </a:ext>
            </a:extLst>
          </p:cNvPr>
          <p:cNvSpPr/>
          <p:nvPr/>
        </p:nvSpPr>
        <p:spPr>
          <a:xfrm>
            <a:off x="7874509" y="4294246"/>
            <a:ext cx="1497439" cy="652974"/>
          </a:xfrm>
          <a:prstGeom prst="ellipse">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rPr>
              <a:t>LFM</a:t>
            </a:r>
            <a:endParaRPr kumimoji="1" lang="zh-CN" altLang="en-US" dirty="0">
              <a:solidFill>
                <a:schemeClr val="tx1"/>
              </a:solidFill>
            </a:endParaRPr>
          </a:p>
        </p:txBody>
      </p:sp>
    </p:spTree>
    <p:extLst>
      <p:ext uri="{BB962C8B-B14F-4D97-AF65-F5344CB8AC3E}">
        <p14:creationId xmlns:p14="http://schemas.microsoft.com/office/powerpoint/2010/main" val="26956558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9095CE-FE34-BC41-B76A-C5E4D012B499}"/>
              </a:ext>
            </a:extLst>
          </p:cNvPr>
          <p:cNvSpPr>
            <a:spLocks noGrp="1"/>
          </p:cNvSpPr>
          <p:nvPr>
            <p:ph type="title"/>
          </p:nvPr>
        </p:nvSpPr>
        <p:spPr/>
        <p:txBody>
          <a:bodyPr/>
          <a:lstStyle/>
          <a:p>
            <a:pPr algn="ctr"/>
            <a:r>
              <a:rPr kumimoji="1" lang="zh-CN" altLang="en-US" b="1" dirty="0"/>
              <a:t>评测指标</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537FD67B-1AAA-3845-B3A8-2737787BDFDE}"/>
                  </a:ext>
                </a:extLst>
              </p:cNvPr>
              <p:cNvSpPr>
                <a:spLocks noGrp="1"/>
              </p:cNvSpPr>
              <p:nvPr>
                <p:ph idx="1"/>
              </p:nvPr>
            </p:nvSpPr>
            <p:spPr>
              <a:xfrm>
                <a:off x="1451579" y="2015732"/>
                <a:ext cx="9603275" cy="3887527"/>
              </a:xfrm>
            </p:spPr>
            <p:txBody>
              <a:bodyPr>
                <a:normAutofit/>
              </a:bodyPr>
              <a:lstStyle/>
              <a:p>
                <a14:m>
                  <m:oMath xmlns:m="http://schemas.openxmlformats.org/officeDocument/2006/math">
                    <m:r>
                      <a:rPr lang="en" altLang="zh-CN" i="1" dirty="0" smtClean="0">
                        <a:latin typeface="Cambria Math" panose="02040503050406030204" pitchFamily="18" charset="0"/>
                      </a:rPr>
                      <m:t>𝑀𝑆𝐸</m:t>
                    </m:r>
                    <m:r>
                      <a:rPr kumimoji="1" lang="zh-CN" altLang="en-US" i="1" dirty="0" smtClean="0">
                        <a:latin typeface="Cambria Math" panose="02040503050406030204" pitchFamily="18" charset="0"/>
                      </a:rPr>
                      <m:t> </m:t>
                    </m:r>
                    <m:r>
                      <a:rPr kumimoji="1" lang="en-US" altLang="zh-CN" i="1" dirty="0" smtClean="0">
                        <a:latin typeface="Cambria Math" panose="02040503050406030204" pitchFamily="18" charset="0"/>
                      </a:rPr>
                      <m:t>=</m:t>
                    </m:r>
                    <m:r>
                      <a:rPr kumimoji="1" lang="zh-CN" altLang="en-US" i="1" dirty="0" smtClean="0">
                        <a:latin typeface="Cambria Math" panose="02040503050406030204" pitchFamily="18" charset="0"/>
                      </a:rPr>
                      <m:t> </m:t>
                    </m:r>
                    <m:f>
                      <m:fPr>
                        <m:ctrlPr>
                          <a:rPr kumimoji="1" lang="en-US" altLang="zh-CN" i="1" dirty="0" smtClean="0">
                            <a:latin typeface="Cambria Math" panose="02040503050406030204" pitchFamily="18" charset="0"/>
                          </a:rPr>
                        </m:ctrlPr>
                      </m:fPr>
                      <m:num>
                        <m:r>
                          <a:rPr kumimoji="1" lang="en-US" altLang="zh-CN" b="0" i="1" dirty="0" smtClean="0">
                            <a:latin typeface="Cambria Math" panose="02040503050406030204" pitchFamily="18" charset="0"/>
                          </a:rPr>
                          <m:t>1</m:t>
                        </m:r>
                      </m:num>
                      <m:den>
                        <m:r>
                          <a:rPr kumimoji="1" lang="en-US" altLang="zh-CN" b="0" i="1" dirty="0" smtClean="0">
                            <a:latin typeface="Cambria Math" panose="02040503050406030204" pitchFamily="18" charset="0"/>
                          </a:rPr>
                          <m:t>|</m:t>
                        </m:r>
                        <m:r>
                          <a:rPr kumimoji="1" lang="en-US" altLang="zh-CN" b="0" i="1" dirty="0" smtClean="0">
                            <a:latin typeface="Cambria Math" panose="02040503050406030204" pitchFamily="18" charset="0"/>
                          </a:rPr>
                          <m:t>𝐴</m:t>
                        </m:r>
                        <m:r>
                          <a:rPr kumimoji="1" lang="en-US" altLang="zh-CN" b="0" i="1" dirty="0" smtClean="0">
                            <a:latin typeface="Cambria Math" panose="02040503050406030204" pitchFamily="18" charset="0"/>
                          </a:rPr>
                          <m:t>|</m:t>
                        </m:r>
                      </m:den>
                    </m:f>
                    <m:nary>
                      <m:naryPr>
                        <m:chr m:val="∑"/>
                        <m:supHide m:val="on"/>
                        <m:ctrlPr>
                          <a:rPr kumimoji="1" lang="en-US" altLang="zh-CN" i="1">
                            <a:latin typeface="Cambria Math" panose="02040503050406030204" pitchFamily="18" charset="0"/>
                          </a:rPr>
                        </m:ctrlPr>
                      </m:naryPr>
                      <m:sub>
                        <m:r>
                          <m:rPr>
                            <m:brk m:alnAt="7"/>
                          </m:rPr>
                          <a:rPr kumimoji="1" lang="en-US" altLang="zh-CN" i="1">
                            <a:latin typeface="Cambria Math" panose="02040503050406030204" pitchFamily="18" charset="0"/>
                          </a:rPr>
                          <m:t>(</m:t>
                        </m:r>
                        <m:r>
                          <a:rPr kumimoji="1" lang="en-US" altLang="zh-CN" i="1">
                            <a:latin typeface="Cambria Math" panose="02040503050406030204" pitchFamily="18" charset="0"/>
                          </a:rPr>
                          <m:t>𝑢</m:t>
                        </m:r>
                        <m:r>
                          <a:rPr kumimoji="1" lang="en-US" altLang="zh-CN" i="1">
                            <a:latin typeface="Cambria Math" panose="02040503050406030204" pitchFamily="18" charset="0"/>
                          </a:rPr>
                          <m:t>,</m:t>
                        </m:r>
                        <m:r>
                          <a:rPr kumimoji="1" lang="en-US" altLang="zh-CN" i="1">
                            <a:latin typeface="Cambria Math" panose="02040503050406030204" pitchFamily="18" charset="0"/>
                          </a:rPr>
                          <m:t>𝑖</m:t>
                        </m:r>
                        <m:r>
                          <a:rPr kumimoji="1" lang="en-US" altLang="zh-CN" i="1">
                            <a:latin typeface="Cambria Math" panose="02040503050406030204" pitchFamily="18" charset="0"/>
                          </a:rPr>
                          <m:t>)∈</m:t>
                        </m:r>
                        <m:r>
                          <a:rPr kumimoji="1" lang="en-US" altLang="zh-CN" i="1">
                            <a:latin typeface="Cambria Math" panose="02040503050406030204" pitchFamily="18" charset="0"/>
                            <a:ea typeface="Cambria Math" panose="02040503050406030204" pitchFamily="18" charset="0"/>
                          </a:rPr>
                          <m:t>𝐴</m:t>
                        </m:r>
                      </m:sub>
                      <m:sup/>
                      <m:e>
                        <m:r>
                          <a:rPr kumimoji="1" lang="en-US" altLang="zh-CN" i="1">
                            <a:latin typeface="Cambria Math" panose="02040503050406030204" pitchFamily="18" charset="0"/>
                          </a:rPr>
                          <m:t>(</m:t>
                        </m:r>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rPr>
                              <m:t>𝑟</m:t>
                            </m:r>
                          </m:e>
                          <m:sub>
                            <m:r>
                              <a:rPr kumimoji="1" lang="en-US" altLang="zh-CN" i="1">
                                <a:latin typeface="Cambria Math" panose="02040503050406030204" pitchFamily="18" charset="0"/>
                              </a:rPr>
                              <m:t>𝑢𝑖</m:t>
                            </m:r>
                          </m:sub>
                        </m:sSub>
                      </m:e>
                    </m:nary>
                    <m:r>
                      <a:rPr kumimoji="1" lang="en-US" altLang="zh-CN" i="1">
                        <a:latin typeface="Cambria Math" panose="02040503050406030204" pitchFamily="18" charset="0"/>
                      </a:rPr>
                      <m:t>−</m:t>
                    </m:r>
                    <m:sSubSup>
                      <m:sSubSupPr>
                        <m:ctrlPr>
                          <a:rPr kumimoji="1" lang="en-US" altLang="zh-CN" i="1">
                            <a:latin typeface="Cambria Math" panose="02040503050406030204" pitchFamily="18" charset="0"/>
                          </a:rPr>
                        </m:ctrlPr>
                      </m:sSubSupPr>
                      <m:e>
                        <m:r>
                          <a:rPr kumimoji="1" lang="en-US" altLang="zh-CN" i="1">
                            <a:latin typeface="Cambria Math" panose="02040503050406030204" pitchFamily="18" charset="0"/>
                          </a:rPr>
                          <m:t>𝑟</m:t>
                        </m:r>
                      </m:e>
                      <m:sub>
                        <m:r>
                          <a:rPr kumimoji="1" lang="en-US" altLang="zh-CN" i="1">
                            <a:latin typeface="Cambria Math" panose="02040503050406030204" pitchFamily="18" charset="0"/>
                          </a:rPr>
                          <m:t>𝑢𝑖</m:t>
                        </m:r>
                      </m:sub>
                      <m:sup>
                        <m:r>
                          <a:rPr kumimoji="1" lang="en-US" altLang="zh-CN" i="1">
                            <a:latin typeface="Cambria Math" panose="02040503050406030204" pitchFamily="18" charset="0"/>
                          </a:rPr>
                          <m:t>h𝑎𝑡</m:t>
                        </m:r>
                      </m:sup>
                    </m:sSubSup>
                    <m:r>
                      <a:rPr kumimoji="1" lang="en-US" altLang="zh-CN" i="1">
                        <a:latin typeface="Cambria Math" panose="02040503050406030204" pitchFamily="18" charset="0"/>
                      </a:rPr>
                      <m:t>)^2</m:t>
                    </m:r>
                    <m:r>
                      <a:rPr kumimoji="1" lang="en-US" altLang="zh-CN" b="0" i="0" smtClean="0">
                        <a:latin typeface="Cambria Math" panose="02040503050406030204" pitchFamily="18" charset="0"/>
                      </a:rPr>
                      <m:t> </m:t>
                    </m:r>
                  </m:oMath>
                </a14:m>
                <a:endParaRPr kumimoji="1" lang="en-US" altLang="zh-CN" b="0" dirty="0"/>
              </a:p>
              <a:p>
                <a:pPr marL="0" indent="0">
                  <a:buNone/>
                </a:pPr>
                <a:r>
                  <a:rPr lang="en" altLang="zh-CN" i="1" dirty="0">
                    <a:solidFill>
                      <a:schemeClr val="tx1">
                        <a:lumMod val="50000"/>
                        <a:lumOff val="50000"/>
                      </a:schemeClr>
                    </a:solidFill>
                  </a:rPr>
                  <a:t>Mean Squared Error </a:t>
                </a:r>
                <a:r>
                  <a:rPr lang="zh-CN" altLang="en-US" i="1" dirty="0">
                    <a:solidFill>
                      <a:schemeClr val="tx1">
                        <a:lumMod val="50000"/>
                        <a:lumOff val="50000"/>
                      </a:schemeClr>
                    </a:solidFill>
                  </a:rPr>
                  <a:t>均方误差</a:t>
                </a:r>
                <a:endParaRPr kumimoji="1" lang="en-US" altLang="zh-CN" i="1" dirty="0">
                  <a:solidFill>
                    <a:schemeClr val="tx1">
                      <a:lumMod val="50000"/>
                      <a:lumOff val="50000"/>
                    </a:schemeClr>
                  </a:solidFill>
                </a:endParaRPr>
              </a:p>
              <a:p>
                <a14:m>
                  <m:oMath xmlns:m="http://schemas.openxmlformats.org/officeDocument/2006/math">
                    <m:r>
                      <a:rPr kumimoji="1" lang="en-US" altLang="zh-CN" b="0" i="1" smtClean="0">
                        <a:latin typeface="Cambria Math" panose="02040503050406030204" pitchFamily="18" charset="0"/>
                      </a:rPr>
                      <m:t>𝑅𝑀𝑆𝐸</m:t>
                    </m:r>
                    <m:r>
                      <a:rPr kumimoji="1" lang="en-US" altLang="zh-CN" b="0" i="1" smtClean="0">
                        <a:latin typeface="Cambria Math" panose="02040503050406030204" pitchFamily="18" charset="0"/>
                      </a:rPr>
                      <m:t>= </m:t>
                    </m:r>
                    <m:rad>
                      <m:radPr>
                        <m:degHide m:val="on"/>
                        <m:ctrlPr>
                          <a:rPr kumimoji="1" lang="en-US" altLang="zh-CN" b="0" i="1" smtClean="0">
                            <a:latin typeface="Cambria Math" panose="02040503050406030204" pitchFamily="18" charset="0"/>
                          </a:rPr>
                        </m:ctrlPr>
                      </m:radPr>
                      <m:deg/>
                      <m:e>
                        <m:r>
                          <a:rPr kumimoji="1" lang="en-US" altLang="zh-CN" b="0" i="1" smtClean="0">
                            <a:latin typeface="Cambria Math" panose="02040503050406030204" pitchFamily="18" charset="0"/>
                          </a:rPr>
                          <m:t>𝑀𝑆𝐸</m:t>
                        </m:r>
                      </m:e>
                    </m:rad>
                    <m:r>
                      <a:rPr kumimoji="1" lang="en-US" altLang="zh-CN" b="0" i="1" smtClean="0">
                        <a:latin typeface="Cambria Math" panose="02040503050406030204" pitchFamily="18" charset="0"/>
                      </a:rPr>
                      <m:t> </m:t>
                    </m:r>
                  </m:oMath>
                </a14:m>
                <a:endParaRPr kumimoji="1" lang="en-US" altLang="zh-CN" b="0" dirty="0"/>
              </a:p>
              <a:p>
                <a:pPr marL="0" indent="0">
                  <a:buNone/>
                </a:pPr>
                <a:r>
                  <a:rPr lang="en" altLang="zh-CN" i="1" dirty="0">
                    <a:solidFill>
                      <a:schemeClr val="tx1">
                        <a:lumMod val="50000"/>
                        <a:lumOff val="50000"/>
                      </a:schemeClr>
                    </a:solidFill>
                  </a:rPr>
                  <a:t>Root Mean Squared Error</a:t>
                </a:r>
                <a:r>
                  <a:rPr lang="zh-CN" altLang="en-US" i="1" dirty="0">
                    <a:solidFill>
                      <a:schemeClr val="tx1">
                        <a:lumMod val="50000"/>
                        <a:lumOff val="50000"/>
                      </a:schemeClr>
                    </a:solidFill>
                  </a:rPr>
                  <a:t> 均方根误差</a:t>
                </a:r>
                <a:endParaRPr kumimoji="1" lang="en-US" altLang="zh-CN" b="0" i="1" dirty="0">
                  <a:solidFill>
                    <a:schemeClr val="tx1">
                      <a:lumMod val="50000"/>
                      <a:lumOff val="50000"/>
                    </a:schemeClr>
                  </a:solidFill>
                </a:endParaRPr>
              </a:p>
              <a:p>
                <a14:m>
                  <m:oMath xmlns:m="http://schemas.openxmlformats.org/officeDocument/2006/math">
                    <m:r>
                      <a:rPr kumimoji="1" lang="en-US" altLang="zh-CN" b="0" i="1" smtClean="0">
                        <a:latin typeface="Cambria Math" panose="02040503050406030204" pitchFamily="18" charset="0"/>
                      </a:rPr>
                      <m:t>𝑀𝐴𝐸</m:t>
                    </m:r>
                    <m:r>
                      <a:rPr kumimoji="1" lang="en-US" altLang="zh-CN" b="0" i="1" smtClean="0">
                        <a:latin typeface="Cambria Math" panose="02040503050406030204" pitchFamily="18" charset="0"/>
                      </a:rPr>
                      <m:t>= </m:t>
                    </m:r>
                    <m:f>
                      <m:fPr>
                        <m:ctrlPr>
                          <a:rPr kumimoji="1" lang="en-US" altLang="zh-CN" i="1" dirty="0">
                            <a:latin typeface="Cambria Math" panose="02040503050406030204" pitchFamily="18" charset="0"/>
                          </a:rPr>
                        </m:ctrlPr>
                      </m:fPr>
                      <m:num>
                        <m:r>
                          <a:rPr kumimoji="1" lang="en-US" altLang="zh-CN" i="1" dirty="0">
                            <a:latin typeface="Cambria Math" panose="02040503050406030204" pitchFamily="18" charset="0"/>
                          </a:rPr>
                          <m:t>1</m:t>
                        </m:r>
                      </m:num>
                      <m:den>
                        <m:r>
                          <a:rPr kumimoji="1" lang="en-US" altLang="zh-CN" i="1" dirty="0">
                            <a:latin typeface="Cambria Math" panose="02040503050406030204" pitchFamily="18" charset="0"/>
                          </a:rPr>
                          <m:t>|</m:t>
                        </m:r>
                        <m:r>
                          <a:rPr kumimoji="1" lang="en-US" altLang="zh-CN" i="1" dirty="0">
                            <a:latin typeface="Cambria Math" panose="02040503050406030204" pitchFamily="18" charset="0"/>
                          </a:rPr>
                          <m:t>𝐴</m:t>
                        </m:r>
                        <m:r>
                          <a:rPr kumimoji="1" lang="en-US" altLang="zh-CN" i="1" dirty="0">
                            <a:latin typeface="Cambria Math" panose="02040503050406030204" pitchFamily="18" charset="0"/>
                          </a:rPr>
                          <m:t>|</m:t>
                        </m:r>
                      </m:den>
                    </m:f>
                    <m:nary>
                      <m:naryPr>
                        <m:chr m:val="∑"/>
                        <m:supHide m:val="on"/>
                        <m:ctrlPr>
                          <a:rPr kumimoji="1" lang="en-US" altLang="zh-CN" i="1">
                            <a:latin typeface="Cambria Math" panose="02040503050406030204" pitchFamily="18" charset="0"/>
                          </a:rPr>
                        </m:ctrlPr>
                      </m:naryPr>
                      <m:sub>
                        <m:r>
                          <m:rPr>
                            <m:brk m:alnAt="7"/>
                          </m:rPr>
                          <a:rPr kumimoji="1" lang="en-US" altLang="zh-CN" i="1">
                            <a:latin typeface="Cambria Math" panose="02040503050406030204" pitchFamily="18" charset="0"/>
                          </a:rPr>
                          <m:t>(</m:t>
                        </m:r>
                        <m:r>
                          <a:rPr kumimoji="1" lang="en-US" altLang="zh-CN" i="1">
                            <a:latin typeface="Cambria Math" panose="02040503050406030204" pitchFamily="18" charset="0"/>
                          </a:rPr>
                          <m:t>𝑢</m:t>
                        </m:r>
                        <m:r>
                          <a:rPr kumimoji="1" lang="en-US" altLang="zh-CN" i="1">
                            <a:latin typeface="Cambria Math" panose="02040503050406030204" pitchFamily="18" charset="0"/>
                          </a:rPr>
                          <m:t>,</m:t>
                        </m:r>
                        <m:r>
                          <a:rPr kumimoji="1" lang="en-US" altLang="zh-CN" i="1">
                            <a:latin typeface="Cambria Math" panose="02040503050406030204" pitchFamily="18" charset="0"/>
                          </a:rPr>
                          <m:t>𝑖</m:t>
                        </m:r>
                        <m:r>
                          <a:rPr kumimoji="1" lang="en-US" altLang="zh-CN" i="1">
                            <a:latin typeface="Cambria Math" panose="02040503050406030204" pitchFamily="18" charset="0"/>
                          </a:rPr>
                          <m:t>)∈</m:t>
                        </m:r>
                        <m:r>
                          <a:rPr kumimoji="1" lang="en-US" altLang="zh-CN" i="1">
                            <a:latin typeface="Cambria Math" panose="02040503050406030204" pitchFamily="18" charset="0"/>
                            <a:ea typeface="Cambria Math" panose="02040503050406030204" pitchFamily="18" charset="0"/>
                          </a:rPr>
                          <m:t>𝐴</m:t>
                        </m:r>
                      </m:sub>
                      <m:sup/>
                      <m:e>
                        <m:r>
                          <a:rPr kumimoji="1" lang="en-US" altLang="zh-CN" b="0" i="1" smtClean="0">
                            <a:latin typeface="Cambria Math" panose="02040503050406030204" pitchFamily="18" charset="0"/>
                            <a:ea typeface="Cambria Math" panose="02040503050406030204" pitchFamily="18" charset="0"/>
                          </a:rPr>
                          <m:t>|</m:t>
                        </m:r>
                        <m:sSub>
                          <m:sSubPr>
                            <m:ctrlPr>
                              <a:rPr kumimoji="1" lang="en-US" altLang="zh-CN" i="1" smtClean="0">
                                <a:latin typeface="Cambria Math" panose="02040503050406030204" pitchFamily="18" charset="0"/>
                              </a:rPr>
                            </m:ctrlPr>
                          </m:sSubPr>
                          <m:e>
                            <m:r>
                              <a:rPr kumimoji="1" lang="en-US" altLang="zh-CN" i="1">
                                <a:latin typeface="Cambria Math" panose="02040503050406030204" pitchFamily="18" charset="0"/>
                              </a:rPr>
                              <m:t>𝑟</m:t>
                            </m:r>
                          </m:e>
                          <m:sub>
                            <m:r>
                              <a:rPr kumimoji="1" lang="en-US" altLang="zh-CN" i="1">
                                <a:latin typeface="Cambria Math" panose="02040503050406030204" pitchFamily="18" charset="0"/>
                              </a:rPr>
                              <m:t>𝑢𝑖</m:t>
                            </m:r>
                          </m:sub>
                        </m:sSub>
                      </m:e>
                    </m:nary>
                    <m:r>
                      <a:rPr kumimoji="1" lang="en-US" altLang="zh-CN" i="1">
                        <a:latin typeface="Cambria Math" panose="02040503050406030204" pitchFamily="18" charset="0"/>
                      </a:rPr>
                      <m:t>−</m:t>
                    </m:r>
                    <m:sSubSup>
                      <m:sSubSupPr>
                        <m:ctrlPr>
                          <a:rPr kumimoji="1" lang="en-US" altLang="zh-CN" i="1">
                            <a:latin typeface="Cambria Math" panose="02040503050406030204" pitchFamily="18" charset="0"/>
                          </a:rPr>
                        </m:ctrlPr>
                      </m:sSubSupPr>
                      <m:e>
                        <m:r>
                          <a:rPr kumimoji="1" lang="en-US" altLang="zh-CN" i="1">
                            <a:latin typeface="Cambria Math" panose="02040503050406030204" pitchFamily="18" charset="0"/>
                          </a:rPr>
                          <m:t>𝑟</m:t>
                        </m:r>
                      </m:e>
                      <m:sub>
                        <m:r>
                          <a:rPr kumimoji="1" lang="en-US" altLang="zh-CN" i="1">
                            <a:latin typeface="Cambria Math" panose="02040503050406030204" pitchFamily="18" charset="0"/>
                          </a:rPr>
                          <m:t>𝑢𝑖</m:t>
                        </m:r>
                      </m:sub>
                      <m:sup>
                        <m:r>
                          <a:rPr kumimoji="1" lang="en-US" altLang="zh-CN" i="1">
                            <a:latin typeface="Cambria Math" panose="02040503050406030204" pitchFamily="18" charset="0"/>
                          </a:rPr>
                          <m:t>h𝑎𝑡</m:t>
                        </m:r>
                      </m:sup>
                    </m:sSubSup>
                    <m:r>
                      <a:rPr kumimoji="1" lang="en-US" altLang="zh-CN" b="0" i="1" smtClean="0">
                        <a:latin typeface="Cambria Math" panose="02040503050406030204" pitchFamily="18" charset="0"/>
                      </a:rPr>
                      <m:t>|</m:t>
                    </m:r>
                  </m:oMath>
                </a14:m>
                <a:endParaRPr kumimoji="1" lang="en-US" altLang="zh-CN" dirty="0"/>
              </a:p>
              <a:p>
                <a:pPr marL="0" indent="0">
                  <a:buNone/>
                </a:pPr>
                <a:r>
                  <a:rPr lang="en" altLang="zh-CN" i="1" dirty="0">
                    <a:solidFill>
                      <a:schemeClr val="tx1">
                        <a:lumMod val="50000"/>
                        <a:lumOff val="50000"/>
                      </a:schemeClr>
                    </a:solidFill>
                  </a:rPr>
                  <a:t>Mean Absolute Error</a:t>
                </a:r>
                <a:r>
                  <a:rPr lang="zh-CN" altLang="en-US" i="1" dirty="0">
                    <a:solidFill>
                      <a:schemeClr val="tx1">
                        <a:lumMod val="50000"/>
                        <a:lumOff val="50000"/>
                      </a:schemeClr>
                    </a:solidFill>
                  </a:rPr>
                  <a:t> 平均绝对误差</a:t>
                </a:r>
                <a:endParaRPr kumimoji="1" lang="en-US" altLang="zh-CN" i="1" dirty="0">
                  <a:solidFill>
                    <a:schemeClr val="tx1">
                      <a:lumMod val="50000"/>
                      <a:lumOff val="50000"/>
                    </a:schemeClr>
                  </a:solidFill>
                </a:endParaRPr>
              </a:p>
              <a:p>
                <a:endParaRPr kumimoji="1" lang="en-US" altLang="zh-CN" dirty="0"/>
              </a:p>
            </p:txBody>
          </p:sp>
        </mc:Choice>
        <mc:Fallback xmlns="">
          <p:sp>
            <p:nvSpPr>
              <p:cNvPr id="3" name="内容占位符 2">
                <a:extLst>
                  <a:ext uri="{FF2B5EF4-FFF2-40B4-BE49-F238E27FC236}">
                    <a16:creationId xmlns:a16="http://schemas.microsoft.com/office/drawing/2014/main" id="{537FD67B-1AAA-3845-B3A8-2737787BDFDE}"/>
                  </a:ext>
                </a:extLst>
              </p:cNvPr>
              <p:cNvSpPr>
                <a:spLocks noGrp="1" noRot="1" noChangeAspect="1" noMove="1" noResize="1" noEditPoints="1" noAdjustHandles="1" noChangeArrowheads="1" noChangeShapeType="1" noTextEdit="1"/>
              </p:cNvSpPr>
              <p:nvPr>
                <p:ph idx="1"/>
              </p:nvPr>
            </p:nvSpPr>
            <p:spPr>
              <a:xfrm>
                <a:off x="1451579" y="2015732"/>
                <a:ext cx="9603275" cy="3887527"/>
              </a:xfrm>
              <a:blipFill>
                <a:blip r:embed="rId2"/>
                <a:stretch>
                  <a:fillRect l="-528" t="-8143"/>
                </a:stretch>
              </a:blipFill>
            </p:spPr>
            <p:txBody>
              <a:bodyPr/>
              <a:lstStyle/>
              <a:p>
                <a:r>
                  <a:rPr lang="zh-CN" altLang="en-US">
                    <a:noFill/>
                  </a:rPr>
                  <a:t> </a:t>
                </a:r>
              </a:p>
            </p:txBody>
          </p:sp>
        </mc:Fallback>
      </mc:AlternateContent>
      <p:sp>
        <p:nvSpPr>
          <p:cNvPr id="5" name="页脚占位符 4">
            <a:extLst>
              <a:ext uri="{FF2B5EF4-FFF2-40B4-BE49-F238E27FC236}">
                <a16:creationId xmlns:a16="http://schemas.microsoft.com/office/drawing/2014/main" id="{649AD174-E542-5E4F-AED3-9E654464D6D4}"/>
              </a:ext>
            </a:extLst>
          </p:cNvPr>
          <p:cNvSpPr>
            <a:spLocks noGrp="1"/>
          </p:cNvSpPr>
          <p:nvPr>
            <p:ph type="ftr" sz="quarter" idx="11"/>
          </p:nvPr>
        </p:nvSpPr>
        <p:spPr/>
        <p:txBody>
          <a:bodyPr/>
          <a:lstStyle/>
          <a:p>
            <a:r>
              <a:rPr kumimoji="1" lang="zh-CN" altLang="en-US"/>
              <a:t>骰子人工智能 </a:t>
            </a:r>
            <a:r>
              <a:rPr kumimoji="1" lang="en" altLang="zh-CN"/>
              <a:t>B</a:t>
            </a:r>
            <a:r>
              <a:rPr kumimoji="1" lang="zh-CN" altLang="en-US"/>
              <a:t>站主页</a:t>
            </a:r>
            <a:r>
              <a:rPr kumimoji="1" lang="en-US" altLang="zh-CN"/>
              <a:t>:</a:t>
            </a:r>
            <a:r>
              <a:rPr kumimoji="1" lang="en" altLang="zh-CN"/>
              <a:t>https://space.bilibili.com/497998686</a:t>
            </a:r>
            <a:endParaRPr kumimoji="1" lang="zh-CN" altLang="en-US"/>
          </a:p>
        </p:txBody>
      </p:sp>
    </p:spTree>
    <p:extLst>
      <p:ext uri="{BB962C8B-B14F-4D97-AF65-F5344CB8AC3E}">
        <p14:creationId xmlns:p14="http://schemas.microsoft.com/office/powerpoint/2010/main" val="22561275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9095CE-FE34-BC41-B76A-C5E4D012B499}"/>
              </a:ext>
            </a:extLst>
          </p:cNvPr>
          <p:cNvSpPr>
            <a:spLocks noGrp="1"/>
          </p:cNvSpPr>
          <p:nvPr>
            <p:ph type="title"/>
          </p:nvPr>
        </p:nvSpPr>
        <p:spPr/>
        <p:txBody>
          <a:bodyPr/>
          <a:lstStyle/>
          <a:p>
            <a:pPr algn="ctr"/>
            <a:r>
              <a:rPr kumimoji="1" lang="zh-CN" altLang="en-US" b="1" dirty="0"/>
              <a:t>推荐系统</a:t>
            </a:r>
            <a:r>
              <a:rPr kumimoji="1" lang="en-US" altLang="zh-CN" b="1" dirty="0"/>
              <a:t>python  API</a:t>
            </a:r>
            <a:r>
              <a:rPr kumimoji="1" lang="zh-CN" altLang="en-US" b="1" dirty="0"/>
              <a:t>推荐</a:t>
            </a:r>
          </a:p>
        </p:txBody>
      </p:sp>
      <p:sp>
        <p:nvSpPr>
          <p:cNvPr id="3" name="内容占位符 2">
            <a:extLst>
              <a:ext uri="{FF2B5EF4-FFF2-40B4-BE49-F238E27FC236}">
                <a16:creationId xmlns:a16="http://schemas.microsoft.com/office/drawing/2014/main" id="{537FD67B-1AAA-3845-B3A8-2737787BDFDE}"/>
              </a:ext>
            </a:extLst>
          </p:cNvPr>
          <p:cNvSpPr>
            <a:spLocks noGrp="1"/>
          </p:cNvSpPr>
          <p:nvPr>
            <p:ph idx="1"/>
          </p:nvPr>
        </p:nvSpPr>
        <p:spPr>
          <a:xfrm>
            <a:off x="345142" y="2019765"/>
            <a:ext cx="11474824" cy="3887527"/>
          </a:xfrm>
        </p:spPr>
        <p:txBody>
          <a:bodyPr>
            <a:normAutofit lnSpcReduction="10000"/>
          </a:bodyPr>
          <a:lstStyle/>
          <a:p>
            <a:pPr marL="0" indent="0">
              <a:buNone/>
            </a:pPr>
            <a:r>
              <a:rPr kumimoji="1" lang="zh-CN" altLang="en-US" dirty="0"/>
              <a:t>一</a:t>
            </a:r>
            <a:r>
              <a:rPr kumimoji="1" lang="en-US" altLang="zh-CN" dirty="0"/>
              <a:t>. </a:t>
            </a:r>
            <a:r>
              <a:rPr kumimoji="1" lang="en-US" altLang="zh-CN" sz="2400" dirty="0"/>
              <a:t>pyspark</a:t>
            </a:r>
            <a:r>
              <a:rPr kumimoji="1" lang="en-US" altLang="zh-CN" dirty="0"/>
              <a:t>: </a:t>
            </a:r>
            <a:r>
              <a:rPr lang="en" altLang="zh-CN" dirty="0">
                <a:hlinkClick r:id="rId2"/>
              </a:rPr>
              <a:t>http://spark.apache.org/docs/latest/api/python/pyspark.ml.html#pyspark.ml.recommendation.ALS</a:t>
            </a:r>
            <a:r>
              <a:rPr lang="en" altLang="zh-CN" dirty="0"/>
              <a:t> </a:t>
            </a:r>
          </a:p>
          <a:p>
            <a:pPr marL="0" indent="0">
              <a:buNone/>
            </a:pPr>
            <a:r>
              <a:rPr kumimoji="1" lang="en-US" altLang="zh-CN" dirty="0"/>
              <a:t>Spark </a:t>
            </a:r>
            <a:r>
              <a:rPr kumimoji="1" lang="zh-CN" altLang="en-US" dirty="0"/>
              <a:t>会有两个机器学习库</a:t>
            </a:r>
            <a:r>
              <a:rPr kumimoji="1" lang="en-US" altLang="zh-CN" dirty="0"/>
              <a:t>ml</a:t>
            </a:r>
            <a:r>
              <a:rPr kumimoji="1" lang="zh-CN" altLang="en-US" dirty="0"/>
              <a:t>和</a:t>
            </a:r>
            <a:r>
              <a:rPr kumimoji="1" lang="en-US" altLang="zh-CN" dirty="0"/>
              <a:t>mlib, </a:t>
            </a:r>
            <a:r>
              <a:rPr kumimoji="1" lang="zh-CN" altLang="en-US" dirty="0"/>
              <a:t>推荐使用</a:t>
            </a:r>
            <a:r>
              <a:rPr kumimoji="1" lang="en-US" altLang="zh-CN" dirty="0"/>
              <a:t>ml,  </a:t>
            </a:r>
            <a:r>
              <a:rPr kumimoji="1" lang="zh-CN" altLang="en-US" dirty="0"/>
              <a:t>理由</a:t>
            </a:r>
            <a:r>
              <a:rPr kumimoji="1" lang="en-US" altLang="zh-CN" dirty="0"/>
              <a:t>:</a:t>
            </a:r>
          </a:p>
          <a:p>
            <a:pPr marL="457200" indent="-457200">
              <a:buAutoNum type="arabicParenBoth"/>
            </a:pPr>
            <a:r>
              <a:rPr kumimoji="1" lang="en-US" altLang="zh-CN" dirty="0"/>
              <a:t>mlib</a:t>
            </a:r>
            <a:r>
              <a:rPr kumimoji="1" lang="zh-CN" altLang="en-US" dirty="0"/>
              <a:t>会全面废弃。</a:t>
            </a:r>
            <a:endParaRPr kumimoji="1" lang="en-US" altLang="zh-CN" dirty="0"/>
          </a:p>
          <a:p>
            <a:pPr marL="457200" indent="-457200">
              <a:buAutoNum type="arabicParenBoth"/>
            </a:pPr>
            <a:r>
              <a:rPr kumimoji="1" lang="en-US" altLang="zh-CN" dirty="0"/>
              <a:t>ml</a:t>
            </a:r>
            <a:r>
              <a:rPr kumimoji="1" lang="zh-CN" altLang="en-US" dirty="0"/>
              <a:t>基于</a:t>
            </a:r>
            <a:r>
              <a:rPr kumimoji="1" lang="en-US" altLang="zh-CN" dirty="0"/>
              <a:t>Dataframe </a:t>
            </a:r>
            <a:r>
              <a:rPr kumimoji="1" lang="zh-CN" altLang="en-US" dirty="0"/>
              <a:t>类似于</a:t>
            </a:r>
            <a:r>
              <a:rPr kumimoji="1" lang="en-US" altLang="zh-CN" dirty="0"/>
              <a:t>pandas</a:t>
            </a:r>
            <a:r>
              <a:rPr kumimoji="1" lang="zh-CN" altLang="en-US" dirty="0"/>
              <a:t>的</a:t>
            </a:r>
            <a:r>
              <a:rPr kumimoji="1" lang="en-US" altLang="zh-CN" dirty="0"/>
              <a:t>Dataframe </a:t>
            </a:r>
            <a:r>
              <a:rPr kumimoji="1" lang="zh-CN" altLang="en-US" dirty="0"/>
              <a:t>操作方便</a:t>
            </a:r>
            <a:r>
              <a:rPr kumimoji="1" lang="en-US" altLang="zh-CN" dirty="0"/>
              <a:t>, </a:t>
            </a:r>
            <a:r>
              <a:rPr kumimoji="1" lang="zh-CN" altLang="en-US" dirty="0"/>
              <a:t>耦合度低</a:t>
            </a:r>
            <a:r>
              <a:rPr kumimoji="1" lang="en-US" altLang="zh-CN" dirty="0"/>
              <a:t>; mlib</a:t>
            </a:r>
            <a:r>
              <a:rPr kumimoji="1" lang="zh-CN" altLang="en-US" dirty="0"/>
              <a:t>基于</a:t>
            </a:r>
            <a:r>
              <a:rPr kumimoji="1" lang="en-US" altLang="zh-CN" dirty="0"/>
              <a:t>RDD </a:t>
            </a:r>
            <a:r>
              <a:rPr kumimoji="1" lang="zh-CN" altLang="en-US" dirty="0"/>
              <a:t>操作麻烦。</a:t>
            </a:r>
            <a:endParaRPr kumimoji="1" lang="en-US" altLang="zh-CN" dirty="0"/>
          </a:p>
          <a:p>
            <a:pPr marL="0" indent="0">
              <a:buNone/>
            </a:pPr>
            <a:r>
              <a:rPr kumimoji="1" lang="zh-CN" altLang="en-US" dirty="0"/>
              <a:t>二</a:t>
            </a:r>
            <a:r>
              <a:rPr kumimoji="1" lang="en-US" altLang="zh-CN" dirty="0"/>
              <a:t>. </a:t>
            </a:r>
            <a:r>
              <a:rPr kumimoji="1" lang="en-US" altLang="zh-CN" sz="2400"/>
              <a:t>surprise</a:t>
            </a:r>
            <a:r>
              <a:rPr kumimoji="1" lang="en-US" altLang="zh-CN" dirty="0"/>
              <a:t>: </a:t>
            </a:r>
          </a:p>
          <a:p>
            <a:pPr marL="457200" indent="-457200">
              <a:buFont typeface="+mj-lt"/>
              <a:buAutoNum type="alphaLcParenR"/>
            </a:pPr>
            <a:r>
              <a:rPr kumimoji="1" lang="zh-CN" altLang="en-US" dirty="0"/>
              <a:t>欢迎界面</a:t>
            </a:r>
            <a:r>
              <a:rPr kumimoji="1" lang="en-US" altLang="zh-CN" dirty="0"/>
              <a:t>: </a:t>
            </a:r>
            <a:r>
              <a:rPr lang="en" altLang="zh-CN" dirty="0">
                <a:hlinkClick r:id="rId3"/>
              </a:rPr>
              <a:t>http://surpriselib.com/</a:t>
            </a:r>
            <a:endParaRPr lang="en" altLang="zh-CN" dirty="0"/>
          </a:p>
          <a:p>
            <a:pPr marL="457200" indent="-457200">
              <a:buFont typeface="+mj-lt"/>
              <a:buAutoNum type="alphaLcParenR"/>
            </a:pPr>
            <a:r>
              <a:rPr kumimoji="1" lang="zh-CN" altLang="en-US" dirty="0"/>
              <a:t>文档界面</a:t>
            </a:r>
            <a:r>
              <a:rPr kumimoji="1" lang="en-US" altLang="zh-CN" dirty="0"/>
              <a:t>: </a:t>
            </a:r>
            <a:r>
              <a:rPr lang="en-US" altLang="zh-CN" u="sng" dirty="0">
                <a:solidFill>
                  <a:schemeClr val="accent1"/>
                </a:solidFill>
                <a:hlinkClick r:id="rId4"/>
              </a:rPr>
              <a:t>https://surprise.readthedocs.io</a:t>
            </a:r>
            <a:endParaRPr lang="en-US" altLang="zh-CN" u="sng" dirty="0">
              <a:solidFill>
                <a:schemeClr val="accent1"/>
              </a:solidFill>
            </a:endParaRPr>
          </a:p>
          <a:p>
            <a:pPr marL="0" indent="0">
              <a:buNone/>
            </a:pPr>
            <a:r>
              <a:rPr lang="zh-CN" altLang="en-US" dirty="0"/>
              <a:t>更轻量级，更专业，专门用来做推荐系统的库。</a:t>
            </a:r>
            <a:endParaRPr lang="en-US" altLang="zh-CN" dirty="0"/>
          </a:p>
        </p:txBody>
      </p:sp>
      <p:sp>
        <p:nvSpPr>
          <p:cNvPr id="5" name="页脚占位符 4">
            <a:extLst>
              <a:ext uri="{FF2B5EF4-FFF2-40B4-BE49-F238E27FC236}">
                <a16:creationId xmlns:a16="http://schemas.microsoft.com/office/drawing/2014/main" id="{649AD174-E542-5E4F-AED3-9E654464D6D4}"/>
              </a:ext>
            </a:extLst>
          </p:cNvPr>
          <p:cNvSpPr>
            <a:spLocks noGrp="1"/>
          </p:cNvSpPr>
          <p:nvPr>
            <p:ph type="ftr" sz="quarter" idx="11"/>
          </p:nvPr>
        </p:nvSpPr>
        <p:spPr/>
        <p:txBody>
          <a:bodyPr/>
          <a:lstStyle/>
          <a:p>
            <a:r>
              <a:rPr kumimoji="1" lang="zh-CN" altLang="en-US"/>
              <a:t>骰子人工智能 </a:t>
            </a:r>
            <a:r>
              <a:rPr kumimoji="1" lang="en" altLang="zh-CN"/>
              <a:t>B</a:t>
            </a:r>
            <a:r>
              <a:rPr kumimoji="1" lang="zh-CN" altLang="en-US"/>
              <a:t>站主页</a:t>
            </a:r>
            <a:r>
              <a:rPr kumimoji="1" lang="en-US" altLang="zh-CN"/>
              <a:t>:</a:t>
            </a:r>
            <a:r>
              <a:rPr kumimoji="1" lang="en" altLang="zh-CN"/>
              <a:t>https://space.bilibili.com/497998686</a:t>
            </a:r>
            <a:endParaRPr kumimoji="1" lang="zh-CN" altLang="en-US"/>
          </a:p>
        </p:txBody>
      </p:sp>
    </p:spTree>
    <p:extLst>
      <p:ext uri="{BB962C8B-B14F-4D97-AF65-F5344CB8AC3E}">
        <p14:creationId xmlns:p14="http://schemas.microsoft.com/office/powerpoint/2010/main" val="16426896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9095CE-FE34-BC41-B76A-C5E4D012B499}"/>
              </a:ext>
            </a:extLst>
          </p:cNvPr>
          <p:cNvSpPr>
            <a:spLocks noGrp="1"/>
          </p:cNvSpPr>
          <p:nvPr>
            <p:ph type="title"/>
          </p:nvPr>
        </p:nvSpPr>
        <p:spPr/>
        <p:txBody>
          <a:bodyPr/>
          <a:lstStyle/>
          <a:p>
            <a:pPr algn="ctr"/>
            <a:r>
              <a:rPr kumimoji="1" lang="en-US" altLang="zh-CN" b="1" dirty="0"/>
              <a:t>LFM</a:t>
            </a:r>
            <a:r>
              <a:rPr kumimoji="1" lang="zh-CN" altLang="en-US" b="1" dirty="0"/>
              <a:t>推荐系统的优缺点</a:t>
            </a:r>
          </a:p>
        </p:txBody>
      </p:sp>
      <p:sp>
        <p:nvSpPr>
          <p:cNvPr id="3" name="内容占位符 2">
            <a:extLst>
              <a:ext uri="{FF2B5EF4-FFF2-40B4-BE49-F238E27FC236}">
                <a16:creationId xmlns:a16="http://schemas.microsoft.com/office/drawing/2014/main" id="{537FD67B-1AAA-3845-B3A8-2737787BDFDE}"/>
              </a:ext>
            </a:extLst>
          </p:cNvPr>
          <p:cNvSpPr>
            <a:spLocks noGrp="1"/>
          </p:cNvSpPr>
          <p:nvPr>
            <p:ph idx="1"/>
          </p:nvPr>
        </p:nvSpPr>
        <p:spPr>
          <a:xfrm>
            <a:off x="1035424" y="2044719"/>
            <a:ext cx="10179423" cy="3419586"/>
          </a:xfrm>
        </p:spPr>
        <p:txBody>
          <a:bodyPr>
            <a:normAutofit lnSpcReduction="10000"/>
          </a:bodyPr>
          <a:lstStyle/>
          <a:p>
            <a:pPr marL="0" indent="0">
              <a:buNone/>
            </a:pPr>
            <a:r>
              <a:rPr lang="zh-CN" altLang="en-US" dirty="0"/>
              <a:t>优点</a:t>
            </a:r>
            <a:r>
              <a:rPr lang="en-US" altLang="zh-CN" dirty="0"/>
              <a:t>:</a:t>
            </a:r>
          </a:p>
          <a:p>
            <a:pPr marL="457200" indent="-457200">
              <a:buFont typeface="+mj-lt"/>
              <a:buAutoNum type="arabicPeriod"/>
            </a:pPr>
            <a:r>
              <a:rPr lang="zh-CN" altLang="en-US" dirty="0"/>
              <a:t>泛化能力强。</a:t>
            </a:r>
            <a:endParaRPr lang="en-US" altLang="zh-CN" dirty="0"/>
          </a:p>
          <a:p>
            <a:pPr marL="457200" indent="-457200">
              <a:buFont typeface="+mj-lt"/>
              <a:buAutoNum type="arabicPeriod"/>
            </a:pPr>
            <a:r>
              <a:rPr lang="zh-CN" altLang="en-US" dirty="0"/>
              <a:t>空间复杂度低。不需要以稀疏矩阵的形式加载数据，且最后模型中只需储存隐向量，空间复杂度由   </a:t>
            </a:r>
            <a:r>
              <a:rPr lang="en-US" altLang="zh-CN" dirty="0"/>
              <a:t>user_count * item_count ,   </a:t>
            </a:r>
            <a:r>
              <a:rPr lang="zh-CN" altLang="en-US" dirty="0"/>
              <a:t>降低到  </a:t>
            </a:r>
            <a:r>
              <a:rPr lang="en-US" altLang="zh-CN" dirty="0"/>
              <a:t>(user_count + item_count ) * k </a:t>
            </a:r>
            <a:r>
              <a:rPr lang="zh-CN" altLang="en-US" dirty="0"/>
              <a:t>。</a:t>
            </a:r>
            <a:endParaRPr lang="en-US" altLang="zh-CN" dirty="0"/>
          </a:p>
          <a:p>
            <a:pPr marL="457200" indent="-457200">
              <a:buFont typeface="+mj-lt"/>
              <a:buAutoNum type="arabicPeriod"/>
            </a:pPr>
            <a:r>
              <a:rPr lang="zh-CN" altLang="en-US" dirty="0"/>
              <a:t>更好的扩展性和灵活性。隐向量与深度学习中的</a:t>
            </a:r>
            <a:r>
              <a:rPr lang="en-US" altLang="zh-CN" dirty="0"/>
              <a:t>embedding</a:t>
            </a:r>
            <a:r>
              <a:rPr lang="zh-CN" altLang="en-US" dirty="0"/>
              <a:t>思想不谋而合</a:t>
            </a:r>
            <a:r>
              <a:rPr lang="en-US" altLang="zh-CN" dirty="0"/>
              <a:t>, </a:t>
            </a:r>
            <a:r>
              <a:rPr lang="zh-CN" altLang="en-US" dirty="0"/>
              <a:t>也便于和其它特征进行组合和拼接。</a:t>
            </a:r>
            <a:endParaRPr lang="en-US" altLang="zh-CN" dirty="0"/>
          </a:p>
          <a:p>
            <a:pPr marL="457200" indent="-457200">
              <a:buFont typeface="+mj-lt"/>
              <a:buAutoNum type="arabicPeriod"/>
            </a:pPr>
            <a:r>
              <a:rPr lang="zh-CN" altLang="en-US" dirty="0"/>
              <a:t>协同过滤普遍的优点是不需要收集用户及物品本身的特征属性</a:t>
            </a:r>
            <a:r>
              <a:rPr lang="en-US" altLang="zh-CN" dirty="0"/>
              <a:t>, </a:t>
            </a:r>
            <a:r>
              <a:rPr lang="zh-CN" altLang="en-US" dirty="0"/>
              <a:t>仅凭用户与物品发生关系产生的数据就可以做推荐系统。</a:t>
            </a:r>
            <a:endParaRPr lang="en-US" altLang="zh-CN" dirty="0"/>
          </a:p>
        </p:txBody>
      </p:sp>
      <p:sp>
        <p:nvSpPr>
          <p:cNvPr id="5" name="页脚占位符 4">
            <a:extLst>
              <a:ext uri="{FF2B5EF4-FFF2-40B4-BE49-F238E27FC236}">
                <a16:creationId xmlns:a16="http://schemas.microsoft.com/office/drawing/2014/main" id="{649AD174-E542-5E4F-AED3-9E654464D6D4}"/>
              </a:ext>
            </a:extLst>
          </p:cNvPr>
          <p:cNvSpPr>
            <a:spLocks noGrp="1"/>
          </p:cNvSpPr>
          <p:nvPr>
            <p:ph type="ftr" sz="quarter" idx="11"/>
          </p:nvPr>
        </p:nvSpPr>
        <p:spPr/>
        <p:txBody>
          <a:bodyPr/>
          <a:lstStyle/>
          <a:p>
            <a:r>
              <a:rPr kumimoji="1" lang="zh-CN" altLang="en-US"/>
              <a:t>骰子人工智能 </a:t>
            </a:r>
            <a:r>
              <a:rPr kumimoji="1" lang="en" altLang="zh-CN"/>
              <a:t>B</a:t>
            </a:r>
            <a:r>
              <a:rPr kumimoji="1" lang="zh-CN" altLang="en-US"/>
              <a:t>站主页</a:t>
            </a:r>
            <a:r>
              <a:rPr kumimoji="1" lang="en-US" altLang="zh-CN"/>
              <a:t>:</a:t>
            </a:r>
            <a:r>
              <a:rPr kumimoji="1" lang="en" altLang="zh-CN"/>
              <a:t>https://space.bilibili.com/497998686</a:t>
            </a:r>
            <a:endParaRPr kumimoji="1" lang="zh-CN" altLang="en-US"/>
          </a:p>
        </p:txBody>
      </p:sp>
    </p:spTree>
    <p:extLst>
      <p:ext uri="{BB962C8B-B14F-4D97-AF65-F5344CB8AC3E}">
        <p14:creationId xmlns:p14="http://schemas.microsoft.com/office/powerpoint/2010/main" val="27933410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9095CE-FE34-BC41-B76A-C5E4D012B499}"/>
              </a:ext>
            </a:extLst>
          </p:cNvPr>
          <p:cNvSpPr>
            <a:spLocks noGrp="1"/>
          </p:cNvSpPr>
          <p:nvPr>
            <p:ph type="title"/>
          </p:nvPr>
        </p:nvSpPr>
        <p:spPr/>
        <p:txBody>
          <a:bodyPr/>
          <a:lstStyle/>
          <a:p>
            <a:pPr algn="ctr"/>
            <a:r>
              <a:rPr kumimoji="1" lang="en-US" altLang="zh-CN" b="1" dirty="0"/>
              <a:t>LFM</a:t>
            </a:r>
            <a:r>
              <a:rPr kumimoji="1" lang="zh-CN" altLang="en-US" b="1" dirty="0"/>
              <a:t>推荐系统的优缺点</a:t>
            </a:r>
          </a:p>
        </p:txBody>
      </p:sp>
      <p:sp>
        <p:nvSpPr>
          <p:cNvPr id="3" name="内容占位符 2">
            <a:extLst>
              <a:ext uri="{FF2B5EF4-FFF2-40B4-BE49-F238E27FC236}">
                <a16:creationId xmlns:a16="http://schemas.microsoft.com/office/drawing/2014/main" id="{537FD67B-1AAA-3845-B3A8-2737787BDFDE}"/>
              </a:ext>
            </a:extLst>
          </p:cNvPr>
          <p:cNvSpPr>
            <a:spLocks noGrp="1"/>
          </p:cNvSpPr>
          <p:nvPr>
            <p:ph idx="1"/>
          </p:nvPr>
        </p:nvSpPr>
        <p:spPr>
          <a:xfrm>
            <a:off x="1048871" y="2259872"/>
            <a:ext cx="10179423" cy="3419586"/>
          </a:xfrm>
        </p:spPr>
        <p:txBody>
          <a:bodyPr>
            <a:normAutofit/>
          </a:bodyPr>
          <a:lstStyle/>
          <a:p>
            <a:pPr marL="0" indent="0">
              <a:buNone/>
            </a:pPr>
            <a:r>
              <a:rPr lang="zh-CN" altLang="en-US" dirty="0"/>
              <a:t>缺点</a:t>
            </a:r>
            <a:r>
              <a:rPr lang="en-US" altLang="zh-CN" dirty="0"/>
              <a:t>:</a:t>
            </a:r>
          </a:p>
          <a:p>
            <a:pPr marL="457200" indent="-457200">
              <a:buFont typeface="+mj-lt"/>
              <a:buAutoNum type="arabicPeriod"/>
            </a:pPr>
            <a:r>
              <a:rPr lang="zh-CN" altLang="en-US" dirty="0"/>
              <a:t>前一页第四个优点也是它的缺点。协同过滤不需要也不方便加入用户和物品本身的特征及上下文相关的特征。</a:t>
            </a:r>
            <a:endParaRPr lang="en-US" altLang="zh-CN" dirty="0"/>
          </a:p>
          <a:p>
            <a:pPr marL="457200" indent="-457200">
              <a:buFont typeface="+mj-lt"/>
              <a:buAutoNum type="arabicPeriod"/>
            </a:pPr>
            <a:r>
              <a:rPr lang="zh-CN" altLang="en-US" dirty="0"/>
              <a:t>无历史行为数据时无法进行推荐</a:t>
            </a:r>
            <a:r>
              <a:rPr lang="en-US" altLang="zh-CN" dirty="0"/>
              <a:t>, </a:t>
            </a:r>
            <a:r>
              <a:rPr lang="zh-CN" altLang="en-US" dirty="0"/>
              <a:t>也就是说</a:t>
            </a:r>
            <a:r>
              <a:rPr lang="en-US" altLang="zh-CN" dirty="0"/>
              <a:t>cover</a:t>
            </a:r>
            <a:r>
              <a:rPr lang="zh-CN" altLang="en-US" dirty="0"/>
              <a:t>不了用户冷启动及物品冷启动。</a:t>
            </a:r>
            <a:endParaRPr lang="en-US" altLang="zh-CN" dirty="0"/>
          </a:p>
          <a:p>
            <a:pPr marL="0" indent="0">
              <a:buNone/>
            </a:pPr>
            <a:endParaRPr lang="en-US" altLang="zh-CN" dirty="0"/>
          </a:p>
        </p:txBody>
      </p:sp>
      <p:sp>
        <p:nvSpPr>
          <p:cNvPr id="5" name="页脚占位符 4">
            <a:extLst>
              <a:ext uri="{FF2B5EF4-FFF2-40B4-BE49-F238E27FC236}">
                <a16:creationId xmlns:a16="http://schemas.microsoft.com/office/drawing/2014/main" id="{649AD174-E542-5E4F-AED3-9E654464D6D4}"/>
              </a:ext>
            </a:extLst>
          </p:cNvPr>
          <p:cNvSpPr>
            <a:spLocks noGrp="1"/>
          </p:cNvSpPr>
          <p:nvPr>
            <p:ph type="ftr" sz="quarter" idx="11"/>
          </p:nvPr>
        </p:nvSpPr>
        <p:spPr/>
        <p:txBody>
          <a:bodyPr/>
          <a:lstStyle/>
          <a:p>
            <a:r>
              <a:rPr kumimoji="1" lang="zh-CN" altLang="en-US"/>
              <a:t>骰子人工智能 </a:t>
            </a:r>
            <a:r>
              <a:rPr kumimoji="1" lang="en" altLang="zh-CN"/>
              <a:t>B</a:t>
            </a:r>
            <a:r>
              <a:rPr kumimoji="1" lang="zh-CN" altLang="en-US"/>
              <a:t>站主页</a:t>
            </a:r>
            <a:r>
              <a:rPr kumimoji="1" lang="en-US" altLang="zh-CN"/>
              <a:t>:</a:t>
            </a:r>
            <a:r>
              <a:rPr kumimoji="1" lang="en" altLang="zh-CN"/>
              <a:t>https://space.bilibili.com/497998686</a:t>
            </a:r>
            <a:endParaRPr kumimoji="1" lang="zh-CN" altLang="en-US"/>
          </a:p>
        </p:txBody>
      </p:sp>
    </p:spTree>
    <p:extLst>
      <p:ext uri="{BB962C8B-B14F-4D97-AF65-F5344CB8AC3E}">
        <p14:creationId xmlns:p14="http://schemas.microsoft.com/office/powerpoint/2010/main" val="18439096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B523209-03F1-E74E-B406-37C31B9352A7}"/>
              </a:ext>
            </a:extLst>
          </p:cNvPr>
          <p:cNvSpPr>
            <a:spLocks noGrp="1"/>
          </p:cNvSpPr>
          <p:nvPr>
            <p:ph type="title"/>
          </p:nvPr>
        </p:nvSpPr>
        <p:spPr/>
        <p:txBody>
          <a:bodyPr/>
          <a:lstStyle/>
          <a:p>
            <a:pPr algn="ctr"/>
            <a:r>
              <a:rPr kumimoji="1" lang="en-US" altLang="zh-CN" b="1" dirty="0"/>
              <a:t>SVD</a:t>
            </a:r>
            <a:r>
              <a:rPr kumimoji="1" lang="zh-CN" altLang="en-US" b="1" dirty="0"/>
              <a:t>推荐系统</a:t>
            </a:r>
          </a:p>
        </p:txBody>
      </p:sp>
      <p:graphicFrame>
        <p:nvGraphicFramePr>
          <p:cNvPr id="7" name="内容占位符 6">
            <a:extLst>
              <a:ext uri="{FF2B5EF4-FFF2-40B4-BE49-F238E27FC236}">
                <a16:creationId xmlns:a16="http://schemas.microsoft.com/office/drawing/2014/main" id="{22CE381A-97CC-CC44-890B-75977B4553B8}"/>
              </a:ext>
            </a:extLst>
          </p:cNvPr>
          <p:cNvGraphicFramePr>
            <a:graphicFrameLocks noGrp="1"/>
          </p:cNvGraphicFramePr>
          <p:nvPr>
            <p:ph idx="1"/>
            <p:extLst>
              <p:ext uri="{D42A27DB-BD31-4B8C-83A1-F6EECF244321}">
                <p14:modId xmlns:p14="http://schemas.microsoft.com/office/powerpoint/2010/main" val="3978867566"/>
              </p:ext>
            </p:extLst>
          </p:nvPr>
        </p:nvGraphicFramePr>
        <p:xfrm>
          <a:off x="691333" y="2834202"/>
          <a:ext cx="2016000" cy="1836000"/>
        </p:xfrm>
        <a:graphic>
          <a:graphicData uri="http://schemas.openxmlformats.org/drawingml/2006/table">
            <a:tbl>
              <a:tblPr firstRow="1" bandRow="1">
                <a:effectLst/>
                <a:tableStyleId>{638B1855-1B75-4FBE-930C-398BA8C253C6}</a:tableStyleId>
              </a:tblPr>
              <a:tblGrid>
                <a:gridCol w="288000">
                  <a:extLst>
                    <a:ext uri="{9D8B030D-6E8A-4147-A177-3AD203B41FA5}">
                      <a16:colId xmlns:a16="http://schemas.microsoft.com/office/drawing/2014/main" val="3854248579"/>
                    </a:ext>
                  </a:extLst>
                </a:gridCol>
                <a:gridCol w="288000">
                  <a:extLst>
                    <a:ext uri="{9D8B030D-6E8A-4147-A177-3AD203B41FA5}">
                      <a16:colId xmlns:a16="http://schemas.microsoft.com/office/drawing/2014/main" val="356625353"/>
                    </a:ext>
                  </a:extLst>
                </a:gridCol>
                <a:gridCol w="288000">
                  <a:extLst>
                    <a:ext uri="{9D8B030D-6E8A-4147-A177-3AD203B41FA5}">
                      <a16:colId xmlns:a16="http://schemas.microsoft.com/office/drawing/2014/main" val="4079799354"/>
                    </a:ext>
                  </a:extLst>
                </a:gridCol>
                <a:gridCol w="288000">
                  <a:extLst>
                    <a:ext uri="{9D8B030D-6E8A-4147-A177-3AD203B41FA5}">
                      <a16:colId xmlns:a16="http://schemas.microsoft.com/office/drawing/2014/main" val="1407391943"/>
                    </a:ext>
                  </a:extLst>
                </a:gridCol>
                <a:gridCol w="288000">
                  <a:extLst>
                    <a:ext uri="{9D8B030D-6E8A-4147-A177-3AD203B41FA5}">
                      <a16:colId xmlns:a16="http://schemas.microsoft.com/office/drawing/2014/main" val="2444413009"/>
                    </a:ext>
                  </a:extLst>
                </a:gridCol>
                <a:gridCol w="288000">
                  <a:extLst>
                    <a:ext uri="{9D8B030D-6E8A-4147-A177-3AD203B41FA5}">
                      <a16:colId xmlns:a16="http://schemas.microsoft.com/office/drawing/2014/main" val="1560809376"/>
                    </a:ext>
                  </a:extLst>
                </a:gridCol>
                <a:gridCol w="288000">
                  <a:extLst>
                    <a:ext uri="{9D8B030D-6E8A-4147-A177-3AD203B41FA5}">
                      <a16:colId xmlns:a16="http://schemas.microsoft.com/office/drawing/2014/main" val="4136137106"/>
                    </a:ext>
                  </a:extLst>
                </a:gridCol>
              </a:tblGrid>
              <a:tr h="367200">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2543443425"/>
                  </a:ext>
                </a:extLst>
              </a:tr>
              <a:tr h="367200">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3228562907"/>
                  </a:ext>
                </a:extLst>
              </a:tr>
              <a:tr h="367200">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240257867"/>
                  </a:ext>
                </a:extLst>
              </a:tr>
              <a:tr h="367200">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2581996493"/>
                  </a:ext>
                </a:extLst>
              </a:tr>
              <a:tr h="367200">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2330666806"/>
                  </a:ext>
                </a:extLst>
              </a:tr>
            </a:tbl>
          </a:graphicData>
        </a:graphic>
      </p:graphicFrame>
      <p:sp>
        <p:nvSpPr>
          <p:cNvPr id="5" name="页脚占位符 4">
            <a:extLst>
              <a:ext uri="{FF2B5EF4-FFF2-40B4-BE49-F238E27FC236}">
                <a16:creationId xmlns:a16="http://schemas.microsoft.com/office/drawing/2014/main" id="{52176C63-2BBE-FC47-98BA-DB69090709A4}"/>
              </a:ext>
            </a:extLst>
          </p:cNvPr>
          <p:cNvSpPr>
            <a:spLocks noGrp="1"/>
          </p:cNvSpPr>
          <p:nvPr>
            <p:ph type="ftr" sz="quarter" idx="11"/>
          </p:nvPr>
        </p:nvSpPr>
        <p:spPr/>
        <p:txBody>
          <a:bodyPr/>
          <a:lstStyle/>
          <a:p>
            <a:r>
              <a:rPr kumimoji="1" lang="zh-CN" altLang="en-US"/>
              <a:t>骰子人工智能 </a:t>
            </a:r>
            <a:r>
              <a:rPr kumimoji="1" lang="en" altLang="zh-CN"/>
              <a:t>B</a:t>
            </a:r>
            <a:r>
              <a:rPr kumimoji="1" lang="zh-CN" altLang="en-US"/>
              <a:t>站主页</a:t>
            </a:r>
            <a:r>
              <a:rPr kumimoji="1" lang="en-US" altLang="zh-CN"/>
              <a:t>:</a:t>
            </a:r>
            <a:r>
              <a:rPr kumimoji="1" lang="en" altLang="zh-CN"/>
              <a:t>https://space.bilibili.com/497998686</a:t>
            </a:r>
            <a:endParaRPr kumimoji="1" lang="zh-CN" altLang="en-US"/>
          </a:p>
        </p:txBody>
      </p:sp>
      <p:sp>
        <p:nvSpPr>
          <p:cNvPr id="11" name="文本框 10">
            <a:extLst>
              <a:ext uri="{FF2B5EF4-FFF2-40B4-BE49-F238E27FC236}">
                <a16:creationId xmlns:a16="http://schemas.microsoft.com/office/drawing/2014/main" id="{7E260138-02BB-7849-B747-11B56D12ABFD}"/>
              </a:ext>
            </a:extLst>
          </p:cNvPr>
          <p:cNvSpPr txBox="1"/>
          <p:nvPr/>
        </p:nvSpPr>
        <p:spPr>
          <a:xfrm>
            <a:off x="3275463" y="2419369"/>
            <a:ext cx="184731" cy="369332"/>
          </a:xfrm>
          <a:prstGeom prst="rect">
            <a:avLst/>
          </a:prstGeom>
          <a:noFill/>
        </p:spPr>
        <p:txBody>
          <a:bodyPr wrap="none" rtlCol="0">
            <a:spAutoFit/>
          </a:bodyPr>
          <a:lstStyle/>
          <a:p>
            <a:endParaRPr kumimoji="1" lang="zh-CN" altLang="en-US" dirty="0"/>
          </a:p>
        </p:txBody>
      </p:sp>
      <p:graphicFrame>
        <p:nvGraphicFramePr>
          <p:cNvPr id="12" name="表格 11">
            <a:extLst>
              <a:ext uri="{FF2B5EF4-FFF2-40B4-BE49-F238E27FC236}">
                <a16:creationId xmlns:a16="http://schemas.microsoft.com/office/drawing/2014/main" id="{AB04CF41-6969-9A49-A5F7-958CC5982291}"/>
              </a:ext>
            </a:extLst>
          </p:cNvPr>
          <p:cNvGraphicFramePr>
            <a:graphicFrameLocks noGrp="1"/>
          </p:cNvGraphicFramePr>
          <p:nvPr>
            <p:extLst>
              <p:ext uri="{D42A27DB-BD31-4B8C-83A1-F6EECF244321}">
                <p14:modId xmlns:p14="http://schemas.microsoft.com/office/powerpoint/2010/main" val="2600892744"/>
              </p:ext>
            </p:extLst>
          </p:nvPr>
        </p:nvGraphicFramePr>
        <p:xfrm>
          <a:off x="8420933" y="2467002"/>
          <a:ext cx="2520000" cy="2570400"/>
        </p:xfrm>
        <a:graphic>
          <a:graphicData uri="http://schemas.openxmlformats.org/drawingml/2006/table">
            <a:tbl>
              <a:tblPr firstRow="1" bandRow="1">
                <a:tableStyleId>{2D5ABB26-0587-4C30-8999-92F81FD0307C}</a:tableStyleId>
              </a:tblPr>
              <a:tblGrid>
                <a:gridCol w="360000">
                  <a:extLst>
                    <a:ext uri="{9D8B030D-6E8A-4147-A177-3AD203B41FA5}">
                      <a16:colId xmlns:a16="http://schemas.microsoft.com/office/drawing/2014/main" val="3768261824"/>
                    </a:ext>
                  </a:extLst>
                </a:gridCol>
                <a:gridCol w="360000">
                  <a:extLst>
                    <a:ext uri="{9D8B030D-6E8A-4147-A177-3AD203B41FA5}">
                      <a16:colId xmlns:a16="http://schemas.microsoft.com/office/drawing/2014/main" val="2771964976"/>
                    </a:ext>
                  </a:extLst>
                </a:gridCol>
                <a:gridCol w="360000">
                  <a:extLst>
                    <a:ext uri="{9D8B030D-6E8A-4147-A177-3AD203B41FA5}">
                      <a16:colId xmlns:a16="http://schemas.microsoft.com/office/drawing/2014/main" val="3974283967"/>
                    </a:ext>
                  </a:extLst>
                </a:gridCol>
                <a:gridCol w="360000">
                  <a:extLst>
                    <a:ext uri="{9D8B030D-6E8A-4147-A177-3AD203B41FA5}">
                      <a16:colId xmlns:a16="http://schemas.microsoft.com/office/drawing/2014/main" val="1284892478"/>
                    </a:ext>
                  </a:extLst>
                </a:gridCol>
                <a:gridCol w="360000">
                  <a:extLst>
                    <a:ext uri="{9D8B030D-6E8A-4147-A177-3AD203B41FA5}">
                      <a16:colId xmlns:a16="http://schemas.microsoft.com/office/drawing/2014/main" val="2058653796"/>
                    </a:ext>
                  </a:extLst>
                </a:gridCol>
                <a:gridCol w="360000">
                  <a:extLst>
                    <a:ext uri="{9D8B030D-6E8A-4147-A177-3AD203B41FA5}">
                      <a16:colId xmlns:a16="http://schemas.microsoft.com/office/drawing/2014/main" val="2411021969"/>
                    </a:ext>
                  </a:extLst>
                </a:gridCol>
                <a:gridCol w="360000">
                  <a:extLst>
                    <a:ext uri="{9D8B030D-6E8A-4147-A177-3AD203B41FA5}">
                      <a16:colId xmlns:a16="http://schemas.microsoft.com/office/drawing/2014/main" val="3088689359"/>
                    </a:ext>
                  </a:extLst>
                </a:gridCol>
              </a:tblGrid>
              <a:tr h="367200">
                <a:tc>
                  <a:txBody>
                    <a:bodyPr/>
                    <a:lstStyle/>
                    <a:p>
                      <a:pPr algn="l"/>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3409656668"/>
                  </a:ext>
                </a:extLst>
              </a:tr>
              <a:tr h="367200">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1663342261"/>
                  </a:ext>
                </a:extLst>
              </a:tr>
              <a:tr h="367200">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333920616"/>
                  </a:ext>
                </a:extLst>
              </a:tr>
              <a:tr h="367200">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2279670915"/>
                  </a:ext>
                </a:extLst>
              </a:tr>
              <a:tr h="367200">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1483876443"/>
                  </a:ext>
                </a:extLst>
              </a:tr>
              <a:tr h="367200">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1102028120"/>
                  </a:ext>
                </a:extLst>
              </a:tr>
              <a:tr h="367200">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3578205169"/>
                  </a:ext>
                </a:extLst>
              </a:tr>
            </a:tbl>
          </a:graphicData>
        </a:graphic>
      </p:graphicFrame>
      <p:graphicFrame>
        <p:nvGraphicFramePr>
          <p:cNvPr id="13" name="内容占位符 6">
            <a:extLst>
              <a:ext uri="{FF2B5EF4-FFF2-40B4-BE49-F238E27FC236}">
                <a16:creationId xmlns:a16="http://schemas.microsoft.com/office/drawing/2014/main" id="{C045B984-98E1-5146-9E0B-60B1F0B8A0FD}"/>
              </a:ext>
            </a:extLst>
          </p:cNvPr>
          <p:cNvGraphicFramePr>
            <a:graphicFrameLocks/>
          </p:cNvGraphicFramePr>
          <p:nvPr>
            <p:extLst>
              <p:ext uri="{D42A27DB-BD31-4B8C-83A1-F6EECF244321}">
                <p14:modId xmlns:p14="http://schemas.microsoft.com/office/powerpoint/2010/main" val="2088888663"/>
              </p:ext>
            </p:extLst>
          </p:nvPr>
        </p:nvGraphicFramePr>
        <p:xfrm>
          <a:off x="5403965" y="2824174"/>
          <a:ext cx="2520000" cy="1836000"/>
        </p:xfrm>
        <a:graphic>
          <a:graphicData uri="http://schemas.openxmlformats.org/drawingml/2006/table">
            <a:tbl>
              <a:tblPr bandRow="1">
                <a:effectLst/>
                <a:tableStyleId>{638B1855-1B75-4FBE-930C-398BA8C253C6}</a:tableStyleId>
              </a:tblPr>
              <a:tblGrid>
                <a:gridCol w="360000">
                  <a:extLst>
                    <a:ext uri="{9D8B030D-6E8A-4147-A177-3AD203B41FA5}">
                      <a16:colId xmlns:a16="http://schemas.microsoft.com/office/drawing/2014/main" val="3854248579"/>
                    </a:ext>
                  </a:extLst>
                </a:gridCol>
                <a:gridCol w="360000">
                  <a:extLst>
                    <a:ext uri="{9D8B030D-6E8A-4147-A177-3AD203B41FA5}">
                      <a16:colId xmlns:a16="http://schemas.microsoft.com/office/drawing/2014/main" val="356625353"/>
                    </a:ext>
                  </a:extLst>
                </a:gridCol>
                <a:gridCol w="360000">
                  <a:extLst>
                    <a:ext uri="{9D8B030D-6E8A-4147-A177-3AD203B41FA5}">
                      <a16:colId xmlns:a16="http://schemas.microsoft.com/office/drawing/2014/main" val="4079799354"/>
                    </a:ext>
                  </a:extLst>
                </a:gridCol>
                <a:gridCol w="360000">
                  <a:extLst>
                    <a:ext uri="{9D8B030D-6E8A-4147-A177-3AD203B41FA5}">
                      <a16:colId xmlns:a16="http://schemas.microsoft.com/office/drawing/2014/main" val="1407391943"/>
                    </a:ext>
                  </a:extLst>
                </a:gridCol>
                <a:gridCol w="360000">
                  <a:extLst>
                    <a:ext uri="{9D8B030D-6E8A-4147-A177-3AD203B41FA5}">
                      <a16:colId xmlns:a16="http://schemas.microsoft.com/office/drawing/2014/main" val="2444413009"/>
                    </a:ext>
                  </a:extLst>
                </a:gridCol>
                <a:gridCol w="360000">
                  <a:extLst>
                    <a:ext uri="{9D8B030D-6E8A-4147-A177-3AD203B41FA5}">
                      <a16:colId xmlns:a16="http://schemas.microsoft.com/office/drawing/2014/main" val="1560809376"/>
                    </a:ext>
                  </a:extLst>
                </a:gridCol>
                <a:gridCol w="360000">
                  <a:extLst>
                    <a:ext uri="{9D8B030D-6E8A-4147-A177-3AD203B41FA5}">
                      <a16:colId xmlns:a16="http://schemas.microsoft.com/office/drawing/2014/main" val="4136137106"/>
                    </a:ext>
                  </a:extLst>
                </a:gridCol>
              </a:tblGrid>
              <a:tr h="367200">
                <a:tc>
                  <a:txBody>
                    <a:bodyPr/>
                    <a:lstStyle/>
                    <a:p>
                      <a:r>
                        <a:rPr lang="en-US" altLang="zh-CN" sz="1400" dirty="0">
                          <a:solidFill>
                            <a:sysClr val="windowText" lastClr="000000"/>
                          </a:solidFill>
                        </a:rPr>
                        <a:t>a1</a:t>
                      </a:r>
                      <a:endParaRPr lang="zh-CN" altLang="en-US" sz="14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r>
                        <a:rPr lang="en-US" altLang="zh-CN" sz="1400" dirty="0">
                          <a:solidFill>
                            <a:sysClr val="windowText" lastClr="000000"/>
                          </a:solidFill>
                        </a:rPr>
                        <a:t>0</a:t>
                      </a:r>
                      <a:endParaRPr lang="zh-CN" altLang="en-US" sz="14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r>
                        <a:rPr lang="en-US" altLang="zh-CN" sz="1400" dirty="0">
                          <a:solidFill>
                            <a:sysClr val="windowText" lastClr="000000"/>
                          </a:solidFill>
                        </a:rPr>
                        <a:t>0</a:t>
                      </a:r>
                      <a:endParaRPr lang="zh-CN" altLang="en-US" sz="14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r>
                        <a:rPr lang="en-US" altLang="zh-CN" sz="1400" dirty="0">
                          <a:solidFill>
                            <a:sysClr val="windowText" lastClr="000000"/>
                          </a:solidFill>
                        </a:rPr>
                        <a:t>0</a:t>
                      </a:r>
                      <a:endParaRPr lang="zh-CN" altLang="en-US" sz="14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r>
                        <a:rPr lang="en-US" altLang="zh-CN" sz="1400" dirty="0">
                          <a:solidFill>
                            <a:sysClr val="windowText" lastClr="000000"/>
                          </a:solidFill>
                        </a:rPr>
                        <a:t>0</a:t>
                      </a:r>
                      <a:endParaRPr lang="zh-CN" altLang="en-US" sz="14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r>
                        <a:rPr lang="en-US" altLang="zh-CN" sz="1400" dirty="0">
                          <a:solidFill>
                            <a:sysClr val="windowText" lastClr="000000"/>
                          </a:solidFill>
                        </a:rPr>
                        <a:t>0</a:t>
                      </a:r>
                      <a:endParaRPr lang="zh-CN" altLang="en-US" sz="14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r>
                        <a:rPr lang="en-US" altLang="zh-CN" sz="1400" dirty="0">
                          <a:solidFill>
                            <a:sysClr val="windowText" lastClr="000000"/>
                          </a:solidFill>
                        </a:rPr>
                        <a:t>0</a:t>
                      </a:r>
                      <a:endParaRPr lang="zh-CN" altLang="en-US" sz="14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543443425"/>
                  </a:ext>
                </a:extLst>
              </a:tr>
              <a:tr h="367200">
                <a:tc>
                  <a:txBody>
                    <a:bodyPr/>
                    <a:lstStyle/>
                    <a:p>
                      <a:r>
                        <a:rPr lang="en-US" altLang="zh-CN" sz="1400" dirty="0">
                          <a:solidFill>
                            <a:sysClr val="windowText" lastClr="000000"/>
                          </a:solidFill>
                        </a:rPr>
                        <a:t>0</a:t>
                      </a:r>
                      <a:endParaRPr lang="zh-CN" altLang="en-US" sz="14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r>
                        <a:rPr lang="en-US" altLang="zh-CN" sz="1400" dirty="0">
                          <a:solidFill>
                            <a:sysClr val="windowText" lastClr="000000"/>
                          </a:solidFill>
                        </a:rPr>
                        <a:t>a2</a:t>
                      </a:r>
                      <a:endParaRPr lang="zh-CN" altLang="en-US" sz="14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r>
                        <a:rPr lang="en-US" altLang="zh-CN" sz="1400" dirty="0">
                          <a:solidFill>
                            <a:sysClr val="windowText" lastClr="000000"/>
                          </a:solidFill>
                        </a:rPr>
                        <a:t>0</a:t>
                      </a:r>
                      <a:endParaRPr lang="zh-CN" altLang="en-US" sz="14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r>
                        <a:rPr lang="en-US" altLang="zh-CN" sz="1400" dirty="0">
                          <a:solidFill>
                            <a:sysClr val="windowText" lastClr="000000"/>
                          </a:solidFill>
                        </a:rPr>
                        <a:t>0</a:t>
                      </a:r>
                      <a:endParaRPr lang="zh-CN" altLang="en-US" sz="14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r>
                        <a:rPr lang="en-US" altLang="zh-CN" sz="1400" dirty="0">
                          <a:solidFill>
                            <a:sysClr val="windowText" lastClr="000000"/>
                          </a:solidFill>
                        </a:rPr>
                        <a:t>0</a:t>
                      </a:r>
                      <a:endParaRPr lang="zh-CN" altLang="en-US" sz="14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r>
                        <a:rPr lang="en-US" altLang="zh-CN" sz="1400" dirty="0">
                          <a:solidFill>
                            <a:sysClr val="windowText" lastClr="000000"/>
                          </a:solidFill>
                        </a:rPr>
                        <a:t>0</a:t>
                      </a:r>
                      <a:endParaRPr lang="zh-CN" altLang="en-US" sz="14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r>
                        <a:rPr lang="en-US" altLang="zh-CN" sz="1400" dirty="0">
                          <a:solidFill>
                            <a:sysClr val="windowText" lastClr="000000"/>
                          </a:solidFill>
                        </a:rPr>
                        <a:t>0</a:t>
                      </a:r>
                      <a:endParaRPr lang="zh-CN" altLang="en-US" sz="14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228562907"/>
                  </a:ext>
                </a:extLst>
              </a:tr>
              <a:tr h="367200">
                <a:tc>
                  <a:txBody>
                    <a:bodyPr/>
                    <a:lstStyle/>
                    <a:p>
                      <a:r>
                        <a:rPr lang="en-US" altLang="zh-CN" sz="1400" dirty="0">
                          <a:solidFill>
                            <a:sysClr val="windowText" lastClr="000000"/>
                          </a:solidFill>
                        </a:rPr>
                        <a:t>0</a:t>
                      </a:r>
                      <a:endParaRPr lang="zh-CN" altLang="en-US" sz="14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r>
                        <a:rPr lang="en-US" altLang="zh-CN" sz="1400" dirty="0">
                          <a:solidFill>
                            <a:sysClr val="windowText" lastClr="000000"/>
                          </a:solidFill>
                        </a:rPr>
                        <a:t>0</a:t>
                      </a:r>
                      <a:endParaRPr lang="zh-CN" altLang="en-US" sz="14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r>
                        <a:rPr lang="en-US" altLang="zh-CN" sz="1400" dirty="0">
                          <a:solidFill>
                            <a:sysClr val="windowText" lastClr="000000"/>
                          </a:solidFill>
                        </a:rPr>
                        <a:t>a3</a:t>
                      </a:r>
                      <a:endParaRPr lang="zh-CN" altLang="en-US" sz="14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r>
                        <a:rPr lang="en-US" altLang="zh-CN" sz="1400" dirty="0">
                          <a:solidFill>
                            <a:sysClr val="windowText" lastClr="000000"/>
                          </a:solidFill>
                        </a:rPr>
                        <a:t>0</a:t>
                      </a:r>
                      <a:endParaRPr lang="zh-CN" altLang="en-US" sz="14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r>
                        <a:rPr lang="en-US" altLang="zh-CN" sz="1400" dirty="0">
                          <a:solidFill>
                            <a:sysClr val="windowText" lastClr="000000"/>
                          </a:solidFill>
                        </a:rPr>
                        <a:t>0</a:t>
                      </a:r>
                      <a:endParaRPr lang="zh-CN" altLang="en-US" sz="14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r>
                        <a:rPr lang="en-US" altLang="zh-CN" sz="1400" dirty="0">
                          <a:solidFill>
                            <a:sysClr val="windowText" lastClr="000000"/>
                          </a:solidFill>
                        </a:rPr>
                        <a:t>0</a:t>
                      </a:r>
                      <a:endParaRPr lang="zh-CN" altLang="en-US" sz="14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r>
                        <a:rPr lang="en-US" altLang="zh-CN" sz="1400" dirty="0">
                          <a:solidFill>
                            <a:sysClr val="windowText" lastClr="000000"/>
                          </a:solidFill>
                        </a:rPr>
                        <a:t>0</a:t>
                      </a:r>
                      <a:endParaRPr lang="zh-CN" altLang="en-US" sz="14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40257867"/>
                  </a:ext>
                </a:extLst>
              </a:tr>
              <a:tr h="367200">
                <a:tc>
                  <a:txBody>
                    <a:bodyPr/>
                    <a:lstStyle/>
                    <a:p>
                      <a:r>
                        <a:rPr lang="en-US" altLang="zh-CN" sz="1400" dirty="0">
                          <a:solidFill>
                            <a:sysClr val="windowText" lastClr="000000"/>
                          </a:solidFill>
                        </a:rPr>
                        <a:t>0</a:t>
                      </a:r>
                      <a:endParaRPr lang="zh-CN" altLang="en-US" sz="14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r>
                        <a:rPr lang="en-US" altLang="zh-CN" sz="1400" dirty="0">
                          <a:solidFill>
                            <a:sysClr val="windowText" lastClr="000000"/>
                          </a:solidFill>
                        </a:rPr>
                        <a:t>0</a:t>
                      </a:r>
                      <a:endParaRPr lang="zh-CN" altLang="en-US" sz="14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r>
                        <a:rPr lang="en-US" altLang="zh-CN" sz="1400" dirty="0">
                          <a:solidFill>
                            <a:sysClr val="windowText" lastClr="000000"/>
                          </a:solidFill>
                        </a:rPr>
                        <a:t>0</a:t>
                      </a:r>
                      <a:endParaRPr lang="zh-CN" altLang="en-US" sz="14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r>
                        <a:rPr lang="en-US" altLang="zh-CN" sz="1400" dirty="0">
                          <a:solidFill>
                            <a:sysClr val="windowText" lastClr="000000"/>
                          </a:solidFill>
                        </a:rPr>
                        <a:t>a4</a:t>
                      </a:r>
                      <a:endParaRPr lang="zh-CN" altLang="en-US" sz="14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r>
                        <a:rPr lang="en-US" altLang="zh-CN" sz="1400" dirty="0">
                          <a:solidFill>
                            <a:sysClr val="windowText" lastClr="000000"/>
                          </a:solidFill>
                        </a:rPr>
                        <a:t>0</a:t>
                      </a:r>
                      <a:endParaRPr lang="zh-CN" altLang="en-US" sz="14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r>
                        <a:rPr lang="en-US" altLang="zh-CN" sz="1400" dirty="0">
                          <a:solidFill>
                            <a:sysClr val="windowText" lastClr="000000"/>
                          </a:solidFill>
                        </a:rPr>
                        <a:t>0</a:t>
                      </a:r>
                      <a:endParaRPr lang="zh-CN" altLang="en-US" sz="14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r>
                        <a:rPr lang="en-US" altLang="zh-CN" sz="1400" dirty="0">
                          <a:solidFill>
                            <a:sysClr val="windowText" lastClr="000000"/>
                          </a:solidFill>
                        </a:rPr>
                        <a:t>0</a:t>
                      </a:r>
                      <a:endParaRPr lang="zh-CN" altLang="en-US" sz="14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581996493"/>
                  </a:ext>
                </a:extLst>
              </a:tr>
              <a:tr h="367200">
                <a:tc>
                  <a:txBody>
                    <a:bodyPr/>
                    <a:lstStyle/>
                    <a:p>
                      <a:r>
                        <a:rPr lang="en-US" altLang="zh-CN" sz="1400" dirty="0">
                          <a:solidFill>
                            <a:sysClr val="windowText" lastClr="000000"/>
                          </a:solidFill>
                        </a:rPr>
                        <a:t>0</a:t>
                      </a:r>
                      <a:endParaRPr lang="zh-CN" altLang="en-US" sz="14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r>
                        <a:rPr lang="en-US" altLang="zh-CN" sz="1400" dirty="0">
                          <a:solidFill>
                            <a:sysClr val="windowText" lastClr="000000"/>
                          </a:solidFill>
                        </a:rPr>
                        <a:t>0</a:t>
                      </a:r>
                      <a:endParaRPr lang="zh-CN" altLang="en-US" sz="14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r>
                        <a:rPr lang="en-US" altLang="zh-CN" sz="1400" dirty="0">
                          <a:solidFill>
                            <a:sysClr val="windowText" lastClr="000000"/>
                          </a:solidFill>
                        </a:rPr>
                        <a:t>0</a:t>
                      </a:r>
                      <a:endParaRPr lang="zh-CN" altLang="en-US" sz="14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r>
                        <a:rPr lang="en-US" altLang="zh-CN" sz="1400" dirty="0">
                          <a:solidFill>
                            <a:sysClr val="windowText" lastClr="000000"/>
                          </a:solidFill>
                        </a:rPr>
                        <a:t>0</a:t>
                      </a:r>
                      <a:endParaRPr lang="zh-CN" altLang="en-US" sz="14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r>
                        <a:rPr lang="en-US" altLang="zh-CN" sz="1400" dirty="0">
                          <a:solidFill>
                            <a:sysClr val="windowText" lastClr="000000"/>
                          </a:solidFill>
                        </a:rPr>
                        <a:t>a5</a:t>
                      </a:r>
                      <a:endParaRPr lang="zh-CN" altLang="en-US" sz="14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r>
                        <a:rPr lang="en-US" altLang="zh-CN" sz="1400" dirty="0">
                          <a:solidFill>
                            <a:sysClr val="windowText" lastClr="000000"/>
                          </a:solidFill>
                        </a:rPr>
                        <a:t>0</a:t>
                      </a:r>
                      <a:endParaRPr lang="zh-CN" altLang="en-US" sz="14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r>
                        <a:rPr lang="en-US" altLang="zh-CN" sz="1400" dirty="0">
                          <a:solidFill>
                            <a:sysClr val="windowText" lastClr="000000"/>
                          </a:solidFill>
                        </a:rPr>
                        <a:t>0</a:t>
                      </a:r>
                      <a:endParaRPr lang="zh-CN" altLang="en-US" sz="14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330666806"/>
                  </a:ext>
                </a:extLst>
              </a:tr>
            </a:tbl>
          </a:graphicData>
        </a:graphic>
      </p:graphicFrame>
      <p:graphicFrame>
        <p:nvGraphicFramePr>
          <p:cNvPr id="14" name="表格 13">
            <a:extLst>
              <a:ext uri="{FF2B5EF4-FFF2-40B4-BE49-F238E27FC236}">
                <a16:creationId xmlns:a16="http://schemas.microsoft.com/office/drawing/2014/main" id="{E8402C91-6CB4-BD4C-8ABD-C8A9EF95E3AD}"/>
              </a:ext>
            </a:extLst>
          </p:cNvPr>
          <p:cNvGraphicFramePr>
            <a:graphicFrameLocks noGrp="1"/>
          </p:cNvGraphicFramePr>
          <p:nvPr>
            <p:extLst>
              <p:ext uri="{D42A27DB-BD31-4B8C-83A1-F6EECF244321}">
                <p14:modId xmlns:p14="http://schemas.microsoft.com/office/powerpoint/2010/main" val="1301203467"/>
              </p:ext>
            </p:extLst>
          </p:nvPr>
        </p:nvGraphicFramePr>
        <p:xfrm>
          <a:off x="3303007" y="2834202"/>
          <a:ext cx="1620000" cy="1854200"/>
        </p:xfrm>
        <a:graphic>
          <a:graphicData uri="http://schemas.openxmlformats.org/drawingml/2006/table">
            <a:tbl>
              <a:tblPr firstRow="1" bandRow="1">
                <a:tableStyleId>{5C22544A-7EE6-4342-B048-85BDC9FD1C3A}</a:tableStyleId>
              </a:tblPr>
              <a:tblGrid>
                <a:gridCol w="324000">
                  <a:extLst>
                    <a:ext uri="{9D8B030D-6E8A-4147-A177-3AD203B41FA5}">
                      <a16:colId xmlns:a16="http://schemas.microsoft.com/office/drawing/2014/main" val="1983758294"/>
                    </a:ext>
                  </a:extLst>
                </a:gridCol>
                <a:gridCol w="324000">
                  <a:extLst>
                    <a:ext uri="{9D8B030D-6E8A-4147-A177-3AD203B41FA5}">
                      <a16:colId xmlns:a16="http://schemas.microsoft.com/office/drawing/2014/main" val="2971772459"/>
                    </a:ext>
                  </a:extLst>
                </a:gridCol>
                <a:gridCol w="324000">
                  <a:extLst>
                    <a:ext uri="{9D8B030D-6E8A-4147-A177-3AD203B41FA5}">
                      <a16:colId xmlns:a16="http://schemas.microsoft.com/office/drawing/2014/main" val="3082975932"/>
                    </a:ext>
                  </a:extLst>
                </a:gridCol>
                <a:gridCol w="324000">
                  <a:extLst>
                    <a:ext uri="{9D8B030D-6E8A-4147-A177-3AD203B41FA5}">
                      <a16:colId xmlns:a16="http://schemas.microsoft.com/office/drawing/2014/main" val="1204180574"/>
                    </a:ext>
                  </a:extLst>
                </a:gridCol>
                <a:gridCol w="324000">
                  <a:extLst>
                    <a:ext uri="{9D8B030D-6E8A-4147-A177-3AD203B41FA5}">
                      <a16:colId xmlns:a16="http://schemas.microsoft.com/office/drawing/2014/main" val="946854810"/>
                    </a:ext>
                  </a:extLst>
                </a:gridCol>
              </a:tblGrid>
              <a:tr h="370840">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817370433"/>
                  </a:ext>
                </a:extLst>
              </a:tr>
              <a:tr h="370840">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553559946"/>
                  </a:ext>
                </a:extLst>
              </a:tr>
              <a:tr h="370840">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749825693"/>
                  </a:ext>
                </a:extLst>
              </a:tr>
              <a:tr h="370840">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5063300"/>
                  </a:ext>
                </a:extLst>
              </a:tr>
              <a:tr h="370840">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995964819"/>
                  </a:ext>
                </a:extLst>
              </a:tr>
            </a:tbl>
          </a:graphicData>
        </a:graphic>
      </p:graphicFrame>
      <p:sp>
        <p:nvSpPr>
          <p:cNvPr id="15" name="文本框 14">
            <a:extLst>
              <a:ext uri="{FF2B5EF4-FFF2-40B4-BE49-F238E27FC236}">
                <a16:creationId xmlns:a16="http://schemas.microsoft.com/office/drawing/2014/main" id="{CEE46797-0BD2-514A-A48D-41940271B260}"/>
              </a:ext>
            </a:extLst>
          </p:cNvPr>
          <p:cNvSpPr txBox="1"/>
          <p:nvPr/>
        </p:nvSpPr>
        <p:spPr>
          <a:xfrm>
            <a:off x="2822695" y="3516948"/>
            <a:ext cx="319318" cy="369332"/>
          </a:xfrm>
          <a:prstGeom prst="rect">
            <a:avLst/>
          </a:prstGeom>
          <a:noFill/>
        </p:spPr>
        <p:txBody>
          <a:bodyPr wrap="none" rtlCol="0">
            <a:spAutoFit/>
          </a:bodyPr>
          <a:lstStyle/>
          <a:p>
            <a:r>
              <a:rPr kumimoji="1" lang="en-US" altLang="zh-CN" dirty="0"/>
              <a:t>=</a:t>
            </a:r>
            <a:endParaRPr kumimoji="1" lang="zh-CN" altLang="en-US" dirty="0"/>
          </a:p>
        </p:txBody>
      </p:sp>
      <p:sp>
        <p:nvSpPr>
          <p:cNvPr id="16" name="文本框 15">
            <a:extLst>
              <a:ext uri="{FF2B5EF4-FFF2-40B4-BE49-F238E27FC236}">
                <a16:creationId xmlns:a16="http://schemas.microsoft.com/office/drawing/2014/main" id="{7DC9A55A-1D81-BB4F-BF99-079A1B50B805}"/>
              </a:ext>
            </a:extLst>
          </p:cNvPr>
          <p:cNvSpPr txBox="1"/>
          <p:nvPr/>
        </p:nvSpPr>
        <p:spPr>
          <a:xfrm>
            <a:off x="5028775" y="3557508"/>
            <a:ext cx="348172" cy="369332"/>
          </a:xfrm>
          <a:prstGeom prst="rect">
            <a:avLst/>
          </a:prstGeom>
          <a:noFill/>
        </p:spPr>
        <p:txBody>
          <a:bodyPr wrap="none" rtlCol="0">
            <a:spAutoFit/>
          </a:bodyPr>
          <a:lstStyle/>
          <a:p>
            <a:r>
              <a:rPr kumimoji="1" lang="en-US" altLang="zh-CN" dirty="0"/>
              <a:t>X</a:t>
            </a:r>
            <a:endParaRPr kumimoji="1" lang="zh-CN" altLang="en-US" dirty="0"/>
          </a:p>
        </p:txBody>
      </p:sp>
      <p:sp>
        <p:nvSpPr>
          <p:cNvPr id="17" name="文本框 16">
            <a:extLst>
              <a:ext uri="{FF2B5EF4-FFF2-40B4-BE49-F238E27FC236}">
                <a16:creationId xmlns:a16="http://schemas.microsoft.com/office/drawing/2014/main" id="{5EA094E5-653B-5B47-BB6E-583A1F0CD400}"/>
              </a:ext>
            </a:extLst>
          </p:cNvPr>
          <p:cNvSpPr txBox="1"/>
          <p:nvPr/>
        </p:nvSpPr>
        <p:spPr>
          <a:xfrm>
            <a:off x="8032722" y="3513315"/>
            <a:ext cx="412292" cy="369332"/>
          </a:xfrm>
          <a:prstGeom prst="rect">
            <a:avLst/>
          </a:prstGeom>
          <a:noFill/>
        </p:spPr>
        <p:txBody>
          <a:bodyPr wrap="none" rtlCol="0">
            <a:spAutoFit/>
          </a:bodyPr>
          <a:lstStyle/>
          <a:p>
            <a:r>
              <a:rPr kumimoji="1" lang="en-US" altLang="zh-CN" dirty="0"/>
              <a:t>X </a:t>
            </a:r>
            <a:endParaRPr kumimoji="1" lang="zh-CN" altLang="en-US" dirty="0"/>
          </a:p>
        </p:txBody>
      </p:sp>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7A912015-26EB-E548-8F89-5E1EAED749D7}"/>
                  </a:ext>
                </a:extLst>
              </p:cNvPr>
              <p:cNvSpPr txBox="1"/>
              <p:nvPr/>
            </p:nvSpPr>
            <p:spPr>
              <a:xfrm>
                <a:off x="1076820" y="2419369"/>
                <a:ext cx="1219180" cy="369332"/>
              </a:xfrm>
              <a:prstGeom prst="rect">
                <a:avLst/>
              </a:prstGeom>
              <a:noFill/>
            </p:spPr>
            <p:txBody>
              <a:bodyPr wrap="none" rtlCol="0">
                <a:spAutoFit/>
              </a:bodyPr>
              <a:lstStyle/>
              <a:p>
                <a14:m>
                  <m:oMath xmlns:m="http://schemas.openxmlformats.org/officeDocument/2006/math">
                    <m:r>
                      <a:rPr kumimoji="1" lang="en-US" altLang="zh-CN" b="0" i="1" smtClean="0">
                        <a:latin typeface="Cambria Math" panose="02040503050406030204" pitchFamily="18" charset="0"/>
                      </a:rPr>
                      <m:t>𝐴</m:t>
                    </m:r>
                    <m:r>
                      <a:rPr kumimoji="1" lang="en-US" altLang="zh-CN" b="0" i="1" smtClean="0">
                        <a:latin typeface="Cambria Math" panose="02040503050406030204" pitchFamily="18" charset="0"/>
                        <a:ea typeface="Cambria Math" panose="02040503050406030204" pitchFamily="18" charset="0"/>
                      </a:rPr>
                      <m:t>∈</m:t>
                    </m:r>
                    <m:r>
                      <a:rPr kumimoji="1" lang="en-US" altLang="zh-CN" b="0" i="1" smtClean="0">
                        <a:latin typeface="Cambria Math" panose="02040503050406030204" pitchFamily="18" charset="0"/>
                        <a:ea typeface="Cambria Math" panose="02040503050406030204" pitchFamily="18" charset="0"/>
                      </a:rPr>
                      <m:t>𝑚</m:t>
                    </m:r>
                    <m:r>
                      <a:rPr kumimoji="1" lang="en-US" altLang="zh-CN" b="0" i="1" smtClean="0">
                        <a:latin typeface="Cambria Math" panose="02040503050406030204" pitchFamily="18" charset="0"/>
                        <a:ea typeface="Cambria Math" panose="02040503050406030204" pitchFamily="18" charset="0"/>
                      </a:rPr>
                      <m:t>∗</m:t>
                    </m:r>
                    <m:r>
                      <a:rPr kumimoji="1" lang="en-US" altLang="zh-CN" b="0" i="1" smtClean="0">
                        <a:latin typeface="Cambria Math" panose="02040503050406030204" pitchFamily="18" charset="0"/>
                        <a:ea typeface="Cambria Math" panose="02040503050406030204" pitchFamily="18" charset="0"/>
                      </a:rPr>
                      <m:t>𝑛</m:t>
                    </m:r>
                  </m:oMath>
                </a14:m>
                <a:r>
                  <a:rPr kumimoji="1" lang="en-US" altLang="zh-CN" dirty="0"/>
                  <a:t> </a:t>
                </a:r>
                <a:endParaRPr kumimoji="1" lang="zh-CN" altLang="en-US" dirty="0"/>
              </a:p>
            </p:txBody>
          </p:sp>
        </mc:Choice>
        <mc:Fallback xmlns="">
          <p:sp>
            <p:nvSpPr>
              <p:cNvPr id="18" name="文本框 17">
                <a:extLst>
                  <a:ext uri="{FF2B5EF4-FFF2-40B4-BE49-F238E27FC236}">
                    <a16:creationId xmlns:a16="http://schemas.microsoft.com/office/drawing/2014/main" id="{7A912015-26EB-E548-8F89-5E1EAED749D7}"/>
                  </a:ext>
                </a:extLst>
              </p:cNvPr>
              <p:cNvSpPr txBox="1">
                <a:spLocks noRot="1" noChangeAspect="1" noMove="1" noResize="1" noEditPoints="1" noAdjustHandles="1" noChangeArrowheads="1" noChangeShapeType="1" noTextEdit="1"/>
              </p:cNvSpPr>
              <p:nvPr/>
            </p:nvSpPr>
            <p:spPr>
              <a:xfrm>
                <a:off x="1076820" y="2419369"/>
                <a:ext cx="1219180" cy="369332"/>
              </a:xfrm>
              <a:prstGeom prst="rect">
                <a:avLst/>
              </a:prstGeom>
              <a:blipFill>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 name="文本框 18">
                <a:extLst>
                  <a:ext uri="{FF2B5EF4-FFF2-40B4-BE49-F238E27FC236}">
                    <a16:creationId xmlns:a16="http://schemas.microsoft.com/office/drawing/2014/main" id="{E30A3F1D-AA32-A847-8801-22750D54185F}"/>
                  </a:ext>
                </a:extLst>
              </p:cNvPr>
              <p:cNvSpPr txBox="1"/>
              <p:nvPr/>
            </p:nvSpPr>
            <p:spPr>
              <a:xfrm>
                <a:off x="3457941" y="2449993"/>
                <a:ext cx="129516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zh-CN" b="0" i="1" smtClean="0">
                          <a:latin typeface="Cambria Math" panose="02040503050406030204" pitchFamily="18" charset="0"/>
                        </a:rPr>
                        <m:t>𝑈</m:t>
                      </m:r>
                      <m:r>
                        <a:rPr kumimoji="1" lang="en-US" altLang="zh-CN" b="0" i="1" smtClean="0">
                          <a:latin typeface="Cambria Math" panose="02040503050406030204" pitchFamily="18" charset="0"/>
                          <a:ea typeface="Cambria Math" panose="02040503050406030204" pitchFamily="18" charset="0"/>
                        </a:rPr>
                        <m:t>∈</m:t>
                      </m:r>
                      <m:r>
                        <a:rPr kumimoji="1" lang="en-US" altLang="zh-CN" b="0" i="1" smtClean="0">
                          <a:latin typeface="Cambria Math" panose="02040503050406030204" pitchFamily="18" charset="0"/>
                          <a:ea typeface="Cambria Math" panose="02040503050406030204" pitchFamily="18" charset="0"/>
                        </a:rPr>
                        <m:t>𝑚</m:t>
                      </m:r>
                      <m:r>
                        <a:rPr kumimoji="1" lang="en-US" altLang="zh-CN" b="0" i="1" smtClean="0">
                          <a:latin typeface="Cambria Math" panose="02040503050406030204" pitchFamily="18" charset="0"/>
                          <a:ea typeface="Cambria Math" panose="02040503050406030204" pitchFamily="18" charset="0"/>
                        </a:rPr>
                        <m:t>∗</m:t>
                      </m:r>
                      <m:r>
                        <a:rPr kumimoji="1" lang="en-US" altLang="zh-CN" b="0" i="1" smtClean="0">
                          <a:latin typeface="Cambria Math" panose="02040503050406030204" pitchFamily="18" charset="0"/>
                          <a:ea typeface="Cambria Math" panose="02040503050406030204" pitchFamily="18" charset="0"/>
                        </a:rPr>
                        <m:t>𝑚</m:t>
                      </m:r>
                    </m:oMath>
                  </m:oMathPara>
                </a14:m>
                <a:endParaRPr kumimoji="1" lang="zh-CN" altLang="en-US" i="1" dirty="0"/>
              </a:p>
            </p:txBody>
          </p:sp>
        </mc:Choice>
        <mc:Fallback xmlns="">
          <p:sp>
            <p:nvSpPr>
              <p:cNvPr id="19" name="文本框 18">
                <a:extLst>
                  <a:ext uri="{FF2B5EF4-FFF2-40B4-BE49-F238E27FC236}">
                    <a16:creationId xmlns:a16="http://schemas.microsoft.com/office/drawing/2014/main" id="{E30A3F1D-AA32-A847-8801-22750D54185F}"/>
                  </a:ext>
                </a:extLst>
              </p:cNvPr>
              <p:cNvSpPr txBox="1">
                <a:spLocks noRot="1" noChangeAspect="1" noMove="1" noResize="1" noEditPoints="1" noAdjustHandles="1" noChangeArrowheads="1" noChangeShapeType="1" noTextEdit="1"/>
              </p:cNvSpPr>
              <p:nvPr/>
            </p:nvSpPr>
            <p:spPr>
              <a:xfrm>
                <a:off x="3457941" y="2449993"/>
                <a:ext cx="1295162" cy="369332"/>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文本框 19">
                <a:extLst>
                  <a:ext uri="{FF2B5EF4-FFF2-40B4-BE49-F238E27FC236}">
                    <a16:creationId xmlns:a16="http://schemas.microsoft.com/office/drawing/2014/main" id="{D33EA318-A7EF-A14B-AAF9-7A73DDA8FA68}"/>
                  </a:ext>
                </a:extLst>
              </p:cNvPr>
              <p:cNvSpPr txBox="1"/>
              <p:nvPr/>
            </p:nvSpPr>
            <p:spPr>
              <a:xfrm>
                <a:off x="5984449" y="2417272"/>
                <a:ext cx="119071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zh-CN" b="0" i="1" dirty="0" smtClean="0">
                          <a:latin typeface="Cambria Math" panose="02040503050406030204" pitchFamily="18" charset="0"/>
                          <a:ea typeface="Cambria Math" panose="02040503050406030204" pitchFamily="18" charset="0"/>
                        </a:rPr>
                        <m:t>𝜉</m:t>
                      </m:r>
                      <m:r>
                        <a:rPr kumimoji="1" lang="en-US" altLang="zh-CN" b="0" i="1" smtClean="0">
                          <a:latin typeface="Cambria Math" panose="02040503050406030204" pitchFamily="18" charset="0"/>
                          <a:ea typeface="Cambria Math" panose="02040503050406030204" pitchFamily="18" charset="0"/>
                        </a:rPr>
                        <m:t>∈</m:t>
                      </m:r>
                      <m:r>
                        <a:rPr kumimoji="1" lang="en-US" altLang="zh-CN" b="0" i="1" smtClean="0">
                          <a:latin typeface="Cambria Math" panose="02040503050406030204" pitchFamily="18" charset="0"/>
                          <a:ea typeface="Cambria Math" panose="02040503050406030204" pitchFamily="18" charset="0"/>
                        </a:rPr>
                        <m:t>𝑚</m:t>
                      </m:r>
                      <m:r>
                        <a:rPr kumimoji="1" lang="en-US" altLang="zh-CN" b="0" i="1" smtClean="0">
                          <a:latin typeface="Cambria Math" panose="02040503050406030204" pitchFamily="18" charset="0"/>
                          <a:ea typeface="Cambria Math" panose="02040503050406030204" pitchFamily="18" charset="0"/>
                        </a:rPr>
                        <m:t>∗</m:t>
                      </m:r>
                      <m:r>
                        <a:rPr kumimoji="1" lang="en-US" altLang="zh-CN" b="0" i="1" smtClean="0">
                          <a:latin typeface="Cambria Math" panose="02040503050406030204" pitchFamily="18" charset="0"/>
                          <a:ea typeface="Cambria Math" panose="02040503050406030204" pitchFamily="18" charset="0"/>
                        </a:rPr>
                        <m:t>𝑛</m:t>
                      </m:r>
                    </m:oMath>
                  </m:oMathPara>
                </a14:m>
                <a:endParaRPr kumimoji="1" lang="zh-CN" altLang="en-US" i="1" dirty="0"/>
              </a:p>
            </p:txBody>
          </p:sp>
        </mc:Choice>
        <mc:Fallback xmlns="">
          <p:sp>
            <p:nvSpPr>
              <p:cNvPr id="20" name="文本框 19">
                <a:extLst>
                  <a:ext uri="{FF2B5EF4-FFF2-40B4-BE49-F238E27FC236}">
                    <a16:creationId xmlns:a16="http://schemas.microsoft.com/office/drawing/2014/main" id="{D33EA318-A7EF-A14B-AAF9-7A73DDA8FA68}"/>
                  </a:ext>
                </a:extLst>
              </p:cNvPr>
              <p:cNvSpPr txBox="1">
                <a:spLocks noRot="1" noChangeAspect="1" noMove="1" noResize="1" noEditPoints="1" noAdjustHandles="1" noChangeArrowheads="1" noChangeShapeType="1" noTextEdit="1"/>
              </p:cNvSpPr>
              <p:nvPr/>
            </p:nvSpPr>
            <p:spPr>
              <a:xfrm>
                <a:off x="5984449" y="2417272"/>
                <a:ext cx="1190711" cy="369332"/>
              </a:xfrm>
              <a:prstGeom prst="rect">
                <a:avLst/>
              </a:prstGeom>
              <a:blipFill>
                <a:blip r:embed="rId4"/>
                <a:stretch>
                  <a:fillRect b="-13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文本框 20">
                <a:extLst>
                  <a:ext uri="{FF2B5EF4-FFF2-40B4-BE49-F238E27FC236}">
                    <a16:creationId xmlns:a16="http://schemas.microsoft.com/office/drawing/2014/main" id="{BF719354-22F1-4C41-8BC1-FCCE2B3BFA94}"/>
                  </a:ext>
                </a:extLst>
              </p:cNvPr>
              <p:cNvSpPr txBox="1"/>
              <p:nvPr/>
            </p:nvSpPr>
            <p:spPr>
              <a:xfrm>
                <a:off x="8943384" y="2078028"/>
                <a:ext cx="1114344" cy="369332"/>
              </a:xfrm>
              <a:prstGeom prst="rect">
                <a:avLst/>
              </a:prstGeom>
              <a:noFill/>
            </p:spPr>
            <p:txBody>
              <a:bodyPr wrap="none" rtlCol="0">
                <a:spAutoFit/>
              </a:bodyPr>
              <a:lstStyle/>
              <a:p>
                <a:r>
                  <a:rPr kumimoji="1" lang="en-US" altLang="zh-CN" b="0" dirty="0">
                    <a:ea typeface="Cambria Math" panose="02040503050406030204" pitchFamily="18" charset="0"/>
                  </a:rPr>
                  <a:t>V</a:t>
                </a:r>
                <a:r>
                  <a:rPr kumimoji="1" lang="en-US" altLang="zh-CN" b="0" baseline="30000" dirty="0">
                    <a:ea typeface="Cambria Math" panose="02040503050406030204" pitchFamily="18" charset="0"/>
                  </a:rPr>
                  <a:t>T</a:t>
                </a:r>
                <a14:m>
                  <m:oMath xmlns:m="http://schemas.openxmlformats.org/officeDocument/2006/math">
                    <m:r>
                      <a:rPr kumimoji="1" lang="en-US" altLang="zh-CN" b="0" i="1" smtClean="0">
                        <a:latin typeface="Cambria Math" panose="02040503050406030204" pitchFamily="18" charset="0"/>
                        <a:ea typeface="Cambria Math" panose="02040503050406030204" pitchFamily="18" charset="0"/>
                      </a:rPr>
                      <m:t>∈</m:t>
                    </m:r>
                    <m:r>
                      <a:rPr kumimoji="1" lang="en-US" altLang="zh-CN" b="0" i="1" smtClean="0">
                        <a:latin typeface="Cambria Math" panose="02040503050406030204" pitchFamily="18" charset="0"/>
                        <a:ea typeface="Cambria Math" panose="02040503050406030204" pitchFamily="18" charset="0"/>
                      </a:rPr>
                      <m:t>𝑛</m:t>
                    </m:r>
                    <m:r>
                      <a:rPr kumimoji="1" lang="en-US" altLang="zh-CN" b="0" i="1" smtClean="0">
                        <a:latin typeface="Cambria Math" panose="02040503050406030204" pitchFamily="18" charset="0"/>
                        <a:ea typeface="Cambria Math" panose="02040503050406030204" pitchFamily="18" charset="0"/>
                      </a:rPr>
                      <m:t>∗</m:t>
                    </m:r>
                    <m:r>
                      <a:rPr kumimoji="1" lang="en-US" altLang="zh-CN" b="0" i="1" smtClean="0">
                        <a:latin typeface="Cambria Math" panose="02040503050406030204" pitchFamily="18" charset="0"/>
                        <a:ea typeface="Cambria Math" panose="02040503050406030204" pitchFamily="18" charset="0"/>
                      </a:rPr>
                      <m:t>𝑛</m:t>
                    </m:r>
                  </m:oMath>
                </a14:m>
                <a:endParaRPr kumimoji="1" lang="zh-CN" altLang="en-US" i="1" dirty="0"/>
              </a:p>
            </p:txBody>
          </p:sp>
        </mc:Choice>
        <mc:Fallback xmlns="">
          <p:sp>
            <p:nvSpPr>
              <p:cNvPr id="21" name="文本框 20">
                <a:extLst>
                  <a:ext uri="{FF2B5EF4-FFF2-40B4-BE49-F238E27FC236}">
                    <a16:creationId xmlns:a16="http://schemas.microsoft.com/office/drawing/2014/main" id="{BF719354-22F1-4C41-8BC1-FCCE2B3BFA94}"/>
                  </a:ext>
                </a:extLst>
              </p:cNvPr>
              <p:cNvSpPr txBox="1">
                <a:spLocks noRot="1" noChangeAspect="1" noMove="1" noResize="1" noEditPoints="1" noAdjustHandles="1" noChangeArrowheads="1" noChangeShapeType="1" noTextEdit="1"/>
              </p:cNvSpPr>
              <p:nvPr/>
            </p:nvSpPr>
            <p:spPr>
              <a:xfrm>
                <a:off x="8943384" y="2078028"/>
                <a:ext cx="1114344" cy="369332"/>
              </a:xfrm>
              <a:prstGeom prst="rect">
                <a:avLst/>
              </a:prstGeom>
              <a:blipFill>
                <a:blip r:embed="rId5"/>
                <a:stretch>
                  <a:fillRect l="-3371" t="-6667" b="-20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2" name="文本框 21">
                <a:extLst>
                  <a:ext uri="{FF2B5EF4-FFF2-40B4-BE49-F238E27FC236}">
                    <a16:creationId xmlns:a16="http://schemas.microsoft.com/office/drawing/2014/main" id="{B3D853D1-32C9-8E46-BBFB-C9E9C8278EAE}"/>
                  </a:ext>
                </a:extLst>
              </p:cNvPr>
              <p:cNvSpPr txBox="1"/>
              <p:nvPr/>
            </p:nvSpPr>
            <p:spPr>
              <a:xfrm>
                <a:off x="598768" y="5263808"/>
                <a:ext cx="10800777" cy="646331"/>
              </a:xfrm>
              <a:prstGeom prst="rect">
                <a:avLst/>
              </a:prstGeom>
              <a:noFill/>
            </p:spPr>
            <p:txBody>
              <a:bodyPr wrap="none" rtlCol="0">
                <a:spAutoFit/>
              </a:bodyPr>
              <a:lstStyle/>
              <a:p>
                <a:pPr marL="285750" indent="-285750">
                  <a:buFont typeface="Arial" panose="020B0604020202020204" pitchFamily="34" charset="0"/>
                  <a:buChar char="•"/>
                </a:pPr>
                <a:r>
                  <a:rPr kumimoji="1" lang="en-US" altLang="zh-CN" dirty="0"/>
                  <a:t>SVD </a:t>
                </a:r>
                <a:r>
                  <a:rPr kumimoji="1" lang="zh-CN" altLang="en-US" dirty="0"/>
                  <a:t>矩阵分解就是将一个</a:t>
                </a:r>
                <a:r>
                  <a:rPr kumimoji="1" lang="en-US" altLang="zh-CN" dirty="0"/>
                  <a:t>m*n</a:t>
                </a:r>
                <a:r>
                  <a:rPr kumimoji="1" lang="zh-CN" altLang="en-US" dirty="0"/>
                  <a:t>的矩阵分解成如图所示的三个矩阵</a:t>
                </a:r>
                <a:r>
                  <a:rPr kumimoji="1" lang="en-US" altLang="zh-CN" dirty="0"/>
                  <a:t>,</a:t>
                </a:r>
                <a:r>
                  <a:rPr kumimoji="1" lang="zh-CN" altLang="en-US" dirty="0"/>
                  <a:t>其中</a:t>
                </a:r>
                <a14:m>
                  <m:oMath xmlns:m="http://schemas.openxmlformats.org/officeDocument/2006/math">
                    <m:r>
                      <a:rPr kumimoji="1" lang="en-US" altLang="zh-CN" i="1" dirty="0">
                        <a:latin typeface="Cambria Math" panose="02040503050406030204" pitchFamily="18" charset="0"/>
                        <a:ea typeface="Cambria Math" panose="02040503050406030204" pitchFamily="18" charset="0"/>
                      </a:rPr>
                      <m:t>𝜉</m:t>
                    </m:r>
                    <m:r>
                      <a:rPr kumimoji="1" lang="zh-CN" altLang="en-US" b="0" i="1" dirty="0" smtClean="0">
                        <a:latin typeface="Cambria Math" panose="02040503050406030204" pitchFamily="18" charset="0"/>
                        <a:ea typeface="Cambria Math" panose="02040503050406030204" pitchFamily="18" charset="0"/>
                      </a:rPr>
                      <m:t> </m:t>
                    </m:r>
                  </m:oMath>
                </a14:m>
                <a:r>
                  <a:rPr kumimoji="1" lang="zh-CN" altLang="en-US" dirty="0"/>
                  <a:t>是仅在主对角线有值其余元素为</a:t>
                </a:r>
                <a:endParaRPr kumimoji="1" lang="en-US" altLang="zh-CN" dirty="0"/>
              </a:p>
              <a:p>
                <a:r>
                  <a:rPr kumimoji="1" lang="en-US" altLang="zh-CN" dirty="0"/>
                  <a:t>0</a:t>
                </a:r>
                <a:r>
                  <a:rPr kumimoji="1" lang="zh-CN" altLang="en-US" dirty="0"/>
                  <a:t>的矩阵</a:t>
                </a:r>
                <a:r>
                  <a:rPr kumimoji="1" lang="en-US" altLang="zh-CN" dirty="0"/>
                  <a:t>, </a:t>
                </a:r>
                <a:r>
                  <a:rPr kumimoji="1" lang="zh-CN" altLang="en-US" dirty="0"/>
                  <a:t>那些值被称为奇异值。</a:t>
                </a:r>
              </a:p>
            </p:txBody>
          </p:sp>
        </mc:Choice>
        <mc:Fallback xmlns="">
          <p:sp>
            <p:nvSpPr>
              <p:cNvPr id="22" name="文本框 21">
                <a:extLst>
                  <a:ext uri="{FF2B5EF4-FFF2-40B4-BE49-F238E27FC236}">
                    <a16:creationId xmlns:a16="http://schemas.microsoft.com/office/drawing/2014/main" id="{B3D853D1-32C9-8E46-BBFB-C9E9C8278EAE}"/>
                  </a:ext>
                </a:extLst>
              </p:cNvPr>
              <p:cNvSpPr txBox="1">
                <a:spLocks noRot="1" noChangeAspect="1" noMove="1" noResize="1" noEditPoints="1" noAdjustHandles="1" noChangeArrowheads="1" noChangeShapeType="1" noTextEdit="1"/>
              </p:cNvSpPr>
              <p:nvPr/>
            </p:nvSpPr>
            <p:spPr>
              <a:xfrm>
                <a:off x="598768" y="5263808"/>
                <a:ext cx="10800777" cy="646331"/>
              </a:xfrm>
              <a:prstGeom prst="rect">
                <a:avLst/>
              </a:prstGeom>
              <a:blipFill>
                <a:blip r:embed="rId6"/>
                <a:stretch>
                  <a:fillRect l="-352" t="-1923" b="-1538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480605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B523209-03F1-E74E-B406-37C31B9352A7}"/>
              </a:ext>
            </a:extLst>
          </p:cNvPr>
          <p:cNvSpPr>
            <a:spLocks noGrp="1"/>
          </p:cNvSpPr>
          <p:nvPr>
            <p:ph type="title"/>
          </p:nvPr>
        </p:nvSpPr>
        <p:spPr>
          <a:xfrm>
            <a:off x="1451579" y="804519"/>
            <a:ext cx="9603275" cy="1049235"/>
          </a:xfrm>
        </p:spPr>
        <p:txBody>
          <a:bodyPr/>
          <a:lstStyle/>
          <a:p>
            <a:pPr algn="ctr"/>
            <a:r>
              <a:rPr kumimoji="1" lang="en-US" altLang="zh-CN" b="1" dirty="0"/>
              <a:t>SVD</a:t>
            </a:r>
            <a:r>
              <a:rPr kumimoji="1" lang="zh-CN" altLang="en-US" b="1" dirty="0"/>
              <a:t>推荐系统</a:t>
            </a:r>
          </a:p>
        </p:txBody>
      </p:sp>
      <p:graphicFrame>
        <p:nvGraphicFramePr>
          <p:cNvPr id="7" name="内容占位符 6">
            <a:extLst>
              <a:ext uri="{FF2B5EF4-FFF2-40B4-BE49-F238E27FC236}">
                <a16:creationId xmlns:a16="http://schemas.microsoft.com/office/drawing/2014/main" id="{22CE381A-97CC-CC44-890B-75977B4553B8}"/>
              </a:ext>
            </a:extLst>
          </p:cNvPr>
          <p:cNvGraphicFramePr>
            <a:graphicFrameLocks noGrp="1"/>
          </p:cNvGraphicFramePr>
          <p:nvPr>
            <p:ph idx="1"/>
            <p:extLst>
              <p:ext uri="{D42A27DB-BD31-4B8C-83A1-F6EECF244321}">
                <p14:modId xmlns:p14="http://schemas.microsoft.com/office/powerpoint/2010/main" val="4167303750"/>
              </p:ext>
            </p:extLst>
          </p:nvPr>
        </p:nvGraphicFramePr>
        <p:xfrm>
          <a:off x="2042461" y="2815477"/>
          <a:ext cx="2016000" cy="1836000"/>
        </p:xfrm>
        <a:graphic>
          <a:graphicData uri="http://schemas.openxmlformats.org/drawingml/2006/table">
            <a:tbl>
              <a:tblPr firstRow="1" bandRow="1">
                <a:effectLst/>
                <a:tableStyleId>{638B1855-1B75-4FBE-930C-398BA8C253C6}</a:tableStyleId>
              </a:tblPr>
              <a:tblGrid>
                <a:gridCol w="288000">
                  <a:extLst>
                    <a:ext uri="{9D8B030D-6E8A-4147-A177-3AD203B41FA5}">
                      <a16:colId xmlns:a16="http://schemas.microsoft.com/office/drawing/2014/main" val="3854248579"/>
                    </a:ext>
                  </a:extLst>
                </a:gridCol>
                <a:gridCol w="288000">
                  <a:extLst>
                    <a:ext uri="{9D8B030D-6E8A-4147-A177-3AD203B41FA5}">
                      <a16:colId xmlns:a16="http://schemas.microsoft.com/office/drawing/2014/main" val="356625353"/>
                    </a:ext>
                  </a:extLst>
                </a:gridCol>
                <a:gridCol w="288000">
                  <a:extLst>
                    <a:ext uri="{9D8B030D-6E8A-4147-A177-3AD203B41FA5}">
                      <a16:colId xmlns:a16="http://schemas.microsoft.com/office/drawing/2014/main" val="4079799354"/>
                    </a:ext>
                  </a:extLst>
                </a:gridCol>
                <a:gridCol w="288000">
                  <a:extLst>
                    <a:ext uri="{9D8B030D-6E8A-4147-A177-3AD203B41FA5}">
                      <a16:colId xmlns:a16="http://schemas.microsoft.com/office/drawing/2014/main" val="1407391943"/>
                    </a:ext>
                  </a:extLst>
                </a:gridCol>
                <a:gridCol w="288000">
                  <a:extLst>
                    <a:ext uri="{9D8B030D-6E8A-4147-A177-3AD203B41FA5}">
                      <a16:colId xmlns:a16="http://schemas.microsoft.com/office/drawing/2014/main" val="2444413009"/>
                    </a:ext>
                  </a:extLst>
                </a:gridCol>
                <a:gridCol w="288000">
                  <a:extLst>
                    <a:ext uri="{9D8B030D-6E8A-4147-A177-3AD203B41FA5}">
                      <a16:colId xmlns:a16="http://schemas.microsoft.com/office/drawing/2014/main" val="1560809376"/>
                    </a:ext>
                  </a:extLst>
                </a:gridCol>
                <a:gridCol w="288000">
                  <a:extLst>
                    <a:ext uri="{9D8B030D-6E8A-4147-A177-3AD203B41FA5}">
                      <a16:colId xmlns:a16="http://schemas.microsoft.com/office/drawing/2014/main" val="4136137106"/>
                    </a:ext>
                  </a:extLst>
                </a:gridCol>
              </a:tblGrid>
              <a:tr h="367200">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2543443425"/>
                  </a:ext>
                </a:extLst>
              </a:tr>
              <a:tr h="367200">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3228562907"/>
                  </a:ext>
                </a:extLst>
              </a:tr>
              <a:tr h="367200">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240257867"/>
                  </a:ext>
                </a:extLst>
              </a:tr>
              <a:tr h="367200">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2581996493"/>
                  </a:ext>
                </a:extLst>
              </a:tr>
              <a:tr h="367200">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2330666806"/>
                  </a:ext>
                </a:extLst>
              </a:tr>
            </a:tbl>
          </a:graphicData>
        </a:graphic>
      </p:graphicFrame>
      <p:sp>
        <p:nvSpPr>
          <p:cNvPr id="5" name="页脚占位符 4">
            <a:extLst>
              <a:ext uri="{FF2B5EF4-FFF2-40B4-BE49-F238E27FC236}">
                <a16:creationId xmlns:a16="http://schemas.microsoft.com/office/drawing/2014/main" id="{52176C63-2BBE-FC47-98BA-DB69090709A4}"/>
              </a:ext>
            </a:extLst>
          </p:cNvPr>
          <p:cNvSpPr>
            <a:spLocks noGrp="1"/>
          </p:cNvSpPr>
          <p:nvPr>
            <p:ph type="ftr" sz="quarter" idx="11"/>
          </p:nvPr>
        </p:nvSpPr>
        <p:spPr/>
        <p:txBody>
          <a:bodyPr/>
          <a:lstStyle/>
          <a:p>
            <a:r>
              <a:rPr kumimoji="1" lang="zh-CN" altLang="en-US"/>
              <a:t>骰子人工智能 </a:t>
            </a:r>
            <a:r>
              <a:rPr kumimoji="1" lang="en" altLang="zh-CN"/>
              <a:t>B</a:t>
            </a:r>
            <a:r>
              <a:rPr kumimoji="1" lang="zh-CN" altLang="en-US"/>
              <a:t>站主页</a:t>
            </a:r>
            <a:r>
              <a:rPr kumimoji="1" lang="en-US" altLang="zh-CN"/>
              <a:t>:</a:t>
            </a:r>
            <a:r>
              <a:rPr kumimoji="1" lang="en" altLang="zh-CN"/>
              <a:t>https://space.bilibili.com/497998686</a:t>
            </a:r>
            <a:endParaRPr kumimoji="1" lang="zh-CN" altLang="en-US"/>
          </a:p>
        </p:txBody>
      </p:sp>
      <p:sp>
        <p:nvSpPr>
          <p:cNvPr id="11" name="文本框 10">
            <a:extLst>
              <a:ext uri="{FF2B5EF4-FFF2-40B4-BE49-F238E27FC236}">
                <a16:creationId xmlns:a16="http://schemas.microsoft.com/office/drawing/2014/main" id="{7E260138-02BB-7849-B747-11B56D12ABFD}"/>
              </a:ext>
            </a:extLst>
          </p:cNvPr>
          <p:cNvSpPr txBox="1"/>
          <p:nvPr/>
        </p:nvSpPr>
        <p:spPr>
          <a:xfrm>
            <a:off x="4626591" y="2400644"/>
            <a:ext cx="184731" cy="369332"/>
          </a:xfrm>
          <a:prstGeom prst="rect">
            <a:avLst/>
          </a:prstGeom>
          <a:noFill/>
        </p:spPr>
        <p:txBody>
          <a:bodyPr wrap="none" rtlCol="0">
            <a:spAutoFit/>
          </a:bodyPr>
          <a:lstStyle/>
          <a:p>
            <a:endParaRPr kumimoji="1" lang="zh-CN" altLang="en-US" dirty="0"/>
          </a:p>
        </p:txBody>
      </p:sp>
      <p:graphicFrame>
        <p:nvGraphicFramePr>
          <p:cNvPr id="13" name="内容占位符 6">
            <a:extLst>
              <a:ext uri="{FF2B5EF4-FFF2-40B4-BE49-F238E27FC236}">
                <a16:creationId xmlns:a16="http://schemas.microsoft.com/office/drawing/2014/main" id="{C045B984-98E1-5146-9E0B-60B1F0B8A0FD}"/>
              </a:ext>
            </a:extLst>
          </p:cNvPr>
          <p:cNvGraphicFramePr>
            <a:graphicFrameLocks/>
          </p:cNvGraphicFramePr>
          <p:nvPr>
            <p:extLst>
              <p:ext uri="{D42A27DB-BD31-4B8C-83A1-F6EECF244321}">
                <p14:modId xmlns:p14="http://schemas.microsoft.com/office/powerpoint/2010/main" val="802498035"/>
              </p:ext>
            </p:extLst>
          </p:nvPr>
        </p:nvGraphicFramePr>
        <p:xfrm>
          <a:off x="6407656" y="3204441"/>
          <a:ext cx="1080000" cy="1101600"/>
        </p:xfrm>
        <a:graphic>
          <a:graphicData uri="http://schemas.openxmlformats.org/drawingml/2006/table">
            <a:tbl>
              <a:tblPr bandRow="1">
                <a:effectLst/>
                <a:tableStyleId>{638B1855-1B75-4FBE-930C-398BA8C253C6}</a:tableStyleId>
              </a:tblPr>
              <a:tblGrid>
                <a:gridCol w="360000">
                  <a:extLst>
                    <a:ext uri="{9D8B030D-6E8A-4147-A177-3AD203B41FA5}">
                      <a16:colId xmlns:a16="http://schemas.microsoft.com/office/drawing/2014/main" val="3854248579"/>
                    </a:ext>
                  </a:extLst>
                </a:gridCol>
                <a:gridCol w="360000">
                  <a:extLst>
                    <a:ext uri="{9D8B030D-6E8A-4147-A177-3AD203B41FA5}">
                      <a16:colId xmlns:a16="http://schemas.microsoft.com/office/drawing/2014/main" val="356625353"/>
                    </a:ext>
                  </a:extLst>
                </a:gridCol>
                <a:gridCol w="360000">
                  <a:extLst>
                    <a:ext uri="{9D8B030D-6E8A-4147-A177-3AD203B41FA5}">
                      <a16:colId xmlns:a16="http://schemas.microsoft.com/office/drawing/2014/main" val="4079799354"/>
                    </a:ext>
                  </a:extLst>
                </a:gridCol>
              </a:tblGrid>
              <a:tr h="367200">
                <a:tc>
                  <a:txBody>
                    <a:bodyPr/>
                    <a:lstStyle/>
                    <a:p>
                      <a:r>
                        <a:rPr lang="en-US" altLang="zh-CN" sz="1400" dirty="0">
                          <a:solidFill>
                            <a:sysClr val="windowText" lastClr="000000"/>
                          </a:solidFill>
                        </a:rPr>
                        <a:t>a1</a:t>
                      </a:r>
                      <a:endParaRPr lang="zh-CN" altLang="en-US" sz="14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r>
                        <a:rPr lang="en-US" altLang="zh-CN" sz="1400" dirty="0">
                          <a:solidFill>
                            <a:sysClr val="windowText" lastClr="000000"/>
                          </a:solidFill>
                        </a:rPr>
                        <a:t>0</a:t>
                      </a:r>
                      <a:endParaRPr lang="zh-CN" altLang="en-US" sz="14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r>
                        <a:rPr lang="en-US" altLang="zh-CN" sz="1400" dirty="0">
                          <a:solidFill>
                            <a:sysClr val="windowText" lastClr="000000"/>
                          </a:solidFill>
                        </a:rPr>
                        <a:t>0</a:t>
                      </a:r>
                      <a:endParaRPr lang="zh-CN" altLang="en-US" sz="14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543443425"/>
                  </a:ext>
                </a:extLst>
              </a:tr>
              <a:tr h="367200">
                <a:tc>
                  <a:txBody>
                    <a:bodyPr/>
                    <a:lstStyle/>
                    <a:p>
                      <a:r>
                        <a:rPr lang="en-US" altLang="zh-CN" sz="1400" dirty="0">
                          <a:solidFill>
                            <a:sysClr val="windowText" lastClr="000000"/>
                          </a:solidFill>
                        </a:rPr>
                        <a:t>0</a:t>
                      </a:r>
                      <a:endParaRPr lang="zh-CN" altLang="en-US" sz="14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r>
                        <a:rPr lang="en-US" altLang="zh-CN" sz="1400" dirty="0">
                          <a:solidFill>
                            <a:sysClr val="windowText" lastClr="000000"/>
                          </a:solidFill>
                        </a:rPr>
                        <a:t>a2</a:t>
                      </a:r>
                      <a:endParaRPr lang="zh-CN" altLang="en-US" sz="14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r>
                        <a:rPr lang="en-US" altLang="zh-CN" sz="1400" dirty="0">
                          <a:solidFill>
                            <a:sysClr val="windowText" lastClr="000000"/>
                          </a:solidFill>
                        </a:rPr>
                        <a:t>0</a:t>
                      </a:r>
                      <a:endParaRPr lang="zh-CN" altLang="en-US" sz="14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228562907"/>
                  </a:ext>
                </a:extLst>
              </a:tr>
              <a:tr h="367200">
                <a:tc>
                  <a:txBody>
                    <a:bodyPr/>
                    <a:lstStyle/>
                    <a:p>
                      <a:r>
                        <a:rPr lang="en-US" altLang="zh-CN" sz="1400" dirty="0">
                          <a:solidFill>
                            <a:sysClr val="windowText" lastClr="000000"/>
                          </a:solidFill>
                        </a:rPr>
                        <a:t>0</a:t>
                      </a:r>
                      <a:endParaRPr lang="zh-CN" altLang="en-US" sz="14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r>
                        <a:rPr lang="en-US" altLang="zh-CN" sz="1400" dirty="0">
                          <a:solidFill>
                            <a:sysClr val="windowText" lastClr="000000"/>
                          </a:solidFill>
                        </a:rPr>
                        <a:t>0</a:t>
                      </a:r>
                      <a:endParaRPr lang="zh-CN" altLang="en-US" sz="14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r>
                        <a:rPr lang="en-US" altLang="zh-CN" sz="1400" dirty="0">
                          <a:solidFill>
                            <a:sysClr val="windowText" lastClr="000000"/>
                          </a:solidFill>
                        </a:rPr>
                        <a:t>a3</a:t>
                      </a:r>
                      <a:endParaRPr lang="zh-CN" altLang="en-US" sz="14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40257867"/>
                  </a:ext>
                </a:extLst>
              </a:tr>
            </a:tbl>
          </a:graphicData>
        </a:graphic>
      </p:graphicFrame>
      <p:sp>
        <p:nvSpPr>
          <p:cNvPr id="15" name="文本框 14">
            <a:extLst>
              <a:ext uri="{FF2B5EF4-FFF2-40B4-BE49-F238E27FC236}">
                <a16:creationId xmlns:a16="http://schemas.microsoft.com/office/drawing/2014/main" id="{CEE46797-0BD2-514A-A48D-41940271B260}"/>
              </a:ext>
            </a:extLst>
          </p:cNvPr>
          <p:cNvSpPr txBox="1"/>
          <p:nvPr/>
        </p:nvSpPr>
        <p:spPr>
          <a:xfrm>
            <a:off x="4146877" y="3522717"/>
            <a:ext cx="319318" cy="369332"/>
          </a:xfrm>
          <a:prstGeom prst="rect">
            <a:avLst/>
          </a:prstGeom>
          <a:noFill/>
        </p:spPr>
        <p:txBody>
          <a:bodyPr wrap="none" rtlCol="0">
            <a:spAutoFit/>
          </a:bodyPr>
          <a:lstStyle/>
          <a:p>
            <a:r>
              <a:rPr kumimoji="1" lang="en-US" altLang="zh-CN" dirty="0"/>
              <a:t>=</a:t>
            </a:r>
            <a:endParaRPr kumimoji="1" lang="zh-CN" altLang="en-US" dirty="0"/>
          </a:p>
        </p:txBody>
      </p:sp>
      <p:sp>
        <p:nvSpPr>
          <p:cNvPr id="16" name="文本框 15">
            <a:extLst>
              <a:ext uri="{FF2B5EF4-FFF2-40B4-BE49-F238E27FC236}">
                <a16:creationId xmlns:a16="http://schemas.microsoft.com/office/drawing/2014/main" id="{7DC9A55A-1D81-BB4F-BF99-079A1B50B805}"/>
              </a:ext>
            </a:extLst>
          </p:cNvPr>
          <p:cNvSpPr txBox="1"/>
          <p:nvPr/>
        </p:nvSpPr>
        <p:spPr>
          <a:xfrm>
            <a:off x="5909470" y="3516973"/>
            <a:ext cx="348172" cy="369332"/>
          </a:xfrm>
          <a:prstGeom prst="rect">
            <a:avLst/>
          </a:prstGeom>
          <a:noFill/>
        </p:spPr>
        <p:txBody>
          <a:bodyPr wrap="none" rtlCol="0">
            <a:spAutoFit/>
          </a:bodyPr>
          <a:lstStyle/>
          <a:p>
            <a:r>
              <a:rPr kumimoji="1" lang="en-US" altLang="zh-CN" dirty="0"/>
              <a:t>X</a:t>
            </a:r>
            <a:endParaRPr kumimoji="1" lang="zh-CN" altLang="en-US" dirty="0"/>
          </a:p>
        </p:txBody>
      </p:sp>
      <p:sp>
        <p:nvSpPr>
          <p:cNvPr id="17" name="文本框 16">
            <a:extLst>
              <a:ext uri="{FF2B5EF4-FFF2-40B4-BE49-F238E27FC236}">
                <a16:creationId xmlns:a16="http://schemas.microsoft.com/office/drawing/2014/main" id="{5EA094E5-653B-5B47-BB6E-583A1F0CD400}"/>
              </a:ext>
            </a:extLst>
          </p:cNvPr>
          <p:cNvSpPr txBox="1"/>
          <p:nvPr/>
        </p:nvSpPr>
        <p:spPr>
          <a:xfrm>
            <a:off x="7735731" y="3516973"/>
            <a:ext cx="412292" cy="369332"/>
          </a:xfrm>
          <a:prstGeom prst="rect">
            <a:avLst/>
          </a:prstGeom>
          <a:noFill/>
        </p:spPr>
        <p:txBody>
          <a:bodyPr wrap="none" rtlCol="0">
            <a:spAutoFit/>
          </a:bodyPr>
          <a:lstStyle/>
          <a:p>
            <a:r>
              <a:rPr kumimoji="1" lang="en-US" altLang="zh-CN" dirty="0"/>
              <a:t>X </a:t>
            </a:r>
            <a:endParaRPr kumimoji="1" lang="zh-CN" altLang="en-US" dirty="0"/>
          </a:p>
        </p:txBody>
      </p:sp>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7A912015-26EB-E548-8F89-5E1EAED749D7}"/>
                  </a:ext>
                </a:extLst>
              </p:cNvPr>
              <p:cNvSpPr txBox="1"/>
              <p:nvPr/>
            </p:nvSpPr>
            <p:spPr>
              <a:xfrm>
                <a:off x="2153914" y="2400644"/>
                <a:ext cx="1827808" cy="369332"/>
              </a:xfrm>
              <a:prstGeom prst="rect">
                <a:avLst/>
              </a:prstGeom>
              <a:noFill/>
            </p:spPr>
            <p:txBody>
              <a:bodyPr wrap="none" rtlCol="0">
                <a:spAutoFit/>
              </a:bodyPr>
              <a:lstStyle/>
              <a:p>
                <a14:m>
                  <m:oMath xmlns:m="http://schemas.openxmlformats.org/officeDocument/2006/math">
                    <m:r>
                      <a:rPr kumimoji="1" lang="en-US" altLang="zh-CN" b="0" i="1" smtClean="0">
                        <a:latin typeface="Cambria Math" panose="02040503050406030204" pitchFamily="18" charset="0"/>
                      </a:rPr>
                      <m:t>𝐴</m:t>
                    </m:r>
                    <m:r>
                      <a:rPr kumimoji="1" lang="en-US" altLang="zh-CN" b="0" i="1" smtClean="0">
                        <a:latin typeface="Cambria Math" panose="02040503050406030204" pitchFamily="18" charset="0"/>
                        <a:ea typeface="Cambria Math" panose="02040503050406030204" pitchFamily="18" charset="0"/>
                      </a:rPr>
                      <m:t>∈</m:t>
                    </m:r>
                    <m:r>
                      <a:rPr kumimoji="1" lang="en-US" altLang="zh-CN" b="0" i="1" smtClean="0">
                        <a:latin typeface="Cambria Math" panose="02040503050406030204" pitchFamily="18" charset="0"/>
                        <a:ea typeface="Cambria Math" panose="02040503050406030204" pitchFamily="18" charset="0"/>
                      </a:rPr>
                      <m:t>𝑢𝑠𝑒𝑟</m:t>
                    </m:r>
                    <m:r>
                      <a:rPr kumimoji="1" lang="en-US" altLang="zh-CN" b="0" i="1" smtClean="0">
                        <a:latin typeface="Cambria Math" panose="02040503050406030204" pitchFamily="18" charset="0"/>
                        <a:ea typeface="Cambria Math" panose="02040503050406030204" pitchFamily="18" charset="0"/>
                      </a:rPr>
                      <m:t>∗</m:t>
                    </m:r>
                    <m:r>
                      <a:rPr kumimoji="1" lang="en-US" altLang="zh-CN" b="0" i="1" smtClean="0">
                        <a:latin typeface="Cambria Math" panose="02040503050406030204" pitchFamily="18" charset="0"/>
                        <a:ea typeface="Cambria Math" panose="02040503050406030204" pitchFamily="18" charset="0"/>
                      </a:rPr>
                      <m:t>𝑖𝑡𝑒𝑚</m:t>
                    </m:r>
                  </m:oMath>
                </a14:m>
                <a:r>
                  <a:rPr kumimoji="1" lang="en-US" altLang="zh-CN" dirty="0"/>
                  <a:t> </a:t>
                </a:r>
                <a:endParaRPr kumimoji="1" lang="zh-CN" altLang="en-US" dirty="0"/>
              </a:p>
            </p:txBody>
          </p:sp>
        </mc:Choice>
        <mc:Fallback xmlns="">
          <p:sp>
            <p:nvSpPr>
              <p:cNvPr id="18" name="文本框 17">
                <a:extLst>
                  <a:ext uri="{FF2B5EF4-FFF2-40B4-BE49-F238E27FC236}">
                    <a16:creationId xmlns:a16="http://schemas.microsoft.com/office/drawing/2014/main" id="{7A912015-26EB-E548-8F89-5E1EAED749D7}"/>
                  </a:ext>
                </a:extLst>
              </p:cNvPr>
              <p:cNvSpPr txBox="1">
                <a:spLocks noRot="1" noChangeAspect="1" noMove="1" noResize="1" noEditPoints="1" noAdjustHandles="1" noChangeArrowheads="1" noChangeShapeType="1" noTextEdit="1"/>
              </p:cNvSpPr>
              <p:nvPr/>
            </p:nvSpPr>
            <p:spPr>
              <a:xfrm>
                <a:off x="2153914" y="2400644"/>
                <a:ext cx="1827808" cy="369332"/>
              </a:xfrm>
              <a:prstGeom prst="rect">
                <a:avLst/>
              </a:prstGeom>
              <a:blipFill>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 name="文本框 18">
                <a:extLst>
                  <a:ext uri="{FF2B5EF4-FFF2-40B4-BE49-F238E27FC236}">
                    <a16:creationId xmlns:a16="http://schemas.microsoft.com/office/drawing/2014/main" id="{E30A3F1D-AA32-A847-8801-22750D54185F}"/>
                  </a:ext>
                </a:extLst>
              </p:cNvPr>
              <p:cNvSpPr txBox="1"/>
              <p:nvPr/>
            </p:nvSpPr>
            <p:spPr>
              <a:xfrm>
                <a:off x="4420997" y="2400644"/>
                <a:ext cx="149938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zh-CN" b="0" i="1" smtClean="0">
                          <a:latin typeface="Cambria Math" panose="02040503050406030204" pitchFamily="18" charset="0"/>
                        </a:rPr>
                        <m:t>𝑈</m:t>
                      </m:r>
                      <m:r>
                        <a:rPr kumimoji="1" lang="en-US" altLang="zh-CN" b="0" i="1" smtClean="0">
                          <a:latin typeface="Cambria Math" panose="02040503050406030204" pitchFamily="18" charset="0"/>
                          <a:ea typeface="Cambria Math" panose="02040503050406030204" pitchFamily="18" charset="0"/>
                        </a:rPr>
                        <m:t>∈</m:t>
                      </m:r>
                      <m:r>
                        <a:rPr kumimoji="1" lang="en-US" altLang="zh-CN" b="0" i="1" smtClean="0">
                          <a:latin typeface="Cambria Math" panose="02040503050406030204" pitchFamily="18" charset="0"/>
                          <a:ea typeface="Cambria Math" panose="02040503050406030204" pitchFamily="18" charset="0"/>
                        </a:rPr>
                        <m:t>𝑢𝑠𝑒𝑟</m:t>
                      </m:r>
                      <m:r>
                        <a:rPr kumimoji="1" lang="en-US" altLang="zh-CN" b="0" i="1" smtClean="0">
                          <a:latin typeface="Cambria Math" panose="02040503050406030204" pitchFamily="18" charset="0"/>
                          <a:ea typeface="Cambria Math" panose="02040503050406030204" pitchFamily="18" charset="0"/>
                        </a:rPr>
                        <m:t>∗</m:t>
                      </m:r>
                      <m:r>
                        <a:rPr kumimoji="1" lang="en-US" altLang="zh-CN" b="0" i="1" smtClean="0">
                          <a:latin typeface="Cambria Math" panose="02040503050406030204" pitchFamily="18" charset="0"/>
                          <a:ea typeface="Cambria Math" panose="02040503050406030204" pitchFamily="18" charset="0"/>
                        </a:rPr>
                        <m:t>𝑘</m:t>
                      </m:r>
                    </m:oMath>
                  </m:oMathPara>
                </a14:m>
                <a:endParaRPr kumimoji="1" lang="zh-CN" altLang="en-US" i="1" dirty="0"/>
              </a:p>
            </p:txBody>
          </p:sp>
        </mc:Choice>
        <mc:Fallback xmlns="">
          <p:sp>
            <p:nvSpPr>
              <p:cNvPr id="19" name="文本框 18">
                <a:extLst>
                  <a:ext uri="{FF2B5EF4-FFF2-40B4-BE49-F238E27FC236}">
                    <a16:creationId xmlns:a16="http://schemas.microsoft.com/office/drawing/2014/main" id="{E30A3F1D-AA32-A847-8801-22750D54185F}"/>
                  </a:ext>
                </a:extLst>
              </p:cNvPr>
              <p:cNvSpPr txBox="1">
                <a:spLocks noRot="1" noChangeAspect="1" noMove="1" noResize="1" noEditPoints="1" noAdjustHandles="1" noChangeArrowheads="1" noChangeShapeType="1" noTextEdit="1"/>
              </p:cNvSpPr>
              <p:nvPr/>
            </p:nvSpPr>
            <p:spPr>
              <a:xfrm>
                <a:off x="4420997" y="2400644"/>
                <a:ext cx="1499385" cy="369332"/>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文本框 19">
                <a:extLst>
                  <a:ext uri="{FF2B5EF4-FFF2-40B4-BE49-F238E27FC236}">
                    <a16:creationId xmlns:a16="http://schemas.microsoft.com/office/drawing/2014/main" id="{D33EA318-A7EF-A14B-AAF9-7A73DDA8FA68}"/>
                  </a:ext>
                </a:extLst>
              </p:cNvPr>
              <p:cNvSpPr txBox="1"/>
              <p:nvPr/>
            </p:nvSpPr>
            <p:spPr>
              <a:xfrm>
                <a:off x="6361515" y="2824475"/>
                <a:ext cx="112614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zh-CN" b="0" i="1" dirty="0" smtClean="0">
                          <a:latin typeface="Cambria Math" panose="02040503050406030204" pitchFamily="18" charset="0"/>
                          <a:ea typeface="Cambria Math" panose="02040503050406030204" pitchFamily="18" charset="0"/>
                        </a:rPr>
                        <m:t>𝜉</m:t>
                      </m:r>
                      <m:r>
                        <a:rPr kumimoji="1" lang="en-US" altLang="zh-CN" b="0" i="1" smtClean="0">
                          <a:latin typeface="Cambria Math" panose="02040503050406030204" pitchFamily="18" charset="0"/>
                          <a:ea typeface="Cambria Math" panose="02040503050406030204" pitchFamily="18" charset="0"/>
                        </a:rPr>
                        <m:t>∈</m:t>
                      </m:r>
                      <m:r>
                        <a:rPr kumimoji="1" lang="en-US" altLang="zh-CN" b="0" i="1" smtClean="0">
                          <a:latin typeface="Cambria Math" panose="02040503050406030204" pitchFamily="18" charset="0"/>
                          <a:ea typeface="Cambria Math" panose="02040503050406030204" pitchFamily="18" charset="0"/>
                        </a:rPr>
                        <m:t>𝑘</m:t>
                      </m:r>
                      <m:r>
                        <a:rPr kumimoji="1" lang="en-US" altLang="zh-CN" b="0" i="1" smtClean="0">
                          <a:latin typeface="Cambria Math" panose="02040503050406030204" pitchFamily="18" charset="0"/>
                          <a:ea typeface="Cambria Math" panose="02040503050406030204" pitchFamily="18" charset="0"/>
                        </a:rPr>
                        <m:t>∗</m:t>
                      </m:r>
                      <m:r>
                        <a:rPr kumimoji="1" lang="en-US" altLang="zh-CN" b="0" i="1" smtClean="0">
                          <a:latin typeface="Cambria Math" panose="02040503050406030204" pitchFamily="18" charset="0"/>
                          <a:ea typeface="Cambria Math" panose="02040503050406030204" pitchFamily="18" charset="0"/>
                        </a:rPr>
                        <m:t>𝑘</m:t>
                      </m:r>
                    </m:oMath>
                  </m:oMathPara>
                </a14:m>
                <a:endParaRPr kumimoji="1" lang="zh-CN" altLang="en-US" i="1" dirty="0"/>
              </a:p>
            </p:txBody>
          </p:sp>
        </mc:Choice>
        <mc:Fallback xmlns="">
          <p:sp>
            <p:nvSpPr>
              <p:cNvPr id="20" name="文本框 19">
                <a:extLst>
                  <a:ext uri="{FF2B5EF4-FFF2-40B4-BE49-F238E27FC236}">
                    <a16:creationId xmlns:a16="http://schemas.microsoft.com/office/drawing/2014/main" id="{D33EA318-A7EF-A14B-AAF9-7A73DDA8FA68}"/>
                  </a:ext>
                </a:extLst>
              </p:cNvPr>
              <p:cNvSpPr txBox="1">
                <a:spLocks noRot="1" noChangeAspect="1" noMove="1" noResize="1" noEditPoints="1" noAdjustHandles="1" noChangeArrowheads="1" noChangeShapeType="1" noTextEdit="1"/>
              </p:cNvSpPr>
              <p:nvPr/>
            </p:nvSpPr>
            <p:spPr>
              <a:xfrm>
                <a:off x="6361515" y="2824475"/>
                <a:ext cx="1126141" cy="369332"/>
              </a:xfrm>
              <a:prstGeom prst="rect">
                <a:avLst/>
              </a:prstGeom>
              <a:blipFill>
                <a:blip r:embed="rId4"/>
                <a:stretch>
                  <a:fillRect b="-13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文本框 20">
                <a:extLst>
                  <a:ext uri="{FF2B5EF4-FFF2-40B4-BE49-F238E27FC236}">
                    <a16:creationId xmlns:a16="http://schemas.microsoft.com/office/drawing/2014/main" id="{BF719354-22F1-4C41-8BC1-FCCE2B3BFA94}"/>
                  </a:ext>
                </a:extLst>
              </p:cNvPr>
              <p:cNvSpPr txBox="1"/>
              <p:nvPr/>
            </p:nvSpPr>
            <p:spPr>
              <a:xfrm>
                <a:off x="8537988" y="2748570"/>
                <a:ext cx="1450525" cy="369332"/>
              </a:xfrm>
              <a:prstGeom prst="rect">
                <a:avLst/>
              </a:prstGeom>
              <a:noFill/>
            </p:spPr>
            <p:txBody>
              <a:bodyPr wrap="none" rtlCol="0">
                <a:spAutoFit/>
              </a:bodyPr>
              <a:lstStyle/>
              <a:p>
                <a:r>
                  <a:rPr kumimoji="1" lang="en-US" altLang="zh-CN" b="0" dirty="0">
                    <a:ea typeface="Cambria Math" panose="02040503050406030204" pitchFamily="18" charset="0"/>
                  </a:rPr>
                  <a:t>V</a:t>
                </a:r>
                <a:r>
                  <a:rPr kumimoji="1" lang="en-US" altLang="zh-CN" b="0" baseline="30000" dirty="0">
                    <a:ea typeface="Cambria Math" panose="02040503050406030204" pitchFamily="18" charset="0"/>
                  </a:rPr>
                  <a:t>T</a:t>
                </a:r>
                <a14:m>
                  <m:oMath xmlns:m="http://schemas.openxmlformats.org/officeDocument/2006/math">
                    <m:r>
                      <a:rPr kumimoji="1" lang="en-US" altLang="zh-CN" b="0" i="1" smtClean="0">
                        <a:latin typeface="Cambria Math" panose="02040503050406030204" pitchFamily="18" charset="0"/>
                        <a:ea typeface="Cambria Math" panose="02040503050406030204" pitchFamily="18" charset="0"/>
                      </a:rPr>
                      <m:t>∈</m:t>
                    </m:r>
                    <m:r>
                      <a:rPr kumimoji="1" lang="en-US" altLang="zh-CN" b="0" i="1" smtClean="0">
                        <a:latin typeface="Cambria Math" panose="02040503050406030204" pitchFamily="18" charset="0"/>
                        <a:ea typeface="Cambria Math" panose="02040503050406030204" pitchFamily="18" charset="0"/>
                      </a:rPr>
                      <m:t>𝑘</m:t>
                    </m:r>
                    <m:r>
                      <a:rPr kumimoji="1" lang="en-US" altLang="zh-CN" b="0" i="1" smtClean="0">
                        <a:latin typeface="Cambria Math" panose="02040503050406030204" pitchFamily="18" charset="0"/>
                        <a:ea typeface="Cambria Math" panose="02040503050406030204" pitchFamily="18" charset="0"/>
                      </a:rPr>
                      <m:t>∗</m:t>
                    </m:r>
                    <m:r>
                      <a:rPr kumimoji="1" lang="en-US" altLang="zh-CN" b="0" i="1" smtClean="0">
                        <a:latin typeface="Cambria Math" panose="02040503050406030204" pitchFamily="18" charset="0"/>
                        <a:ea typeface="Cambria Math" panose="02040503050406030204" pitchFamily="18" charset="0"/>
                      </a:rPr>
                      <m:t>𝑖𝑡𝑒𝑚</m:t>
                    </m:r>
                  </m:oMath>
                </a14:m>
                <a:endParaRPr kumimoji="1" lang="zh-CN" altLang="en-US" i="1" dirty="0"/>
              </a:p>
            </p:txBody>
          </p:sp>
        </mc:Choice>
        <mc:Fallback xmlns="">
          <p:sp>
            <p:nvSpPr>
              <p:cNvPr id="21" name="文本框 20">
                <a:extLst>
                  <a:ext uri="{FF2B5EF4-FFF2-40B4-BE49-F238E27FC236}">
                    <a16:creationId xmlns:a16="http://schemas.microsoft.com/office/drawing/2014/main" id="{BF719354-22F1-4C41-8BC1-FCCE2B3BFA94}"/>
                  </a:ext>
                </a:extLst>
              </p:cNvPr>
              <p:cNvSpPr txBox="1">
                <a:spLocks noRot="1" noChangeAspect="1" noMove="1" noResize="1" noEditPoints="1" noAdjustHandles="1" noChangeArrowheads="1" noChangeShapeType="1" noTextEdit="1"/>
              </p:cNvSpPr>
              <p:nvPr/>
            </p:nvSpPr>
            <p:spPr>
              <a:xfrm>
                <a:off x="8537988" y="2748570"/>
                <a:ext cx="1450525" cy="369332"/>
              </a:xfrm>
              <a:prstGeom prst="rect">
                <a:avLst/>
              </a:prstGeom>
              <a:blipFill>
                <a:blip r:embed="rId5"/>
                <a:stretch>
                  <a:fillRect l="-3509" t="-6667" b="-20000"/>
                </a:stretch>
              </a:blipFill>
            </p:spPr>
            <p:txBody>
              <a:bodyPr/>
              <a:lstStyle/>
              <a:p>
                <a:r>
                  <a:rPr lang="zh-CN" altLang="en-US">
                    <a:noFill/>
                  </a:rPr>
                  <a:t> </a:t>
                </a:r>
              </a:p>
            </p:txBody>
          </p:sp>
        </mc:Fallback>
      </mc:AlternateContent>
      <p:sp>
        <p:nvSpPr>
          <p:cNvPr id="22" name="文本框 21">
            <a:extLst>
              <a:ext uri="{FF2B5EF4-FFF2-40B4-BE49-F238E27FC236}">
                <a16:creationId xmlns:a16="http://schemas.microsoft.com/office/drawing/2014/main" id="{B3D853D1-32C9-8E46-BBFB-C9E9C8278EAE}"/>
              </a:ext>
            </a:extLst>
          </p:cNvPr>
          <p:cNvSpPr txBox="1"/>
          <p:nvPr/>
        </p:nvSpPr>
        <p:spPr>
          <a:xfrm>
            <a:off x="1315486" y="4792651"/>
            <a:ext cx="8952131" cy="1200329"/>
          </a:xfrm>
          <a:prstGeom prst="rect">
            <a:avLst/>
          </a:prstGeom>
          <a:noFill/>
        </p:spPr>
        <p:txBody>
          <a:bodyPr wrap="none" rtlCol="0">
            <a:spAutoFit/>
          </a:bodyPr>
          <a:lstStyle/>
          <a:p>
            <a:pPr marL="285750" indent="-285750">
              <a:buFont typeface="Arial" panose="020B0604020202020204" pitchFamily="34" charset="0"/>
              <a:buChar char="•"/>
            </a:pPr>
            <a:r>
              <a:rPr kumimoji="1" lang="zh-CN" altLang="en-US" dirty="0"/>
              <a:t>奇异值的大小代表对应</a:t>
            </a:r>
            <a:r>
              <a:rPr kumimoji="1" lang="en-US" altLang="zh-CN" dirty="0"/>
              <a:t>U,V</a:t>
            </a:r>
            <a:r>
              <a:rPr kumimoji="1" lang="zh-CN" altLang="en-US" dirty="0"/>
              <a:t>矩阵中对应位置元素的重要性</a:t>
            </a:r>
            <a:r>
              <a:rPr kumimoji="1" lang="en-US" altLang="zh-CN" dirty="0"/>
              <a:t>,</a:t>
            </a:r>
            <a:r>
              <a:rPr kumimoji="1" lang="zh-CN" altLang="en-US" dirty="0"/>
              <a:t>且奇异值会从大到小排列。</a:t>
            </a:r>
            <a:endParaRPr kumimoji="1" lang="en-US" altLang="zh-CN" dirty="0"/>
          </a:p>
          <a:p>
            <a:r>
              <a:rPr kumimoji="1" lang="zh-CN" altLang="en-US" dirty="0"/>
              <a:t>我们可以取前</a:t>
            </a:r>
            <a:r>
              <a:rPr kumimoji="1" lang="en-US" altLang="zh-CN" dirty="0"/>
              <a:t>k</a:t>
            </a:r>
            <a:r>
              <a:rPr kumimoji="1" lang="zh-CN" altLang="en-US" dirty="0"/>
              <a:t>个奇异值然后将原来的矩阵降维成如图所示。</a:t>
            </a:r>
            <a:endParaRPr kumimoji="1" lang="en-US" altLang="zh-CN" dirty="0"/>
          </a:p>
          <a:p>
            <a:endParaRPr kumimoji="1" lang="en-US" altLang="zh-CN" dirty="0"/>
          </a:p>
          <a:p>
            <a:pPr marL="285750" indent="-285750">
              <a:buFont typeface="Arial" panose="020B0604020202020204" pitchFamily="34" charset="0"/>
              <a:buChar char="•"/>
            </a:pPr>
            <a:r>
              <a:rPr kumimoji="1" lang="en-US" altLang="zh-CN" i="1" dirty="0">
                <a:solidFill>
                  <a:schemeClr val="tx1">
                    <a:lumMod val="50000"/>
                    <a:lumOff val="50000"/>
                  </a:schemeClr>
                </a:solidFill>
              </a:rPr>
              <a:t>SVD</a:t>
            </a:r>
            <a:r>
              <a:rPr kumimoji="1" lang="zh-CN" altLang="en-US" i="1" dirty="0">
                <a:solidFill>
                  <a:schemeClr val="tx1">
                    <a:lumMod val="50000"/>
                    <a:lumOff val="50000"/>
                  </a:schemeClr>
                </a:solidFill>
              </a:rPr>
              <a:t>分解常用作矩阵降维，或者图像压缩。</a:t>
            </a:r>
          </a:p>
        </p:txBody>
      </p:sp>
      <p:graphicFrame>
        <p:nvGraphicFramePr>
          <p:cNvPr id="23" name="表格 22">
            <a:extLst>
              <a:ext uri="{FF2B5EF4-FFF2-40B4-BE49-F238E27FC236}">
                <a16:creationId xmlns:a16="http://schemas.microsoft.com/office/drawing/2014/main" id="{E1648CED-4BEE-F348-BF03-011D8D7C24FD}"/>
              </a:ext>
            </a:extLst>
          </p:cNvPr>
          <p:cNvGraphicFramePr>
            <a:graphicFrameLocks noGrp="1"/>
          </p:cNvGraphicFramePr>
          <p:nvPr>
            <p:extLst>
              <p:ext uri="{D42A27DB-BD31-4B8C-83A1-F6EECF244321}">
                <p14:modId xmlns:p14="http://schemas.microsoft.com/office/powerpoint/2010/main" val="937349039"/>
              </p:ext>
            </p:extLst>
          </p:nvPr>
        </p:nvGraphicFramePr>
        <p:xfrm>
          <a:off x="4724359" y="2814665"/>
          <a:ext cx="972000" cy="1854200"/>
        </p:xfrm>
        <a:graphic>
          <a:graphicData uri="http://schemas.openxmlformats.org/drawingml/2006/table">
            <a:tbl>
              <a:tblPr firstRow="1" bandRow="1">
                <a:tableStyleId>{5C22544A-7EE6-4342-B048-85BDC9FD1C3A}</a:tableStyleId>
              </a:tblPr>
              <a:tblGrid>
                <a:gridCol w="324000">
                  <a:extLst>
                    <a:ext uri="{9D8B030D-6E8A-4147-A177-3AD203B41FA5}">
                      <a16:colId xmlns:a16="http://schemas.microsoft.com/office/drawing/2014/main" val="1983758294"/>
                    </a:ext>
                  </a:extLst>
                </a:gridCol>
                <a:gridCol w="324000">
                  <a:extLst>
                    <a:ext uri="{9D8B030D-6E8A-4147-A177-3AD203B41FA5}">
                      <a16:colId xmlns:a16="http://schemas.microsoft.com/office/drawing/2014/main" val="2971772459"/>
                    </a:ext>
                  </a:extLst>
                </a:gridCol>
                <a:gridCol w="324000">
                  <a:extLst>
                    <a:ext uri="{9D8B030D-6E8A-4147-A177-3AD203B41FA5}">
                      <a16:colId xmlns:a16="http://schemas.microsoft.com/office/drawing/2014/main" val="3082975932"/>
                    </a:ext>
                  </a:extLst>
                </a:gridCol>
              </a:tblGrid>
              <a:tr h="370840">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817370433"/>
                  </a:ext>
                </a:extLst>
              </a:tr>
              <a:tr h="370840">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553559946"/>
                  </a:ext>
                </a:extLst>
              </a:tr>
              <a:tr h="370840">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749825693"/>
                  </a:ext>
                </a:extLst>
              </a:tr>
              <a:tr h="370840">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5063300"/>
                  </a:ext>
                </a:extLst>
              </a:tr>
              <a:tr h="370840">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995964819"/>
                  </a:ext>
                </a:extLst>
              </a:tr>
            </a:tbl>
          </a:graphicData>
        </a:graphic>
      </p:graphicFrame>
      <p:graphicFrame>
        <p:nvGraphicFramePr>
          <p:cNvPr id="24" name="表格 23">
            <a:extLst>
              <a:ext uri="{FF2B5EF4-FFF2-40B4-BE49-F238E27FC236}">
                <a16:creationId xmlns:a16="http://schemas.microsoft.com/office/drawing/2014/main" id="{59904652-DC97-0F43-892C-33A44D613C3E}"/>
              </a:ext>
            </a:extLst>
          </p:cNvPr>
          <p:cNvGraphicFramePr>
            <a:graphicFrameLocks noGrp="1"/>
          </p:cNvGraphicFramePr>
          <p:nvPr>
            <p:extLst>
              <p:ext uri="{D42A27DB-BD31-4B8C-83A1-F6EECF244321}">
                <p14:modId xmlns:p14="http://schemas.microsoft.com/office/powerpoint/2010/main" val="1175688905"/>
              </p:ext>
            </p:extLst>
          </p:nvPr>
        </p:nvGraphicFramePr>
        <p:xfrm>
          <a:off x="8148023" y="3146887"/>
          <a:ext cx="2520000" cy="1101600"/>
        </p:xfrm>
        <a:graphic>
          <a:graphicData uri="http://schemas.openxmlformats.org/drawingml/2006/table">
            <a:tbl>
              <a:tblPr firstRow="1" bandRow="1">
                <a:tableStyleId>{2D5ABB26-0587-4C30-8999-92F81FD0307C}</a:tableStyleId>
              </a:tblPr>
              <a:tblGrid>
                <a:gridCol w="360000">
                  <a:extLst>
                    <a:ext uri="{9D8B030D-6E8A-4147-A177-3AD203B41FA5}">
                      <a16:colId xmlns:a16="http://schemas.microsoft.com/office/drawing/2014/main" val="3768261824"/>
                    </a:ext>
                  </a:extLst>
                </a:gridCol>
                <a:gridCol w="360000">
                  <a:extLst>
                    <a:ext uri="{9D8B030D-6E8A-4147-A177-3AD203B41FA5}">
                      <a16:colId xmlns:a16="http://schemas.microsoft.com/office/drawing/2014/main" val="2771964976"/>
                    </a:ext>
                  </a:extLst>
                </a:gridCol>
                <a:gridCol w="360000">
                  <a:extLst>
                    <a:ext uri="{9D8B030D-6E8A-4147-A177-3AD203B41FA5}">
                      <a16:colId xmlns:a16="http://schemas.microsoft.com/office/drawing/2014/main" val="3974283967"/>
                    </a:ext>
                  </a:extLst>
                </a:gridCol>
                <a:gridCol w="360000">
                  <a:extLst>
                    <a:ext uri="{9D8B030D-6E8A-4147-A177-3AD203B41FA5}">
                      <a16:colId xmlns:a16="http://schemas.microsoft.com/office/drawing/2014/main" val="1284892478"/>
                    </a:ext>
                  </a:extLst>
                </a:gridCol>
                <a:gridCol w="360000">
                  <a:extLst>
                    <a:ext uri="{9D8B030D-6E8A-4147-A177-3AD203B41FA5}">
                      <a16:colId xmlns:a16="http://schemas.microsoft.com/office/drawing/2014/main" val="2058653796"/>
                    </a:ext>
                  </a:extLst>
                </a:gridCol>
                <a:gridCol w="360000">
                  <a:extLst>
                    <a:ext uri="{9D8B030D-6E8A-4147-A177-3AD203B41FA5}">
                      <a16:colId xmlns:a16="http://schemas.microsoft.com/office/drawing/2014/main" val="2411021969"/>
                    </a:ext>
                  </a:extLst>
                </a:gridCol>
                <a:gridCol w="360000">
                  <a:extLst>
                    <a:ext uri="{9D8B030D-6E8A-4147-A177-3AD203B41FA5}">
                      <a16:colId xmlns:a16="http://schemas.microsoft.com/office/drawing/2014/main" val="3088689359"/>
                    </a:ext>
                  </a:extLst>
                </a:gridCol>
              </a:tblGrid>
              <a:tr h="367200">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1663342261"/>
                  </a:ext>
                </a:extLst>
              </a:tr>
              <a:tr h="367200">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1102028120"/>
                  </a:ext>
                </a:extLst>
              </a:tr>
              <a:tr h="367200">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3578205169"/>
                  </a:ext>
                </a:extLst>
              </a:tr>
            </a:tbl>
          </a:graphicData>
        </a:graphic>
      </p:graphicFrame>
    </p:spTree>
    <p:extLst>
      <p:ext uri="{BB962C8B-B14F-4D97-AF65-F5344CB8AC3E}">
        <p14:creationId xmlns:p14="http://schemas.microsoft.com/office/powerpoint/2010/main" val="555802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21FF78-DC2A-FB48-89F1-01DD4A233C55}"/>
              </a:ext>
            </a:extLst>
          </p:cNvPr>
          <p:cNvSpPr>
            <a:spLocks noGrp="1"/>
          </p:cNvSpPr>
          <p:nvPr>
            <p:ph type="title"/>
          </p:nvPr>
        </p:nvSpPr>
        <p:spPr/>
        <p:txBody>
          <a:bodyPr/>
          <a:lstStyle/>
          <a:p>
            <a:pPr algn="ctr"/>
            <a:r>
              <a:rPr kumimoji="1" lang="en-US" altLang="zh-CN" b="1" dirty="0"/>
              <a:t>SVD</a:t>
            </a:r>
            <a:r>
              <a:rPr kumimoji="1" lang="zh-CN" altLang="en-US" b="1" dirty="0"/>
              <a:t>推荐系统</a:t>
            </a:r>
            <a:endParaRPr kumimoji="1"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7E9AB318-0154-DA4D-BD69-4B724B7A32A4}"/>
                  </a:ext>
                </a:extLst>
              </p:cNvPr>
              <p:cNvSpPr>
                <a:spLocks noGrp="1"/>
              </p:cNvSpPr>
              <p:nvPr>
                <p:ph idx="1"/>
              </p:nvPr>
            </p:nvSpPr>
            <p:spPr>
              <a:xfrm>
                <a:off x="1451578" y="2019765"/>
                <a:ext cx="9603275" cy="3450613"/>
              </a:xfrm>
            </p:spPr>
            <p:txBody>
              <a:bodyPr>
                <a:normAutofit fontScale="92500" lnSpcReduction="20000"/>
              </a:bodyPr>
              <a:lstStyle/>
              <a:p>
                <a:r>
                  <a:rPr kumimoji="1" lang="en-US" altLang="zh-CN" sz="1800" dirty="0"/>
                  <a:t>SVD</a:t>
                </a:r>
                <a:r>
                  <a:rPr kumimoji="1" lang="zh-CN" altLang="en-US" sz="1800" dirty="0"/>
                  <a:t>推荐系统思路</a:t>
                </a:r>
                <a:r>
                  <a:rPr kumimoji="1" lang="en-US" altLang="zh-CN" sz="1800" dirty="0"/>
                  <a:t>:</a:t>
                </a:r>
              </a:p>
              <a:p>
                <a:pPr marL="342900" indent="-342900">
                  <a:buFont typeface="+mj-lt"/>
                  <a:buAutoNum type="arabicPeriod"/>
                </a:pPr>
                <a:r>
                  <a:rPr kumimoji="1" lang="zh-CN" altLang="en-US" sz="1800" dirty="0"/>
                  <a:t>得到</a:t>
                </a:r>
                <a:r>
                  <a:rPr kumimoji="1" lang="en-US" altLang="zh-CN" sz="1800" dirty="0"/>
                  <a:t>user</a:t>
                </a:r>
                <a:r>
                  <a:rPr kumimoji="1" lang="zh-CN" altLang="en-US" sz="1800" dirty="0"/>
                  <a:t>与</a:t>
                </a:r>
                <a:r>
                  <a:rPr kumimoji="1" lang="en-US" altLang="zh-CN" sz="1800" dirty="0"/>
                  <a:t>item</a:t>
                </a:r>
                <a:r>
                  <a:rPr kumimoji="1" lang="zh-CN" altLang="en-US" sz="1800" dirty="0"/>
                  <a:t>的共现矩阵。</a:t>
                </a:r>
                <a:endParaRPr kumimoji="1" lang="en-US" altLang="zh-CN" sz="1800" dirty="0"/>
              </a:p>
              <a:p>
                <a:pPr marL="342900" indent="-342900">
                  <a:buFont typeface="+mj-lt"/>
                  <a:buAutoNum type="arabicPeriod"/>
                </a:pPr>
                <a:r>
                  <a:rPr kumimoji="1" lang="zh-CN" altLang="en-US" sz="1800" dirty="0"/>
                  <a:t>采用</a:t>
                </a:r>
                <a:r>
                  <a:rPr kumimoji="1" lang="en-US" altLang="zh-CN" sz="1800" dirty="0"/>
                  <a:t>SVD</a:t>
                </a:r>
                <a:r>
                  <a:rPr kumimoji="1" lang="zh-CN" altLang="en-US" sz="1800" dirty="0"/>
                  <a:t>降维得到</a:t>
                </a:r>
                <a:r>
                  <a:rPr kumimoji="1" lang="en-US" altLang="zh-CN" sz="1800" dirty="0"/>
                  <a:t>user*k, item*k,</a:t>
                </a:r>
                <a:r>
                  <a:rPr kumimoji="1" lang="zh-CN" altLang="en-US" sz="1800" dirty="0"/>
                  <a:t>及</a:t>
                </a:r>
                <a:r>
                  <a:rPr kumimoji="1" lang="en-US" altLang="zh-CN" sz="1800" dirty="0"/>
                  <a:t>k*k</a:t>
                </a:r>
                <a:r>
                  <a:rPr kumimoji="1" lang="zh-CN" altLang="en-US" sz="1800" dirty="0"/>
                  <a:t>的奇异值对角矩阵。</a:t>
                </a:r>
                <a:endParaRPr kumimoji="1" lang="en-US" altLang="zh-CN" sz="1800" dirty="0"/>
              </a:p>
              <a:p>
                <a:pPr marL="342900" indent="-342900">
                  <a:buFont typeface="+mj-lt"/>
                  <a:buAutoNum type="arabicPeriod"/>
                </a:pPr>
                <a:r>
                  <a:rPr kumimoji="1" lang="zh-CN" altLang="en-US" sz="1800" dirty="0"/>
                  <a:t>如要进行某个</a:t>
                </a:r>
                <a:r>
                  <a:rPr kumimoji="1" lang="en-US" altLang="zh-CN" sz="1800" dirty="0"/>
                  <a:t>user</a:t>
                </a:r>
                <a:r>
                  <a:rPr kumimoji="1" lang="zh-CN" altLang="en-US" sz="1800" dirty="0"/>
                  <a:t>对某个</a:t>
                </a:r>
                <a:r>
                  <a:rPr kumimoji="1" lang="en-US" altLang="zh-CN" sz="1800" dirty="0"/>
                  <a:t>item</a:t>
                </a:r>
                <a:r>
                  <a:rPr kumimoji="1" lang="zh-CN" altLang="en-US" sz="1800" dirty="0"/>
                  <a:t>评分</a:t>
                </a:r>
                <a:r>
                  <a:rPr kumimoji="1" lang="en-US" altLang="zh-CN" sz="1800" dirty="0"/>
                  <a:t>,</a:t>
                </a:r>
                <a:r>
                  <a:rPr kumimoji="1" lang="zh-CN" altLang="en-US" sz="1800" dirty="0"/>
                  <a:t> 则 评分</a:t>
                </a:r>
                <a:r>
                  <a:rPr kumimoji="1" lang="en-US" altLang="zh-CN" sz="1800" dirty="0"/>
                  <a:t>R = </a:t>
                </a:r>
                <a14:m>
                  <m:oMath xmlns:m="http://schemas.openxmlformats.org/officeDocument/2006/math">
                    <m:r>
                      <a:rPr kumimoji="1" lang="en-US" altLang="zh-CN" sz="1800" b="0" i="1" smtClean="0">
                        <a:latin typeface="Cambria Math" panose="02040503050406030204" pitchFamily="18" charset="0"/>
                      </a:rPr>
                      <m:t>𝑢</m:t>
                    </m:r>
                    <m:r>
                      <a:rPr kumimoji="1" lang="en-US" altLang="zh-CN" sz="1800" b="0" i="1" smtClean="0">
                        <a:latin typeface="Cambria Math" panose="02040503050406030204" pitchFamily="18" charset="0"/>
                        <a:ea typeface="Cambria Math" panose="02040503050406030204" pitchFamily="18" charset="0"/>
                      </a:rPr>
                      <m:t>𝜉</m:t>
                    </m:r>
                    <m:sSup>
                      <m:sSupPr>
                        <m:ctrlPr>
                          <a:rPr kumimoji="1" lang="en-US" altLang="zh-CN" sz="1800" b="0" i="1" smtClean="0">
                            <a:latin typeface="Cambria Math" panose="02040503050406030204" pitchFamily="18" charset="0"/>
                          </a:rPr>
                        </m:ctrlPr>
                      </m:sSupPr>
                      <m:e>
                        <m:r>
                          <a:rPr kumimoji="1" lang="en-US" altLang="zh-CN" sz="1800" b="0" i="1" smtClean="0">
                            <a:latin typeface="Cambria Math" panose="02040503050406030204" pitchFamily="18" charset="0"/>
                          </a:rPr>
                          <m:t>𝑣</m:t>
                        </m:r>
                      </m:e>
                      <m:sup>
                        <m:r>
                          <a:rPr kumimoji="1" lang="en-US" altLang="zh-CN" sz="1800" b="0" i="1" smtClean="0">
                            <a:latin typeface="Cambria Math" panose="02040503050406030204" pitchFamily="18" charset="0"/>
                          </a:rPr>
                          <m:t>𝑇</m:t>
                        </m:r>
                      </m:sup>
                    </m:sSup>
                  </m:oMath>
                </a14:m>
                <a:r>
                  <a:rPr kumimoji="1" lang="zh-CN" altLang="en-US" sz="1800" dirty="0"/>
                  <a:t>。                                                                 </a:t>
                </a:r>
                <a:r>
                  <a:rPr kumimoji="1" lang="zh-CN" altLang="en-US" sz="1600" dirty="0">
                    <a:solidFill>
                      <a:schemeClr val="tx1">
                        <a:lumMod val="50000"/>
                        <a:lumOff val="50000"/>
                      </a:schemeClr>
                    </a:solidFill>
                  </a:rPr>
                  <a:t>其中</a:t>
                </a:r>
                <a:r>
                  <a:rPr kumimoji="1" lang="en-US" altLang="zh-CN" sz="1600" dirty="0">
                    <a:solidFill>
                      <a:schemeClr val="tx1">
                        <a:lumMod val="50000"/>
                        <a:lumOff val="50000"/>
                      </a:schemeClr>
                    </a:solidFill>
                  </a:rPr>
                  <a:t>u</a:t>
                </a:r>
                <a:r>
                  <a:rPr kumimoji="1" lang="zh-CN" altLang="en-US" sz="1600" dirty="0">
                    <a:solidFill>
                      <a:schemeClr val="tx1">
                        <a:lumMod val="50000"/>
                        <a:lumOff val="50000"/>
                      </a:schemeClr>
                    </a:solidFill>
                  </a:rPr>
                  <a:t>为此</a:t>
                </a:r>
                <a:r>
                  <a:rPr kumimoji="1" lang="en-US" altLang="zh-CN" sz="1600" dirty="0">
                    <a:solidFill>
                      <a:schemeClr val="tx1">
                        <a:lumMod val="50000"/>
                        <a:lumOff val="50000"/>
                      </a:schemeClr>
                    </a:solidFill>
                  </a:rPr>
                  <a:t>user</a:t>
                </a:r>
                <a:r>
                  <a:rPr kumimoji="1" lang="zh-CN" altLang="en-US" sz="1600" dirty="0">
                    <a:solidFill>
                      <a:schemeClr val="tx1">
                        <a:lumMod val="50000"/>
                        <a:lumOff val="50000"/>
                      </a:schemeClr>
                    </a:solidFill>
                  </a:rPr>
                  <a:t>在</a:t>
                </a:r>
                <a:r>
                  <a:rPr kumimoji="1" lang="en-US" altLang="zh-CN" sz="1600" dirty="0">
                    <a:solidFill>
                      <a:schemeClr val="tx1">
                        <a:lumMod val="50000"/>
                        <a:lumOff val="50000"/>
                      </a:schemeClr>
                    </a:solidFill>
                  </a:rPr>
                  <a:t>user</a:t>
                </a:r>
                <a:r>
                  <a:rPr kumimoji="1" lang="zh-CN" altLang="en-US" sz="1600" dirty="0">
                    <a:solidFill>
                      <a:schemeClr val="tx1">
                        <a:lumMod val="50000"/>
                        <a:lumOff val="50000"/>
                      </a:schemeClr>
                    </a:solidFill>
                  </a:rPr>
                  <a:t>矩阵中对应位置的向量</a:t>
                </a:r>
                <a:r>
                  <a:rPr kumimoji="1" lang="en-US" altLang="zh-CN" sz="1600" dirty="0">
                    <a:solidFill>
                      <a:schemeClr val="tx1">
                        <a:lumMod val="50000"/>
                        <a:lumOff val="50000"/>
                      </a:schemeClr>
                    </a:solidFill>
                  </a:rPr>
                  <a:t>, v</a:t>
                </a:r>
                <a:r>
                  <a:rPr kumimoji="1" lang="zh-CN" altLang="en-US" sz="1600" dirty="0">
                    <a:solidFill>
                      <a:schemeClr val="tx1">
                        <a:lumMod val="50000"/>
                        <a:lumOff val="50000"/>
                      </a:schemeClr>
                    </a:solidFill>
                  </a:rPr>
                  <a:t>为此</a:t>
                </a:r>
                <a:r>
                  <a:rPr kumimoji="1" lang="en-US" altLang="zh-CN" sz="1600" dirty="0">
                    <a:solidFill>
                      <a:schemeClr val="tx1">
                        <a:lumMod val="50000"/>
                        <a:lumOff val="50000"/>
                      </a:schemeClr>
                    </a:solidFill>
                  </a:rPr>
                  <a:t>item</a:t>
                </a:r>
                <a:r>
                  <a:rPr kumimoji="1" lang="zh-CN" altLang="en-US" sz="1600" dirty="0">
                    <a:solidFill>
                      <a:schemeClr val="tx1">
                        <a:lumMod val="50000"/>
                        <a:lumOff val="50000"/>
                      </a:schemeClr>
                    </a:solidFill>
                  </a:rPr>
                  <a:t>在</a:t>
                </a:r>
                <a:r>
                  <a:rPr kumimoji="1" lang="en-US" altLang="zh-CN" sz="1600" dirty="0">
                    <a:solidFill>
                      <a:schemeClr val="tx1">
                        <a:lumMod val="50000"/>
                        <a:lumOff val="50000"/>
                      </a:schemeClr>
                    </a:solidFill>
                  </a:rPr>
                  <a:t>item</a:t>
                </a:r>
                <a:r>
                  <a:rPr kumimoji="1" lang="zh-CN" altLang="en-US" sz="1600" dirty="0">
                    <a:solidFill>
                      <a:schemeClr val="tx1">
                        <a:lumMod val="50000"/>
                        <a:lumOff val="50000"/>
                      </a:schemeClr>
                    </a:solidFill>
                  </a:rPr>
                  <a:t>矩阵中对应位置的向量。</a:t>
                </a:r>
                <a:endParaRPr kumimoji="1" lang="en-US" altLang="zh-CN" sz="1600" dirty="0">
                  <a:solidFill>
                    <a:schemeClr val="tx1">
                      <a:lumMod val="50000"/>
                      <a:lumOff val="50000"/>
                    </a:schemeClr>
                  </a:solidFill>
                </a:endParaRPr>
              </a:p>
              <a:p>
                <a:r>
                  <a:rPr kumimoji="1" lang="en-US" altLang="zh-CN" sz="1800" dirty="0"/>
                  <a:t>SVD</a:t>
                </a:r>
                <a:r>
                  <a:rPr kumimoji="1" lang="zh-CN" altLang="en-US" sz="1800" dirty="0"/>
                  <a:t>推荐的缺点</a:t>
                </a:r>
                <a:r>
                  <a:rPr kumimoji="1" lang="en-US" altLang="zh-CN" sz="1800" dirty="0"/>
                  <a:t>:</a:t>
                </a:r>
              </a:p>
              <a:p>
                <a:pPr marL="342900" indent="-342900">
                  <a:buFont typeface="+mj-lt"/>
                  <a:buAutoNum type="arabicPeriod"/>
                </a:pPr>
                <a:r>
                  <a:rPr kumimoji="1" lang="zh-CN" altLang="en-US" sz="1800" dirty="0"/>
                  <a:t>需要内存中载入共现矩阵。</a:t>
                </a:r>
                <a:endParaRPr kumimoji="1" lang="en-US" altLang="zh-CN" sz="1800" dirty="0"/>
              </a:p>
              <a:p>
                <a:pPr marL="342900" indent="-342900">
                  <a:buFont typeface="+mj-lt"/>
                  <a:buAutoNum type="arabicPeriod"/>
                </a:pPr>
                <a:r>
                  <a:rPr kumimoji="1" lang="zh-CN" altLang="en-US" sz="1800" dirty="0"/>
                  <a:t>不定义位置需要想个策略去初始化。</a:t>
                </a:r>
                <a:endParaRPr kumimoji="1" lang="en-US" altLang="zh-CN" sz="1800" dirty="0"/>
              </a:p>
              <a:p>
                <a:pPr marL="342900" indent="-342900">
                  <a:buFont typeface="+mj-lt"/>
                  <a:buAutoNum type="arabicPeriod"/>
                </a:pPr>
                <a:r>
                  <a:rPr kumimoji="1" lang="zh-CN" altLang="en-US" sz="1800" dirty="0"/>
                  <a:t>由于以上两个缺点，实际工作中几乎不会有纯</a:t>
                </a:r>
                <a:r>
                  <a:rPr kumimoji="1" lang="en-US" altLang="zh-CN" sz="1800" dirty="0"/>
                  <a:t>SVD</a:t>
                </a:r>
                <a:r>
                  <a:rPr kumimoji="1" lang="zh-CN" altLang="en-US" sz="1800" dirty="0"/>
                  <a:t>的推荐系统。</a:t>
                </a:r>
              </a:p>
            </p:txBody>
          </p:sp>
        </mc:Choice>
        <mc:Fallback xmlns="">
          <p:sp>
            <p:nvSpPr>
              <p:cNvPr id="3" name="内容占位符 2">
                <a:extLst>
                  <a:ext uri="{FF2B5EF4-FFF2-40B4-BE49-F238E27FC236}">
                    <a16:creationId xmlns:a16="http://schemas.microsoft.com/office/drawing/2014/main" id="{7E9AB318-0154-DA4D-BD69-4B724B7A32A4}"/>
                  </a:ext>
                </a:extLst>
              </p:cNvPr>
              <p:cNvSpPr>
                <a:spLocks noGrp="1" noRot="1" noChangeAspect="1" noMove="1" noResize="1" noEditPoints="1" noAdjustHandles="1" noChangeArrowheads="1" noChangeShapeType="1" noTextEdit="1"/>
              </p:cNvSpPr>
              <p:nvPr>
                <p:ph idx="1"/>
              </p:nvPr>
            </p:nvSpPr>
            <p:spPr>
              <a:xfrm>
                <a:off x="1451578" y="2019765"/>
                <a:ext cx="9603275" cy="3450613"/>
              </a:xfrm>
              <a:blipFill>
                <a:blip r:embed="rId2"/>
                <a:stretch>
                  <a:fillRect l="-264" t="-366"/>
                </a:stretch>
              </a:blipFill>
            </p:spPr>
            <p:txBody>
              <a:bodyPr/>
              <a:lstStyle/>
              <a:p>
                <a:r>
                  <a:rPr lang="zh-CN" altLang="en-US">
                    <a:noFill/>
                  </a:rPr>
                  <a:t> </a:t>
                </a:r>
              </a:p>
            </p:txBody>
          </p:sp>
        </mc:Fallback>
      </mc:AlternateContent>
      <p:sp>
        <p:nvSpPr>
          <p:cNvPr id="5" name="页脚占位符 4">
            <a:extLst>
              <a:ext uri="{FF2B5EF4-FFF2-40B4-BE49-F238E27FC236}">
                <a16:creationId xmlns:a16="http://schemas.microsoft.com/office/drawing/2014/main" id="{5C28431A-2B6D-704F-B24D-E09875CE7750}"/>
              </a:ext>
            </a:extLst>
          </p:cNvPr>
          <p:cNvSpPr>
            <a:spLocks noGrp="1"/>
          </p:cNvSpPr>
          <p:nvPr>
            <p:ph type="ftr" sz="quarter" idx="11"/>
          </p:nvPr>
        </p:nvSpPr>
        <p:spPr/>
        <p:txBody>
          <a:bodyPr/>
          <a:lstStyle/>
          <a:p>
            <a:r>
              <a:rPr kumimoji="1" lang="zh-CN" altLang="en-US"/>
              <a:t>骰子人工智能 </a:t>
            </a:r>
            <a:r>
              <a:rPr kumimoji="1" lang="en" altLang="zh-CN"/>
              <a:t>B</a:t>
            </a:r>
            <a:r>
              <a:rPr kumimoji="1" lang="zh-CN" altLang="en-US"/>
              <a:t>站主页</a:t>
            </a:r>
            <a:r>
              <a:rPr kumimoji="1" lang="en-US" altLang="zh-CN"/>
              <a:t>:</a:t>
            </a:r>
            <a:r>
              <a:rPr kumimoji="1" lang="en" altLang="zh-CN"/>
              <a:t>https://space.bilibili.com/497998686</a:t>
            </a:r>
            <a:endParaRPr kumimoji="1" lang="zh-CN" altLang="en-US"/>
          </a:p>
        </p:txBody>
      </p:sp>
    </p:spTree>
    <p:extLst>
      <p:ext uri="{BB962C8B-B14F-4D97-AF65-F5344CB8AC3E}">
        <p14:creationId xmlns:p14="http://schemas.microsoft.com/office/powerpoint/2010/main" val="19148202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B523209-03F1-E74E-B406-37C31B9352A7}"/>
              </a:ext>
            </a:extLst>
          </p:cNvPr>
          <p:cNvSpPr>
            <a:spLocks noGrp="1"/>
          </p:cNvSpPr>
          <p:nvPr>
            <p:ph type="title"/>
          </p:nvPr>
        </p:nvSpPr>
        <p:spPr/>
        <p:txBody>
          <a:bodyPr/>
          <a:lstStyle/>
          <a:p>
            <a:pPr algn="ctr"/>
            <a:r>
              <a:rPr kumimoji="1" lang="en-US" altLang="zh-CN" b="1" dirty="0"/>
              <a:t>LFM</a:t>
            </a:r>
            <a:r>
              <a:rPr kumimoji="1" lang="zh-CN" altLang="en-US" b="1" dirty="0"/>
              <a:t>推荐系统</a:t>
            </a:r>
          </a:p>
        </p:txBody>
      </p:sp>
      <p:graphicFrame>
        <p:nvGraphicFramePr>
          <p:cNvPr id="7" name="内容占位符 6">
            <a:extLst>
              <a:ext uri="{FF2B5EF4-FFF2-40B4-BE49-F238E27FC236}">
                <a16:creationId xmlns:a16="http://schemas.microsoft.com/office/drawing/2014/main" id="{22CE381A-97CC-CC44-890B-75977B4553B8}"/>
              </a:ext>
            </a:extLst>
          </p:cNvPr>
          <p:cNvGraphicFramePr>
            <a:graphicFrameLocks noGrp="1"/>
          </p:cNvGraphicFramePr>
          <p:nvPr>
            <p:ph idx="1"/>
            <p:extLst>
              <p:ext uri="{D42A27DB-BD31-4B8C-83A1-F6EECF244321}">
                <p14:modId xmlns:p14="http://schemas.microsoft.com/office/powerpoint/2010/main" val="2194488591"/>
              </p:ext>
            </p:extLst>
          </p:nvPr>
        </p:nvGraphicFramePr>
        <p:xfrm>
          <a:off x="2242509" y="2705456"/>
          <a:ext cx="2016000" cy="1836000"/>
        </p:xfrm>
        <a:graphic>
          <a:graphicData uri="http://schemas.openxmlformats.org/drawingml/2006/table">
            <a:tbl>
              <a:tblPr firstRow="1" bandRow="1">
                <a:effectLst/>
                <a:tableStyleId>{638B1855-1B75-4FBE-930C-398BA8C253C6}</a:tableStyleId>
              </a:tblPr>
              <a:tblGrid>
                <a:gridCol w="288000">
                  <a:extLst>
                    <a:ext uri="{9D8B030D-6E8A-4147-A177-3AD203B41FA5}">
                      <a16:colId xmlns:a16="http://schemas.microsoft.com/office/drawing/2014/main" val="3854248579"/>
                    </a:ext>
                  </a:extLst>
                </a:gridCol>
                <a:gridCol w="288000">
                  <a:extLst>
                    <a:ext uri="{9D8B030D-6E8A-4147-A177-3AD203B41FA5}">
                      <a16:colId xmlns:a16="http://schemas.microsoft.com/office/drawing/2014/main" val="356625353"/>
                    </a:ext>
                  </a:extLst>
                </a:gridCol>
                <a:gridCol w="288000">
                  <a:extLst>
                    <a:ext uri="{9D8B030D-6E8A-4147-A177-3AD203B41FA5}">
                      <a16:colId xmlns:a16="http://schemas.microsoft.com/office/drawing/2014/main" val="4079799354"/>
                    </a:ext>
                  </a:extLst>
                </a:gridCol>
                <a:gridCol w="288000">
                  <a:extLst>
                    <a:ext uri="{9D8B030D-6E8A-4147-A177-3AD203B41FA5}">
                      <a16:colId xmlns:a16="http://schemas.microsoft.com/office/drawing/2014/main" val="1407391943"/>
                    </a:ext>
                  </a:extLst>
                </a:gridCol>
                <a:gridCol w="288000">
                  <a:extLst>
                    <a:ext uri="{9D8B030D-6E8A-4147-A177-3AD203B41FA5}">
                      <a16:colId xmlns:a16="http://schemas.microsoft.com/office/drawing/2014/main" val="2444413009"/>
                    </a:ext>
                  </a:extLst>
                </a:gridCol>
                <a:gridCol w="288000">
                  <a:extLst>
                    <a:ext uri="{9D8B030D-6E8A-4147-A177-3AD203B41FA5}">
                      <a16:colId xmlns:a16="http://schemas.microsoft.com/office/drawing/2014/main" val="1560809376"/>
                    </a:ext>
                  </a:extLst>
                </a:gridCol>
                <a:gridCol w="288000">
                  <a:extLst>
                    <a:ext uri="{9D8B030D-6E8A-4147-A177-3AD203B41FA5}">
                      <a16:colId xmlns:a16="http://schemas.microsoft.com/office/drawing/2014/main" val="4136137106"/>
                    </a:ext>
                  </a:extLst>
                </a:gridCol>
              </a:tblGrid>
              <a:tr h="367200">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2543443425"/>
                  </a:ext>
                </a:extLst>
              </a:tr>
              <a:tr h="367200">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3228562907"/>
                  </a:ext>
                </a:extLst>
              </a:tr>
              <a:tr h="367200">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240257867"/>
                  </a:ext>
                </a:extLst>
              </a:tr>
              <a:tr h="367200">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2581996493"/>
                  </a:ext>
                </a:extLst>
              </a:tr>
              <a:tr h="367200">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2330666806"/>
                  </a:ext>
                </a:extLst>
              </a:tr>
            </a:tbl>
          </a:graphicData>
        </a:graphic>
      </p:graphicFrame>
      <p:sp>
        <p:nvSpPr>
          <p:cNvPr id="5" name="页脚占位符 4">
            <a:extLst>
              <a:ext uri="{FF2B5EF4-FFF2-40B4-BE49-F238E27FC236}">
                <a16:creationId xmlns:a16="http://schemas.microsoft.com/office/drawing/2014/main" id="{52176C63-2BBE-FC47-98BA-DB69090709A4}"/>
              </a:ext>
            </a:extLst>
          </p:cNvPr>
          <p:cNvSpPr>
            <a:spLocks noGrp="1"/>
          </p:cNvSpPr>
          <p:nvPr>
            <p:ph type="ftr" sz="quarter" idx="11"/>
          </p:nvPr>
        </p:nvSpPr>
        <p:spPr/>
        <p:txBody>
          <a:bodyPr/>
          <a:lstStyle/>
          <a:p>
            <a:r>
              <a:rPr kumimoji="1" lang="zh-CN" altLang="en-US"/>
              <a:t>骰子人工智能 </a:t>
            </a:r>
            <a:r>
              <a:rPr kumimoji="1" lang="en" altLang="zh-CN"/>
              <a:t>B</a:t>
            </a:r>
            <a:r>
              <a:rPr kumimoji="1" lang="zh-CN" altLang="en-US"/>
              <a:t>站主页</a:t>
            </a:r>
            <a:r>
              <a:rPr kumimoji="1" lang="en-US" altLang="zh-CN"/>
              <a:t>:</a:t>
            </a:r>
            <a:r>
              <a:rPr kumimoji="1" lang="en" altLang="zh-CN"/>
              <a:t>https://space.bilibili.com/497998686</a:t>
            </a:r>
            <a:endParaRPr kumimoji="1" lang="zh-CN" altLang="en-US"/>
          </a:p>
        </p:txBody>
      </p:sp>
      <p:sp>
        <p:nvSpPr>
          <p:cNvPr id="11" name="文本框 10">
            <a:extLst>
              <a:ext uri="{FF2B5EF4-FFF2-40B4-BE49-F238E27FC236}">
                <a16:creationId xmlns:a16="http://schemas.microsoft.com/office/drawing/2014/main" id="{7E260138-02BB-7849-B747-11B56D12ABFD}"/>
              </a:ext>
            </a:extLst>
          </p:cNvPr>
          <p:cNvSpPr txBox="1"/>
          <p:nvPr/>
        </p:nvSpPr>
        <p:spPr>
          <a:xfrm>
            <a:off x="4885899" y="2262293"/>
            <a:ext cx="184731" cy="369332"/>
          </a:xfrm>
          <a:prstGeom prst="rect">
            <a:avLst/>
          </a:prstGeom>
          <a:noFill/>
        </p:spPr>
        <p:txBody>
          <a:bodyPr wrap="none" rtlCol="0">
            <a:spAutoFit/>
          </a:bodyPr>
          <a:lstStyle/>
          <a:p>
            <a:endParaRPr kumimoji="1" lang="zh-CN" altLang="en-US" dirty="0"/>
          </a:p>
        </p:txBody>
      </p:sp>
      <p:graphicFrame>
        <p:nvGraphicFramePr>
          <p:cNvPr id="12" name="表格 11">
            <a:extLst>
              <a:ext uri="{FF2B5EF4-FFF2-40B4-BE49-F238E27FC236}">
                <a16:creationId xmlns:a16="http://schemas.microsoft.com/office/drawing/2014/main" id="{AB04CF41-6969-9A49-A5F7-958CC5982291}"/>
              </a:ext>
            </a:extLst>
          </p:cNvPr>
          <p:cNvGraphicFramePr>
            <a:graphicFrameLocks noGrp="1"/>
          </p:cNvGraphicFramePr>
          <p:nvPr>
            <p:extLst>
              <p:ext uri="{D42A27DB-BD31-4B8C-83A1-F6EECF244321}">
                <p14:modId xmlns:p14="http://schemas.microsoft.com/office/powerpoint/2010/main" val="1366623434"/>
              </p:ext>
            </p:extLst>
          </p:nvPr>
        </p:nvGraphicFramePr>
        <p:xfrm>
          <a:off x="5032912" y="2699600"/>
          <a:ext cx="1440000" cy="1836000"/>
        </p:xfrm>
        <a:graphic>
          <a:graphicData uri="http://schemas.openxmlformats.org/drawingml/2006/table">
            <a:tbl>
              <a:tblPr firstRow="1" bandRow="1">
                <a:tableStyleId>{2D5ABB26-0587-4C30-8999-92F81FD0307C}</a:tableStyleId>
              </a:tblPr>
              <a:tblGrid>
                <a:gridCol w="360000">
                  <a:extLst>
                    <a:ext uri="{9D8B030D-6E8A-4147-A177-3AD203B41FA5}">
                      <a16:colId xmlns:a16="http://schemas.microsoft.com/office/drawing/2014/main" val="3768261824"/>
                    </a:ext>
                  </a:extLst>
                </a:gridCol>
                <a:gridCol w="360000">
                  <a:extLst>
                    <a:ext uri="{9D8B030D-6E8A-4147-A177-3AD203B41FA5}">
                      <a16:colId xmlns:a16="http://schemas.microsoft.com/office/drawing/2014/main" val="2771964976"/>
                    </a:ext>
                  </a:extLst>
                </a:gridCol>
                <a:gridCol w="360000">
                  <a:extLst>
                    <a:ext uri="{9D8B030D-6E8A-4147-A177-3AD203B41FA5}">
                      <a16:colId xmlns:a16="http://schemas.microsoft.com/office/drawing/2014/main" val="3974283967"/>
                    </a:ext>
                  </a:extLst>
                </a:gridCol>
                <a:gridCol w="360000">
                  <a:extLst>
                    <a:ext uri="{9D8B030D-6E8A-4147-A177-3AD203B41FA5}">
                      <a16:colId xmlns:a16="http://schemas.microsoft.com/office/drawing/2014/main" val="3088689359"/>
                    </a:ext>
                  </a:extLst>
                </a:gridCol>
              </a:tblGrid>
              <a:tr h="367200">
                <a:tc>
                  <a:txBody>
                    <a:bodyPr/>
                    <a:lstStyle/>
                    <a:p>
                      <a:pPr algn="l"/>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3409656668"/>
                  </a:ext>
                </a:extLst>
              </a:tr>
              <a:tr h="367200">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2279670915"/>
                  </a:ext>
                </a:extLst>
              </a:tr>
              <a:tr h="367200">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1483876443"/>
                  </a:ext>
                </a:extLst>
              </a:tr>
              <a:tr h="367200">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1102028120"/>
                  </a:ext>
                </a:extLst>
              </a:tr>
              <a:tr h="367200">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3578205169"/>
                  </a:ext>
                </a:extLst>
              </a:tr>
            </a:tbl>
          </a:graphicData>
        </a:graphic>
      </p:graphicFrame>
      <p:sp>
        <p:nvSpPr>
          <p:cNvPr id="15" name="文本框 14">
            <a:extLst>
              <a:ext uri="{FF2B5EF4-FFF2-40B4-BE49-F238E27FC236}">
                <a16:creationId xmlns:a16="http://schemas.microsoft.com/office/drawing/2014/main" id="{CEE46797-0BD2-514A-A48D-41940271B260}"/>
              </a:ext>
            </a:extLst>
          </p:cNvPr>
          <p:cNvSpPr txBox="1"/>
          <p:nvPr/>
        </p:nvSpPr>
        <p:spPr>
          <a:xfrm>
            <a:off x="4488357" y="3378622"/>
            <a:ext cx="319318" cy="369332"/>
          </a:xfrm>
          <a:prstGeom prst="rect">
            <a:avLst/>
          </a:prstGeom>
          <a:noFill/>
        </p:spPr>
        <p:txBody>
          <a:bodyPr wrap="none" rtlCol="0">
            <a:spAutoFit/>
          </a:bodyPr>
          <a:lstStyle/>
          <a:p>
            <a:r>
              <a:rPr kumimoji="1" lang="en-US" altLang="zh-CN" dirty="0"/>
              <a:t>=</a:t>
            </a:r>
            <a:endParaRPr kumimoji="1" lang="zh-CN" altLang="en-US" dirty="0"/>
          </a:p>
        </p:txBody>
      </p:sp>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7A912015-26EB-E548-8F89-5E1EAED749D7}"/>
                  </a:ext>
                </a:extLst>
              </p:cNvPr>
              <p:cNvSpPr txBox="1"/>
              <p:nvPr/>
            </p:nvSpPr>
            <p:spPr>
              <a:xfrm>
                <a:off x="2336605" y="2333120"/>
                <a:ext cx="1827808" cy="369332"/>
              </a:xfrm>
              <a:prstGeom prst="rect">
                <a:avLst/>
              </a:prstGeom>
              <a:noFill/>
            </p:spPr>
            <p:txBody>
              <a:bodyPr wrap="none" rtlCol="0">
                <a:spAutoFit/>
              </a:bodyPr>
              <a:lstStyle/>
              <a:p>
                <a14:m>
                  <m:oMath xmlns:m="http://schemas.openxmlformats.org/officeDocument/2006/math">
                    <m:r>
                      <a:rPr kumimoji="1" lang="en-US" altLang="zh-CN" b="0" i="1" smtClean="0">
                        <a:latin typeface="Cambria Math" panose="02040503050406030204" pitchFamily="18" charset="0"/>
                      </a:rPr>
                      <m:t>𝐴</m:t>
                    </m:r>
                    <m:r>
                      <a:rPr kumimoji="1" lang="en-US" altLang="zh-CN" b="0" i="1" smtClean="0">
                        <a:latin typeface="Cambria Math" panose="02040503050406030204" pitchFamily="18" charset="0"/>
                        <a:ea typeface="Cambria Math" panose="02040503050406030204" pitchFamily="18" charset="0"/>
                      </a:rPr>
                      <m:t>∈</m:t>
                    </m:r>
                    <m:r>
                      <a:rPr kumimoji="1" lang="en-US" altLang="zh-CN" b="0" i="1" smtClean="0">
                        <a:latin typeface="Cambria Math" panose="02040503050406030204" pitchFamily="18" charset="0"/>
                        <a:ea typeface="Cambria Math" panose="02040503050406030204" pitchFamily="18" charset="0"/>
                      </a:rPr>
                      <m:t>𝑢𝑠𝑒𝑟</m:t>
                    </m:r>
                    <m:r>
                      <a:rPr kumimoji="1" lang="en-US" altLang="zh-CN" b="0" i="1" smtClean="0">
                        <a:latin typeface="Cambria Math" panose="02040503050406030204" pitchFamily="18" charset="0"/>
                        <a:ea typeface="Cambria Math" panose="02040503050406030204" pitchFamily="18" charset="0"/>
                      </a:rPr>
                      <m:t>∗</m:t>
                    </m:r>
                    <m:r>
                      <a:rPr kumimoji="1" lang="en-US" altLang="zh-CN" b="0" i="1" smtClean="0">
                        <a:latin typeface="Cambria Math" panose="02040503050406030204" pitchFamily="18" charset="0"/>
                        <a:ea typeface="Cambria Math" panose="02040503050406030204" pitchFamily="18" charset="0"/>
                      </a:rPr>
                      <m:t>𝑖𝑡𝑒𝑚</m:t>
                    </m:r>
                  </m:oMath>
                </a14:m>
                <a:r>
                  <a:rPr kumimoji="1" lang="en-US" altLang="zh-CN" dirty="0"/>
                  <a:t> </a:t>
                </a:r>
                <a:endParaRPr kumimoji="1" lang="zh-CN" altLang="en-US" dirty="0"/>
              </a:p>
            </p:txBody>
          </p:sp>
        </mc:Choice>
        <mc:Fallback xmlns="">
          <p:sp>
            <p:nvSpPr>
              <p:cNvPr id="18" name="文本框 17">
                <a:extLst>
                  <a:ext uri="{FF2B5EF4-FFF2-40B4-BE49-F238E27FC236}">
                    <a16:creationId xmlns:a16="http://schemas.microsoft.com/office/drawing/2014/main" id="{7A912015-26EB-E548-8F89-5E1EAED749D7}"/>
                  </a:ext>
                </a:extLst>
              </p:cNvPr>
              <p:cNvSpPr txBox="1">
                <a:spLocks noRot="1" noChangeAspect="1" noMove="1" noResize="1" noEditPoints="1" noAdjustHandles="1" noChangeArrowheads="1" noChangeShapeType="1" noTextEdit="1"/>
              </p:cNvSpPr>
              <p:nvPr/>
            </p:nvSpPr>
            <p:spPr>
              <a:xfrm>
                <a:off x="2336605" y="2333120"/>
                <a:ext cx="1827808" cy="369332"/>
              </a:xfrm>
              <a:prstGeom prst="rect">
                <a:avLst/>
              </a:prstGeom>
              <a:blipFill>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 name="文本框 18">
                <a:extLst>
                  <a:ext uri="{FF2B5EF4-FFF2-40B4-BE49-F238E27FC236}">
                    <a16:creationId xmlns:a16="http://schemas.microsoft.com/office/drawing/2014/main" id="{E30A3F1D-AA32-A847-8801-22750D54185F}"/>
                  </a:ext>
                </a:extLst>
              </p:cNvPr>
              <p:cNvSpPr txBox="1"/>
              <p:nvPr/>
            </p:nvSpPr>
            <p:spPr>
              <a:xfrm>
                <a:off x="5003219" y="2330268"/>
                <a:ext cx="149938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zh-CN" b="0" i="1" smtClean="0">
                          <a:latin typeface="Cambria Math" panose="02040503050406030204" pitchFamily="18" charset="0"/>
                        </a:rPr>
                        <m:t>𝑃</m:t>
                      </m:r>
                      <m:r>
                        <a:rPr kumimoji="1" lang="en-US" altLang="zh-CN" b="0" i="1" smtClean="0">
                          <a:latin typeface="Cambria Math" panose="02040503050406030204" pitchFamily="18" charset="0"/>
                          <a:ea typeface="Cambria Math" panose="02040503050406030204" pitchFamily="18" charset="0"/>
                        </a:rPr>
                        <m:t>∈</m:t>
                      </m:r>
                      <m:r>
                        <a:rPr kumimoji="1" lang="en-US" altLang="zh-CN" b="0" i="1" smtClean="0">
                          <a:latin typeface="Cambria Math" panose="02040503050406030204" pitchFamily="18" charset="0"/>
                          <a:ea typeface="Cambria Math" panose="02040503050406030204" pitchFamily="18" charset="0"/>
                        </a:rPr>
                        <m:t>𝑢𝑠𝑒𝑟</m:t>
                      </m:r>
                      <m:r>
                        <a:rPr kumimoji="1" lang="en-US" altLang="zh-CN" b="0" i="1" smtClean="0">
                          <a:latin typeface="Cambria Math" panose="02040503050406030204" pitchFamily="18" charset="0"/>
                          <a:ea typeface="Cambria Math" panose="02040503050406030204" pitchFamily="18" charset="0"/>
                        </a:rPr>
                        <m:t>∗</m:t>
                      </m:r>
                      <m:r>
                        <a:rPr kumimoji="1" lang="en-US" altLang="zh-CN" b="0" i="1" smtClean="0">
                          <a:latin typeface="Cambria Math" panose="02040503050406030204" pitchFamily="18" charset="0"/>
                          <a:ea typeface="Cambria Math" panose="02040503050406030204" pitchFamily="18" charset="0"/>
                        </a:rPr>
                        <m:t>𝑘</m:t>
                      </m:r>
                    </m:oMath>
                  </m:oMathPara>
                </a14:m>
                <a:endParaRPr kumimoji="1" lang="zh-CN" altLang="en-US" i="1" dirty="0"/>
              </a:p>
            </p:txBody>
          </p:sp>
        </mc:Choice>
        <mc:Fallback xmlns="">
          <p:sp>
            <p:nvSpPr>
              <p:cNvPr id="19" name="文本框 18">
                <a:extLst>
                  <a:ext uri="{FF2B5EF4-FFF2-40B4-BE49-F238E27FC236}">
                    <a16:creationId xmlns:a16="http://schemas.microsoft.com/office/drawing/2014/main" id="{E30A3F1D-AA32-A847-8801-22750D54185F}"/>
                  </a:ext>
                </a:extLst>
              </p:cNvPr>
              <p:cNvSpPr txBox="1">
                <a:spLocks noRot="1" noChangeAspect="1" noMove="1" noResize="1" noEditPoints="1" noAdjustHandles="1" noChangeArrowheads="1" noChangeShapeType="1" noTextEdit="1"/>
              </p:cNvSpPr>
              <p:nvPr/>
            </p:nvSpPr>
            <p:spPr>
              <a:xfrm>
                <a:off x="5003219" y="2330268"/>
                <a:ext cx="1499385" cy="369332"/>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文本框 20">
                <a:extLst>
                  <a:ext uri="{FF2B5EF4-FFF2-40B4-BE49-F238E27FC236}">
                    <a16:creationId xmlns:a16="http://schemas.microsoft.com/office/drawing/2014/main" id="{BF719354-22F1-4C41-8BC1-FCCE2B3BFA94}"/>
                  </a:ext>
                </a:extLst>
              </p:cNvPr>
              <p:cNvSpPr txBox="1"/>
              <p:nvPr/>
            </p:nvSpPr>
            <p:spPr>
              <a:xfrm>
                <a:off x="7341410" y="1960936"/>
                <a:ext cx="1710468" cy="369332"/>
              </a:xfrm>
              <a:prstGeom prst="rect">
                <a:avLst/>
              </a:prstGeom>
              <a:noFill/>
            </p:spPr>
            <p:txBody>
              <a:bodyPr wrap="none" rtlCol="0">
                <a:spAutoFit/>
              </a:bodyPr>
              <a:lstStyle/>
              <a:p>
                <a:r>
                  <a:rPr kumimoji="1" lang="en-US" altLang="zh-CN" b="0" dirty="0">
                    <a:ea typeface="Cambria Math" panose="02040503050406030204" pitchFamily="18" charset="0"/>
                  </a:rPr>
                  <a:t>Q</a:t>
                </a:r>
                <a14:m>
                  <m:oMath xmlns:m="http://schemas.openxmlformats.org/officeDocument/2006/math">
                    <m:r>
                      <a:rPr kumimoji="1" lang="en-US" altLang="zh-CN" b="0" i="0" smtClean="0">
                        <a:latin typeface="Cambria Math" panose="02040503050406030204" pitchFamily="18" charset="0"/>
                        <a:ea typeface="Cambria Math" panose="02040503050406030204" pitchFamily="18" charset="0"/>
                      </a:rPr>
                      <m:t> </m:t>
                    </m:r>
                    <m:r>
                      <a:rPr kumimoji="1" lang="en-US" altLang="zh-CN" b="0" i="1" smtClean="0">
                        <a:latin typeface="Cambria Math" panose="02040503050406030204" pitchFamily="18" charset="0"/>
                        <a:ea typeface="Cambria Math" panose="02040503050406030204" pitchFamily="18" charset="0"/>
                      </a:rPr>
                      <m:t>∈</m:t>
                    </m:r>
                    <m:r>
                      <a:rPr kumimoji="1" lang="en-US" altLang="zh-CN" b="0" i="1" smtClean="0">
                        <a:latin typeface="Cambria Math" panose="02040503050406030204" pitchFamily="18" charset="0"/>
                        <a:ea typeface="Cambria Math" panose="02040503050406030204" pitchFamily="18" charset="0"/>
                      </a:rPr>
                      <m:t>𝑖𝑡𝑒𝑚</m:t>
                    </m:r>
                    <m:r>
                      <a:rPr kumimoji="1" lang="en-US" altLang="zh-CN" b="0" i="1" smtClean="0">
                        <a:latin typeface="Cambria Math" panose="02040503050406030204" pitchFamily="18" charset="0"/>
                        <a:ea typeface="Cambria Math" panose="02040503050406030204" pitchFamily="18" charset="0"/>
                      </a:rPr>
                      <m:t>∗</m:t>
                    </m:r>
                    <m:r>
                      <a:rPr kumimoji="1" lang="en-US" altLang="zh-CN" b="0" i="1" smtClean="0">
                        <a:latin typeface="Cambria Math" panose="02040503050406030204" pitchFamily="18" charset="0"/>
                        <a:ea typeface="Cambria Math" panose="02040503050406030204" pitchFamily="18" charset="0"/>
                      </a:rPr>
                      <m:t>𝑘</m:t>
                    </m:r>
                    <m:r>
                      <a:rPr kumimoji="1" lang="en-US" altLang="zh-CN" b="0" i="1" smtClean="0">
                        <a:latin typeface="Cambria Math" panose="02040503050406030204" pitchFamily="18" charset="0"/>
                        <a:ea typeface="Cambria Math" panose="02040503050406030204" pitchFamily="18" charset="0"/>
                      </a:rPr>
                      <m:t>   </m:t>
                    </m:r>
                    <m:r>
                      <a:rPr kumimoji="1" lang="en-US" altLang="zh-CN" b="0" i="1" baseline="30000" smtClean="0">
                        <a:latin typeface="Cambria Math" panose="02040503050406030204" pitchFamily="18" charset="0"/>
                        <a:ea typeface="Cambria Math" panose="02040503050406030204" pitchFamily="18" charset="0"/>
                      </a:rPr>
                      <m:t>𝑇</m:t>
                    </m:r>
                  </m:oMath>
                </a14:m>
                <a:endParaRPr kumimoji="1" lang="zh-CN" altLang="en-US" i="1" baseline="30000" dirty="0"/>
              </a:p>
            </p:txBody>
          </p:sp>
        </mc:Choice>
        <mc:Fallback xmlns="">
          <p:sp>
            <p:nvSpPr>
              <p:cNvPr id="21" name="文本框 20">
                <a:extLst>
                  <a:ext uri="{FF2B5EF4-FFF2-40B4-BE49-F238E27FC236}">
                    <a16:creationId xmlns:a16="http://schemas.microsoft.com/office/drawing/2014/main" id="{BF719354-22F1-4C41-8BC1-FCCE2B3BFA94}"/>
                  </a:ext>
                </a:extLst>
              </p:cNvPr>
              <p:cNvSpPr txBox="1">
                <a:spLocks noRot="1" noChangeAspect="1" noMove="1" noResize="1" noEditPoints="1" noAdjustHandles="1" noChangeArrowheads="1" noChangeShapeType="1" noTextEdit="1"/>
              </p:cNvSpPr>
              <p:nvPr/>
            </p:nvSpPr>
            <p:spPr>
              <a:xfrm>
                <a:off x="7341410" y="1960936"/>
                <a:ext cx="1710468" cy="369332"/>
              </a:xfrm>
              <a:prstGeom prst="rect">
                <a:avLst/>
              </a:prstGeom>
              <a:blipFill>
                <a:blip r:embed="rId4"/>
                <a:stretch>
                  <a:fillRect l="-2206" t="-3333" b="-23333"/>
                </a:stretch>
              </a:blipFill>
            </p:spPr>
            <p:txBody>
              <a:bodyPr/>
              <a:lstStyle/>
              <a:p>
                <a:r>
                  <a:rPr lang="zh-CN" altLang="en-US">
                    <a:noFill/>
                  </a:rPr>
                  <a:t> </a:t>
                </a:r>
              </a:p>
            </p:txBody>
          </p:sp>
        </mc:Fallback>
      </mc:AlternateContent>
      <p:sp>
        <p:nvSpPr>
          <p:cNvPr id="22" name="文本框 21">
            <a:extLst>
              <a:ext uri="{FF2B5EF4-FFF2-40B4-BE49-F238E27FC236}">
                <a16:creationId xmlns:a16="http://schemas.microsoft.com/office/drawing/2014/main" id="{B3D853D1-32C9-8E46-BBFB-C9E9C8278EAE}"/>
              </a:ext>
            </a:extLst>
          </p:cNvPr>
          <p:cNvSpPr txBox="1"/>
          <p:nvPr/>
        </p:nvSpPr>
        <p:spPr>
          <a:xfrm>
            <a:off x="1473158" y="5157216"/>
            <a:ext cx="9313768" cy="646331"/>
          </a:xfrm>
          <a:prstGeom prst="rect">
            <a:avLst/>
          </a:prstGeom>
          <a:noFill/>
        </p:spPr>
        <p:txBody>
          <a:bodyPr wrap="none" rtlCol="0">
            <a:spAutoFit/>
          </a:bodyPr>
          <a:lstStyle/>
          <a:p>
            <a:pPr marL="285750" indent="-285750">
              <a:buFont typeface="Arial" panose="020B0604020202020204" pitchFamily="34" charset="0"/>
              <a:buChar char="•"/>
            </a:pPr>
            <a:r>
              <a:rPr kumimoji="1" lang="en-US" altLang="zh-CN" dirty="0"/>
              <a:t>LFM</a:t>
            </a:r>
            <a:r>
              <a:rPr kumimoji="1" lang="zh-CN" altLang="en-US" dirty="0"/>
              <a:t>推荐系统是指将</a:t>
            </a:r>
            <a:r>
              <a:rPr kumimoji="1" lang="en-US" altLang="zh-CN" dirty="0"/>
              <a:t>user*item</a:t>
            </a:r>
            <a:r>
              <a:rPr kumimoji="1" lang="zh-CN" altLang="en-US" dirty="0"/>
              <a:t>数量的共现矩阵</a:t>
            </a:r>
            <a:r>
              <a:rPr kumimoji="1" lang="en-US" altLang="zh-CN" dirty="0"/>
              <a:t>,</a:t>
            </a:r>
            <a:r>
              <a:rPr kumimoji="1" lang="zh-CN" altLang="en-US" dirty="0"/>
              <a:t>分解成</a:t>
            </a:r>
            <a:r>
              <a:rPr kumimoji="1" lang="en-US" altLang="zh-CN" dirty="0"/>
              <a:t>user*k</a:t>
            </a:r>
            <a:r>
              <a:rPr kumimoji="1" lang="zh-CN" altLang="en-US" dirty="0"/>
              <a:t>及</a:t>
            </a:r>
            <a:r>
              <a:rPr kumimoji="1" lang="en-US" altLang="zh-CN" dirty="0"/>
              <a:t>item*k</a:t>
            </a:r>
            <a:r>
              <a:rPr kumimoji="1" lang="zh-CN" altLang="en-US" dirty="0"/>
              <a:t>的两个矩阵。这两个</a:t>
            </a:r>
            <a:endParaRPr kumimoji="1" lang="en-US" altLang="zh-CN" dirty="0"/>
          </a:p>
          <a:p>
            <a:r>
              <a:rPr kumimoji="1" lang="zh-CN" altLang="en-US" dirty="0"/>
              <a:t>矩阵中对应的向量可被称为该</a:t>
            </a:r>
            <a:r>
              <a:rPr kumimoji="1" lang="en-US" altLang="zh-CN" dirty="0"/>
              <a:t>user</a:t>
            </a:r>
            <a:r>
              <a:rPr kumimoji="1" lang="zh-CN" altLang="en-US" dirty="0"/>
              <a:t>或</a:t>
            </a:r>
            <a:r>
              <a:rPr kumimoji="1" lang="en-US" altLang="zh-CN" dirty="0"/>
              <a:t>item</a:t>
            </a:r>
            <a:r>
              <a:rPr kumimoji="1" lang="zh-CN" altLang="en-US" dirty="0"/>
              <a:t>的隐因子。</a:t>
            </a:r>
          </a:p>
        </p:txBody>
      </p:sp>
      <p:graphicFrame>
        <p:nvGraphicFramePr>
          <p:cNvPr id="23" name="表格 22">
            <a:extLst>
              <a:ext uri="{FF2B5EF4-FFF2-40B4-BE49-F238E27FC236}">
                <a16:creationId xmlns:a16="http://schemas.microsoft.com/office/drawing/2014/main" id="{AFC5051E-7426-5F45-BA8C-ECB93B67ACF1}"/>
              </a:ext>
            </a:extLst>
          </p:cNvPr>
          <p:cNvGraphicFramePr>
            <a:graphicFrameLocks noGrp="1"/>
          </p:cNvGraphicFramePr>
          <p:nvPr>
            <p:extLst>
              <p:ext uri="{D42A27DB-BD31-4B8C-83A1-F6EECF244321}">
                <p14:modId xmlns:p14="http://schemas.microsoft.com/office/powerpoint/2010/main" val="1277049167"/>
              </p:ext>
            </p:extLst>
          </p:nvPr>
        </p:nvGraphicFramePr>
        <p:xfrm>
          <a:off x="7390415" y="2367012"/>
          <a:ext cx="1440000" cy="2568960"/>
        </p:xfrm>
        <a:graphic>
          <a:graphicData uri="http://schemas.openxmlformats.org/drawingml/2006/table">
            <a:tbl>
              <a:tblPr firstRow="1" bandRow="1">
                <a:tableStyleId>{2D5ABB26-0587-4C30-8999-92F81FD0307C}</a:tableStyleId>
              </a:tblPr>
              <a:tblGrid>
                <a:gridCol w="360000">
                  <a:extLst>
                    <a:ext uri="{9D8B030D-6E8A-4147-A177-3AD203B41FA5}">
                      <a16:colId xmlns:a16="http://schemas.microsoft.com/office/drawing/2014/main" val="3768261824"/>
                    </a:ext>
                  </a:extLst>
                </a:gridCol>
                <a:gridCol w="360000">
                  <a:extLst>
                    <a:ext uri="{9D8B030D-6E8A-4147-A177-3AD203B41FA5}">
                      <a16:colId xmlns:a16="http://schemas.microsoft.com/office/drawing/2014/main" val="2771964976"/>
                    </a:ext>
                  </a:extLst>
                </a:gridCol>
                <a:gridCol w="360000">
                  <a:extLst>
                    <a:ext uri="{9D8B030D-6E8A-4147-A177-3AD203B41FA5}">
                      <a16:colId xmlns:a16="http://schemas.microsoft.com/office/drawing/2014/main" val="3974283967"/>
                    </a:ext>
                  </a:extLst>
                </a:gridCol>
                <a:gridCol w="360000">
                  <a:extLst>
                    <a:ext uri="{9D8B030D-6E8A-4147-A177-3AD203B41FA5}">
                      <a16:colId xmlns:a16="http://schemas.microsoft.com/office/drawing/2014/main" val="3088689359"/>
                    </a:ext>
                  </a:extLst>
                </a:gridCol>
              </a:tblGrid>
              <a:tr h="0">
                <a:tc>
                  <a:txBody>
                    <a:bodyPr/>
                    <a:lstStyle/>
                    <a:p>
                      <a:pPr algn="l"/>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3409656668"/>
                  </a:ext>
                </a:extLst>
              </a:tr>
              <a:tr h="367200">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1663342261"/>
                  </a:ext>
                </a:extLst>
              </a:tr>
              <a:tr h="367200">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333920616"/>
                  </a:ext>
                </a:extLst>
              </a:tr>
              <a:tr h="367200">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2279670915"/>
                  </a:ext>
                </a:extLst>
              </a:tr>
              <a:tr h="367200">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1483876443"/>
                  </a:ext>
                </a:extLst>
              </a:tr>
              <a:tr h="367200">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1102028120"/>
                  </a:ext>
                </a:extLst>
              </a:tr>
              <a:tr h="367200">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3578205169"/>
                  </a:ext>
                </a:extLst>
              </a:tr>
            </a:tbl>
          </a:graphicData>
        </a:graphic>
      </p:graphicFrame>
      <p:sp>
        <p:nvSpPr>
          <p:cNvPr id="3" name="文本框 2">
            <a:extLst>
              <a:ext uri="{FF2B5EF4-FFF2-40B4-BE49-F238E27FC236}">
                <a16:creationId xmlns:a16="http://schemas.microsoft.com/office/drawing/2014/main" id="{ECE0A4EF-E246-FD45-8D4A-4FBB1F305BDD}"/>
              </a:ext>
            </a:extLst>
          </p:cNvPr>
          <p:cNvSpPr txBox="1"/>
          <p:nvPr/>
        </p:nvSpPr>
        <p:spPr>
          <a:xfrm>
            <a:off x="6823881" y="3282160"/>
            <a:ext cx="348172" cy="369332"/>
          </a:xfrm>
          <a:prstGeom prst="rect">
            <a:avLst/>
          </a:prstGeom>
          <a:noFill/>
        </p:spPr>
        <p:txBody>
          <a:bodyPr wrap="none" rtlCol="0">
            <a:spAutoFit/>
          </a:bodyPr>
          <a:lstStyle/>
          <a:p>
            <a:r>
              <a:rPr kumimoji="1" lang="en-US" altLang="zh-CN" dirty="0"/>
              <a:t>X</a:t>
            </a:r>
            <a:endParaRPr kumimoji="1" lang="zh-CN" altLang="en-US" dirty="0"/>
          </a:p>
        </p:txBody>
      </p:sp>
    </p:spTree>
    <p:extLst>
      <p:ext uri="{BB962C8B-B14F-4D97-AF65-F5344CB8AC3E}">
        <p14:creationId xmlns:p14="http://schemas.microsoft.com/office/powerpoint/2010/main" val="37412274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9095CE-FE34-BC41-B76A-C5E4D012B499}"/>
              </a:ext>
            </a:extLst>
          </p:cNvPr>
          <p:cNvSpPr>
            <a:spLocks noGrp="1"/>
          </p:cNvSpPr>
          <p:nvPr>
            <p:ph type="title"/>
          </p:nvPr>
        </p:nvSpPr>
        <p:spPr/>
        <p:txBody>
          <a:bodyPr/>
          <a:lstStyle/>
          <a:p>
            <a:pPr algn="ctr"/>
            <a:r>
              <a:rPr kumimoji="1" lang="en-US" altLang="zh-CN" b="1" dirty="0"/>
              <a:t>LFM</a:t>
            </a:r>
            <a:r>
              <a:rPr kumimoji="1" lang="zh-CN" altLang="en-US" b="1" dirty="0"/>
              <a:t>推荐系统</a:t>
            </a:r>
            <a:endParaRPr kumimoji="1"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537FD67B-1AAA-3845-B3A8-2737787BDFDE}"/>
                  </a:ext>
                </a:extLst>
              </p:cNvPr>
              <p:cNvSpPr>
                <a:spLocks noGrp="1"/>
              </p:cNvSpPr>
              <p:nvPr>
                <p:ph idx="1"/>
              </p:nvPr>
            </p:nvSpPr>
            <p:spPr/>
            <p:txBody>
              <a:bodyPr/>
              <a:lstStyle/>
              <a:p>
                <a:r>
                  <a:rPr kumimoji="1" lang="en-US" altLang="zh-CN" dirty="0"/>
                  <a:t>LFM</a:t>
                </a:r>
                <a:r>
                  <a:rPr kumimoji="1" lang="zh-CN" altLang="en-US" dirty="0"/>
                  <a:t> 全称 </a:t>
                </a:r>
                <a:r>
                  <a:rPr lang="en" altLang="zh-CN" dirty="0"/>
                  <a:t>latent factor model</a:t>
                </a:r>
                <a:r>
                  <a:rPr lang="en-US" altLang="zh-CN" dirty="0"/>
                  <a:t>, </a:t>
                </a:r>
                <a:r>
                  <a:rPr lang="zh-CN" altLang="en-US" dirty="0"/>
                  <a:t>隐因子模型。</a:t>
                </a:r>
                <a:endParaRPr lang="en-US" altLang="zh-CN" dirty="0"/>
              </a:p>
              <a:p>
                <a:r>
                  <a:rPr kumimoji="1" lang="en-US" altLang="zh-CN" dirty="0"/>
                  <a:t>ALS </a:t>
                </a:r>
                <a:r>
                  <a:rPr kumimoji="1" lang="zh-CN" altLang="en-US" dirty="0"/>
                  <a:t>全称 </a:t>
                </a:r>
                <a:r>
                  <a:rPr lang="en" altLang="zh-CN" dirty="0"/>
                  <a:t>alternating least squares</a:t>
                </a:r>
                <a:r>
                  <a:rPr lang="en-US" altLang="zh-CN" dirty="0"/>
                  <a:t>, </a:t>
                </a:r>
                <a:r>
                  <a:rPr lang="zh-CN" altLang="en-US" dirty="0"/>
                  <a:t>交替最小二乘。</a:t>
                </a:r>
                <a:endParaRPr lang="en-US" altLang="zh-CN" dirty="0"/>
              </a:p>
              <a:p>
                <a:r>
                  <a:rPr kumimoji="1" lang="zh-CN" altLang="en-US" dirty="0"/>
                  <a:t>训练方式</a:t>
                </a:r>
                <a:r>
                  <a:rPr kumimoji="1" lang="en-US" altLang="zh-CN" dirty="0"/>
                  <a:t>: </a:t>
                </a:r>
              </a:p>
              <a:p>
                <a:pPr marL="457200" indent="-457200">
                  <a:buFont typeface="+mj-lt"/>
                  <a:buAutoNum type="arabicPeriod"/>
                </a:pPr>
                <a:r>
                  <a:rPr kumimoji="1" lang="zh-CN" altLang="en-US" dirty="0"/>
                  <a:t>随机初始化 </a:t>
                </a:r>
                <a:r>
                  <a:rPr kumimoji="1" lang="en-US" altLang="zh-CN" dirty="0"/>
                  <a:t>P</a:t>
                </a:r>
                <a:r>
                  <a:rPr kumimoji="1" lang="zh-CN" altLang="en-US" dirty="0"/>
                  <a:t> </a:t>
                </a:r>
                <a:r>
                  <a:rPr kumimoji="1" lang="en-US" altLang="zh-CN" dirty="0"/>
                  <a:t>Q </a:t>
                </a:r>
                <a:r>
                  <a:rPr kumimoji="1" lang="zh-CN" altLang="en-US" dirty="0"/>
                  <a:t>两个矩阵。</a:t>
                </a:r>
                <a:endParaRPr kumimoji="1" lang="en-US" altLang="zh-CN" dirty="0"/>
              </a:p>
              <a:p>
                <a:pPr marL="457200" indent="-457200">
                  <a:buFont typeface="+mj-lt"/>
                  <a:buAutoNum type="arabicPeriod"/>
                </a:pPr>
                <a:r>
                  <a:rPr kumimoji="1" lang="zh-CN" altLang="en-US" dirty="0"/>
                  <a:t>将训练数据中</a:t>
                </a:r>
                <a:r>
                  <a:rPr kumimoji="1" lang="en-US" altLang="zh-CN" dirty="0"/>
                  <a:t>u </a:t>
                </a:r>
                <a:r>
                  <a:rPr kumimoji="1" lang="zh-CN" altLang="en-US" dirty="0"/>
                  <a:t>和 </a:t>
                </a:r>
                <a:r>
                  <a:rPr kumimoji="1" lang="en-US" altLang="zh-CN" dirty="0"/>
                  <a:t>i</a:t>
                </a:r>
                <a:r>
                  <a:rPr kumimoji="1" lang="zh-CN" altLang="en-US" dirty="0"/>
                  <a:t>的评分与对应的</a:t>
                </a:r>
                <a14:m>
                  <m:oMath xmlns:m="http://schemas.openxmlformats.org/officeDocument/2006/math">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rPr>
                          <m:t>𝑃</m:t>
                        </m:r>
                      </m:e>
                      <m:sub>
                        <m:r>
                          <a:rPr kumimoji="1" lang="en-US" altLang="zh-CN" i="1">
                            <a:latin typeface="Cambria Math" panose="02040503050406030204" pitchFamily="18" charset="0"/>
                          </a:rPr>
                          <m:t>𝑢</m:t>
                        </m:r>
                      </m:sub>
                    </m:sSub>
                    <m:r>
                      <a:rPr kumimoji="1" lang="zh-CN" altLang="en-US" i="1" smtClean="0">
                        <a:latin typeface="Cambria Math" panose="02040503050406030204" pitchFamily="18" charset="0"/>
                      </a:rPr>
                      <m:t>与</m:t>
                    </m:r>
                    <m:sSubSup>
                      <m:sSubSupPr>
                        <m:ctrlPr>
                          <a:rPr kumimoji="1" lang="en-US" altLang="zh-CN" i="1">
                            <a:latin typeface="Cambria Math" panose="02040503050406030204" pitchFamily="18" charset="0"/>
                          </a:rPr>
                        </m:ctrlPr>
                      </m:sSubSupPr>
                      <m:e>
                        <m:r>
                          <a:rPr kumimoji="1" lang="en-US" altLang="zh-CN" i="1">
                            <a:latin typeface="Cambria Math" panose="02040503050406030204" pitchFamily="18" charset="0"/>
                          </a:rPr>
                          <m:t>𝑄</m:t>
                        </m:r>
                      </m:e>
                      <m:sub>
                        <m:r>
                          <a:rPr kumimoji="1" lang="en-US" altLang="zh-CN" i="1">
                            <a:latin typeface="Cambria Math" panose="02040503050406030204" pitchFamily="18" charset="0"/>
                          </a:rPr>
                          <m:t>𝑖</m:t>
                        </m:r>
                      </m:sub>
                      <m:sup>
                        <m:r>
                          <a:rPr kumimoji="1" lang="en-US" altLang="zh-CN" i="1">
                            <a:latin typeface="Cambria Math" panose="02040503050406030204" pitchFamily="18" charset="0"/>
                          </a:rPr>
                          <m:t>𝑇</m:t>
                        </m:r>
                      </m:sup>
                    </m:sSubSup>
                    <m:r>
                      <a:rPr kumimoji="1" lang="zh-CN" altLang="en-US" b="0" i="1" smtClean="0">
                        <a:latin typeface="Cambria Math" panose="02040503050406030204" pitchFamily="18" charset="0"/>
                      </a:rPr>
                      <m:t> </m:t>
                    </m:r>
                  </m:oMath>
                </a14:m>
                <a:r>
                  <a:rPr kumimoji="1" lang="zh-CN" altLang="en-US" dirty="0"/>
                  <a:t>点乘得到的值建立平方差损失函数。</a:t>
                </a:r>
                <a:endParaRPr kumimoji="1" lang="en-US" altLang="zh-CN" dirty="0"/>
              </a:p>
              <a:p>
                <a:pPr marL="457200" indent="-457200">
                  <a:buFont typeface="+mj-lt"/>
                  <a:buAutoNum type="arabicPeriod"/>
                </a:pPr>
                <a:r>
                  <a:rPr kumimoji="1" lang="zh-CN" altLang="en-US" dirty="0"/>
                  <a:t>用梯度下降优化损失函数。</a:t>
                </a:r>
                <a:endParaRPr kumimoji="1" lang="en-US" altLang="zh-CN" dirty="0"/>
              </a:p>
              <a:p>
                <a:pPr marL="457200" indent="-457200">
                  <a:buFont typeface="+mj-lt"/>
                  <a:buAutoNum type="arabicPeriod"/>
                </a:pPr>
                <a:r>
                  <a:rPr kumimoji="1" lang="zh-CN" altLang="en-US" dirty="0"/>
                  <a:t>最后输出训练好的</a:t>
                </a:r>
                <a:r>
                  <a:rPr kumimoji="1" lang="en-US" altLang="zh-CN" dirty="0"/>
                  <a:t>PQ </a:t>
                </a:r>
                <a:r>
                  <a:rPr kumimoji="1" lang="zh-CN" altLang="en-US" dirty="0"/>
                  <a:t>矩阵。</a:t>
                </a:r>
                <a:endParaRPr kumimoji="1" lang="en-US" altLang="zh-CN" dirty="0"/>
              </a:p>
              <a:p>
                <a:endParaRPr kumimoji="1" lang="en-US" altLang="zh-CN" dirty="0"/>
              </a:p>
            </p:txBody>
          </p:sp>
        </mc:Choice>
        <mc:Fallback xmlns="">
          <p:sp>
            <p:nvSpPr>
              <p:cNvPr id="3" name="内容占位符 2">
                <a:extLst>
                  <a:ext uri="{FF2B5EF4-FFF2-40B4-BE49-F238E27FC236}">
                    <a16:creationId xmlns:a16="http://schemas.microsoft.com/office/drawing/2014/main" id="{537FD67B-1AAA-3845-B3A8-2737787BDFDE}"/>
                  </a:ext>
                </a:extLst>
              </p:cNvPr>
              <p:cNvSpPr>
                <a:spLocks noGrp="1" noRot="1" noChangeAspect="1" noMove="1" noResize="1" noEditPoints="1" noAdjustHandles="1" noChangeArrowheads="1" noChangeShapeType="1" noTextEdit="1"/>
              </p:cNvSpPr>
              <p:nvPr>
                <p:ph idx="1"/>
              </p:nvPr>
            </p:nvSpPr>
            <p:spPr>
              <a:blipFill>
                <a:blip r:embed="rId2"/>
                <a:stretch>
                  <a:fillRect l="-528" b="-1838"/>
                </a:stretch>
              </a:blipFill>
            </p:spPr>
            <p:txBody>
              <a:bodyPr/>
              <a:lstStyle/>
              <a:p>
                <a:r>
                  <a:rPr lang="zh-CN" altLang="en-US">
                    <a:noFill/>
                  </a:rPr>
                  <a:t> </a:t>
                </a:r>
              </a:p>
            </p:txBody>
          </p:sp>
        </mc:Fallback>
      </mc:AlternateContent>
      <p:sp>
        <p:nvSpPr>
          <p:cNvPr id="5" name="页脚占位符 4">
            <a:extLst>
              <a:ext uri="{FF2B5EF4-FFF2-40B4-BE49-F238E27FC236}">
                <a16:creationId xmlns:a16="http://schemas.microsoft.com/office/drawing/2014/main" id="{649AD174-E542-5E4F-AED3-9E654464D6D4}"/>
              </a:ext>
            </a:extLst>
          </p:cNvPr>
          <p:cNvSpPr>
            <a:spLocks noGrp="1"/>
          </p:cNvSpPr>
          <p:nvPr>
            <p:ph type="ftr" sz="quarter" idx="11"/>
          </p:nvPr>
        </p:nvSpPr>
        <p:spPr/>
        <p:txBody>
          <a:bodyPr/>
          <a:lstStyle/>
          <a:p>
            <a:r>
              <a:rPr kumimoji="1" lang="zh-CN" altLang="en-US"/>
              <a:t>骰子人工智能 </a:t>
            </a:r>
            <a:r>
              <a:rPr kumimoji="1" lang="en" altLang="zh-CN"/>
              <a:t>B</a:t>
            </a:r>
            <a:r>
              <a:rPr kumimoji="1" lang="zh-CN" altLang="en-US"/>
              <a:t>站主页</a:t>
            </a:r>
            <a:r>
              <a:rPr kumimoji="1" lang="en-US" altLang="zh-CN"/>
              <a:t>:</a:t>
            </a:r>
            <a:r>
              <a:rPr kumimoji="1" lang="en" altLang="zh-CN"/>
              <a:t>https://space.bilibili.com/497998686</a:t>
            </a:r>
            <a:endParaRPr kumimoji="1" lang="zh-CN" altLang="en-US"/>
          </a:p>
        </p:txBody>
      </p:sp>
    </p:spTree>
    <p:extLst>
      <p:ext uri="{BB962C8B-B14F-4D97-AF65-F5344CB8AC3E}">
        <p14:creationId xmlns:p14="http://schemas.microsoft.com/office/powerpoint/2010/main" val="27014092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9095CE-FE34-BC41-B76A-C5E4D012B499}"/>
              </a:ext>
            </a:extLst>
          </p:cNvPr>
          <p:cNvSpPr>
            <a:spLocks noGrp="1"/>
          </p:cNvSpPr>
          <p:nvPr>
            <p:ph type="title"/>
          </p:nvPr>
        </p:nvSpPr>
        <p:spPr/>
        <p:txBody>
          <a:bodyPr/>
          <a:lstStyle/>
          <a:p>
            <a:pPr algn="ctr"/>
            <a:r>
              <a:rPr kumimoji="1" lang="en-US" altLang="zh-CN" b="1" dirty="0"/>
              <a:t>LFM</a:t>
            </a:r>
            <a:r>
              <a:rPr kumimoji="1" lang="zh-CN" altLang="en-US" b="1" dirty="0"/>
              <a:t>推荐系统</a:t>
            </a:r>
            <a:endParaRPr kumimoji="1" lang="zh-CN" altLang="en-US" dirty="0"/>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537FD67B-1AAA-3845-B3A8-2737787BDFDE}"/>
                  </a:ext>
                </a:extLst>
              </p:cNvPr>
              <p:cNvSpPr>
                <a:spLocks noGrp="1"/>
              </p:cNvSpPr>
              <p:nvPr>
                <p:ph idx="1"/>
              </p:nvPr>
            </p:nvSpPr>
            <p:spPr/>
            <p:txBody>
              <a:bodyPr>
                <a:normAutofit/>
              </a:bodyPr>
              <a:lstStyle/>
              <a:p>
                <a:r>
                  <a:rPr kumimoji="1" lang="zh-CN" altLang="en-US" sz="1800" dirty="0"/>
                  <a:t>全局目标函数</a:t>
                </a:r>
                <a:r>
                  <a:rPr kumimoji="1" lang="en-US" altLang="zh-CN" sz="1800" dirty="0"/>
                  <a:t>:  A = P·</a:t>
                </a:r>
                <a:r>
                  <a:rPr kumimoji="1" lang="zh-CN" altLang="en-US" sz="1800" dirty="0"/>
                  <a:t> </a:t>
                </a:r>
                <a:r>
                  <a:rPr kumimoji="1" lang="en-US" altLang="zh-CN" sz="1800" dirty="0"/>
                  <a:t>Q</a:t>
                </a:r>
                <a:r>
                  <a:rPr kumimoji="1" lang="en-US" altLang="zh-CN" sz="1800" baseline="30000" dirty="0"/>
                  <a:t>T</a:t>
                </a:r>
              </a:p>
              <a:p>
                <a:r>
                  <a:rPr kumimoji="1" lang="zh-CN" altLang="en-US" sz="1800" dirty="0"/>
                  <a:t>预测单个</a:t>
                </a:r>
                <a:r>
                  <a:rPr kumimoji="1" lang="en-US" altLang="zh-CN" sz="1800" dirty="0"/>
                  <a:t>u</a:t>
                </a:r>
                <a:r>
                  <a:rPr kumimoji="1" lang="zh-CN" altLang="en-US" sz="1800" dirty="0"/>
                  <a:t>与单个</a:t>
                </a:r>
                <a:r>
                  <a:rPr kumimoji="1" lang="en-US" altLang="zh-CN" sz="1800" dirty="0"/>
                  <a:t>i</a:t>
                </a:r>
                <a:r>
                  <a:rPr kumimoji="1" lang="zh-CN" altLang="en-US" sz="1800" dirty="0"/>
                  <a:t>的评分</a:t>
                </a:r>
                <a:r>
                  <a:rPr kumimoji="1" lang="en-US" altLang="zh-CN" sz="1800" dirty="0"/>
                  <a:t>:  </a:t>
                </a:r>
                <a14:m>
                  <m:oMath xmlns:m="http://schemas.openxmlformats.org/officeDocument/2006/math">
                    <m:sSubSup>
                      <m:sSubSupPr>
                        <m:ctrlPr>
                          <a:rPr kumimoji="1" lang="en-US" altLang="zh-CN" sz="1800" b="0" i="1" smtClean="0">
                            <a:latin typeface="Cambria Math" panose="02040503050406030204" pitchFamily="18" charset="0"/>
                          </a:rPr>
                        </m:ctrlPr>
                      </m:sSubSupPr>
                      <m:e>
                        <m:r>
                          <a:rPr kumimoji="1" lang="en-US" altLang="zh-CN" sz="1800" b="0" i="1" smtClean="0">
                            <a:latin typeface="Cambria Math" panose="02040503050406030204" pitchFamily="18" charset="0"/>
                          </a:rPr>
                          <m:t>𝑟</m:t>
                        </m:r>
                      </m:e>
                      <m:sub>
                        <m:r>
                          <a:rPr kumimoji="1" lang="en-US" altLang="zh-CN" sz="1800" b="0" i="1" smtClean="0">
                            <a:latin typeface="Cambria Math" panose="02040503050406030204" pitchFamily="18" charset="0"/>
                          </a:rPr>
                          <m:t>𝑢𝑖</m:t>
                        </m:r>
                        <m:r>
                          <a:rPr kumimoji="1" lang="en-US" altLang="zh-CN" sz="1800" b="0" i="1" smtClean="0">
                            <a:latin typeface="Cambria Math" panose="02040503050406030204" pitchFamily="18" charset="0"/>
                          </a:rPr>
                          <m:t> </m:t>
                        </m:r>
                      </m:sub>
                      <m:sup>
                        <m:r>
                          <a:rPr kumimoji="1" lang="en-US" altLang="zh-CN" sz="1800" b="0" i="1" smtClean="0">
                            <a:latin typeface="Cambria Math" panose="02040503050406030204" pitchFamily="18" charset="0"/>
                          </a:rPr>
                          <m:t>h𝑎𝑡</m:t>
                        </m:r>
                      </m:sup>
                    </m:sSubSup>
                    <m:r>
                      <a:rPr kumimoji="1" lang="en-US" altLang="zh-CN" sz="1800" b="0" i="1" smtClean="0">
                        <a:latin typeface="Cambria Math" panose="02040503050406030204" pitchFamily="18" charset="0"/>
                      </a:rPr>
                      <m:t>=</m:t>
                    </m:r>
                    <m:sSub>
                      <m:sSubPr>
                        <m:ctrlPr>
                          <a:rPr kumimoji="1" lang="en-US" altLang="zh-CN" sz="1800" b="0" i="1" smtClean="0">
                            <a:latin typeface="Cambria Math" panose="02040503050406030204" pitchFamily="18" charset="0"/>
                          </a:rPr>
                        </m:ctrlPr>
                      </m:sSubPr>
                      <m:e>
                        <m:r>
                          <a:rPr kumimoji="1" lang="en-US" altLang="zh-CN" sz="1800" b="0" i="1" smtClean="0">
                            <a:latin typeface="Cambria Math" panose="02040503050406030204" pitchFamily="18" charset="0"/>
                          </a:rPr>
                          <m:t>𝑃</m:t>
                        </m:r>
                      </m:e>
                      <m:sub>
                        <m:r>
                          <a:rPr kumimoji="1" lang="en-US" altLang="zh-CN" sz="1800" b="0" i="1" smtClean="0">
                            <a:latin typeface="Cambria Math" panose="02040503050406030204" pitchFamily="18" charset="0"/>
                          </a:rPr>
                          <m:t>𝑢</m:t>
                        </m:r>
                      </m:sub>
                    </m:sSub>
                    <m:r>
                      <a:rPr kumimoji="1" lang="en-US" altLang="zh-CN" sz="1800" b="0" i="1" smtClean="0">
                        <a:latin typeface="Cambria Math" panose="02040503050406030204" pitchFamily="18" charset="0"/>
                      </a:rPr>
                      <m:t>·</m:t>
                    </m:r>
                    <m:sSubSup>
                      <m:sSubSupPr>
                        <m:ctrlPr>
                          <a:rPr kumimoji="1" lang="en-US" altLang="zh-CN" sz="1800" b="0" i="1" smtClean="0">
                            <a:latin typeface="Cambria Math" panose="02040503050406030204" pitchFamily="18" charset="0"/>
                          </a:rPr>
                        </m:ctrlPr>
                      </m:sSubSupPr>
                      <m:e>
                        <m:r>
                          <a:rPr kumimoji="1" lang="en-US" altLang="zh-CN" sz="1800" b="0" i="1" smtClean="0">
                            <a:latin typeface="Cambria Math" panose="02040503050406030204" pitchFamily="18" charset="0"/>
                          </a:rPr>
                          <m:t>𝑄</m:t>
                        </m:r>
                      </m:e>
                      <m:sub>
                        <m:r>
                          <a:rPr kumimoji="1" lang="en-US" altLang="zh-CN" sz="1800" b="0" i="1" smtClean="0">
                            <a:latin typeface="Cambria Math" panose="02040503050406030204" pitchFamily="18" charset="0"/>
                          </a:rPr>
                          <m:t>𝑖</m:t>
                        </m:r>
                      </m:sub>
                      <m:sup>
                        <m:r>
                          <a:rPr kumimoji="1" lang="en-US" altLang="zh-CN" sz="1800" b="0" i="1" smtClean="0">
                            <a:latin typeface="Cambria Math" panose="02040503050406030204" pitchFamily="18" charset="0"/>
                          </a:rPr>
                          <m:t>𝑇</m:t>
                        </m:r>
                      </m:sup>
                    </m:sSubSup>
                  </m:oMath>
                </a14:m>
                <a:endParaRPr kumimoji="1" lang="en-US" altLang="zh-CN" sz="1800" dirty="0"/>
              </a:p>
              <a:p>
                <a:r>
                  <a:rPr kumimoji="1" lang="zh-CN" altLang="en-US" sz="1800" dirty="0"/>
                  <a:t>损失函数</a:t>
                </a:r>
                <a:r>
                  <a:rPr kumimoji="1" lang="en-US" altLang="zh-CN" sz="1800" dirty="0"/>
                  <a:t>:  </a:t>
                </a:r>
                <a14:m>
                  <m:oMath xmlns:m="http://schemas.openxmlformats.org/officeDocument/2006/math">
                    <m:r>
                      <a:rPr kumimoji="1" lang="en-US" altLang="zh-CN" sz="1800" b="0" i="1" smtClean="0">
                        <a:latin typeface="Cambria Math" panose="02040503050406030204" pitchFamily="18" charset="0"/>
                      </a:rPr>
                      <m:t>𝑒𝑟𝑟𝑜</m:t>
                    </m:r>
                    <m:sSub>
                      <m:sSubPr>
                        <m:ctrlPr>
                          <a:rPr kumimoji="1" lang="en-US" altLang="zh-CN" sz="1800" b="0" i="1" smtClean="0">
                            <a:latin typeface="Cambria Math" panose="02040503050406030204" pitchFamily="18" charset="0"/>
                          </a:rPr>
                        </m:ctrlPr>
                      </m:sSubPr>
                      <m:e>
                        <m:r>
                          <a:rPr kumimoji="1" lang="en-US" altLang="zh-CN" sz="1800" b="0" i="1" smtClean="0">
                            <a:latin typeface="Cambria Math" panose="02040503050406030204" pitchFamily="18" charset="0"/>
                          </a:rPr>
                          <m:t>𝑟</m:t>
                        </m:r>
                      </m:e>
                      <m:sub>
                        <m:r>
                          <a:rPr kumimoji="1" lang="en-US" altLang="zh-CN" sz="1800" b="0" i="1" smtClean="0">
                            <a:latin typeface="Cambria Math" panose="02040503050406030204" pitchFamily="18" charset="0"/>
                          </a:rPr>
                          <m:t>0</m:t>
                        </m:r>
                      </m:sub>
                    </m:sSub>
                    <m:r>
                      <a:rPr kumimoji="1" lang="en-US" altLang="zh-CN" sz="1800" b="0" i="1" smtClean="0">
                        <a:latin typeface="Cambria Math" panose="02040503050406030204" pitchFamily="18" charset="0"/>
                      </a:rPr>
                      <m:t>=</m:t>
                    </m:r>
                    <m:nary>
                      <m:naryPr>
                        <m:chr m:val="∑"/>
                        <m:supHide m:val="on"/>
                        <m:ctrlPr>
                          <a:rPr kumimoji="1" lang="en-US" altLang="zh-CN" sz="1800" b="0" i="1" smtClean="0">
                            <a:latin typeface="Cambria Math" panose="02040503050406030204" pitchFamily="18" charset="0"/>
                          </a:rPr>
                        </m:ctrlPr>
                      </m:naryPr>
                      <m:sub>
                        <m:r>
                          <m:rPr>
                            <m:brk m:alnAt="7"/>
                          </m:rPr>
                          <a:rPr kumimoji="1" lang="en-US" altLang="zh-CN" sz="1800" b="0" i="1" smtClean="0">
                            <a:latin typeface="Cambria Math" panose="02040503050406030204" pitchFamily="18" charset="0"/>
                          </a:rPr>
                          <m:t>(</m:t>
                        </m:r>
                        <m:r>
                          <a:rPr kumimoji="1" lang="en-US" altLang="zh-CN" sz="1800" b="0" i="1" smtClean="0">
                            <a:latin typeface="Cambria Math" panose="02040503050406030204" pitchFamily="18" charset="0"/>
                          </a:rPr>
                          <m:t>𝑢</m:t>
                        </m:r>
                        <m:r>
                          <a:rPr kumimoji="1" lang="en-US" altLang="zh-CN" sz="1800" b="0" i="1" smtClean="0">
                            <a:latin typeface="Cambria Math" panose="02040503050406030204" pitchFamily="18" charset="0"/>
                          </a:rPr>
                          <m:t>,</m:t>
                        </m:r>
                        <m:r>
                          <a:rPr kumimoji="1" lang="en-US" altLang="zh-CN" sz="1800" b="0" i="1" smtClean="0">
                            <a:latin typeface="Cambria Math" panose="02040503050406030204" pitchFamily="18" charset="0"/>
                          </a:rPr>
                          <m:t>𝑖</m:t>
                        </m:r>
                        <m:r>
                          <a:rPr kumimoji="1" lang="en-US" altLang="zh-CN" sz="1800" b="0" i="1" smtClean="0">
                            <a:latin typeface="Cambria Math" panose="02040503050406030204" pitchFamily="18" charset="0"/>
                          </a:rPr>
                          <m:t>)∈</m:t>
                        </m:r>
                        <m:r>
                          <a:rPr kumimoji="1" lang="en-US" altLang="zh-CN" sz="1800" b="0" i="1" smtClean="0">
                            <a:latin typeface="Cambria Math" panose="02040503050406030204" pitchFamily="18" charset="0"/>
                            <a:ea typeface="Cambria Math" panose="02040503050406030204" pitchFamily="18" charset="0"/>
                          </a:rPr>
                          <m:t>𝐴</m:t>
                        </m:r>
                      </m:sub>
                      <m:sup/>
                      <m:e>
                        <m:r>
                          <a:rPr kumimoji="1" lang="en-US" altLang="zh-CN" sz="1800" b="0" i="1" smtClean="0">
                            <a:latin typeface="Cambria Math" panose="02040503050406030204" pitchFamily="18" charset="0"/>
                          </a:rPr>
                          <m:t>(</m:t>
                        </m:r>
                        <m:sSub>
                          <m:sSubPr>
                            <m:ctrlPr>
                              <a:rPr kumimoji="1" lang="en-US" altLang="zh-CN" sz="1800" b="0" i="1" smtClean="0">
                                <a:latin typeface="Cambria Math" panose="02040503050406030204" pitchFamily="18" charset="0"/>
                              </a:rPr>
                            </m:ctrlPr>
                          </m:sSubPr>
                          <m:e>
                            <m:r>
                              <a:rPr kumimoji="1" lang="en-US" altLang="zh-CN" sz="1800" b="0" i="1" smtClean="0">
                                <a:latin typeface="Cambria Math" panose="02040503050406030204" pitchFamily="18" charset="0"/>
                              </a:rPr>
                              <m:t>𝑟</m:t>
                            </m:r>
                          </m:e>
                          <m:sub>
                            <m:r>
                              <a:rPr kumimoji="1" lang="en-US" altLang="zh-CN" sz="1800" b="0" i="1" smtClean="0">
                                <a:latin typeface="Cambria Math" panose="02040503050406030204" pitchFamily="18" charset="0"/>
                              </a:rPr>
                              <m:t>𝑢𝑖</m:t>
                            </m:r>
                          </m:sub>
                        </m:sSub>
                      </m:e>
                    </m:nary>
                    <m:r>
                      <a:rPr kumimoji="1" lang="en-US" altLang="zh-CN" sz="1800" b="0" i="1" smtClean="0">
                        <a:latin typeface="Cambria Math" panose="02040503050406030204" pitchFamily="18" charset="0"/>
                      </a:rPr>
                      <m:t>−</m:t>
                    </m:r>
                    <m:sSubSup>
                      <m:sSubSupPr>
                        <m:ctrlPr>
                          <a:rPr kumimoji="1" lang="en-US" altLang="zh-CN" sz="1800" b="0" i="1" smtClean="0">
                            <a:latin typeface="Cambria Math" panose="02040503050406030204" pitchFamily="18" charset="0"/>
                          </a:rPr>
                        </m:ctrlPr>
                      </m:sSubSupPr>
                      <m:e>
                        <m:r>
                          <a:rPr kumimoji="1" lang="en-US" altLang="zh-CN" sz="1800" b="0" i="1" smtClean="0">
                            <a:latin typeface="Cambria Math" panose="02040503050406030204" pitchFamily="18" charset="0"/>
                          </a:rPr>
                          <m:t>𝑟</m:t>
                        </m:r>
                      </m:e>
                      <m:sub>
                        <m:r>
                          <a:rPr kumimoji="1" lang="en-US" altLang="zh-CN" sz="1800" b="0" i="1" smtClean="0">
                            <a:latin typeface="Cambria Math" panose="02040503050406030204" pitchFamily="18" charset="0"/>
                          </a:rPr>
                          <m:t>𝑢𝑖</m:t>
                        </m:r>
                      </m:sub>
                      <m:sup>
                        <m:r>
                          <a:rPr kumimoji="1" lang="en-US" altLang="zh-CN" sz="1800" b="0" i="1" smtClean="0">
                            <a:latin typeface="Cambria Math" panose="02040503050406030204" pitchFamily="18" charset="0"/>
                          </a:rPr>
                          <m:t>h𝑎𝑡</m:t>
                        </m:r>
                      </m:sup>
                    </m:sSubSup>
                    <m:r>
                      <a:rPr kumimoji="1" lang="en-US" altLang="zh-CN" sz="1800" b="0" i="1" smtClean="0">
                        <a:latin typeface="Cambria Math" panose="02040503050406030204" pitchFamily="18" charset="0"/>
                      </a:rPr>
                      <m:t>)^2 </m:t>
                    </m:r>
                  </m:oMath>
                </a14:m>
                <a:endParaRPr kumimoji="1" lang="en-US" altLang="zh-CN" sz="1800" dirty="0"/>
              </a:p>
              <a:p>
                <a:r>
                  <a:rPr kumimoji="1" lang="zh-CN" altLang="en-US" dirty="0"/>
                  <a:t>加上正则的损失函数</a:t>
                </a:r>
                <a:r>
                  <a:rPr kumimoji="1" lang="en-US" altLang="zh-CN" dirty="0"/>
                  <a:t>:</a:t>
                </a:r>
                <a14:m>
                  <m:oMath xmlns:m="http://schemas.openxmlformats.org/officeDocument/2006/math">
                    <m:r>
                      <a:rPr kumimoji="1" lang="en-US" altLang="zh-CN" b="0" i="0" smtClean="0">
                        <a:latin typeface="Cambria Math" panose="02040503050406030204" pitchFamily="18" charset="0"/>
                      </a:rPr>
                      <m:t> </m:t>
                    </m:r>
                    <m:r>
                      <a:rPr kumimoji="1" lang="en-US" altLang="zh-CN" b="0" i="1" smtClean="0">
                        <a:latin typeface="Cambria Math" panose="02040503050406030204" pitchFamily="18" charset="0"/>
                      </a:rPr>
                      <m:t>𝑒𝑟𝑟𝑜𝑟</m:t>
                    </m:r>
                    <m:r>
                      <a:rPr kumimoji="1" lang="en-US" altLang="zh-CN" b="0" i="1" smtClean="0">
                        <a:latin typeface="Cambria Math" panose="02040503050406030204" pitchFamily="18" charset="0"/>
                      </a:rPr>
                      <m:t>=</m:t>
                    </m:r>
                    <m:nary>
                      <m:naryPr>
                        <m:chr m:val="∑"/>
                        <m:supHide m:val="on"/>
                        <m:ctrlPr>
                          <a:rPr kumimoji="1" lang="en-US" altLang="zh-CN" i="1">
                            <a:latin typeface="Cambria Math" panose="02040503050406030204" pitchFamily="18" charset="0"/>
                          </a:rPr>
                        </m:ctrlPr>
                      </m:naryPr>
                      <m:sub>
                        <m:r>
                          <m:rPr>
                            <m:brk m:alnAt="7"/>
                          </m:rPr>
                          <a:rPr kumimoji="1" lang="en-US" altLang="zh-CN" i="1">
                            <a:latin typeface="Cambria Math" panose="02040503050406030204" pitchFamily="18" charset="0"/>
                          </a:rPr>
                          <m:t>(</m:t>
                        </m:r>
                        <m:r>
                          <a:rPr kumimoji="1" lang="en-US" altLang="zh-CN" i="1">
                            <a:latin typeface="Cambria Math" panose="02040503050406030204" pitchFamily="18" charset="0"/>
                          </a:rPr>
                          <m:t>𝑢</m:t>
                        </m:r>
                        <m:r>
                          <a:rPr kumimoji="1" lang="en-US" altLang="zh-CN" i="1">
                            <a:latin typeface="Cambria Math" panose="02040503050406030204" pitchFamily="18" charset="0"/>
                          </a:rPr>
                          <m:t>,</m:t>
                        </m:r>
                        <m:r>
                          <a:rPr kumimoji="1" lang="en-US" altLang="zh-CN" i="1">
                            <a:latin typeface="Cambria Math" panose="02040503050406030204" pitchFamily="18" charset="0"/>
                          </a:rPr>
                          <m:t>𝑖</m:t>
                        </m:r>
                        <m:r>
                          <a:rPr kumimoji="1" lang="en-US" altLang="zh-CN" i="1">
                            <a:latin typeface="Cambria Math" panose="02040503050406030204" pitchFamily="18" charset="0"/>
                          </a:rPr>
                          <m:t>)∈</m:t>
                        </m:r>
                        <m:r>
                          <a:rPr kumimoji="1" lang="en-US" altLang="zh-CN" i="1">
                            <a:latin typeface="Cambria Math" panose="02040503050406030204" pitchFamily="18" charset="0"/>
                            <a:ea typeface="Cambria Math" panose="02040503050406030204" pitchFamily="18" charset="0"/>
                          </a:rPr>
                          <m:t>𝐴</m:t>
                        </m:r>
                      </m:sub>
                      <m:sup/>
                      <m:e>
                        <m:r>
                          <a:rPr kumimoji="1" lang="en-US" altLang="zh-CN" i="1">
                            <a:latin typeface="Cambria Math" panose="02040503050406030204" pitchFamily="18" charset="0"/>
                          </a:rPr>
                          <m:t>(</m:t>
                        </m:r>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rPr>
                              <m:t>𝑟</m:t>
                            </m:r>
                          </m:e>
                          <m:sub>
                            <m:r>
                              <a:rPr kumimoji="1" lang="en-US" altLang="zh-CN" i="1">
                                <a:latin typeface="Cambria Math" panose="02040503050406030204" pitchFamily="18" charset="0"/>
                              </a:rPr>
                              <m:t>𝑢𝑖</m:t>
                            </m:r>
                          </m:sub>
                        </m:sSub>
                      </m:e>
                    </m:nary>
                    <m:r>
                      <a:rPr kumimoji="1" lang="en-US" altLang="zh-CN" i="1">
                        <a:latin typeface="Cambria Math" panose="02040503050406030204" pitchFamily="18" charset="0"/>
                      </a:rPr>
                      <m:t>−</m:t>
                    </m:r>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rPr>
                          <m:t>𝑃</m:t>
                        </m:r>
                      </m:e>
                      <m:sub>
                        <m:r>
                          <a:rPr kumimoji="1" lang="en-US" altLang="zh-CN" i="1">
                            <a:latin typeface="Cambria Math" panose="02040503050406030204" pitchFamily="18" charset="0"/>
                          </a:rPr>
                          <m:t>𝑢</m:t>
                        </m:r>
                      </m:sub>
                    </m:sSub>
                    <m:r>
                      <a:rPr kumimoji="1" lang="en-US" altLang="zh-CN" i="1">
                        <a:latin typeface="Cambria Math" panose="02040503050406030204" pitchFamily="18" charset="0"/>
                      </a:rPr>
                      <m:t>·</m:t>
                    </m:r>
                    <m:sSubSup>
                      <m:sSubSupPr>
                        <m:ctrlPr>
                          <a:rPr kumimoji="1" lang="en-US" altLang="zh-CN" i="1">
                            <a:latin typeface="Cambria Math" panose="02040503050406030204" pitchFamily="18" charset="0"/>
                          </a:rPr>
                        </m:ctrlPr>
                      </m:sSubSupPr>
                      <m:e>
                        <m:r>
                          <a:rPr kumimoji="1" lang="en-US" altLang="zh-CN" i="1">
                            <a:latin typeface="Cambria Math" panose="02040503050406030204" pitchFamily="18" charset="0"/>
                          </a:rPr>
                          <m:t>𝑄</m:t>
                        </m:r>
                      </m:e>
                      <m:sub>
                        <m:r>
                          <a:rPr kumimoji="1" lang="en-US" altLang="zh-CN" i="1">
                            <a:latin typeface="Cambria Math" panose="02040503050406030204" pitchFamily="18" charset="0"/>
                          </a:rPr>
                          <m:t>𝑖</m:t>
                        </m:r>
                      </m:sub>
                      <m:sup>
                        <m:r>
                          <a:rPr kumimoji="1" lang="en-US" altLang="zh-CN" i="1">
                            <a:latin typeface="Cambria Math" panose="02040503050406030204" pitchFamily="18" charset="0"/>
                          </a:rPr>
                          <m:t>𝑇</m:t>
                        </m:r>
                      </m:sup>
                    </m:sSubSup>
                    <m:r>
                      <a:rPr kumimoji="1" lang="en-US" altLang="zh-CN" i="1">
                        <a:latin typeface="Cambria Math" panose="02040503050406030204" pitchFamily="18" charset="0"/>
                      </a:rPr>
                      <m:t>)</m:t>
                    </m:r>
                    <m:r>
                      <a:rPr kumimoji="1" lang="en-US" altLang="zh-CN" b="0" i="1" baseline="30000" smtClean="0">
                        <a:latin typeface="Cambria Math" panose="02040503050406030204" pitchFamily="18" charset="0"/>
                      </a:rPr>
                      <m:t>2</m:t>
                    </m:r>
                    <m:r>
                      <a:rPr kumimoji="1" lang="en-US" altLang="zh-CN" b="0" i="1" smtClean="0">
                        <a:latin typeface="Cambria Math" panose="02040503050406030204" pitchFamily="18" charset="0"/>
                      </a:rPr>
                      <m:t>+</m:t>
                    </m:r>
                    <m:r>
                      <a:rPr kumimoji="1" lang="en-US" altLang="zh-CN" b="0" i="1" smtClean="0">
                        <a:latin typeface="Cambria Math" panose="02040503050406030204" pitchFamily="18" charset="0"/>
                        <a:ea typeface="Cambria Math" panose="02040503050406030204" pitchFamily="18" charset="0"/>
                      </a:rPr>
                      <m:t>𝜆</m:t>
                    </m:r>
                    <m:d>
                      <m:dPr>
                        <m:ctrlPr>
                          <a:rPr kumimoji="1" lang="en-US" altLang="zh-CN" b="0" i="1" smtClean="0">
                            <a:latin typeface="Cambria Math" panose="02040503050406030204" pitchFamily="18" charset="0"/>
                            <a:ea typeface="Cambria Math" panose="02040503050406030204" pitchFamily="18" charset="0"/>
                          </a:rPr>
                        </m:ctrlPr>
                      </m:dPr>
                      <m:e>
                        <m:sSup>
                          <m:sSupPr>
                            <m:ctrlPr>
                              <a:rPr kumimoji="1" lang="en-US" altLang="zh-CN" b="0" i="1" smtClean="0">
                                <a:latin typeface="Cambria Math" panose="02040503050406030204" pitchFamily="18" charset="0"/>
                                <a:ea typeface="Cambria Math" panose="02040503050406030204" pitchFamily="18" charset="0"/>
                              </a:rPr>
                            </m:ctrlPr>
                          </m:sSupPr>
                          <m:e>
                            <m:d>
                              <m:dPr>
                                <m:begChr m:val="|"/>
                                <m:endChr m:val="|"/>
                                <m:ctrlPr>
                                  <a:rPr kumimoji="1" lang="en-US" altLang="zh-CN" b="0" i="1" smtClean="0">
                                    <a:latin typeface="Cambria Math" panose="02040503050406030204" pitchFamily="18" charset="0"/>
                                    <a:ea typeface="Cambria Math" panose="02040503050406030204" pitchFamily="18" charset="0"/>
                                  </a:rPr>
                                </m:ctrlPr>
                              </m:dPr>
                              <m:e>
                                <m:d>
                                  <m:dPr>
                                    <m:begChr m:val="|"/>
                                    <m:endChr m:val="|"/>
                                    <m:ctrlPr>
                                      <a:rPr kumimoji="1" lang="en-US" altLang="zh-CN" b="0" i="1" smtClean="0">
                                        <a:latin typeface="Cambria Math" panose="02040503050406030204" pitchFamily="18" charset="0"/>
                                        <a:ea typeface="Cambria Math" panose="02040503050406030204" pitchFamily="18" charset="0"/>
                                      </a:rPr>
                                    </m:ctrlPr>
                                  </m:dPr>
                                  <m:e>
                                    <m:sSub>
                                      <m:sSubPr>
                                        <m:ctrlPr>
                                          <a:rPr kumimoji="1" lang="en-US" altLang="zh-CN" b="0" i="1" smtClean="0">
                                            <a:latin typeface="Cambria Math" panose="02040503050406030204" pitchFamily="18" charset="0"/>
                                            <a:ea typeface="Cambria Math" panose="02040503050406030204" pitchFamily="18" charset="0"/>
                                          </a:rPr>
                                        </m:ctrlPr>
                                      </m:sSubPr>
                                      <m:e>
                                        <m:r>
                                          <a:rPr kumimoji="1" lang="en-US" altLang="zh-CN" b="0" i="1" smtClean="0">
                                            <a:latin typeface="Cambria Math" panose="02040503050406030204" pitchFamily="18" charset="0"/>
                                            <a:ea typeface="Cambria Math" panose="02040503050406030204" pitchFamily="18" charset="0"/>
                                          </a:rPr>
                                          <m:t>𝑃</m:t>
                                        </m:r>
                                      </m:e>
                                      <m:sub>
                                        <m:r>
                                          <a:rPr kumimoji="1" lang="en-US" altLang="zh-CN" b="0" i="1" smtClean="0">
                                            <a:latin typeface="Cambria Math" panose="02040503050406030204" pitchFamily="18" charset="0"/>
                                            <a:ea typeface="Cambria Math" panose="02040503050406030204" pitchFamily="18" charset="0"/>
                                          </a:rPr>
                                          <m:t>𝑢</m:t>
                                        </m:r>
                                      </m:sub>
                                    </m:sSub>
                                  </m:e>
                                </m:d>
                              </m:e>
                            </m:d>
                          </m:e>
                          <m:sup>
                            <m:r>
                              <a:rPr kumimoji="1" lang="en-US" altLang="zh-CN" b="0" i="1" smtClean="0">
                                <a:latin typeface="Cambria Math" panose="02040503050406030204" pitchFamily="18" charset="0"/>
                                <a:ea typeface="Cambria Math" panose="02040503050406030204" pitchFamily="18" charset="0"/>
                              </a:rPr>
                              <m:t>2</m:t>
                            </m:r>
                          </m:sup>
                        </m:sSup>
                        <m:r>
                          <a:rPr kumimoji="1" lang="en-US" altLang="zh-CN" b="0" i="1" smtClean="0">
                            <a:latin typeface="Cambria Math" panose="02040503050406030204" pitchFamily="18" charset="0"/>
                            <a:ea typeface="Cambria Math" panose="02040503050406030204" pitchFamily="18" charset="0"/>
                          </a:rPr>
                          <m:t>+</m:t>
                        </m:r>
                        <m:sSup>
                          <m:sSupPr>
                            <m:ctrlPr>
                              <a:rPr kumimoji="1" lang="en-US" altLang="zh-CN" b="0" i="1" smtClean="0">
                                <a:latin typeface="Cambria Math" panose="02040503050406030204" pitchFamily="18" charset="0"/>
                                <a:ea typeface="Cambria Math" panose="02040503050406030204" pitchFamily="18" charset="0"/>
                              </a:rPr>
                            </m:ctrlPr>
                          </m:sSupPr>
                          <m:e>
                            <m:d>
                              <m:dPr>
                                <m:begChr m:val="|"/>
                                <m:endChr m:val="|"/>
                                <m:ctrlPr>
                                  <a:rPr kumimoji="1" lang="en-US" altLang="zh-CN" b="0" i="1" smtClean="0">
                                    <a:latin typeface="Cambria Math" panose="02040503050406030204" pitchFamily="18" charset="0"/>
                                    <a:ea typeface="Cambria Math" panose="02040503050406030204" pitchFamily="18" charset="0"/>
                                  </a:rPr>
                                </m:ctrlPr>
                              </m:dPr>
                              <m:e>
                                <m:d>
                                  <m:dPr>
                                    <m:begChr m:val="|"/>
                                    <m:endChr m:val="|"/>
                                    <m:ctrlPr>
                                      <a:rPr kumimoji="1" lang="en-US" altLang="zh-CN" b="0" i="1" smtClean="0">
                                        <a:latin typeface="Cambria Math" panose="02040503050406030204" pitchFamily="18" charset="0"/>
                                        <a:ea typeface="Cambria Math" panose="02040503050406030204" pitchFamily="18" charset="0"/>
                                      </a:rPr>
                                    </m:ctrlPr>
                                  </m:dPr>
                                  <m:e>
                                    <m:sSub>
                                      <m:sSubPr>
                                        <m:ctrlPr>
                                          <a:rPr kumimoji="1" lang="en-US" altLang="zh-CN" b="0" i="1" smtClean="0">
                                            <a:latin typeface="Cambria Math" panose="02040503050406030204" pitchFamily="18" charset="0"/>
                                            <a:ea typeface="Cambria Math" panose="02040503050406030204" pitchFamily="18" charset="0"/>
                                          </a:rPr>
                                        </m:ctrlPr>
                                      </m:sSubPr>
                                      <m:e>
                                        <m:r>
                                          <a:rPr kumimoji="1" lang="en-US" altLang="zh-CN" b="0" i="1" smtClean="0">
                                            <a:latin typeface="Cambria Math" panose="02040503050406030204" pitchFamily="18" charset="0"/>
                                            <a:ea typeface="Cambria Math" panose="02040503050406030204" pitchFamily="18" charset="0"/>
                                          </a:rPr>
                                          <m:t>𝑄</m:t>
                                        </m:r>
                                      </m:e>
                                      <m:sub>
                                        <m:r>
                                          <a:rPr kumimoji="1" lang="en-US" altLang="zh-CN" b="0" i="1" smtClean="0">
                                            <a:latin typeface="Cambria Math" panose="02040503050406030204" pitchFamily="18" charset="0"/>
                                            <a:ea typeface="Cambria Math" panose="02040503050406030204" pitchFamily="18" charset="0"/>
                                          </a:rPr>
                                          <m:t>𝑖</m:t>
                                        </m:r>
                                      </m:sub>
                                    </m:sSub>
                                  </m:e>
                                </m:d>
                              </m:e>
                            </m:d>
                          </m:e>
                          <m:sup>
                            <m:r>
                              <a:rPr kumimoji="1" lang="en-US" altLang="zh-CN" b="0" i="1" smtClean="0">
                                <a:latin typeface="Cambria Math" panose="02040503050406030204" pitchFamily="18" charset="0"/>
                                <a:ea typeface="Cambria Math" panose="02040503050406030204" pitchFamily="18" charset="0"/>
                              </a:rPr>
                              <m:t>2</m:t>
                            </m:r>
                          </m:sup>
                        </m:sSup>
                      </m:e>
                    </m:d>
                  </m:oMath>
                </a14:m>
                <a:endParaRPr kumimoji="1" lang="en-US" altLang="zh-CN" b="0" dirty="0">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kumimoji="1" lang="en-US" altLang="zh-CN" sz="1800" i="1" smtClean="0">
                          <a:solidFill>
                            <a:schemeClr val="tx1">
                              <a:lumMod val="50000"/>
                              <a:lumOff val="50000"/>
                            </a:schemeClr>
                          </a:solidFill>
                          <a:latin typeface="Cambria Math" panose="02040503050406030204" pitchFamily="18" charset="0"/>
                          <a:ea typeface="Cambria Math" panose="02040503050406030204" pitchFamily="18" charset="0"/>
                        </a:rPr>
                        <m:t>𝜆</m:t>
                      </m:r>
                      <m:r>
                        <a:rPr kumimoji="1" lang="zh-CN" altLang="en-US" sz="1800" i="1" smtClean="0">
                          <a:solidFill>
                            <a:schemeClr val="tx1">
                              <a:lumMod val="50000"/>
                              <a:lumOff val="50000"/>
                            </a:schemeClr>
                          </a:solidFill>
                          <a:latin typeface="Cambria Math" panose="02040503050406030204" pitchFamily="18" charset="0"/>
                          <a:ea typeface="Cambria Math" panose="02040503050406030204" pitchFamily="18" charset="0"/>
                        </a:rPr>
                        <m:t>为</m:t>
                      </m:r>
                      <m:r>
                        <a:rPr kumimoji="1" lang="zh-CN" altLang="en-US" sz="1800" i="1">
                          <a:solidFill>
                            <a:schemeClr val="tx1">
                              <a:lumMod val="50000"/>
                              <a:lumOff val="50000"/>
                            </a:schemeClr>
                          </a:solidFill>
                          <a:latin typeface="Cambria Math" panose="02040503050406030204" pitchFamily="18" charset="0"/>
                          <a:ea typeface="Cambria Math" panose="02040503050406030204" pitchFamily="18" charset="0"/>
                        </a:rPr>
                        <m:t>正则</m:t>
                      </m:r>
                      <m:r>
                        <a:rPr kumimoji="1" lang="zh-CN" altLang="en-US" sz="1800" i="1" smtClean="0">
                          <a:solidFill>
                            <a:schemeClr val="tx1">
                              <a:lumMod val="50000"/>
                              <a:lumOff val="50000"/>
                            </a:schemeClr>
                          </a:solidFill>
                          <a:latin typeface="Cambria Math" panose="02040503050406030204" pitchFamily="18" charset="0"/>
                          <a:ea typeface="Cambria Math" panose="02040503050406030204" pitchFamily="18" charset="0"/>
                        </a:rPr>
                        <m:t>项</m:t>
                      </m:r>
                      <m:r>
                        <a:rPr kumimoji="1" lang="zh-CN" altLang="en-US" sz="1800" i="1">
                          <a:solidFill>
                            <a:schemeClr val="tx1">
                              <a:lumMod val="50000"/>
                              <a:lumOff val="50000"/>
                            </a:schemeClr>
                          </a:solidFill>
                          <a:latin typeface="Cambria Math" panose="02040503050406030204" pitchFamily="18" charset="0"/>
                          <a:ea typeface="Cambria Math" panose="02040503050406030204" pitchFamily="18" charset="0"/>
                        </a:rPr>
                        <m:t>系数</m:t>
                      </m:r>
                    </m:oMath>
                  </m:oMathPara>
                </a14:m>
                <a:endParaRPr kumimoji="1" lang="en-US" altLang="zh-CN" sz="1800" b="0" i="1" dirty="0">
                  <a:solidFill>
                    <a:schemeClr val="tx1">
                      <a:lumMod val="50000"/>
                      <a:lumOff val="50000"/>
                    </a:schemeClr>
                  </a:solidFill>
                  <a:ea typeface="Cambria Math" panose="02040503050406030204" pitchFamily="18" charset="0"/>
                </a:endParaRPr>
              </a:p>
              <a:p>
                <a14:m>
                  <m:oMath xmlns:m="http://schemas.openxmlformats.org/officeDocument/2006/math">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rPr>
                          <m:t>𝑃</m:t>
                        </m:r>
                      </m:e>
                      <m:sub>
                        <m:r>
                          <a:rPr kumimoji="1" lang="en-US" altLang="zh-CN" i="1">
                            <a:latin typeface="Cambria Math" panose="02040503050406030204" pitchFamily="18" charset="0"/>
                          </a:rPr>
                          <m:t>𝑢</m:t>
                        </m:r>
                      </m:sub>
                    </m:sSub>
                    <m:r>
                      <a:rPr kumimoji="1" lang="zh-CN" altLang="en-US" i="1">
                        <a:latin typeface="Cambria Math" panose="02040503050406030204" pitchFamily="18" charset="0"/>
                      </a:rPr>
                      <m:t>的偏导</m:t>
                    </m:r>
                    <m:r>
                      <a:rPr kumimoji="1" lang="zh-CN" altLang="en-US" b="0" i="1" smtClean="0">
                        <a:latin typeface="Cambria Math" panose="02040503050406030204" pitchFamily="18" charset="0"/>
                      </a:rPr>
                      <m:t> </m:t>
                    </m:r>
                    <m:r>
                      <a:rPr kumimoji="1" lang="en-US" altLang="zh-CN" b="0" i="0" smtClean="0">
                        <a:latin typeface="Cambria Math" panose="02040503050406030204" pitchFamily="18" charset="0"/>
                      </a:rPr>
                      <m:t>=</m:t>
                    </m:r>
                    <m:r>
                      <a:rPr kumimoji="1" lang="en-US" altLang="zh-CN" b="0" i="1" smtClean="0">
                        <a:latin typeface="Cambria Math" panose="02040503050406030204" pitchFamily="18" charset="0"/>
                      </a:rPr>
                      <m:t>− 2∗(</m:t>
                    </m:r>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𝑟</m:t>
                        </m:r>
                      </m:e>
                      <m:sub>
                        <m:r>
                          <a:rPr kumimoji="1" lang="en-US" altLang="zh-CN" b="0" i="1" smtClean="0">
                            <a:latin typeface="Cambria Math" panose="02040503050406030204" pitchFamily="18" charset="0"/>
                          </a:rPr>
                          <m:t>𝑢𝑖</m:t>
                        </m:r>
                      </m:sub>
                    </m:sSub>
                    <m:r>
                      <a:rPr kumimoji="1" lang="en-US" altLang="zh-CN" b="0" i="1" smtClean="0">
                        <a:latin typeface="Cambria Math" panose="02040503050406030204" pitchFamily="18" charset="0"/>
                      </a:rPr>
                      <m:t>− </m:t>
                    </m:r>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rPr>
                          <m:t>𝑃</m:t>
                        </m:r>
                      </m:e>
                      <m:sub>
                        <m:r>
                          <a:rPr kumimoji="1" lang="en-US" altLang="zh-CN" i="1">
                            <a:latin typeface="Cambria Math" panose="02040503050406030204" pitchFamily="18" charset="0"/>
                          </a:rPr>
                          <m:t>𝑢</m:t>
                        </m:r>
                      </m:sub>
                    </m:sSub>
                    <m:r>
                      <a:rPr kumimoji="1" lang="en-US" altLang="zh-CN" i="1">
                        <a:latin typeface="Cambria Math" panose="02040503050406030204" pitchFamily="18" charset="0"/>
                      </a:rPr>
                      <m:t>·</m:t>
                    </m:r>
                    <m:sSubSup>
                      <m:sSubSupPr>
                        <m:ctrlPr>
                          <a:rPr kumimoji="1" lang="en-US" altLang="zh-CN" i="1">
                            <a:latin typeface="Cambria Math" panose="02040503050406030204" pitchFamily="18" charset="0"/>
                          </a:rPr>
                        </m:ctrlPr>
                      </m:sSubSupPr>
                      <m:e>
                        <m:r>
                          <a:rPr kumimoji="1" lang="en-US" altLang="zh-CN" i="1">
                            <a:latin typeface="Cambria Math" panose="02040503050406030204" pitchFamily="18" charset="0"/>
                          </a:rPr>
                          <m:t>𝑄</m:t>
                        </m:r>
                      </m:e>
                      <m:sub>
                        <m:r>
                          <a:rPr kumimoji="1" lang="en-US" altLang="zh-CN" i="1">
                            <a:latin typeface="Cambria Math" panose="02040503050406030204" pitchFamily="18" charset="0"/>
                          </a:rPr>
                          <m:t>𝑖</m:t>
                        </m:r>
                      </m:sub>
                      <m:sup>
                        <m:r>
                          <a:rPr kumimoji="1" lang="en-US" altLang="zh-CN" i="1">
                            <a:latin typeface="Cambria Math" panose="02040503050406030204" pitchFamily="18" charset="0"/>
                          </a:rPr>
                          <m:t>𝑇</m:t>
                        </m:r>
                      </m:sup>
                    </m:sSubSup>
                  </m:oMath>
                </a14:m>
                <a:r>
                  <a:rPr kumimoji="1" lang="en-US" altLang="zh-CN" dirty="0"/>
                  <a:t>) * </a:t>
                </a:r>
                <a14:m>
                  <m:oMath xmlns:m="http://schemas.openxmlformats.org/officeDocument/2006/math">
                    <m:sSub>
                      <m:sSubPr>
                        <m:ctrlPr>
                          <a:rPr kumimoji="1" lang="en-US" altLang="zh-CN" i="1">
                            <a:latin typeface="Cambria Math" panose="02040503050406030204" pitchFamily="18" charset="0"/>
                            <a:ea typeface="Cambria Math" panose="02040503050406030204" pitchFamily="18" charset="0"/>
                          </a:rPr>
                        </m:ctrlPr>
                      </m:sSubPr>
                      <m:e>
                        <m:r>
                          <a:rPr kumimoji="1" lang="en-US" altLang="zh-CN" i="1">
                            <a:latin typeface="Cambria Math" panose="02040503050406030204" pitchFamily="18" charset="0"/>
                            <a:ea typeface="Cambria Math" panose="02040503050406030204" pitchFamily="18" charset="0"/>
                          </a:rPr>
                          <m:t>𝑄</m:t>
                        </m:r>
                      </m:e>
                      <m:sub>
                        <m:r>
                          <a:rPr kumimoji="1" lang="en-US" altLang="zh-CN" i="1">
                            <a:latin typeface="Cambria Math" panose="02040503050406030204" pitchFamily="18" charset="0"/>
                            <a:ea typeface="Cambria Math" panose="02040503050406030204" pitchFamily="18" charset="0"/>
                          </a:rPr>
                          <m:t>𝑖</m:t>
                        </m:r>
                      </m:sub>
                    </m:sSub>
                  </m:oMath>
                </a14:m>
                <a:r>
                  <a:rPr kumimoji="1" lang="en-US" altLang="zh-CN" dirty="0"/>
                  <a:t> + 2</a:t>
                </a:r>
                <a:r>
                  <a:rPr kumimoji="1" lang="en-US" altLang="zh-CN" dirty="0">
                    <a:ea typeface="Cambria Math" panose="02040503050406030204" pitchFamily="18" charset="0"/>
                  </a:rPr>
                  <a:t> </a:t>
                </a:r>
                <a14:m>
                  <m:oMath xmlns:m="http://schemas.openxmlformats.org/officeDocument/2006/math">
                    <m:r>
                      <a:rPr kumimoji="1" lang="en-US" altLang="zh-CN" i="1">
                        <a:latin typeface="Cambria Math" panose="02040503050406030204" pitchFamily="18" charset="0"/>
                        <a:ea typeface="Cambria Math" panose="02040503050406030204" pitchFamily="18" charset="0"/>
                      </a:rPr>
                      <m:t>𝜆</m:t>
                    </m:r>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rPr>
                          <m:t>𝑃</m:t>
                        </m:r>
                      </m:e>
                      <m:sub>
                        <m:r>
                          <a:rPr kumimoji="1" lang="en-US" altLang="zh-CN" i="1">
                            <a:latin typeface="Cambria Math" panose="02040503050406030204" pitchFamily="18" charset="0"/>
                          </a:rPr>
                          <m:t>𝑢</m:t>
                        </m:r>
                      </m:sub>
                    </m:sSub>
                  </m:oMath>
                </a14:m>
                <a:endParaRPr kumimoji="1" lang="en-US" altLang="zh-CN" dirty="0"/>
              </a:p>
              <a:p>
                <a14:m>
                  <m:oMath xmlns:m="http://schemas.openxmlformats.org/officeDocument/2006/math">
                    <m:sSub>
                      <m:sSubPr>
                        <m:ctrlPr>
                          <a:rPr kumimoji="1" lang="en-US" altLang="zh-CN" i="1">
                            <a:latin typeface="Cambria Math" panose="02040503050406030204" pitchFamily="18" charset="0"/>
                            <a:ea typeface="Cambria Math" panose="02040503050406030204" pitchFamily="18" charset="0"/>
                          </a:rPr>
                        </m:ctrlPr>
                      </m:sSubPr>
                      <m:e>
                        <m:r>
                          <a:rPr kumimoji="1" lang="en-US" altLang="zh-CN" i="1">
                            <a:latin typeface="Cambria Math" panose="02040503050406030204" pitchFamily="18" charset="0"/>
                            <a:ea typeface="Cambria Math" panose="02040503050406030204" pitchFamily="18" charset="0"/>
                          </a:rPr>
                          <m:t>𝑄</m:t>
                        </m:r>
                      </m:e>
                      <m:sub>
                        <m:r>
                          <a:rPr kumimoji="1" lang="en-US" altLang="zh-CN" i="1">
                            <a:latin typeface="Cambria Math" panose="02040503050406030204" pitchFamily="18" charset="0"/>
                            <a:ea typeface="Cambria Math" panose="02040503050406030204" pitchFamily="18" charset="0"/>
                          </a:rPr>
                          <m:t>𝑖</m:t>
                        </m:r>
                      </m:sub>
                    </m:sSub>
                    <m:r>
                      <a:rPr kumimoji="1" lang="zh-CN" altLang="en-US" i="1">
                        <a:latin typeface="Cambria Math" panose="02040503050406030204" pitchFamily="18" charset="0"/>
                      </a:rPr>
                      <m:t>的偏导</m:t>
                    </m:r>
                    <m:r>
                      <a:rPr kumimoji="1" lang="zh-CN" altLang="en-US" i="1">
                        <a:latin typeface="Cambria Math" panose="02040503050406030204" pitchFamily="18" charset="0"/>
                      </a:rPr>
                      <m:t> </m:t>
                    </m:r>
                    <m:r>
                      <a:rPr kumimoji="1" lang="en-US" altLang="zh-CN">
                        <a:latin typeface="Cambria Math" panose="02040503050406030204" pitchFamily="18" charset="0"/>
                      </a:rPr>
                      <m:t>=</m:t>
                    </m:r>
                    <m:r>
                      <a:rPr kumimoji="1" lang="en-US" altLang="zh-CN" b="0" i="1" smtClean="0">
                        <a:latin typeface="Cambria Math" panose="02040503050406030204" pitchFamily="18" charset="0"/>
                      </a:rPr>
                      <m:t>−</m:t>
                    </m:r>
                    <m:r>
                      <a:rPr kumimoji="1" lang="en-US" altLang="zh-CN" i="1">
                        <a:latin typeface="Cambria Math" panose="02040503050406030204" pitchFamily="18" charset="0"/>
                      </a:rPr>
                      <m:t> 2∗(</m:t>
                    </m:r>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rPr>
                          <m:t>𝑟</m:t>
                        </m:r>
                      </m:e>
                      <m:sub>
                        <m:r>
                          <a:rPr kumimoji="1" lang="en-US" altLang="zh-CN" i="1">
                            <a:latin typeface="Cambria Math" panose="02040503050406030204" pitchFamily="18" charset="0"/>
                          </a:rPr>
                          <m:t>𝑢𝑖</m:t>
                        </m:r>
                      </m:sub>
                    </m:sSub>
                    <m:r>
                      <a:rPr kumimoji="1" lang="en-US" altLang="zh-CN" i="1">
                        <a:latin typeface="Cambria Math" panose="02040503050406030204" pitchFamily="18" charset="0"/>
                      </a:rPr>
                      <m:t>− </m:t>
                    </m:r>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rPr>
                          <m:t>𝑃</m:t>
                        </m:r>
                      </m:e>
                      <m:sub>
                        <m:r>
                          <a:rPr kumimoji="1" lang="en-US" altLang="zh-CN" i="1">
                            <a:latin typeface="Cambria Math" panose="02040503050406030204" pitchFamily="18" charset="0"/>
                          </a:rPr>
                          <m:t>𝑢</m:t>
                        </m:r>
                      </m:sub>
                    </m:sSub>
                    <m:r>
                      <a:rPr kumimoji="1" lang="en-US" altLang="zh-CN" i="1">
                        <a:latin typeface="Cambria Math" panose="02040503050406030204" pitchFamily="18" charset="0"/>
                      </a:rPr>
                      <m:t>·</m:t>
                    </m:r>
                    <m:sSubSup>
                      <m:sSubSupPr>
                        <m:ctrlPr>
                          <a:rPr kumimoji="1" lang="en-US" altLang="zh-CN" i="1">
                            <a:latin typeface="Cambria Math" panose="02040503050406030204" pitchFamily="18" charset="0"/>
                          </a:rPr>
                        </m:ctrlPr>
                      </m:sSubSupPr>
                      <m:e>
                        <m:r>
                          <a:rPr kumimoji="1" lang="en-US" altLang="zh-CN" i="1">
                            <a:latin typeface="Cambria Math" panose="02040503050406030204" pitchFamily="18" charset="0"/>
                          </a:rPr>
                          <m:t>𝑄</m:t>
                        </m:r>
                      </m:e>
                      <m:sub>
                        <m:r>
                          <a:rPr kumimoji="1" lang="en-US" altLang="zh-CN" i="1">
                            <a:latin typeface="Cambria Math" panose="02040503050406030204" pitchFamily="18" charset="0"/>
                          </a:rPr>
                          <m:t>𝑖</m:t>
                        </m:r>
                      </m:sub>
                      <m:sup>
                        <m:r>
                          <a:rPr kumimoji="1" lang="en-US" altLang="zh-CN" i="1">
                            <a:latin typeface="Cambria Math" panose="02040503050406030204" pitchFamily="18" charset="0"/>
                          </a:rPr>
                          <m:t>𝑇</m:t>
                        </m:r>
                      </m:sup>
                    </m:sSubSup>
                  </m:oMath>
                </a14:m>
                <a:r>
                  <a:rPr kumimoji="1" lang="en-US" altLang="zh-CN" dirty="0"/>
                  <a:t>) * </a:t>
                </a:r>
                <a14:m>
                  <m:oMath xmlns:m="http://schemas.openxmlformats.org/officeDocument/2006/math">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rPr>
                          <m:t>𝑃</m:t>
                        </m:r>
                      </m:e>
                      <m:sub>
                        <m:r>
                          <a:rPr kumimoji="1" lang="en-US" altLang="zh-CN" i="1">
                            <a:latin typeface="Cambria Math" panose="02040503050406030204" pitchFamily="18" charset="0"/>
                          </a:rPr>
                          <m:t>𝑢</m:t>
                        </m:r>
                      </m:sub>
                    </m:sSub>
                    <m:r>
                      <a:rPr kumimoji="1" lang="en-US" altLang="zh-CN" b="0" i="0" smtClean="0">
                        <a:latin typeface="Cambria Math" panose="02040503050406030204" pitchFamily="18" charset="0"/>
                      </a:rPr>
                      <m:t>+</m:t>
                    </m:r>
                  </m:oMath>
                </a14:m>
                <a:r>
                  <a:rPr kumimoji="1" lang="en-US" altLang="zh-CN" dirty="0"/>
                  <a:t> 2</a:t>
                </a:r>
                <a:r>
                  <a:rPr kumimoji="1" lang="en-US" altLang="zh-CN" dirty="0">
                    <a:ea typeface="Cambria Math" panose="02040503050406030204" pitchFamily="18" charset="0"/>
                  </a:rPr>
                  <a:t> </a:t>
                </a:r>
                <a14:m>
                  <m:oMath xmlns:m="http://schemas.openxmlformats.org/officeDocument/2006/math">
                    <m:r>
                      <a:rPr kumimoji="1" lang="en-US" altLang="zh-CN" i="1">
                        <a:latin typeface="Cambria Math" panose="02040503050406030204" pitchFamily="18" charset="0"/>
                        <a:ea typeface="Cambria Math" panose="02040503050406030204" pitchFamily="18" charset="0"/>
                      </a:rPr>
                      <m:t>𝜆</m:t>
                    </m:r>
                    <m:sSub>
                      <m:sSubPr>
                        <m:ctrlPr>
                          <a:rPr kumimoji="1" lang="en-US" altLang="zh-CN" i="1">
                            <a:latin typeface="Cambria Math" panose="02040503050406030204" pitchFamily="18" charset="0"/>
                            <a:ea typeface="Cambria Math" panose="02040503050406030204" pitchFamily="18" charset="0"/>
                          </a:rPr>
                        </m:ctrlPr>
                      </m:sSubPr>
                      <m:e>
                        <m:r>
                          <a:rPr kumimoji="1" lang="en-US" altLang="zh-CN" i="1">
                            <a:latin typeface="Cambria Math" panose="02040503050406030204" pitchFamily="18" charset="0"/>
                            <a:ea typeface="Cambria Math" panose="02040503050406030204" pitchFamily="18" charset="0"/>
                          </a:rPr>
                          <m:t>𝑄</m:t>
                        </m:r>
                      </m:e>
                      <m:sub>
                        <m:r>
                          <a:rPr kumimoji="1" lang="en-US" altLang="zh-CN" i="1">
                            <a:latin typeface="Cambria Math" panose="02040503050406030204" pitchFamily="18" charset="0"/>
                            <a:ea typeface="Cambria Math" panose="02040503050406030204" pitchFamily="18" charset="0"/>
                          </a:rPr>
                          <m:t>𝑖</m:t>
                        </m:r>
                      </m:sub>
                    </m:sSub>
                  </m:oMath>
                </a14:m>
                <a:r>
                  <a:rPr kumimoji="1" lang="en-US" altLang="zh-CN" dirty="0"/>
                  <a:t> </a:t>
                </a:r>
              </a:p>
            </p:txBody>
          </p:sp>
        </mc:Choice>
        <mc:Fallback>
          <p:sp>
            <p:nvSpPr>
              <p:cNvPr id="3" name="内容占位符 2">
                <a:extLst>
                  <a:ext uri="{FF2B5EF4-FFF2-40B4-BE49-F238E27FC236}">
                    <a16:creationId xmlns:a16="http://schemas.microsoft.com/office/drawing/2014/main" id="{537FD67B-1AAA-3845-B3A8-2737787BDFDE}"/>
                  </a:ext>
                </a:extLst>
              </p:cNvPr>
              <p:cNvSpPr>
                <a:spLocks noGrp="1" noRot="1" noChangeAspect="1" noMove="1" noResize="1" noEditPoints="1" noAdjustHandles="1" noChangeArrowheads="1" noChangeShapeType="1" noTextEdit="1"/>
              </p:cNvSpPr>
              <p:nvPr>
                <p:ph idx="1"/>
              </p:nvPr>
            </p:nvSpPr>
            <p:spPr>
              <a:blipFill>
                <a:blip r:embed="rId2"/>
                <a:stretch>
                  <a:fillRect l="-571" t="-177" b="-2473"/>
                </a:stretch>
              </a:blipFill>
            </p:spPr>
            <p:txBody>
              <a:bodyPr/>
              <a:lstStyle/>
              <a:p>
                <a:r>
                  <a:rPr lang="zh-CN" altLang="en-US">
                    <a:noFill/>
                  </a:rPr>
                  <a:t> </a:t>
                </a:r>
              </a:p>
            </p:txBody>
          </p:sp>
        </mc:Fallback>
      </mc:AlternateContent>
      <p:sp>
        <p:nvSpPr>
          <p:cNvPr id="5" name="页脚占位符 4">
            <a:extLst>
              <a:ext uri="{FF2B5EF4-FFF2-40B4-BE49-F238E27FC236}">
                <a16:creationId xmlns:a16="http://schemas.microsoft.com/office/drawing/2014/main" id="{649AD174-E542-5E4F-AED3-9E654464D6D4}"/>
              </a:ext>
            </a:extLst>
          </p:cNvPr>
          <p:cNvSpPr>
            <a:spLocks noGrp="1"/>
          </p:cNvSpPr>
          <p:nvPr>
            <p:ph type="ftr" sz="quarter" idx="11"/>
          </p:nvPr>
        </p:nvSpPr>
        <p:spPr/>
        <p:txBody>
          <a:bodyPr/>
          <a:lstStyle/>
          <a:p>
            <a:r>
              <a:rPr kumimoji="1" lang="zh-CN" altLang="en-US"/>
              <a:t>骰子人工智能 </a:t>
            </a:r>
            <a:r>
              <a:rPr kumimoji="1" lang="en" altLang="zh-CN"/>
              <a:t>B</a:t>
            </a:r>
            <a:r>
              <a:rPr kumimoji="1" lang="zh-CN" altLang="en-US"/>
              <a:t>站主页</a:t>
            </a:r>
            <a:r>
              <a:rPr kumimoji="1" lang="en-US" altLang="zh-CN"/>
              <a:t>:</a:t>
            </a:r>
            <a:r>
              <a:rPr kumimoji="1" lang="en" altLang="zh-CN"/>
              <a:t>https://space.bilibili.com/497998686</a:t>
            </a:r>
            <a:endParaRPr kumimoji="1" lang="zh-CN" altLang="en-US"/>
          </a:p>
        </p:txBody>
      </p:sp>
    </p:spTree>
    <p:extLst>
      <p:ext uri="{BB962C8B-B14F-4D97-AF65-F5344CB8AC3E}">
        <p14:creationId xmlns:p14="http://schemas.microsoft.com/office/powerpoint/2010/main" val="9466466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9095CE-FE34-BC41-B76A-C5E4D012B499}"/>
              </a:ext>
            </a:extLst>
          </p:cNvPr>
          <p:cNvSpPr>
            <a:spLocks noGrp="1"/>
          </p:cNvSpPr>
          <p:nvPr>
            <p:ph type="title"/>
          </p:nvPr>
        </p:nvSpPr>
        <p:spPr/>
        <p:txBody>
          <a:bodyPr/>
          <a:lstStyle/>
          <a:p>
            <a:pPr algn="ctr"/>
            <a:r>
              <a:rPr kumimoji="1" lang="en-US" altLang="zh-CN" b="1" dirty="0"/>
              <a:t>LFM</a:t>
            </a:r>
            <a:r>
              <a:rPr kumimoji="1" lang="zh-CN" altLang="en-US" b="1" dirty="0"/>
              <a:t>推荐系统</a:t>
            </a:r>
            <a:endParaRPr kumimoji="1" lang="zh-CN" altLang="en-US" dirty="0"/>
          </a:p>
        </p:txBody>
      </p:sp>
      <p:sp>
        <p:nvSpPr>
          <p:cNvPr id="3" name="内容占位符 2">
            <a:extLst>
              <a:ext uri="{FF2B5EF4-FFF2-40B4-BE49-F238E27FC236}">
                <a16:creationId xmlns:a16="http://schemas.microsoft.com/office/drawing/2014/main" id="{537FD67B-1AAA-3845-B3A8-2737787BDFDE}"/>
              </a:ext>
            </a:extLst>
          </p:cNvPr>
          <p:cNvSpPr>
            <a:spLocks noGrp="1"/>
          </p:cNvSpPr>
          <p:nvPr>
            <p:ph idx="1"/>
          </p:nvPr>
        </p:nvSpPr>
        <p:spPr/>
        <p:txBody>
          <a:bodyPr>
            <a:normAutofit/>
          </a:bodyPr>
          <a:lstStyle/>
          <a:p>
            <a:r>
              <a:rPr kumimoji="1" lang="zh-CN" altLang="en-US" dirty="0"/>
              <a:t>协同过滤普遍有个问题是</a:t>
            </a:r>
            <a:r>
              <a:rPr kumimoji="1" lang="en-US" altLang="zh-CN" dirty="0"/>
              <a:t>user</a:t>
            </a:r>
            <a:r>
              <a:rPr kumimoji="1" lang="zh-CN" altLang="en-US" dirty="0"/>
              <a:t>打分偏差与</a:t>
            </a:r>
            <a:r>
              <a:rPr kumimoji="1" lang="en-US" altLang="zh-CN" dirty="0"/>
              <a:t>item</a:t>
            </a:r>
            <a:r>
              <a:rPr kumimoji="1" lang="zh-CN" altLang="en-US" dirty="0"/>
              <a:t>流行度长尾问题。</a:t>
            </a:r>
            <a:endParaRPr kumimoji="1" lang="en-US" altLang="zh-CN" dirty="0"/>
          </a:p>
          <a:p>
            <a:r>
              <a:rPr kumimoji="1" lang="zh-CN" altLang="en-US" dirty="0"/>
              <a:t>用户打分偏差是指如果某个</a:t>
            </a:r>
            <a:r>
              <a:rPr kumimoji="1" lang="en-US" altLang="zh-CN" dirty="0"/>
              <a:t>user</a:t>
            </a:r>
            <a:r>
              <a:rPr kumimoji="1" lang="zh-CN" altLang="en-US" dirty="0"/>
              <a:t>给任何</a:t>
            </a:r>
            <a:r>
              <a:rPr kumimoji="1" lang="en-US" altLang="zh-CN" dirty="0"/>
              <a:t>item</a:t>
            </a:r>
            <a:r>
              <a:rPr kumimoji="1" lang="zh-CN" altLang="en-US" dirty="0"/>
              <a:t>都是打高分，则他的高分可能也就没那么重要。同理，某个</a:t>
            </a:r>
            <a:r>
              <a:rPr kumimoji="1" lang="en-US" altLang="zh-CN" dirty="0"/>
              <a:t>user</a:t>
            </a:r>
            <a:r>
              <a:rPr kumimoji="1" lang="zh-CN" altLang="en-US" dirty="0"/>
              <a:t>如果给任何</a:t>
            </a:r>
            <a:r>
              <a:rPr kumimoji="1" lang="en-US" altLang="zh-CN" dirty="0"/>
              <a:t>item</a:t>
            </a:r>
            <a:r>
              <a:rPr kumimoji="1" lang="zh-CN" altLang="en-US" dirty="0"/>
              <a:t>都是打低分，则他的低分也就没那么重要。</a:t>
            </a:r>
            <a:endParaRPr kumimoji="1" lang="en-US" altLang="zh-CN" dirty="0"/>
          </a:p>
          <a:p>
            <a:r>
              <a:rPr kumimoji="1" lang="en-US" altLang="zh-CN" dirty="0"/>
              <a:t>Item</a:t>
            </a:r>
            <a:r>
              <a:rPr kumimoji="1" lang="zh-CN" altLang="en-US" dirty="0"/>
              <a:t>流行度长尾问题是指热门</a:t>
            </a:r>
            <a:r>
              <a:rPr kumimoji="1" lang="en-US" altLang="zh-CN" dirty="0"/>
              <a:t>item</a:t>
            </a:r>
            <a:r>
              <a:rPr kumimoji="1" lang="zh-CN" altLang="en-US" dirty="0"/>
              <a:t>会更多的与用户发生关系，则相较热门</a:t>
            </a:r>
            <a:r>
              <a:rPr kumimoji="1" lang="en-US" altLang="zh-CN" dirty="0"/>
              <a:t>item</a:t>
            </a:r>
            <a:r>
              <a:rPr kumimoji="1" lang="zh-CN" altLang="en-US" dirty="0"/>
              <a:t>会得到更多的表现分。则更容易被推荐出来，则会更热门。同理，冷门的会更冷门。如不加控制，则会呈现流行度的长尾分布。</a:t>
            </a:r>
            <a:endParaRPr kumimoji="1" lang="en-US" altLang="zh-CN" dirty="0"/>
          </a:p>
          <a:p>
            <a:r>
              <a:rPr kumimoji="1" lang="zh-CN" altLang="en-US" dirty="0"/>
              <a:t>我们可以给每个</a:t>
            </a:r>
            <a:r>
              <a:rPr kumimoji="1" lang="en-US" altLang="zh-CN" dirty="0"/>
              <a:t>user</a:t>
            </a:r>
            <a:r>
              <a:rPr kumimoji="1" lang="zh-CN" altLang="en-US" dirty="0"/>
              <a:t>及</a:t>
            </a:r>
            <a:r>
              <a:rPr kumimoji="1" lang="en-US" altLang="zh-CN" dirty="0"/>
              <a:t>item</a:t>
            </a:r>
            <a:r>
              <a:rPr kumimoji="1" lang="zh-CN" altLang="en-US" dirty="0"/>
              <a:t>增加偏置项系数，从而解决上述问题。</a:t>
            </a:r>
            <a:endParaRPr kumimoji="1" lang="en-US" altLang="zh-CN" dirty="0"/>
          </a:p>
          <a:p>
            <a:pPr marL="0" indent="0">
              <a:buNone/>
            </a:pPr>
            <a:endParaRPr kumimoji="1" lang="en-US" altLang="zh-CN" dirty="0"/>
          </a:p>
        </p:txBody>
      </p:sp>
      <p:sp>
        <p:nvSpPr>
          <p:cNvPr id="5" name="页脚占位符 4">
            <a:extLst>
              <a:ext uri="{FF2B5EF4-FFF2-40B4-BE49-F238E27FC236}">
                <a16:creationId xmlns:a16="http://schemas.microsoft.com/office/drawing/2014/main" id="{649AD174-E542-5E4F-AED3-9E654464D6D4}"/>
              </a:ext>
            </a:extLst>
          </p:cNvPr>
          <p:cNvSpPr>
            <a:spLocks noGrp="1"/>
          </p:cNvSpPr>
          <p:nvPr>
            <p:ph type="ftr" sz="quarter" idx="11"/>
          </p:nvPr>
        </p:nvSpPr>
        <p:spPr/>
        <p:txBody>
          <a:bodyPr/>
          <a:lstStyle/>
          <a:p>
            <a:r>
              <a:rPr kumimoji="1" lang="zh-CN" altLang="en-US"/>
              <a:t>骰子人工智能 </a:t>
            </a:r>
            <a:r>
              <a:rPr kumimoji="1" lang="en" altLang="zh-CN"/>
              <a:t>B</a:t>
            </a:r>
            <a:r>
              <a:rPr kumimoji="1" lang="zh-CN" altLang="en-US"/>
              <a:t>站主页</a:t>
            </a:r>
            <a:r>
              <a:rPr kumimoji="1" lang="en-US" altLang="zh-CN"/>
              <a:t>:</a:t>
            </a:r>
            <a:r>
              <a:rPr kumimoji="1" lang="en" altLang="zh-CN"/>
              <a:t>https://space.bilibili.com/497998686</a:t>
            </a:r>
            <a:endParaRPr kumimoji="1" lang="zh-CN" altLang="en-US"/>
          </a:p>
        </p:txBody>
      </p:sp>
    </p:spTree>
    <p:extLst>
      <p:ext uri="{BB962C8B-B14F-4D97-AF65-F5344CB8AC3E}">
        <p14:creationId xmlns:p14="http://schemas.microsoft.com/office/powerpoint/2010/main" val="42040415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9095CE-FE34-BC41-B76A-C5E4D012B499}"/>
              </a:ext>
            </a:extLst>
          </p:cNvPr>
          <p:cNvSpPr>
            <a:spLocks noGrp="1"/>
          </p:cNvSpPr>
          <p:nvPr>
            <p:ph type="title"/>
          </p:nvPr>
        </p:nvSpPr>
        <p:spPr/>
        <p:txBody>
          <a:bodyPr/>
          <a:lstStyle/>
          <a:p>
            <a:pPr algn="ctr"/>
            <a:r>
              <a:rPr kumimoji="1" lang="en-US" altLang="zh-CN" b="1" dirty="0"/>
              <a:t>LFM</a:t>
            </a:r>
            <a:r>
              <a:rPr kumimoji="1" lang="zh-CN" altLang="en-US" b="1" dirty="0"/>
              <a:t>推荐系统</a:t>
            </a:r>
            <a:endParaRPr kumimoji="1"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537FD67B-1AAA-3845-B3A8-2737787BDFDE}"/>
                  </a:ext>
                </a:extLst>
              </p:cNvPr>
              <p:cNvSpPr>
                <a:spLocks noGrp="1"/>
              </p:cNvSpPr>
              <p:nvPr>
                <p:ph idx="1"/>
              </p:nvPr>
            </p:nvSpPr>
            <p:spPr>
              <a:xfrm>
                <a:off x="1451579" y="2015732"/>
                <a:ext cx="9603275" cy="3887527"/>
              </a:xfrm>
            </p:spPr>
            <p:txBody>
              <a:bodyPr>
                <a:normAutofit lnSpcReduction="10000"/>
              </a:bodyPr>
              <a:lstStyle/>
              <a:p>
                <a:r>
                  <a:rPr kumimoji="1" lang="zh-CN" altLang="en-US" sz="1800" dirty="0"/>
                  <a:t>包含偏置项预测单个</a:t>
                </a:r>
                <a:r>
                  <a:rPr kumimoji="1" lang="en-US" altLang="zh-CN" sz="1800" dirty="0"/>
                  <a:t>u</a:t>
                </a:r>
                <a:r>
                  <a:rPr kumimoji="1" lang="zh-CN" altLang="en-US" sz="1800" dirty="0"/>
                  <a:t>与单个</a:t>
                </a:r>
                <a:r>
                  <a:rPr kumimoji="1" lang="en-US" altLang="zh-CN" sz="1800" dirty="0"/>
                  <a:t>i</a:t>
                </a:r>
                <a:r>
                  <a:rPr kumimoji="1" lang="zh-CN" altLang="en-US" sz="1800" dirty="0"/>
                  <a:t>的评分公式</a:t>
                </a:r>
                <a:r>
                  <a:rPr kumimoji="1" lang="en-US" altLang="zh-CN" sz="1800" dirty="0"/>
                  <a:t>:  </a:t>
                </a:r>
                <a14:m>
                  <m:oMath xmlns:m="http://schemas.openxmlformats.org/officeDocument/2006/math">
                    <m:sSubSup>
                      <m:sSubSupPr>
                        <m:ctrlPr>
                          <a:rPr kumimoji="1" lang="en-US" altLang="zh-CN" sz="1800" b="0" i="1" smtClean="0">
                            <a:latin typeface="Cambria Math" panose="02040503050406030204" pitchFamily="18" charset="0"/>
                          </a:rPr>
                        </m:ctrlPr>
                      </m:sSubSupPr>
                      <m:e>
                        <m:r>
                          <a:rPr kumimoji="1" lang="en-US" altLang="zh-CN" sz="1800" b="0" i="1" smtClean="0">
                            <a:latin typeface="Cambria Math" panose="02040503050406030204" pitchFamily="18" charset="0"/>
                          </a:rPr>
                          <m:t>𝑟</m:t>
                        </m:r>
                      </m:e>
                      <m:sub>
                        <m:r>
                          <a:rPr kumimoji="1" lang="en-US" altLang="zh-CN" sz="1800" b="0" i="1" smtClean="0">
                            <a:latin typeface="Cambria Math" panose="02040503050406030204" pitchFamily="18" charset="0"/>
                          </a:rPr>
                          <m:t>𝑢𝑖</m:t>
                        </m:r>
                        <m:r>
                          <a:rPr kumimoji="1" lang="en-US" altLang="zh-CN" sz="1800" b="0" i="1" smtClean="0">
                            <a:latin typeface="Cambria Math" panose="02040503050406030204" pitchFamily="18" charset="0"/>
                          </a:rPr>
                          <m:t> </m:t>
                        </m:r>
                      </m:sub>
                      <m:sup>
                        <m:r>
                          <a:rPr kumimoji="1" lang="en-US" altLang="zh-CN" sz="1800" b="0" i="1" smtClean="0">
                            <a:latin typeface="Cambria Math" panose="02040503050406030204" pitchFamily="18" charset="0"/>
                          </a:rPr>
                          <m:t>h𝑎𝑡</m:t>
                        </m:r>
                      </m:sup>
                    </m:sSubSup>
                    <m:r>
                      <a:rPr kumimoji="1" lang="en-US" altLang="zh-CN" sz="1800" b="0" i="1" smtClean="0">
                        <a:latin typeface="Cambria Math" panose="02040503050406030204" pitchFamily="18" charset="0"/>
                      </a:rPr>
                      <m:t>=</m:t>
                    </m:r>
                    <m:sSub>
                      <m:sSubPr>
                        <m:ctrlPr>
                          <a:rPr kumimoji="1" lang="en-US" altLang="zh-CN" sz="1800" b="0" i="1" smtClean="0">
                            <a:latin typeface="Cambria Math" panose="02040503050406030204" pitchFamily="18" charset="0"/>
                          </a:rPr>
                        </m:ctrlPr>
                      </m:sSubPr>
                      <m:e>
                        <m:r>
                          <a:rPr kumimoji="1" lang="en-US" altLang="zh-CN" sz="1800" b="0" i="1" smtClean="0">
                            <a:latin typeface="Cambria Math" panose="02040503050406030204" pitchFamily="18" charset="0"/>
                          </a:rPr>
                          <m:t>𝑃</m:t>
                        </m:r>
                      </m:e>
                      <m:sub>
                        <m:r>
                          <a:rPr kumimoji="1" lang="en-US" altLang="zh-CN" sz="1800" b="0" i="1" smtClean="0">
                            <a:latin typeface="Cambria Math" panose="02040503050406030204" pitchFamily="18" charset="0"/>
                          </a:rPr>
                          <m:t>𝑢</m:t>
                        </m:r>
                      </m:sub>
                    </m:sSub>
                    <m:r>
                      <a:rPr kumimoji="1" lang="en-US" altLang="zh-CN" sz="1800" b="0" i="1" smtClean="0">
                        <a:latin typeface="Cambria Math" panose="02040503050406030204" pitchFamily="18" charset="0"/>
                      </a:rPr>
                      <m:t>·</m:t>
                    </m:r>
                    <m:sSubSup>
                      <m:sSubSupPr>
                        <m:ctrlPr>
                          <a:rPr kumimoji="1" lang="en-US" altLang="zh-CN" sz="1800" b="0" i="1" smtClean="0">
                            <a:latin typeface="Cambria Math" panose="02040503050406030204" pitchFamily="18" charset="0"/>
                          </a:rPr>
                        </m:ctrlPr>
                      </m:sSubSupPr>
                      <m:e>
                        <m:r>
                          <a:rPr kumimoji="1" lang="en-US" altLang="zh-CN" sz="1800" b="0" i="1" smtClean="0">
                            <a:latin typeface="Cambria Math" panose="02040503050406030204" pitchFamily="18" charset="0"/>
                          </a:rPr>
                          <m:t>𝑄</m:t>
                        </m:r>
                      </m:e>
                      <m:sub>
                        <m:r>
                          <a:rPr kumimoji="1" lang="en-US" altLang="zh-CN" sz="1800" b="0" i="1" smtClean="0">
                            <a:latin typeface="Cambria Math" panose="02040503050406030204" pitchFamily="18" charset="0"/>
                          </a:rPr>
                          <m:t>𝑖</m:t>
                        </m:r>
                      </m:sub>
                      <m:sup>
                        <m:r>
                          <a:rPr kumimoji="1" lang="en-US" altLang="zh-CN" sz="1800" b="0" i="1" smtClean="0">
                            <a:latin typeface="Cambria Math" panose="02040503050406030204" pitchFamily="18" charset="0"/>
                          </a:rPr>
                          <m:t>𝑇</m:t>
                        </m:r>
                      </m:sup>
                    </m:sSubSup>
                    <m:r>
                      <a:rPr kumimoji="1" lang="en-US" altLang="zh-CN" sz="1800" b="0" i="0" smtClean="0">
                        <a:latin typeface="Cambria Math" panose="02040503050406030204" pitchFamily="18" charset="0"/>
                      </a:rPr>
                      <m:t>+</m:t>
                    </m:r>
                    <m:sSub>
                      <m:sSubPr>
                        <m:ctrlPr>
                          <a:rPr kumimoji="1" lang="en-US" altLang="zh-CN" sz="1800" b="0" i="1" smtClean="0">
                            <a:latin typeface="Cambria Math" panose="02040503050406030204" pitchFamily="18" charset="0"/>
                          </a:rPr>
                        </m:ctrlPr>
                      </m:sSubPr>
                      <m:e>
                        <m:r>
                          <m:rPr>
                            <m:sty m:val="p"/>
                          </m:rPr>
                          <a:rPr kumimoji="1" lang="en-US" altLang="zh-CN" sz="1800" b="0" i="0" smtClean="0">
                            <a:latin typeface="Cambria Math" panose="02040503050406030204" pitchFamily="18" charset="0"/>
                          </a:rPr>
                          <m:t>b</m:t>
                        </m:r>
                      </m:e>
                      <m:sub>
                        <m:r>
                          <m:rPr>
                            <m:sty m:val="p"/>
                          </m:rPr>
                          <a:rPr kumimoji="1" lang="en-US" altLang="zh-CN" sz="1800" b="0" i="0" smtClean="0">
                            <a:latin typeface="Cambria Math" panose="02040503050406030204" pitchFamily="18" charset="0"/>
                          </a:rPr>
                          <m:t>u</m:t>
                        </m:r>
                      </m:sub>
                    </m:sSub>
                    <m:r>
                      <a:rPr kumimoji="1" lang="en-US" altLang="zh-CN" sz="1800" b="0" i="0" smtClean="0">
                        <a:latin typeface="Cambria Math" panose="02040503050406030204" pitchFamily="18" charset="0"/>
                      </a:rPr>
                      <m:t>+</m:t>
                    </m:r>
                    <m:sSub>
                      <m:sSubPr>
                        <m:ctrlPr>
                          <a:rPr kumimoji="1" lang="en-US" altLang="zh-CN" sz="1800" b="0" i="1" smtClean="0">
                            <a:latin typeface="Cambria Math" panose="02040503050406030204" pitchFamily="18" charset="0"/>
                          </a:rPr>
                        </m:ctrlPr>
                      </m:sSubPr>
                      <m:e>
                        <m:r>
                          <m:rPr>
                            <m:sty m:val="p"/>
                          </m:rPr>
                          <a:rPr kumimoji="1" lang="en-US" altLang="zh-CN" sz="1800" b="0" i="0" smtClean="0">
                            <a:latin typeface="Cambria Math" panose="02040503050406030204" pitchFamily="18" charset="0"/>
                          </a:rPr>
                          <m:t>b</m:t>
                        </m:r>
                      </m:e>
                      <m:sub>
                        <m:r>
                          <m:rPr>
                            <m:sty m:val="p"/>
                          </m:rPr>
                          <a:rPr kumimoji="1" lang="en-US" altLang="zh-CN" sz="1800" b="0" i="0" smtClean="0">
                            <a:latin typeface="Cambria Math" panose="02040503050406030204" pitchFamily="18" charset="0"/>
                          </a:rPr>
                          <m:t>i</m:t>
                        </m:r>
                      </m:sub>
                    </m:sSub>
                  </m:oMath>
                </a14:m>
                <a:endParaRPr kumimoji="1" lang="en-US" altLang="zh-CN" sz="1800" dirty="0"/>
              </a:p>
              <a:p>
                <a:r>
                  <a:rPr kumimoji="1" lang="zh-CN" altLang="en-US" dirty="0"/>
                  <a:t>包含偏置项与正则项的损失函数</a:t>
                </a:r>
                <a:r>
                  <a:rPr kumimoji="1" lang="en-US" altLang="zh-CN" dirty="0"/>
                  <a:t>:</a:t>
                </a:r>
              </a:p>
              <a:p>
                <a:pPr marL="0" indent="0">
                  <a:buNone/>
                </a:pPr>
                <a14:m>
                  <m:oMathPara xmlns:m="http://schemas.openxmlformats.org/officeDocument/2006/math">
                    <m:oMathParaPr>
                      <m:jc m:val="centerGroup"/>
                    </m:oMathParaPr>
                    <m:oMath xmlns:m="http://schemas.openxmlformats.org/officeDocument/2006/math">
                      <m:r>
                        <a:rPr kumimoji="1" lang="en-US" altLang="zh-CN" b="0" i="0" smtClean="0">
                          <a:latin typeface="Cambria Math" panose="02040503050406030204" pitchFamily="18" charset="0"/>
                        </a:rPr>
                        <m:t> </m:t>
                      </m:r>
                      <m:r>
                        <a:rPr kumimoji="1" lang="en-US" altLang="zh-CN" b="0" i="1" smtClean="0">
                          <a:latin typeface="Cambria Math" panose="02040503050406030204" pitchFamily="18" charset="0"/>
                        </a:rPr>
                        <m:t>𝑒𝑟𝑟𝑜𝑟</m:t>
                      </m:r>
                      <m:r>
                        <a:rPr kumimoji="1" lang="en-US" altLang="zh-CN" b="0" i="1" smtClean="0">
                          <a:latin typeface="Cambria Math" panose="02040503050406030204" pitchFamily="18" charset="0"/>
                        </a:rPr>
                        <m:t>=</m:t>
                      </m:r>
                      <m:nary>
                        <m:naryPr>
                          <m:chr m:val="∑"/>
                          <m:supHide m:val="on"/>
                          <m:ctrlPr>
                            <a:rPr kumimoji="1" lang="en-US" altLang="zh-CN" i="1">
                              <a:latin typeface="Cambria Math" panose="02040503050406030204" pitchFamily="18" charset="0"/>
                            </a:rPr>
                          </m:ctrlPr>
                        </m:naryPr>
                        <m:sub>
                          <m:r>
                            <m:rPr>
                              <m:brk m:alnAt="7"/>
                            </m:rPr>
                            <a:rPr kumimoji="1" lang="en-US" altLang="zh-CN" i="1">
                              <a:latin typeface="Cambria Math" panose="02040503050406030204" pitchFamily="18" charset="0"/>
                            </a:rPr>
                            <m:t>(</m:t>
                          </m:r>
                          <m:r>
                            <a:rPr kumimoji="1" lang="en-US" altLang="zh-CN" i="1">
                              <a:latin typeface="Cambria Math" panose="02040503050406030204" pitchFamily="18" charset="0"/>
                            </a:rPr>
                            <m:t>𝑢</m:t>
                          </m:r>
                          <m:r>
                            <a:rPr kumimoji="1" lang="en-US" altLang="zh-CN" i="1">
                              <a:latin typeface="Cambria Math" panose="02040503050406030204" pitchFamily="18" charset="0"/>
                            </a:rPr>
                            <m:t>,</m:t>
                          </m:r>
                          <m:r>
                            <a:rPr kumimoji="1" lang="en-US" altLang="zh-CN" i="1">
                              <a:latin typeface="Cambria Math" panose="02040503050406030204" pitchFamily="18" charset="0"/>
                            </a:rPr>
                            <m:t>𝑖</m:t>
                          </m:r>
                          <m:r>
                            <a:rPr kumimoji="1" lang="en-US" altLang="zh-CN" i="1">
                              <a:latin typeface="Cambria Math" panose="02040503050406030204" pitchFamily="18" charset="0"/>
                            </a:rPr>
                            <m:t>)∈</m:t>
                          </m:r>
                          <m:r>
                            <a:rPr kumimoji="1" lang="en-US" altLang="zh-CN" i="1">
                              <a:latin typeface="Cambria Math" panose="02040503050406030204" pitchFamily="18" charset="0"/>
                              <a:ea typeface="Cambria Math" panose="02040503050406030204" pitchFamily="18" charset="0"/>
                            </a:rPr>
                            <m:t>𝐴</m:t>
                          </m:r>
                        </m:sub>
                        <m:sup/>
                        <m:e>
                          <m:r>
                            <a:rPr kumimoji="1" lang="en-US" altLang="zh-CN" i="1">
                              <a:latin typeface="Cambria Math" panose="02040503050406030204" pitchFamily="18" charset="0"/>
                            </a:rPr>
                            <m:t>(</m:t>
                          </m:r>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rPr>
                                <m:t>𝑟</m:t>
                              </m:r>
                            </m:e>
                            <m:sub>
                              <m:r>
                                <a:rPr kumimoji="1" lang="en-US" altLang="zh-CN" i="1">
                                  <a:latin typeface="Cambria Math" panose="02040503050406030204" pitchFamily="18" charset="0"/>
                                </a:rPr>
                                <m:t>𝑢𝑖</m:t>
                              </m:r>
                            </m:sub>
                          </m:sSub>
                        </m:e>
                      </m:nary>
                      <m:r>
                        <a:rPr kumimoji="1" lang="en-US" altLang="zh-CN" i="1">
                          <a:latin typeface="Cambria Math" panose="02040503050406030204" pitchFamily="18" charset="0"/>
                        </a:rPr>
                        <m:t>−</m:t>
                      </m:r>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rPr>
                            <m:t>𝑃</m:t>
                          </m:r>
                        </m:e>
                        <m:sub>
                          <m:r>
                            <a:rPr kumimoji="1" lang="en-US" altLang="zh-CN" i="1">
                              <a:latin typeface="Cambria Math" panose="02040503050406030204" pitchFamily="18" charset="0"/>
                            </a:rPr>
                            <m:t>𝑢</m:t>
                          </m:r>
                        </m:sub>
                      </m:sSub>
                      <m:r>
                        <a:rPr kumimoji="1" lang="en-US" altLang="zh-CN" i="1">
                          <a:latin typeface="Cambria Math" panose="02040503050406030204" pitchFamily="18" charset="0"/>
                        </a:rPr>
                        <m:t>·</m:t>
                      </m:r>
                      <m:sSubSup>
                        <m:sSubSupPr>
                          <m:ctrlPr>
                            <a:rPr kumimoji="1" lang="en-US" altLang="zh-CN" i="1">
                              <a:latin typeface="Cambria Math" panose="02040503050406030204" pitchFamily="18" charset="0"/>
                            </a:rPr>
                          </m:ctrlPr>
                        </m:sSubSupPr>
                        <m:e>
                          <m:r>
                            <a:rPr kumimoji="1" lang="en-US" altLang="zh-CN" i="1">
                              <a:latin typeface="Cambria Math" panose="02040503050406030204" pitchFamily="18" charset="0"/>
                            </a:rPr>
                            <m:t>𝑄</m:t>
                          </m:r>
                        </m:e>
                        <m:sub>
                          <m:r>
                            <a:rPr kumimoji="1" lang="en-US" altLang="zh-CN" i="1">
                              <a:latin typeface="Cambria Math" panose="02040503050406030204" pitchFamily="18" charset="0"/>
                            </a:rPr>
                            <m:t>𝑖</m:t>
                          </m:r>
                        </m:sub>
                        <m:sup>
                          <m:r>
                            <a:rPr kumimoji="1" lang="en-US" altLang="zh-CN" i="1">
                              <a:latin typeface="Cambria Math" panose="02040503050406030204" pitchFamily="18" charset="0"/>
                            </a:rPr>
                            <m:t>𝑇</m:t>
                          </m:r>
                        </m:sup>
                      </m:sSubSup>
                      <m:r>
                        <a:rPr kumimoji="1" lang="en-US" altLang="zh-CN" b="0" i="1" smtClean="0">
                          <a:latin typeface="Cambria Math" panose="02040503050406030204" pitchFamily="18" charset="0"/>
                        </a:rPr>
                        <m:t>−</m:t>
                      </m:r>
                      <m:sSub>
                        <m:sSubPr>
                          <m:ctrlPr>
                            <a:rPr kumimoji="1" lang="en-US" altLang="zh-CN" i="1">
                              <a:latin typeface="Cambria Math" panose="02040503050406030204" pitchFamily="18" charset="0"/>
                            </a:rPr>
                          </m:ctrlPr>
                        </m:sSubPr>
                        <m:e>
                          <m:r>
                            <m:rPr>
                              <m:sty m:val="p"/>
                            </m:rPr>
                            <a:rPr kumimoji="1" lang="en-US" altLang="zh-CN">
                              <a:latin typeface="Cambria Math" panose="02040503050406030204" pitchFamily="18" charset="0"/>
                            </a:rPr>
                            <m:t>b</m:t>
                          </m:r>
                        </m:e>
                        <m:sub>
                          <m:r>
                            <m:rPr>
                              <m:sty m:val="p"/>
                            </m:rPr>
                            <a:rPr kumimoji="1" lang="en-US" altLang="zh-CN">
                              <a:latin typeface="Cambria Math" panose="02040503050406030204" pitchFamily="18" charset="0"/>
                            </a:rPr>
                            <m:t>u</m:t>
                          </m:r>
                        </m:sub>
                      </m:sSub>
                      <m:r>
                        <a:rPr kumimoji="1" lang="en-US" altLang="zh-CN" b="0" i="1" smtClean="0">
                          <a:latin typeface="Cambria Math" panose="02040503050406030204" pitchFamily="18" charset="0"/>
                        </a:rPr>
                        <m:t>−</m:t>
                      </m:r>
                      <m:sSub>
                        <m:sSubPr>
                          <m:ctrlPr>
                            <a:rPr kumimoji="1" lang="en-US" altLang="zh-CN" i="1">
                              <a:latin typeface="Cambria Math" panose="02040503050406030204" pitchFamily="18" charset="0"/>
                            </a:rPr>
                          </m:ctrlPr>
                        </m:sSubPr>
                        <m:e>
                          <m:r>
                            <m:rPr>
                              <m:sty m:val="p"/>
                            </m:rPr>
                            <a:rPr kumimoji="1" lang="en-US" altLang="zh-CN">
                              <a:latin typeface="Cambria Math" panose="02040503050406030204" pitchFamily="18" charset="0"/>
                            </a:rPr>
                            <m:t>b</m:t>
                          </m:r>
                        </m:e>
                        <m:sub>
                          <m:r>
                            <m:rPr>
                              <m:sty m:val="p"/>
                            </m:rPr>
                            <a:rPr kumimoji="1" lang="en-US" altLang="zh-CN">
                              <a:latin typeface="Cambria Math" panose="02040503050406030204" pitchFamily="18" charset="0"/>
                            </a:rPr>
                            <m:t>i</m:t>
                          </m:r>
                        </m:sub>
                      </m:sSub>
                      <m:r>
                        <a:rPr kumimoji="1" lang="en-US" altLang="zh-CN" i="1">
                          <a:latin typeface="Cambria Math" panose="02040503050406030204" pitchFamily="18" charset="0"/>
                        </a:rPr>
                        <m:t>)</m:t>
                      </m:r>
                      <m:r>
                        <a:rPr kumimoji="1" lang="en-US" altLang="zh-CN" b="0" i="1" baseline="30000" smtClean="0">
                          <a:latin typeface="Cambria Math" panose="02040503050406030204" pitchFamily="18" charset="0"/>
                        </a:rPr>
                        <m:t>2</m:t>
                      </m:r>
                      <m:r>
                        <a:rPr kumimoji="1" lang="en-US" altLang="zh-CN" b="0" i="1" smtClean="0">
                          <a:latin typeface="Cambria Math" panose="02040503050406030204" pitchFamily="18" charset="0"/>
                        </a:rPr>
                        <m:t>+</m:t>
                      </m:r>
                      <m:r>
                        <a:rPr kumimoji="1" lang="en-US" altLang="zh-CN" b="0" i="1" smtClean="0">
                          <a:latin typeface="Cambria Math" panose="02040503050406030204" pitchFamily="18" charset="0"/>
                          <a:ea typeface="Cambria Math" panose="02040503050406030204" pitchFamily="18" charset="0"/>
                        </a:rPr>
                        <m:t>𝜆</m:t>
                      </m:r>
                      <m:d>
                        <m:dPr>
                          <m:ctrlPr>
                            <a:rPr kumimoji="1" lang="en-US" altLang="zh-CN" b="0" i="1" smtClean="0">
                              <a:latin typeface="Cambria Math" panose="02040503050406030204" pitchFamily="18" charset="0"/>
                              <a:ea typeface="Cambria Math" panose="02040503050406030204" pitchFamily="18" charset="0"/>
                            </a:rPr>
                          </m:ctrlPr>
                        </m:dPr>
                        <m:e>
                          <m:sSup>
                            <m:sSupPr>
                              <m:ctrlPr>
                                <a:rPr kumimoji="1" lang="en-US" altLang="zh-CN" b="0" i="1" smtClean="0">
                                  <a:latin typeface="Cambria Math" panose="02040503050406030204" pitchFamily="18" charset="0"/>
                                  <a:ea typeface="Cambria Math" panose="02040503050406030204" pitchFamily="18" charset="0"/>
                                </a:rPr>
                              </m:ctrlPr>
                            </m:sSupPr>
                            <m:e>
                              <m:d>
                                <m:dPr>
                                  <m:begChr m:val="|"/>
                                  <m:endChr m:val="|"/>
                                  <m:ctrlPr>
                                    <a:rPr kumimoji="1" lang="en-US" altLang="zh-CN" b="0" i="1" smtClean="0">
                                      <a:latin typeface="Cambria Math" panose="02040503050406030204" pitchFamily="18" charset="0"/>
                                      <a:ea typeface="Cambria Math" panose="02040503050406030204" pitchFamily="18" charset="0"/>
                                    </a:rPr>
                                  </m:ctrlPr>
                                </m:dPr>
                                <m:e>
                                  <m:d>
                                    <m:dPr>
                                      <m:begChr m:val="|"/>
                                      <m:endChr m:val="|"/>
                                      <m:ctrlPr>
                                        <a:rPr kumimoji="1" lang="en-US" altLang="zh-CN" b="0" i="1" smtClean="0">
                                          <a:latin typeface="Cambria Math" panose="02040503050406030204" pitchFamily="18" charset="0"/>
                                          <a:ea typeface="Cambria Math" panose="02040503050406030204" pitchFamily="18" charset="0"/>
                                        </a:rPr>
                                      </m:ctrlPr>
                                    </m:dPr>
                                    <m:e>
                                      <m:sSub>
                                        <m:sSubPr>
                                          <m:ctrlPr>
                                            <a:rPr kumimoji="1" lang="en-US" altLang="zh-CN" b="0" i="1" smtClean="0">
                                              <a:latin typeface="Cambria Math" panose="02040503050406030204" pitchFamily="18" charset="0"/>
                                              <a:ea typeface="Cambria Math" panose="02040503050406030204" pitchFamily="18" charset="0"/>
                                            </a:rPr>
                                          </m:ctrlPr>
                                        </m:sSubPr>
                                        <m:e>
                                          <m:r>
                                            <a:rPr kumimoji="1" lang="en-US" altLang="zh-CN" b="0" i="1" smtClean="0">
                                              <a:latin typeface="Cambria Math" panose="02040503050406030204" pitchFamily="18" charset="0"/>
                                              <a:ea typeface="Cambria Math" panose="02040503050406030204" pitchFamily="18" charset="0"/>
                                            </a:rPr>
                                            <m:t>𝑃</m:t>
                                          </m:r>
                                        </m:e>
                                        <m:sub>
                                          <m:r>
                                            <a:rPr kumimoji="1" lang="en-US" altLang="zh-CN" b="0" i="1" smtClean="0">
                                              <a:latin typeface="Cambria Math" panose="02040503050406030204" pitchFamily="18" charset="0"/>
                                              <a:ea typeface="Cambria Math" panose="02040503050406030204" pitchFamily="18" charset="0"/>
                                            </a:rPr>
                                            <m:t>𝑢</m:t>
                                          </m:r>
                                        </m:sub>
                                      </m:sSub>
                                    </m:e>
                                  </m:d>
                                </m:e>
                              </m:d>
                            </m:e>
                            <m:sup>
                              <m:r>
                                <a:rPr kumimoji="1" lang="en-US" altLang="zh-CN" b="0" i="1" smtClean="0">
                                  <a:latin typeface="Cambria Math" panose="02040503050406030204" pitchFamily="18" charset="0"/>
                                  <a:ea typeface="Cambria Math" panose="02040503050406030204" pitchFamily="18" charset="0"/>
                                </a:rPr>
                                <m:t>2</m:t>
                              </m:r>
                            </m:sup>
                          </m:sSup>
                          <m:r>
                            <a:rPr kumimoji="1" lang="en-US" altLang="zh-CN" b="0" i="1" smtClean="0">
                              <a:latin typeface="Cambria Math" panose="02040503050406030204" pitchFamily="18" charset="0"/>
                              <a:ea typeface="Cambria Math" panose="02040503050406030204" pitchFamily="18" charset="0"/>
                            </a:rPr>
                            <m:t>+</m:t>
                          </m:r>
                          <m:sSup>
                            <m:sSupPr>
                              <m:ctrlPr>
                                <a:rPr kumimoji="1" lang="en-US" altLang="zh-CN" b="0" i="1" smtClean="0">
                                  <a:latin typeface="Cambria Math" panose="02040503050406030204" pitchFamily="18" charset="0"/>
                                  <a:ea typeface="Cambria Math" panose="02040503050406030204" pitchFamily="18" charset="0"/>
                                </a:rPr>
                              </m:ctrlPr>
                            </m:sSupPr>
                            <m:e>
                              <m:d>
                                <m:dPr>
                                  <m:begChr m:val="|"/>
                                  <m:endChr m:val="|"/>
                                  <m:ctrlPr>
                                    <a:rPr kumimoji="1" lang="en-US" altLang="zh-CN" b="0" i="1" smtClean="0">
                                      <a:latin typeface="Cambria Math" panose="02040503050406030204" pitchFamily="18" charset="0"/>
                                      <a:ea typeface="Cambria Math" panose="02040503050406030204" pitchFamily="18" charset="0"/>
                                    </a:rPr>
                                  </m:ctrlPr>
                                </m:dPr>
                                <m:e>
                                  <m:d>
                                    <m:dPr>
                                      <m:begChr m:val="|"/>
                                      <m:endChr m:val="|"/>
                                      <m:ctrlPr>
                                        <a:rPr kumimoji="1" lang="en-US" altLang="zh-CN" b="0" i="1" smtClean="0">
                                          <a:latin typeface="Cambria Math" panose="02040503050406030204" pitchFamily="18" charset="0"/>
                                          <a:ea typeface="Cambria Math" panose="02040503050406030204" pitchFamily="18" charset="0"/>
                                        </a:rPr>
                                      </m:ctrlPr>
                                    </m:dPr>
                                    <m:e>
                                      <m:sSub>
                                        <m:sSubPr>
                                          <m:ctrlPr>
                                            <a:rPr kumimoji="1" lang="en-US" altLang="zh-CN" b="0" i="1" smtClean="0">
                                              <a:latin typeface="Cambria Math" panose="02040503050406030204" pitchFamily="18" charset="0"/>
                                              <a:ea typeface="Cambria Math" panose="02040503050406030204" pitchFamily="18" charset="0"/>
                                            </a:rPr>
                                          </m:ctrlPr>
                                        </m:sSubPr>
                                        <m:e>
                                          <m:r>
                                            <a:rPr kumimoji="1" lang="en-US" altLang="zh-CN" b="0" i="1" smtClean="0">
                                              <a:latin typeface="Cambria Math" panose="02040503050406030204" pitchFamily="18" charset="0"/>
                                              <a:ea typeface="Cambria Math" panose="02040503050406030204" pitchFamily="18" charset="0"/>
                                            </a:rPr>
                                            <m:t>𝑄</m:t>
                                          </m:r>
                                        </m:e>
                                        <m:sub>
                                          <m:r>
                                            <a:rPr kumimoji="1" lang="en-US" altLang="zh-CN" b="0" i="1" smtClean="0">
                                              <a:latin typeface="Cambria Math" panose="02040503050406030204" pitchFamily="18" charset="0"/>
                                              <a:ea typeface="Cambria Math" panose="02040503050406030204" pitchFamily="18" charset="0"/>
                                            </a:rPr>
                                            <m:t>𝑖</m:t>
                                          </m:r>
                                        </m:sub>
                                      </m:sSub>
                                    </m:e>
                                  </m:d>
                                </m:e>
                              </m:d>
                            </m:e>
                            <m:sup>
                              <m:r>
                                <a:rPr kumimoji="1" lang="en-US" altLang="zh-CN" b="0" i="1" smtClean="0">
                                  <a:latin typeface="Cambria Math" panose="02040503050406030204" pitchFamily="18" charset="0"/>
                                  <a:ea typeface="Cambria Math" panose="02040503050406030204" pitchFamily="18" charset="0"/>
                                </a:rPr>
                                <m:t>2</m:t>
                              </m:r>
                            </m:sup>
                          </m:sSup>
                          <m:r>
                            <a:rPr kumimoji="1" lang="en-US" altLang="zh-CN" b="0" i="1" smtClean="0">
                              <a:latin typeface="Cambria Math" panose="02040503050406030204" pitchFamily="18" charset="0"/>
                              <a:ea typeface="Cambria Math" panose="02040503050406030204" pitchFamily="18" charset="0"/>
                            </a:rPr>
                            <m:t>+</m:t>
                          </m:r>
                          <m:sSubSup>
                            <m:sSubSupPr>
                              <m:ctrlPr>
                                <a:rPr kumimoji="1" lang="en-US" altLang="zh-CN" b="0" i="1" smtClean="0">
                                  <a:latin typeface="Cambria Math" panose="02040503050406030204" pitchFamily="18" charset="0"/>
                                </a:rPr>
                              </m:ctrlPr>
                            </m:sSubSupPr>
                            <m:e>
                              <m:r>
                                <m:rPr>
                                  <m:sty m:val="p"/>
                                </m:rPr>
                                <a:rPr kumimoji="1" lang="en-US" altLang="zh-CN">
                                  <a:latin typeface="Cambria Math" panose="02040503050406030204" pitchFamily="18" charset="0"/>
                                </a:rPr>
                                <m:t>b</m:t>
                              </m:r>
                            </m:e>
                            <m:sub>
                              <m:r>
                                <m:rPr>
                                  <m:sty m:val="p"/>
                                </m:rPr>
                                <a:rPr kumimoji="1" lang="en-US" altLang="zh-CN">
                                  <a:latin typeface="Cambria Math" panose="02040503050406030204" pitchFamily="18" charset="0"/>
                                </a:rPr>
                                <m:t>u</m:t>
                              </m:r>
                            </m:sub>
                            <m:sup>
                              <m:r>
                                <a:rPr kumimoji="1" lang="en-US" altLang="zh-CN" b="0" i="1" smtClean="0">
                                  <a:latin typeface="Cambria Math" panose="02040503050406030204" pitchFamily="18" charset="0"/>
                                </a:rPr>
                                <m:t>2</m:t>
                              </m:r>
                            </m:sup>
                          </m:sSubSup>
                          <m:r>
                            <a:rPr kumimoji="1" lang="en-US" altLang="zh-CN" b="0" i="1" smtClean="0">
                              <a:latin typeface="Cambria Math" panose="02040503050406030204" pitchFamily="18" charset="0"/>
                            </a:rPr>
                            <m:t>+</m:t>
                          </m:r>
                          <m:sSubSup>
                            <m:sSubSupPr>
                              <m:ctrlPr>
                                <a:rPr kumimoji="1" lang="en-US" altLang="zh-CN" b="0" i="1" smtClean="0">
                                  <a:latin typeface="Cambria Math" panose="02040503050406030204" pitchFamily="18" charset="0"/>
                                </a:rPr>
                              </m:ctrlPr>
                            </m:sSubSupPr>
                            <m:e>
                              <m:r>
                                <m:rPr>
                                  <m:sty m:val="p"/>
                                </m:rPr>
                                <a:rPr kumimoji="1" lang="en-US" altLang="zh-CN">
                                  <a:latin typeface="Cambria Math" panose="02040503050406030204" pitchFamily="18" charset="0"/>
                                </a:rPr>
                                <m:t>b</m:t>
                              </m:r>
                            </m:e>
                            <m:sub>
                              <m:r>
                                <m:rPr>
                                  <m:sty m:val="p"/>
                                </m:rPr>
                                <a:rPr kumimoji="1" lang="en-US" altLang="zh-CN">
                                  <a:latin typeface="Cambria Math" panose="02040503050406030204" pitchFamily="18" charset="0"/>
                                </a:rPr>
                                <m:t>i</m:t>
                              </m:r>
                            </m:sub>
                            <m:sup>
                              <m:r>
                                <a:rPr kumimoji="1" lang="en-US" altLang="zh-CN" b="0" i="1" smtClean="0">
                                  <a:latin typeface="Cambria Math" panose="02040503050406030204" pitchFamily="18" charset="0"/>
                                </a:rPr>
                                <m:t>2</m:t>
                              </m:r>
                            </m:sup>
                          </m:sSubSup>
                        </m:e>
                      </m:d>
                    </m:oMath>
                  </m:oMathPara>
                </a14:m>
                <a:endParaRPr kumimoji="1" lang="en-US" altLang="zh-CN" b="0" dirty="0">
                  <a:ea typeface="Cambria Math" panose="02040503050406030204" pitchFamily="18" charset="0"/>
                </a:endParaRPr>
              </a:p>
              <a:p>
                <a14:m>
                  <m:oMath xmlns:m="http://schemas.openxmlformats.org/officeDocument/2006/math">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rPr>
                          <m:t>𝑃</m:t>
                        </m:r>
                      </m:e>
                      <m:sub>
                        <m:r>
                          <a:rPr kumimoji="1" lang="en-US" altLang="zh-CN" i="1">
                            <a:latin typeface="Cambria Math" panose="02040503050406030204" pitchFamily="18" charset="0"/>
                          </a:rPr>
                          <m:t>𝑢</m:t>
                        </m:r>
                      </m:sub>
                    </m:sSub>
                    <m:r>
                      <a:rPr kumimoji="1" lang="zh-CN" altLang="en-US" i="1">
                        <a:latin typeface="Cambria Math" panose="02040503050406030204" pitchFamily="18" charset="0"/>
                      </a:rPr>
                      <m:t>的偏导</m:t>
                    </m:r>
                    <m:r>
                      <a:rPr kumimoji="1" lang="zh-CN" altLang="en-US" b="0" i="1" smtClean="0">
                        <a:latin typeface="Cambria Math" panose="02040503050406030204" pitchFamily="18" charset="0"/>
                      </a:rPr>
                      <m:t> </m:t>
                    </m:r>
                    <m:r>
                      <a:rPr kumimoji="1" lang="en-US" altLang="zh-CN" b="0" i="0" smtClean="0">
                        <a:latin typeface="Cambria Math" panose="02040503050406030204" pitchFamily="18" charset="0"/>
                      </a:rPr>
                      <m:t>=</m:t>
                    </m:r>
                    <m:r>
                      <a:rPr kumimoji="1" lang="en-US" altLang="zh-CN" b="0" i="1" smtClean="0">
                        <a:latin typeface="Cambria Math" panose="02040503050406030204" pitchFamily="18" charset="0"/>
                      </a:rPr>
                      <m:t>  −</m:t>
                    </m:r>
                    <m:r>
                      <a:rPr kumimoji="1" lang="zh-CN" altLang="en-US" b="0" i="1" smtClean="0">
                        <a:latin typeface="Cambria Math" panose="02040503050406030204" pitchFamily="18" charset="0"/>
                      </a:rPr>
                      <m:t> </m:t>
                    </m:r>
                    <m:r>
                      <a:rPr kumimoji="1" lang="en-US" altLang="zh-CN" b="0" i="1" smtClean="0">
                        <a:latin typeface="Cambria Math" panose="02040503050406030204" pitchFamily="18" charset="0"/>
                      </a:rPr>
                      <m:t>2∗(</m:t>
                    </m:r>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𝑟</m:t>
                        </m:r>
                      </m:e>
                      <m:sub>
                        <m:r>
                          <a:rPr kumimoji="1" lang="en-US" altLang="zh-CN" b="0" i="1" smtClean="0">
                            <a:latin typeface="Cambria Math" panose="02040503050406030204" pitchFamily="18" charset="0"/>
                          </a:rPr>
                          <m:t>𝑢𝑖</m:t>
                        </m:r>
                      </m:sub>
                    </m:sSub>
                    <m:r>
                      <a:rPr kumimoji="1" lang="en-US" altLang="zh-CN" b="0" i="1" smtClean="0">
                        <a:latin typeface="Cambria Math" panose="02040503050406030204" pitchFamily="18" charset="0"/>
                      </a:rPr>
                      <m:t>− </m:t>
                    </m:r>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rPr>
                          <m:t>𝑃</m:t>
                        </m:r>
                      </m:e>
                      <m:sub>
                        <m:r>
                          <a:rPr kumimoji="1" lang="en-US" altLang="zh-CN" i="1">
                            <a:latin typeface="Cambria Math" panose="02040503050406030204" pitchFamily="18" charset="0"/>
                          </a:rPr>
                          <m:t>𝑢</m:t>
                        </m:r>
                      </m:sub>
                    </m:sSub>
                    <m:r>
                      <a:rPr kumimoji="1" lang="en-US" altLang="zh-CN" i="1">
                        <a:latin typeface="Cambria Math" panose="02040503050406030204" pitchFamily="18" charset="0"/>
                      </a:rPr>
                      <m:t>·</m:t>
                    </m:r>
                    <m:sSubSup>
                      <m:sSubSupPr>
                        <m:ctrlPr>
                          <a:rPr kumimoji="1" lang="en-US" altLang="zh-CN" i="1">
                            <a:latin typeface="Cambria Math" panose="02040503050406030204" pitchFamily="18" charset="0"/>
                          </a:rPr>
                        </m:ctrlPr>
                      </m:sSubSupPr>
                      <m:e>
                        <m:r>
                          <a:rPr kumimoji="1" lang="en-US" altLang="zh-CN" i="1">
                            <a:latin typeface="Cambria Math" panose="02040503050406030204" pitchFamily="18" charset="0"/>
                          </a:rPr>
                          <m:t>𝑄</m:t>
                        </m:r>
                      </m:e>
                      <m:sub>
                        <m:r>
                          <a:rPr kumimoji="1" lang="en-US" altLang="zh-CN" i="1">
                            <a:latin typeface="Cambria Math" panose="02040503050406030204" pitchFamily="18" charset="0"/>
                          </a:rPr>
                          <m:t>𝑖</m:t>
                        </m:r>
                      </m:sub>
                      <m:sup>
                        <m:r>
                          <a:rPr kumimoji="1" lang="en-US" altLang="zh-CN" i="1">
                            <a:latin typeface="Cambria Math" panose="02040503050406030204" pitchFamily="18" charset="0"/>
                          </a:rPr>
                          <m:t>𝑇</m:t>
                        </m:r>
                      </m:sup>
                    </m:sSubSup>
                  </m:oMath>
                </a14:m>
                <a:r>
                  <a:rPr kumimoji="1" lang="en-US" altLang="zh-CN" dirty="0"/>
                  <a:t> </a:t>
                </a:r>
                <a14:m>
                  <m:oMath xmlns:m="http://schemas.openxmlformats.org/officeDocument/2006/math">
                    <m:r>
                      <a:rPr kumimoji="1" lang="en-US" altLang="zh-CN" i="1">
                        <a:latin typeface="Cambria Math" panose="02040503050406030204" pitchFamily="18" charset="0"/>
                      </a:rPr>
                      <m:t>−</m:t>
                    </m:r>
                    <m:sSub>
                      <m:sSubPr>
                        <m:ctrlPr>
                          <a:rPr kumimoji="1" lang="en-US" altLang="zh-CN" i="1">
                            <a:latin typeface="Cambria Math" panose="02040503050406030204" pitchFamily="18" charset="0"/>
                          </a:rPr>
                        </m:ctrlPr>
                      </m:sSubPr>
                      <m:e>
                        <m:r>
                          <m:rPr>
                            <m:sty m:val="p"/>
                          </m:rPr>
                          <a:rPr kumimoji="1" lang="en-US" altLang="zh-CN">
                            <a:latin typeface="Cambria Math" panose="02040503050406030204" pitchFamily="18" charset="0"/>
                          </a:rPr>
                          <m:t>b</m:t>
                        </m:r>
                      </m:e>
                      <m:sub>
                        <m:r>
                          <m:rPr>
                            <m:sty m:val="p"/>
                          </m:rPr>
                          <a:rPr kumimoji="1" lang="en-US" altLang="zh-CN">
                            <a:latin typeface="Cambria Math" panose="02040503050406030204" pitchFamily="18" charset="0"/>
                          </a:rPr>
                          <m:t>u</m:t>
                        </m:r>
                      </m:sub>
                    </m:sSub>
                    <m:r>
                      <a:rPr kumimoji="1" lang="en-US" altLang="zh-CN" i="1">
                        <a:latin typeface="Cambria Math" panose="02040503050406030204" pitchFamily="18" charset="0"/>
                      </a:rPr>
                      <m:t>−</m:t>
                    </m:r>
                    <m:sSub>
                      <m:sSubPr>
                        <m:ctrlPr>
                          <a:rPr kumimoji="1" lang="en-US" altLang="zh-CN" i="1">
                            <a:latin typeface="Cambria Math" panose="02040503050406030204" pitchFamily="18" charset="0"/>
                          </a:rPr>
                        </m:ctrlPr>
                      </m:sSubPr>
                      <m:e>
                        <m:r>
                          <m:rPr>
                            <m:sty m:val="p"/>
                          </m:rPr>
                          <a:rPr kumimoji="1" lang="en-US" altLang="zh-CN">
                            <a:latin typeface="Cambria Math" panose="02040503050406030204" pitchFamily="18" charset="0"/>
                          </a:rPr>
                          <m:t>b</m:t>
                        </m:r>
                      </m:e>
                      <m:sub>
                        <m:r>
                          <m:rPr>
                            <m:sty m:val="p"/>
                          </m:rPr>
                          <a:rPr kumimoji="1" lang="en-US" altLang="zh-CN">
                            <a:latin typeface="Cambria Math" panose="02040503050406030204" pitchFamily="18" charset="0"/>
                          </a:rPr>
                          <m:t>i</m:t>
                        </m:r>
                      </m:sub>
                    </m:sSub>
                  </m:oMath>
                </a14:m>
                <a:r>
                  <a:rPr kumimoji="1" lang="en-US" altLang="zh-CN" dirty="0"/>
                  <a:t>) * </a:t>
                </a:r>
                <a14:m>
                  <m:oMath xmlns:m="http://schemas.openxmlformats.org/officeDocument/2006/math">
                    <m:sSub>
                      <m:sSubPr>
                        <m:ctrlPr>
                          <a:rPr kumimoji="1" lang="en-US" altLang="zh-CN" i="1">
                            <a:latin typeface="Cambria Math" panose="02040503050406030204" pitchFamily="18" charset="0"/>
                            <a:ea typeface="Cambria Math" panose="02040503050406030204" pitchFamily="18" charset="0"/>
                          </a:rPr>
                        </m:ctrlPr>
                      </m:sSubPr>
                      <m:e>
                        <m:r>
                          <a:rPr kumimoji="1" lang="en-US" altLang="zh-CN" i="1">
                            <a:latin typeface="Cambria Math" panose="02040503050406030204" pitchFamily="18" charset="0"/>
                            <a:ea typeface="Cambria Math" panose="02040503050406030204" pitchFamily="18" charset="0"/>
                          </a:rPr>
                          <m:t>𝑄</m:t>
                        </m:r>
                      </m:e>
                      <m:sub>
                        <m:r>
                          <a:rPr kumimoji="1" lang="en-US" altLang="zh-CN" i="1">
                            <a:latin typeface="Cambria Math" panose="02040503050406030204" pitchFamily="18" charset="0"/>
                            <a:ea typeface="Cambria Math" panose="02040503050406030204" pitchFamily="18" charset="0"/>
                          </a:rPr>
                          <m:t>𝑖</m:t>
                        </m:r>
                      </m:sub>
                    </m:sSub>
                  </m:oMath>
                </a14:m>
                <a:r>
                  <a:rPr kumimoji="1" lang="en-US" altLang="zh-CN" dirty="0"/>
                  <a:t> + 2</a:t>
                </a:r>
                <a:r>
                  <a:rPr kumimoji="1" lang="en-US" altLang="zh-CN" dirty="0">
                    <a:ea typeface="Cambria Math" panose="02040503050406030204" pitchFamily="18" charset="0"/>
                  </a:rPr>
                  <a:t> </a:t>
                </a:r>
                <a14:m>
                  <m:oMath xmlns:m="http://schemas.openxmlformats.org/officeDocument/2006/math">
                    <m:r>
                      <a:rPr kumimoji="1" lang="en-US" altLang="zh-CN" i="1">
                        <a:latin typeface="Cambria Math" panose="02040503050406030204" pitchFamily="18" charset="0"/>
                        <a:ea typeface="Cambria Math" panose="02040503050406030204" pitchFamily="18" charset="0"/>
                      </a:rPr>
                      <m:t>𝜆</m:t>
                    </m:r>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rPr>
                          <m:t>𝑃</m:t>
                        </m:r>
                      </m:e>
                      <m:sub>
                        <m:r>
                          <a:rPr kumimoji="1" lang="en-US" altLang="zh-CN" i="1">
                            <a:latin typeface="Cambria Math" panose="02040503050406030204" pitchFamily="18" charset="0"/>
                          </a:rPr>
                          <m:t>𝑢</m:t>
                        </m:r>
                      </m:sub>
                    </m:sSub>
                  </m:oMath>
                </a14:m>
                <a:endParaRPr kumimoji="1" lang="en-US" altLang="zh-CN" dirty="0"/>
              </a:p>
              <a:p>
                <a14:m>
                  <m:oMath xmlns:m="http://schemas.openxmlformats.org/officeDocument/2006/math">
                    <m:sSub>
                      <m:sSubPr>
                        <m:ctrlPr>
                          <a:rPr kumimoji="1" lang="en-US" altLang="zh-CN" i="1">
                            <a:latin typeface="Cambria Math" panose="02040503050406030204" pitchFamily="18" charset="0"/>
                            <a:ea typeface="Cambria Math" panose="02040503050406030204" pitchFamily="18" charset="0"/>
                          </a:rPr>
                        </m:ctrlPr>
                      </m:sSubPr>
                      <m:e>
                        <m:r>
                          <a:rPr kumimoji="1" lang="en-US" altLang="zh-CN" i="1">
                            <a:latin typeface="Cambria Math" panose="02040503050406030204" pitchFamily="18" charset="0"/>
                            <a:ea typeface="Cambria Math" panose="02040503050406030204" pitchFamily="18" charset="0"/>
                          </a:rPr>
                          <m:t>𝑄</m:t>
                        </m:r>
                      </m:e>
                      <m:sub>
                        <m:r>
                          <a:rPr kumimoji="1" lang="en-US" altLang="zh-CN" i="1">
                            <a:latin typeface="Cambria Math" panose="02040503050406030204" pitchFamily="18" charset="0"/>
                            <a:ea typeface="Cambria Math" panose="02040503050406030204" pitchFamily="18" charset="0"/>
                          </a:rPr>
                          <m:t>𝑖</m:t>
                        </m:r>
                      </m:sub>
                    </m:sSub>
                    <m:r>
                      <a:rPr kumimoji="1" lang="zh-CN" altLang="en-US" i="1">
                        <a:latin typeface="Cambria Math" panose="02040503050406030204" pitchFamily="18" charset="0"/>
                      </a:rPr>
                      <m:t>的偏导</m:t>
                    </m:r>
                    <m:r>
                      <a:rPr kumimoji="1" lang="zh-CN" altLang="en-US" i="1">
                        <a:latin typeface="Cambria Math" panose="02040503050406030204" pitchFamily="18" charset="0"/>
                      </a:rPr>
                      <m:t> </m:t>
                    </m:r>
                    <m:r>
                      <a:rPr kumimoji="1" lang="en-US" altLang="zh-CN">
                        <a:latin typeface="Cambria Math" panose="02040503050406030204" pitchFamily="18" charset="0"/>
                      </a:rPr>
                      <m:t>=</m:t>
                    </m:r>
                    <m:r>
                      <a:rPr kumimoji="1" lang="en-US" altLang="zh-CN" b="0" i="1" smtClean="0">
                        <a:latin typeface="Cambria Math" panose="02040503050406030204" pitchFamily="18" charset="0"/>
                      </a:rPr>
                      <m:t>−</m:t>
                    </m:r>
                    <m:r>
                      <a:rPr kumimoji="1" lang="en-US" altLang="zh-CN" i="1">
                        <a:latin typeface="Cambria Math" panose="02040503050406030204" pitchFamily="18" charset="0"/>
                      </a:rPr>
                      <m:t> 2∗(</m:t>
                    </m:r>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rPr>
                          <m:t>𝑟</m:t>
                        </m:r>
                      </m:e>
                      <m:sub>
                        <m:r>
                          <a:rPr kumimoji="1" lang="en-US" altLang="zh-CN" i="1">
                            <a:latin typeface="Cambria Math" panose="02040503050406030204" pitchFamily="18" charset="0"/>
                          </a:rPr>
                          <m:t>𝑢𝑖</m:t>
                        </m:r>
                      </m:sub>
                    </m:sSub>
                    <m:r>
                      <a:rPr kumimoji="1" lang="en-US" altLang="zh-CN" i="1">
                        <a:latin typeface="Cambria Math" panose="02040503050406030204" pitchFamily="18" charset="0"/>
                      </a:rPr>
                      <m:t>− </m:t>
                    </m:r>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rPr>
                          <m:t>𝑃</m:t>
                        </m:r>
                      </m:e>
                      <m:sub>
                        <m:r>
                          <a:rPr kumimoji="1" lang="en-US" altLang="zh-CN" i="1">
                            <a:latin typeface="Cambria Math" panose="02040503050406030204" pitchFamily="18" charset="0"/>
                          </a:rPr>
                          <m:t>𝑢</m:t>
                        </m:r>
                      </m:sub>
                    </m:sSub>
                    <m:r>
                      <a:rPr kumimoji="1" lang="en-US" altLang="zh-CN" i="1">
                        <a:latin typeface="Cambria Math" panose="02040503050406030204" pitchFamily="18" charset="0"/>
                      </a:rPr>
                      <m:t>·</m:t>
                    </m:r>
                    <m:sSubSup>
                      <m:sSubSupPr>
                        <m:ctrlPr>
                          <a:rPr kumimoji="1" lang="en-US" altLang="zh-CN" i="1">
                            <a:latin typeface="Cambria Math" panose="02040503050406030204" pitchFamily="18" charset="0"/>
                          </a:rPr>
                        </m:ctrlPr>
                      </m:sSubSupPr>
                      <m:e>
                        <m:r>
                          <a:rPr kumimoji="1" lang="en-US" altLang="zh-CN" i="1">
                            <a:latin typeface="Cambria Math" panose="02040503050406030204" pitchFamily="18" charset="0"/>
                          </a:rPr>
                          <m:t>𝑄</m:t>
                        </m:r>
                      </m:e>
                      <m:sub>
                        <m:r>
                          <a:rPr kumimoji="1" lang="en-US" altLang="zh-CN" i="1">
                            <a:latin typeface="Cambria Math" panose="02040503050406030204" pitchFamily="18" charset="0"/>
                          </a:rPr>
                          <m:t>𝑖</m:t>
                        </m:r>
                      </m:sub>
                      <m:sup>
                        <m:r>
                          <a:rPr kumimoji="1" lang="en-US" altLang="zh-CN" i="1">
                            <a:latin typeface="Cambria Math" panose="02040503050406030204" pitchFamily="18" charset="0"/>
                          </a:rPr>
                          <m:t>𝑇</m:t>
                        </m:r>
                      </m:sup>
                    </m:sSubSup>
                  </m:oMath>
                </a14:m>
                <a:r>
                  <a:rPr kumimoji="1" lang="en-US" altLang="zh-CN" dirty="0"/>
                  <a:t> </a:t>
                </a:r>
                <a14:m>
                  <m:oMath xmlns:m="http://schemas.openxmlformats.org/officeDocument/2006/math">
                    <m:r>
                      <a:rPr kumimoji="1" lang="en-US" altLang="zh-CN" i="1">
                        <a:latin typeface="Cambria Math" panose="02040503050406030204" pitchFamily="18" charset="0"/>
                      </a:rPr>
                      <m:t>−</m:t>
                    </m:r>
                    <m:sSub>
                      <m:sSubPr>
                        <m:ctrlPr>
                          <a:rPr kumimoji="1" lang="en-US" altLang="zh-CN" i="1">
                            <a:latin typeface="Cambria Math" panose="02040503050406030204" pitchFamily="18" charset="0"/>
                          </a:rPr>
                        </m:ctrlPr>
                      </m:sSubPr>
                      <m:e>
                        <m:r>
                          <m:rPr>
                            <m:sty m:val="p"/>
                          </m:rPr>
                          <a:rPr kumimoji="1" lang="en-US" altLang="zh-CN">
                            <a:latin typeface="Cambria Math" panose="02040503050406030204" pitchFamily="18" charset="0"/>
                          </a:rPr>
                          <m:t>b</m:t>
                        </m:r>
                      </m:e>
                      <m:sub>
                        <m:r>
                          <m:rPr>
                            <m:sty m:val="p"/>
                          </m:rPr>
                          <a:rPr kumimoji="1" lang="en-US" altLang="zh-CN">
                            <a:latin typeface="Cambria Math" panose="02040503050406030204" pitchFamily="18" charset="0"/>
                          </a:rPr>
                          <m:t>u</m:t>
                        </m:r>
                      </m:sub>
                    </m:sSub>
                    <m:r>
                      <a:rPr kumimoji="1" lang="en-US" altLang="zh-CN" i="1">
                        <a:latin typeface="Cambria Math" panose="02040503050406030204" pitchFamily="18" charset="0"/>
                      </a:rPr>
                      <m:t>−</m:t>
                    </m:r>
                    <m:sSub>
                      <m:sSubPr>
                        <m:ctrlPr>
                          <a:rPr kumimoji="1" lang="en-US" altLang="zh-CN" i="1">
                            <a:latin typeface="Cambria Math" panose="02040503050406030204" pitchFamily="18" charset="0"/>
                          </a:rPr>
                        </m:ctrlPr>
                      </m:sSubPr>
                      <m:e>
                        <m:r>
                          <m:rPr>
                            <m:sty m:val="p"/>
                          </m:rPr>
                          <a:rPr kumimoji="1" lang="en-US" altLang="zh-CN">
                            <a:latin typeface="Cambria Math" panose="02040503050406030204" pitchFamily="18" charset="0"/>
                          </a:rPr>
                          <m:t>b</m:t>
                        </m:r>
                      </m:e>
                      <m:sub>
                        <m:r>
                          <m:rPr>
                            <m:sty m:val="p"/>
                          </m:rPr>
                          <a:rPr kumimoji="1" lang="en-US" altLang="zh-CN">
                            <a:latin typeface="Cambria Math" panose="02040503050406030204" pitchFamily="18" charset="0"/>
                          </a:rPr>
                          <m:t>i</m:t>
                        </m:r>
                      </m:sub>
                    </m:sSub>
                  </m:oMath>
                </a14:m>
                <a:r>
                  <a:rPr kumimoji="1" lang="en-US" altLang="zh-CN" dirty="0"/>
                  <a:t>) * </a:t>
                </a:r>
                <a14:m>
                  <m:oMath xmlns:m="http://schemas.openxmlformats.org/officeDocument/2006/math">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rPr>
                          <m:t>𝑃</m:t>
                        </m:r>
                      </m:e>
                      <m:sub>
                        <m:r>
                          <a:rPr kumimoji="1" lang="en-US" altLang="zh-CN" i="1">
                            <a:latin typeface="Cambria Math" panose="02040503050406030204" pitchFamily="18" charset="0"/>
                          </a:rPr>
                          <m:t>𝑢</m:t>
                        </m:r>
                      </m:sub>
                    </m:sSub>
                    <m:r>
                      <a:rPr kumimoji="1" lang="en-US" altLang="zh-CN" b="0" i="0" smtClean="0">
                        <a:latin typeface="Cambria Math" panose="02040503050406030204" pitchFamily="18" charset="0"/>
                      </a:rPr>
                      <m:t>+</m:t>
                    </m:r>
                  </m:oMath>
                </a14:m>
                <a:r>
                  <a:rPr kumimoji="1" lang="en-US" altLang="zh-CN" dirty="0"/>
                  <a:t> 2</a:t>
                </a:r>
                <a:r>
                  <a:rPr kumimoji="1" lang="en-US" altLang="zh-CN" dirty="0">
                    <a:ea typeface="Cambria Math" panose="02040503050406030204" pitchFamily="18" charset="0"/>
                  </a:rPr>
                  <a:t> </a:t>
                </a:r>
                <a14:m>
                  <m:oMath xmlns:m="http://schemas.openxmlformats.org/officeDocument/2006/math">
                    <m:r>
                      <a:rPr kumimoji="1" lang="en-US" altLang="zh-CN" i="1">
                        <a:latin typeface="Cambria Math" panose="02040503050406030204" pitchFamily="18" charset="0"/>
                        <a:ea typeface="Cambria Math" panose="02040503050406030204" pitchFamily="18" charset="0"/>
                      </a:rPr>
                      <m:t>𝜆</m:t>
                    </m:r>
                    <m:sSub>
                      <m:sSubPr>
                        <m:ctrlPr>
                          <a:rPr kumimoji="1" lang="en-US" altLang="zh-CN" i="1">
                            <a:latin typeface="Cambria Math" panose="02040503050406030204" pitchFamily="18" charset="0"/>
                            <a:ea typeface="Cambria Math" panose="02040503050406030204" pitchFamily="18" charset="0"/>
                          </a:rPr>
                        </m:ctrlPr>
                      </m:sSubPr>
                      <m:e>
                        <m:r>
                          <a:rPr kumimoji="1" lang="en-US" altLang="zh-CN" i="1">
                            <a:latin typeface="Cambria Math" panose="02040503050406030204" pitchFamily="18" charset="0"/>
                            <a:ea typeface="Cambria Math" panose="02040503050406030204" pitchFamily="18" charset="0"/>
                          </a:rPr>
                          <m:t>𝑄</m:t>
                        </m:r>
                      </m:e>
                      <m:sub>
                        <m:r>
                          <a:rPr kumimoji="1" lang="en-US" altLang="zh-CN" i="1">
                            <a:latin typeface="Cambria Math" panose="02040503050406030204" pitchFamily="18" charset="0"/>
                            <a:ea typeface="Cambria Math" panose="02040503050406030204" pitchFamily="18" charset="0"/>
                          </a:rPr>
                          <m:t>𝑖</m:t>
                        </m:r>
                      </m:sub>
                    </m:sSub>
                  </m:oMath>
                </a14:m>
                <a:r>
                  <a:rPr kumimoji="1" lang="en-US" altLang="zh-CN" dirty="0"/>
                  <a:t> </a:t>
                </a:r>
              </a:p>
              <a:p>
                <a14:m>
                  <m:oMath xmlns:m="http://schemas.openxmlformats.org/officeDocument/2006/math">
                    <m:sSub>
                      <m:sSubPr>
                        <m:ctrlPr>
                          <a:rPr kumimoji="1" lang="en-US" altLang="zh-CN" i="1">
                            <a:latin typeface="Cambria Math" panose="02040503050406030204" pitchFamily="18" charset="0"/>
                          </a:rPr>
                        </m:ctrlPr>
                      </m:sSubPr>
                      <m:e>
                        <m:r>
                          <m:rPr>
                            <m:sty m:val="p"/>
                          </m:rPr>
                          <a:rPr kumimoji="1" lang="en-US" altLang="zh-CN">
                            <a:latin typeface="Cambria Math" panose="02040503050406030204" pitchFamily="18" charset="0"/>
                          </a:rPr>
                          <m:t>b</m:t>
                        </m:r>
                      </m:e>
                      <m:sub>
                        <m:r>
                          <m:rPr>
                            <m:sty m:val="p"/>
                          </m:rPr>
                          <a:rPr kumimoji="1" lang="en-US" altLang="zh-CN">
                            <a:latin typeface="Cambria Math" panose="02040503050406030204" pitchFamily="18" charset="0"/>
                          </a:rPr>
                          <m:t>u</m:t>
                        </m:r>
                      </m:sub>
                    </m:sSub>
                    <m:r>
                      <a:rPr kumimoji="1" lang="zh-CN" altLang="en-US" i="1">
                        <a:latin typeface="Cambria Math" panose="02040503050406030204" pitchFamily="18" charset="0"/>
                      </a:rPr>
                      <m:t>的偏导</m:t>
                    </m:r>
                    <m:r>
                      <a:rPr kumimoji="1" lang="zh-CN" altLang="en-US" i="1">
                        <a:latin typeface="Cambria Math" panose="02040503050406030204" pitchFamily="18" charset="0"/>
                      </a:rPr>
                      <m:t> </m:t>
                    </m:r>
                    <m:r>
                      <a:rPr kumimoji="1" lang="en-US" altLang="zh-CN">
                        <a:latin typeface="Cambria Math" panose="02040503050406030204" pitchFamily="18" charset="0"/>
                      </a:rPr>
                      <m:t>=</m:t>
                    </m:r>
                    <m:r>
                      <a:rPr kumimoji="1" lang="en-US" altLang="zh-CN" b="0" i="1" smtClean="0">
                        <a:latin typeface="Cambria Math" panose="02040503050406030204" pitchFamily="18" charset="0"/>
                      </a:rPr>
                      <m:t>−</m:t>
                    </m:r>
                    <m:r>
                      <a:rPr kumimoji="1" lang="en-US" altLang="zh-CN" i="1">
                        <a:latin typeface="Cambria Math" panose="02040503050406030204" pitchFamily="18" charset="0"/>
                      </a:rPr>
                      <m:t> 2∗(</m:t>
                    </m:r>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rPr>
                          <m:t>𝑟</m:t>
                        </m:r>
                      </m:e>
                      <m:sub>
                        <m:r>
                          <a:rPr kumimoji="1" lang="en-US" altLang="zh-CN" i="1">
                            <a:latin typeface="Cambria Math" panose="02040503050406030204" pitchFamily="18" charset="0"/>
                          </a:rPr>
                          <m:t>𝑢𝑖</m:t>
                        </m:r>
                      </m:sub>
                    </m:sSub>
                    <m:r>
                      <a:rPr kumimoji="1" lang="en-US" altLang="zh-CN" i="1">
                        <a:latin typeface="Cambria Math" panose="02040503050406030204" pitchFamily="18" charset="0"/>
                      </a:rPr>
                      <m:t>− </m:t>
                    </m:r>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rPr>
                          <m:t>𝑃</m:t>
                        </m:r>
                      </m:e>
                      <m:sub>
                        <m:r>
                          <a:rPr kumimoji="1" lang="en-US" altLang="zh-CN" i="1">
                            <a:latin typeface="Cambria Math" panose="02040503050406030204" pitchFamily="18" charset="0"/>
                          </a:rPr>
                          <m:t>𝑢</m:t>
                        </m:r>
                      </m:sub>
                    </m:sSub>
                    <m:r>
                      <a:rPr kumimoji="1" lang="en-US" altLang="zh-CN" i="1">
                        <a:latin typeface="Cambria Math" panose="02040503050406030204" pitchFamily="18" charset="0"/>
                      </a:rPr>
                      <m:t>·</m:t>
                    </m:r>
                    <m:sSubSup>
                      <m:sSubSupPr>
                        <m:ctrlPr>
                          <a:rPr kumimoji="1" lang="en-US" altLang="zh-CN" i="1">
                            <a:latin typeface="Cambria Math" panose="02040503050406030204" pitchFamily="18" charset="0"/>
                          </a:rPr>
                        </m:ctrlPr>
                      </m:sSubSupPr>
                      <m:e>
                        <m:r>
                          <a:rPr kumimoji="1" lang="en-US" altLang="zh-CN" i="1">
                            <a:latin typeface="Cambria Math" panose="02040503050406030204" pitchFamily="18" charset="0"/>
                          </a:rPr>
                          <m:t>𝑄</m:t>
                        </m:r>
                      </m:e>
                      <m:sub>
                        <m:r>
                          <a:rPr kumimoji="1" lang="en-US" altLang="zh-CN" i="1">
                            <a:latin typeface="Cambria Math" panose="02040503050406030204" pitchFamily="18" charset="0"/>
                          </a:rPr>
                          <m:t>𝑖</m:t>
                        </m:r>
                      </m:sub>
                      <m:sup>
                        <m:r>
                          <a:rPr kumimoji="1" lang="en-US" altLang="zh-CN" i="1">
                            <a:latin typeface="Cambria Math" panose="02040503050406030204" pitchFamily="18" charset="0"/>
                          </a:rPr>
                          <m:t>𝑇</m:t>
                        </m:r>
                      </m:sup>
                    </m:sSubSup>
                  </m:oMath>
                </a14:m>
                <a:r>
                  <a:rPr kumimoji="1" lang="en-US" altLang="zh-CN" dirty="0"/>
                  <a:t> </a:t>
                </a:r>
                <a14:m>
                  <m:oMath xmlns:m="http://schemas.openxmlformats.org/officeDocument/2006/math">
                    <m:r>
                      <a:rPr kumimoji="1" lang="en-US" altLang="zh-CN" i="1">
                        <a:latin typeface="Cambria Math" panose="02040503050406030204" pitchFamily="18" charset="0"/>
                      </a:rPr>
                      <m:t>−</m:t>
                    </m:r>
                    <m:sSub>
                      <m:sSubPr>
                        <m:ctrlPr>
                          <a:rPr kumimoji="1" lang="en-US" altLang="zh-CN" i="1">
                            <a:latin typeface="Cambria Math" panose="02040503050406030204" pitchFamily="18" charset="0"/>
                          </a:rPr>
                        </m:ctrlPr>
                      </m:sSubPr>
                      <m:e>
                        <m:r>
                          <m:rPr>
                            <m:sty m:val="p"/>
                          </m:rPr>
                          <a:rPr kumimoji="1" lang="en-US" altLang="zh-CN">
                            <a:latin typeface="Cambria Math" panose="02040503050406030204" pitchFamily="18" charset="0"/>
                          </a:rPr>
                          <m:t>b</m:t>
                        </m:r>
                      </m:e>
                      <m:sub>
                        <m:r>
                          <m:rPr>
                            <m:sty m:val="p"/>
                          </m:rPr>
                          <a:rPr kumimoji="1" lang="en-US" altLang="zh-CN">
                            <a:latin typeface="Cambria Math" panose="02040503050406030204" pitchFamily="18" charset="0"/>
                          </a:rPr>
                          <m:t>u</m:t>
                        </m:r>
                      </m:sub>
                    </m:sSub>
                    <m:r>
                      <a:rPr kumimoji="1" lang="en-US" altLang="zh-CN" i="1">
                        <a:latin typeface="Cambria Math" panose="02040503050406030204" pitchFamily="18" charset="0"/>
                      </a:rPr>
                      <m:t>−</m:t>
                    </m:r>
                    <m:sSub>
                      <m:sSubPr>
                        <m:ctrlPr>
                          <a:rPr kumimoji="1" lang="en-US" altLang="zh-CN" i="1">
                            <a:latin typeface="Cambria Math" panose="02040503050406030204" pitchFamily="18" charset="0"/>
                          </a:rPr>
                        </m:ctrlPr>
                      </m:sSubPr>
                      <m:e>
                        <m:r>
                          <m:rPr>
                            <m:sty m:val="p"/>
                          </m:rPr>
                          <a:rPr kumimoji="1" lang="en-US" altLang="zh-CN">
                            <a:latin typeface="Cambria Math" panose="02040503050406030204" pitchFamily="18" charset="0"/>
                          </a:rPr>
                          <m:t>b</m:t>
                        </m:r>
                      </m:e>
                      <m:sub>
                        <m:r>
                          <m:rPr>
                            <m:sty m:val="p"/>
                          </m:rPr>
                          <a:rPr kumimoji="1" lang="en-US" altLang="zh-CN">
                            <a:latin typeface="Cambria Math" panose="02040503050406030204" pitchFamily="18" charset="0"/>
                          </a:rPr>
                          <m:t>i</m:t>
                        </m:r>
                      </m:sub>
                    </m:sSub>
                  </m:oMath>
                </a14:m>
                <a:r>
                  <a:rPr kumimoji="1" lang="en-US" altLang="zh-CN" dirty="0"/>
                  <a:t>) + 2</a:t>
                </a:r>
                <a:r>
                  <a:rPr kumimoji="1" lang="en-US" altLang="zh-CN" dirty="0">
                    <a:ea typeface="Cambria Math" panose="02040503050406030204" pitchFamily="18" charset="0"/>
                  </a:rPr>
                  <a:t> </a:t>
                </a:r>
                <a14:m>
                  <m:oMath xmlns:m="http://schemas.openxmlformats.org/officeDocument/2006/math">
                    <m:r>
                      <a:rPr kumimoji="1" lang="en-US" altLang="zh-CN" i="1">
                        <a:latin typeface="Cambria Math" panose="02040503050406030204" pitchFamily="18" charset="0"/>
                        <a:ea typeface="Cambria Math" panose="02040503050406030204" pitchFamily="18" charset="0"/>
                      </a:rPr>
                      <m:t>𝜆</m:t>
                    </m:r>
                    <m:sSub>
                      <m:sSubPr>
                        <m:ctrlPr>
                          <a:rPr kumimoji="1" lang="en-US" altLang="zh-CN" i="1">
                            <a:latin typeface="Cambria Math" panose="02040503050406030204" pitchFamily="18" charset="0"/>
                          </a:rPr>
                        </m:ctrlPr>
                      </m:sSubPr>
                      <m:e>
                        <m:r>
                          <m:rPr>
                            <m:sty m:val="p"/>
                          </m:rPr>
                          <a:rPr kumimoji="1" lang="en-US" altLang="zh-CN">
                            <a:latin typeface="Cambria Math" panose="02040503050406030204" pitchFamily="18" charset="0"/>
                          </a:rPr>
                          <m:t>b</m:t>
                        </m:r>
                      </m:e>
                      <m:sub>
                        <m:r>
                          <m:rPr>
                            <m:sty m:val="p"/>
                          </m:rPr>
                          <a:rPr kumimoji="1" lang="en-US" altLang="zh-CN">
                            <a:latin typeface="Cambria Math" panose="02040503050406030204" pitchFamily="18" charset="0"/>
                          </a:rPr>
                          <m:t>u</m:t>
                        </m:r>
                      </m:sub>
                    </m:sSub>
                  </m:oMath>
                </a14:m>
                <a:endParaRPr kumimoji="1" lang="en-US" altLang="zh-CN" dirty="0"/>
              </a:p>
              <a:p>
                <a14:m>
                  <m:oMath xmlns:m="http://schemas.openxmlformats.org/officeDocument/2006/math">
                    <m:sSub>
                      <m:sSubPr>
                        <m:ctrlPr>
                          <a:rPr kumimoji="1" lang="en-US" altLang="zh-CN" i="1">
                            <a:latin typeface="Cambria Math" panose="02040503050406030204" pitchFamily="18" charset="0"/>
                          </a:rPr>
                        </m:ctrlPr>
                      </m:sSubPr>
                      <m:e>
                        <m:r>
                          <m:rPr>
                            <m:sty m:val="p"/>
                          </m:rPr>
                          <a:rPr kumimoji="1" lang="en-US" altLang="zh-CN">
                            <a:latin typeface="Cambria Math" panose="02040503050406030204" pitchFamily="18" charset="0"/>
                          </a:rPr>
                          <m:t>b</m:t>
                        </m:r>
                      </m:e>
                      <m:sub>
                        <m:r>
                          <m:rPr>
                            <m:sty m:val="p"/>
                          </m:rPr>
                          <a:rPr kumimoji="1" lang="en-US" altLang="zh-CN">
                            <a:latin typeface="Cambria Math" panose="02040503050406030204" pitchFamily="18" charset="0"/>
                          </a:rPr>
                          <m:t>i</m:t>
                        </m:r>
                      </m:sub>
                    </m:sSub>
                    <m:r>
                      <a:rPr kumimoji="1" lang="zh-CN" altLang="en-US" i="1">
                        <a:latin typeface="Cambria Math" panose="02040503050406030204" pitchFamily="18" charset="0"/>
                      </a:rPr>
                      <m:t>的偏导</m:t>
                    </m:r>
                    <m:r>
                      <a:rPr kumimoji="1" lang="zh-CN" altLang="en-US" i="1">
                        <a:latin typeface="Cambria Math" panose="02040503050406030204" pitchFamily="18" charset="0"/>
                      </a:rPr>
                      <m:t> </m:t>
                    </m:r>
                    <m:r>
                      <a:rPr kumimoji="1" lang="en-US" altLang="zh-CN">
                        <a:latin typeface="Cambria Math" panose="02040503050406030204" pitchFamily="18" charset="0"/>
                      </a:rPr>
                      <m:t>=</m:t>
                    </m:r>
                    <m:r>
                      <a:rPr kumimoji="1" lang="en-US" altLang="zh-CN" i="1">
                        <a:latin typeface="Cambria Math" panose="02040503050406030204" pitchFamily="18" charset="0"/>
                      </a:rPr>
                      <m:t>− 2∗(</m:t>
                    </m:r>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rPr>
                          <m:t>𝑟</m:t>
                        </m:r>
                      </m:e>
                      <m:sub>
                        <m:r>
                          <a:rPr kumimoji="1" lang="en-US" altLang="zh-CN" i="1">
                            <a:latin typeface="Cambria Math" panose="02040503050406030204" pitchFamily="18" charset="0"/>
                          </a:rPr>
                          <m:t>𝑢𝑖</m:t>
                        </m:r>
                      </m:sub>
                    </m:sSub>
                    <m:r>
                      <a:rPr kumimoji="1" lang="en-US" altLang="zh-CN" i="1">
                        <a:latin typeface="Cambria Math" panose="02040503050406030204" pitchFamily="18" charset="0"/>
                      </a:rPr>
                      <m:t>− </m:t>
                    </m:r>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rPr>
                          <m:t>𝑃</m:t>
                        </m:r>
                      </m:e>
                      <m:sub>
                        <m:r>
                          <a:rPr kumimoji="1" lang="en-US" altLang="zh-CN" i="1">
                            <a:latin typeface="Cambria Math" panose="02040503050406030204" pitchFamily="18" charset="0"/>
                          </a:rPr>
                          <m:t>𝑢</m:t>
                        </m:r>
                      </m:sub>
                    </m:sSub>
                    <m:r>
                      <a:rPr kumimoji="1" lang="en-US" altLang="zh-CN" i="1">
                        <a:latin typeface="Cambria Math" panose="02040503050406030204" pitchFamily="18" charset="0"/>
                      </a:rPr>
                      <m:t>·</m:t>
                    </m:r>
                    <m:sSubSup>
                      <m:sSubSupPr>
                        <m:ctrlPr>
                          <a:rPr kumimoji="1" lang="en-US" altLang="zh-CN" i="1">
                            <a:latin typeface="Cambria Math" panose="02040503050406030204" pitchFamily="18" charset="0"/>
                          </a:rPr>
                        </m:ctrlPr>
                      </m:sSubSupPr>
                      <m:e>
                        <m:r>
                          <a:rPr kumimoji="1" lang="en-US" altLang="zh-CN" i="1">
                            <a:latin typeface="Cambria Math" panose="02040503050406030204" pitchFamily="18" charset="0"/>
                          </a:rPr>
                          <m:t>𝑄</m:t>
                        </m:r>
                      </m:e>
                      <m:sub>
                        <m:r>
                          <a:rPr kumimoji="1" lang="en-US" altLang="zh-CN" i="1">
                            <a:latin typeface="Cambria Math" panose="02040503050406030204" pitchFamily="18" charset="0"/>
                          </a:rPr>
                          <m:t>𝑖</m:t>
                        </m:r>
                      </m:sub>
                      <m:sup>
                        <m:r>
                          <a:rPr kumimoji="1" lang="en-US" altLang="zh-CN" i="1">
                            <a:latin typeface="Cambria Math" panose="02040503050406030204" pitchFamily="18" charset="0"/>
                          </a:rPr>
                          <m:t>𝑇</m:t>
                        </m:r>
                      </m:sup>
                    </m:sSubSup>
                  </m:oMath>
                </a14:m>
                <a:r>
                  <a:rPr kumimoji="1" lang="en-US" altLang="zh-CN" dirty="0"/>
                  <a:t> </a:t>
                </a:r>
                <a14:m>
                  <m:oMath xmlns:m="http://schemas.openxmlformats.org/officeDocument/2006/math">
                    <m:r>
                      <a:rPr kumimoji="1" lang="en-US" altLang="zh-CN" i="1">
                        <a:latin typeface="Cambria Math" panose="02040503050406030204" pitchFamily="18" charset="0"/>
                      </a:rPr>
                      <m:t>−</m:t>
                    </m:r>
                    <m:sSub>
                      <m:sSubPr>
                        <m:ctrlPr>
                          <a:rPr kumimoji="1" lang="en-US" altLang="zh-CN" i="1">
                            <a:latin typeface="Cambria Math" panose="02040503050406030204" pitchFamily="18" charset="0"/>
                          </a:rPr>
                        </m:ctrlPr>
                      </m:sSubPr>
                      <m:e>
                        <m:r>
                          <m:rPr>
                            <m:sty m:val="p"/>
                          </m:rPr>
                          <a:rPr kumimoji="1" lang="en-US" altLang="zh-CN">
                            <a:latin typeface="Cambria Math" panose="02040503050406030204" pitchFamily="18" charset="0"/>
                          </a:rPr>
                          <m:t>b</m:t>
                        </m:r>
                      </m:e>
                      <m:sub>
                        <m:r>
                          <m:rPr>
                            <m:sty m:val="p"/>
                          </m:rPr>
                          <a:rPr kumimoji="1" lang="en-US" altLang="zh-CN">
                            <a:latin typeface="Cambria Math" panose="02040503050406030204" pitchFamily="18" charset="0"/>
                          </a:rPr>
                          <m:t>u</m:t>
                        </m:r>
                      </m:sub>
                    </m:sSub>
                    <m:r>
                      <a:rPr kumimoji="1" lang="en-US" altLang="zh-CN" i="1">
                        <a:latin typeface="Cambria Math" panose="02040503050406030204" pitchFamily="18" charset="0"/>
                      </a:rPr>
                      <m:t>−</m:t>
                    </m:r>
                    <m:sSub>
                      <m:sSubPr>
                        <m:ctrlPr>
                          <a:rPr kumimoji="1" lang="en-US" altLang="zh-CN" i="1">
                            <a:latin typeface="Cambria Math" panose="02040503050406030204" pitchFamily="18" charset="0"/>
                          </a:rPr>
                        </m:ctrlPr>
                      </m:sSubPr>
                      <m:e>
                        <m:r>
                          <m:rPr>
                            <m:sty m:val="p"/>
                          </m:rPr>
                          <a:rPr kumimoji="1" lang="en-US" altLang="zh-CN">
                            <a:latin typeface="Cambria Math" panose="02040503050406030204" pitchFamily="18" charset="0"/>
                          </a:rPr>
                          <m:t>b</m:t>
                        </m:r>
                      </m:e>
                      <m:sub>
                        <m:r>
                          <m:rPr>
                            <m:sty m:val="p"/>
                          </m:rPr>
                          <a:rPr kumimoji="1" lang="en-US" altLang="zh-CN">
                            <a:latin typeface="Cambria Math" panose="02040503050406030204" pitchFamily="18" charset="0"/>
                          </a:rPr>
                          <m:t>i</m:t>
                        </m:r>
                      </m:sub>
                    </m:sSub>
                  </m:oMath>
                </a14:m>
                <a:r>
                  <a:rPr kumimoji="1" lang="en-US" altLang="zh-CN" dirty="0"/>
                  <a:t>) + 2</a:t>
                </a:r>
                <a:r>
                  <a:rPr kumimoji="1" lang="en-US" altLang="zh-CN" dirty="0">
                    <a:ea typeface="Cambria Math" panose="02040503050406030204" pitchFamily="18" charset="0"/>
                  </a:rPr>
                  <a:t> </a:t>
                </a:r>
                <a14:m>
                  <m:oMath xmlns:m="http://schemas.openxmlformats.org/officeDocument/2006/math">
                    <m:r>
                      <a:rPr kumimoji="1" lang="en-US" altLang="zh-CN" i="1">
                        <a:latin typeface="Cambria Math" panose="02040503050406030204" pitchFamily="18" charset="0"/>
                        <a:ea typeface="Cambria Math" panose="02040503050406030204" pitchFamily="18" charset="0"/>
                      </a:rPr>
                      <m:t>𝜆</m:t>
                    </m:r>
                    <m:sSub>
                      <m:sSubPr>
                        <m:ctrlPr>
                          <a:rPr kumimoji="1" lang="en-US" altLang="zh-CN" i="1">
                            <a:latin typeface="Cambria Math" panose="02040503050406030204" pitchFamily="18" charset="0"/>
                          </a:rPr>
                        </m:ctrlPr>
                      </m:sSubPr>
                      <m:e>
                        <m:r>
                          <m:rPr>
                            <m:sty m:val="p"/>
                          </m:rPr>
                          <a:rPr kumimoji="1" lang="en-US" altLang="zh-CN">
                            <a:latin typeface="Cambria Math" panose="02040503050406030204" pitchFamily="18" charset="0"/>
                          </a:rPr>
                          <m:t>b</m:t>
                        </m:r>
                      </m:e>
                      <m:sub>
                        <m:r>
                          <m:rPr>
                            <m:sty m:val="p"/>
                          </m:rPr>
                          <a:rPr kumimoji="1" lang="en-US" altLang="zh-CN">
                            <a:latin typeface="Cambria Math" panose="02040503050406030204" pitchFamily="18" charset="0"/>
                          </a:rPr>
                          <m:t>i</m:t>
                        </m:r>
                      </m:sub>
                    </m:sSub>
                  </m:oMath>
                </a14:m>
                <a:endParaRPr kumimoji="1" lang="en-US" altLang="zh-CN" dirty="0"/>
              </a:p>
            </p:txBody>
          </p:sp>
        </mc:Choice>
        <mc:Fallback xmlns="">
          <p:sp>
            <p:nvSpPr>
              <p:cNvPr id="3" name="内容占位符 2">
                <a:extLst>
                  <a:ext uri="{FF2B5EF4-FFF2-40B4-BE49-F238E27FC236}">
                    <a16:creationId xmlns:a16="http://schemas.microsoft.com/office/drawing/2014/main" id="{537FD67B-1AAA-3845-B3A8-2737787BDFDE}"/>
                  </a:ext>
                </a:extLst>
              </p:cNvPr>
              <p:cNvSpPr>
                <a:spLocks noGrp="1" noRot="1" noChangeAspect="1" noMove="1" noResize="1" noEditPoints="1" noAdjustHandles="1" noChangeArrowheads="1" noChangeShapeType="1" noTextEdit="1"/>
              </p:cNvSpPr>
              <p:nvPr>
                <p:ph idx="1"/>
              </p:nvPr>
            </p:nvSpPr>
            <p:spPr>
              <a:xfrm>
                <a:off x="1451579" y="2015732"/>
                <a:ext cx="9603275" cy="3887527"/>
              </a:xfrm>
              <a:blipFill>
                <a:blip r:embed="rId2"/>
                <a:stretch>
                  <a:fillRect l="-396" t="-2932"/>
                </a:stretch>
              </a:blipFill>
            </p:spPr>
            <p:txBody>
              <a:bodyPr/>
              <a:lstStyle/>
              <a:p>
                <a:r>
                  <a:rPr lang="zh-CN" altLang="en-US">
                    <a:noFill/>
                  </a:rPr>
                  <a:t> </a:t>
                </a:r>
              </a:p>
            </p:txBody>
          </p:sp>
        </mc:Fallback>
      </mc:AlternateContent>
      <p:sp>
        <p:nvSpPr>
          <p:cNvPr id="5" name="页脚占位符 4">
            <a:extLst>
              <a:ext uri="{FF2B5EF4-FFF2-40B4-BE49-F238E27FC236}">
                <a16:creationId xmlns:a16="http://schemas.microsoft.com/office/drawing/2014/main" id="{649AD174-E542-5E4F-AED3-9E654464D6D4}"/>
              </a:ext>
            </a:extLst>
          </p:cNvPr>
          <p:cNvSpPr>
            <a:spLocks noGrp="1"/>
          </p:cNvSpPr>
          <p:nvPr>
            <p:ph type="ftr" sz="quarter" idx="11"/>
          </p:nvPr>
        </p:nvSpPr>
        <p:spPr/>
        <p:txBody>
          <a:bodyPr/>
          <a:lstStyle/>
          <a:p>
            <a:r>
              <a:rPr kumimoji="1" lang="zh-CN" altLang="en-US"/>
              <a:t>骰子人工智能 </a:t>
            </a:r>
            <a:r>
              <a:rPr kumimoji="1" lang="en" altLang="zh-CN"/>
              <a:t>B</a:t>
            </a:r>
            <a:r>
              <a:rPr kumimoji="1" lang="zh-CN" altLang="en-US"/>
              <a:t>站主页</a:t>
            </a:r>
            <a:r>
              <a:rPr kumimoji="1" lang="en-US" altLang="zh-CN"/>
              <a:t>:</a:t>
            </a:r>
            <a:r>
              <a:rPr kumimoji="1" lang="en" altLang="zh-CN"/>
              <a:t>https://space.bilibili.com/497998686</a:t>
            </a:r>
            <a:endParaRPr kumimoji="1" lang="zh-CN" altLang="en-US"/>
          </a:p>
        </p:txBody>
      </p:sp>
    </p:spTree>
    <p:extLst>
      <p:ext uri="{BB962C8B-B14F-4D97-AF65-F5344CB8AC3E}">
        <p14:creationId xmlns:p14="http://schemas.microsoft.com/office/powerpoint/2010/main" val="3163530401"/>
      </p:ext>
    </p:extLst>
  </p:cSld>
  <p:clrMapOvr>
    <a:masterClrMapping/>
  </p:clrMapOvr>
</p:sld>
</file>

<file path=ppt/theme/theme1.xml><?xml version="1.0" encoding="utf-8"?>
<a:theme xmlns:a="http://schemas.openxmlformats.org/drawingml/2006/main" name="画廊">
  <a:themeElements>
    <a:clrScheme name="画廊">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画廊">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画廊">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{C85B77FF-7EFA-3A4B-91C0-6225ED34D6FE}tf10001119</Template>
  <TotalTime>24578</TotalTime>
  <Words>1432</Words>
  <Application>Microsoft Office PowerPoint</Application>
  <PresentationFormat>宽屏</PresentationFormat>
  <Paragraphs>165</Paragraphs>
  <Slides>13</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13</vt:i4>
      </vt:variant>
    </vt:vector>
  </HeadingPairs>
  <TitlesOfParts>
    <vt:vector size="18" baseType="lpstr">
      <vt:lpstr>等线</vt:lpstr>
      <vt:lpstr>Arial</vt:lpstr>
      <vt:lpstr>Cambria Math</vt:lpstr>
      <vt:lpstr>Gill Sans MT</vt:lpstr>
      <vt:lpstr>画廊</vt:lpstr>
      <vt:lpstr>SVD与LFM推荐系统</vt:lpstr>
      <vt:lpstr>SVD推荐系统</vt:lpstr>
      <vt:lpstr>SVD推荐系统</vt:lpstr>
      <vt:lpstr>SVD推荐系统</vt:lpstr>
      <vt:lpstr>LFM推荐系统</vt:lpstr>
      <vt:lpstr>LFM推荐系统</vt:lpstr>
      <vt:lpstr>LFM推荐系统</vt:lpstr>
      <vt:lpstr>LFM推荐系统</vt:lpstr>
      <vt:lpstr>LFM推荐系统</vt:lpstr>
      <vt:lpstr>评测指标</vt:lpstr>
      <vt:lpstr>推荐系统python  API推荐</vt:lpstr>
      <vt:lpstr>LFM推荐系统的优缺点</vt:lpstr>
      <vt:lpstr>LFM推荐系统的优缺点</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 Office User</dc:creator>
  <cp:lastModifiedBy>於方仁</cp:lastModifiedBy>
  <cp:revision>58</cp:revision>
  <dcterms:created xsi:type="dcterms:W3CDTF">2020-09-03T05:09:30Z</dcterms:created>
  <dcterms:modified xsi:type="dcterms:W3CDTF">2021-03-31T02:27:38Z</dcterms:modified>
</cp:coreProperties>
</file>