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7"/>
  </p:notesMasterIdLst>
  <p:handoutMasterIdLst>
    <p:handoutMasterId r:id="rId8"/>
  </p:handoutMasterIdLst>
  <p:sldIdLst>
    <p:sldId id="257" r:id="rId2"/>
    <p:sldId id="324" r:id="rId3"/>
    <p:sldId id="259" r:id="rId4"/>
    <p:sldId id="265" r:id="rId5"/>
    <p:sldId id="347"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於 方仁" initials="於" lastIdx="1" clrIdx="0">
    <p:extLst>
      <p:ext uri="{19B8F6BF-5375-455C-9EA6-DF929625EA0E}">
        <p15:presenceInfo xmlns:p15="http://schemas.microsoft.com/office/powerpoint/2012/main" userId="bd06c961e1ff8a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24" autoAdjust="0"/>
    <p:restoredTop sz="95377"/>
  </p:normalViewPr>
  <p:slideViewPr>
    <p:cSldViewPr snapToGrid="0" snapToObjects="1">
      <p:cViewPr>
        <p:scale>
          <a:sx n="100" d="100"/>
          <a:sy n="100" d="100"/>
        </p:scale>
        <p:origin x="197" y="-23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9CBEE4-4C0F-3F40-BB5B-65E3C90373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zh-CN" altLang="en-US"/>
              <a:t>骰子人工智能</a:t>
            </a:r>
          </a:p>
        </p:txBody>
      </p:sp>
      <p:sp>
        <p:nvSpPr>
          <p:cNvPr id="3" name="日期占位符 2">
            <a:extLst>
              <a:ext uri="{FF2B5EF4-FFF2-40B4-BE49-F238E27FC236}">
                <a16:creationId xmlns:a16="http://schemas.microsoft.com/office/drawing/2014/main" id="{B635E101-F953-E94E-BA2C-37F9DE9B96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F4049-CF41-9340-921C-9E953AEBC91D}" type="datetimeFigureOut">
              <a:rPr kumimoji="1" lang="zh-CN" altLang="en-US" smtClean="0"/>
              <a:t>2022/11/10</a:t>
            </a:fld>
            <a:endParaRPr kumimoji="1" lang="zh-CN" altLang="en-US"/>
          </a:p>
        </p:txBody>
      </p:sp>
      <p:sp>
        <p:nvSpPr>
          <p:cNvPr id="4" name="页脚占位符 3">
            <a:extLst>
              <a:ext uri="{FF2B5EF4-FFF2-40B4-BE49-F238E27FC236}">
                <a16:creationId xmlns:a16="http://schemas.microsoft.com/office/drawing/2014/main" id="{9A06290A-E413-624E-A4C1-701D9CBC1C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F469756C-2436-AA45-BACD-278E6C38C4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06891C-4D61-F042-9F1B-34C94835B7B3}" type="slidenum">
              <a:rPr kumimoji="1" lang="zh-CN" altLang="en-US" smtClean="0"/>
              <a:t>‹#›</a:t>
            </a:fld>
            <a:endParaRPr kumimoji="1" lang="zh-CN" altLang="en-US"/>
          </a:p>
        </p:txBody>
      </p:sp>
    </p:spTree>
    <p:extLst>
      <p:ext uri="{BB962C8B-B14F-4D97-AF65-F5344CB8AC3E}">
        <p14:creationId xmlns:p14="http://schemas.microsoft.com/office/powerpoint/2010/main" val="29016521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zh-CN" altLang="en-US"/>
              <a:t>骰子人工智能</a:t>
            </a: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3ADF60-34E7-844F-99D8-BAD0570EEDCD}" type="datetimeFigureOut">
              <a:rPr kumimoji="1" lang="zh-CN" altLang="en-US" smtClean="0"/>
              <a:t>2022/11/10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D69D0C-58E7-D148-9138-3A3264020D0F}" type="slidenum">
              <a:rPr kumimoji="1" lang="zh-CN" altLang="en-US" smtClean="0"/>
              <a:t>‹#›</a:t>
            </a:fld>
            <a:endParaRPr kumimoji="1" lang="zh-CN" altLang="en-US"/>
          </a:p>
        </p:txBody>
      </p:sp>
    </p:spTree>
    <p:extLst>
      <p:ext uri="{BB962C8B-B14F-4D97-AF65-F5344CB8AC3E}">
        <p14:creationId xmlns:p14="http://schemas.microsoft.com/office/powerpoint/2010/main" val="358966013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AFC35CC-315E-4EBB-BB1D-857C0F661865}" type="datetime1">
              <a:rPr kumimoji="1" lang="zh-CN" altLang="en-US" smtClean="0"/>
              <a:t>2022/11/10</a:t>
            </a:fld>
            <a:endParaRPr kumimoji="1" lang="zh-CN" altLang="en-US"/>
          </a:p>
        </p:txBody>
      </p:sp>
      <p:sp>
        <p:nvSpPr>
          <p:cNvPr id="5" name="Footer Placeholder 4"/>
          <p:cNvSpPr>
            <a:spLocks noGrp="1"/>
          </p:cNvSpPr>
          <p:nvPr>
            <p:ph type="ftr" sz="quarter" idx="11"/>
          </p:nvPr>
        </p:nvSpPr>
        <p:spPr>
          <a:xfrm>
            <a:off x="2416500" y="329307"/>
            <a:ext cx="4973915" cy="309201"/>
          </a:xfrm>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ABDE1631-12A7-5D4C-9038-8AB9AEC5F45E}" type="slidenum">
              <a:rPr kumimoji="1" lang="zh-CN" altLang="en-US" smtClean="0"/>
              <a:t>‹#›</a:t>
            </a:fld>
            <a:endParaRPr kumimoji="1"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554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8C20FC0B-28F4-401C-AB8E-06CF1AB074BD}" type="datetime1">
              <a:rPr kumimoji="1" lang="zh-CN" altLang="en-US" smtClean="0"/>
              <a:t>2022/11/10</a:t>
            </a:fld>
            <a:endParaRPr kumimoji="1" lang="zh-CN" altLang="en-US"/>
          </a:p>
        </p:txBody>
      </p:sp>
      <p:sp>
        <p:nvSpPr>
          <p:cNvPr id="5" name="Footer Placeholder 4"/>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8627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C37B7176-7F49-4550-AE1D-81B48D7C7167}" type="datetime1">
              <a:rPr kumimoji="1" lang="zh-CN" altLang="en-US" smtClean="0"/>
              <a:t>2022/11/10</a:t>
            </a:fld>
            <a:endParaRPr kumimoji="1" lang="zh-CN" altLang="en-US"/>
          </a:p>
        </p:txBody>
      </p:sp>
      <p:sp>
        <p:nvSpPr>
          <p:cNvPr id="5" name="Footer Placeholder 4"/>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556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72B0BF93-9FD5-4DFE-973A-511ED9CC0D13}" type="datetime1">
              <a:rPr kumimoji="1" lang="zh-CN" altLang="en-US" smtClean="0"/>
              <a:t>2022/11/10</a:t>
            </a:fld>
            <a:endParaRPr kumimoji="1" lang="zh-CN" altLang="en-US"/>
          </a:p>
        </p:txBody>
      </p:sp>
      <p:sp>
        <p:nvSpPr>
          <p:cNvPr id="5" name="Footer Placeholder 4"/>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7721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97579F9F-1A62-4F0D-9ECB-1F991F2FCBE7}" type="datetime1">
              <a:rPr kumimoji="1" lang="zh-CN" altLang="en-US" smtClean="0"/>
              <a:t>2022/11/10</a:t>
            </a:fld>
            <a:endParaRPr kumimoji="1" lang="zh-CN" altLang="en-US"/>
          </a:p>
        </p:txBody>
      </p:sp>
      <p:sp>
        <p:nvSpPr>
          <p:cNvPr id="5" name="Footer Placeholder 4"/>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4028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4FCF45F3-C8D2-439C-BE78-FF24BD87F948}" type="datetime1">
              <a:rPr kumimoji="1" lang="zh-CN" altLang="en-US" smtClean="0"/>
              <a:t>2022/11/10</a:t>
            </a:fld>
            <a:endParaRPr kumimoji="1" lang="zh-CN" altLang="en-US"/>
          </a:p>
        </p:txBody>
      </p:sp>
      <p:sp>
        <p:nvSpPr>
          <p:cNvPr id="6" name="Footer Placeholder 5"/>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
        <p:nvSpPr>
          <p:cNvPr id="7" name="Slide Number Placeholder 6"/>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473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1447191" y="2824269"/>
            <a:ext cx="4645152" cy="2644457"/>
          </a:xfrm>
        </p:spPr>
        <p:txBody>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D76B6416-4DA9-4757-8CE2-FBD225BFDEFA}" type="datetime1">
              <a:rPr kumimoji="1" lang="zh-CN" altLang="en-US" smtClean="0"/>
              <a:t>2022/11/10</a:t>
            </a:fld>
            <a:endParaRPr kumimoji="1" lang="zh-CN" altLang="en-US"/>
          </a:p>
        </p:txBody>
      </p:sp>
      <p:sp>
        <p:nvSpPr>
          <p:cNvPr id="8" name="Footer Placeholder 7"/>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
        <p:nvSpPr>
          <p:cNvPr id="9" name="Slide Number Placeholder 8"/>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9993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5E0F46D-7C48-4361-92F7-8D388B6E6072}" type="datetime1">
              <a:rPr kumimoji="1" lang="zh-CN" altLang="en-US" smtClean="0"/>
              <a:t>2022/11/10</a:t>
            </a:fld>
            <a:endParaRPr kumimoji="1" lang="zh-CN" altLang="en-US"/>
          </a:p>
        </p:txBody>
      </p:sp>
      <p:sp>
        <p:nvSpPr>
          <p:cNvPr id="4" name="Footer Placeholder 3"/>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
        <p:nvSpPr>
          <p:cNvPr id="5" name="Slide Number Placeholder 4"/>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2114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486523-A9F2-41A0-BE19-13D07F5199E8}" type="datetime1">
              <a:rPr kumimoji="1" lang="zh-CN" altLang="en-US" smtClean="0"/>
              <a:t>2022/11/10</a:t>
            </a:fld>
            <a:endParaRPr kumimoji="1" lang="zh-CN" altLang="en-US"/>
          </a:p>
        </p:txBody>
      </p:sp>
      <p:sp>
        <p:nvSpPr>
          <p:cNvPr id="3" name="Footer Placeholder 2"/>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
        <p:nvSpPr>
          <p:cNvPr id="4" name="Slide Number Placeholder 3"/>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spTree>
    <p:extLst>
      <p:ext uri="{BB962C8B-B14F-4D97-AF65-F5344CB8AC3E}">
        <p14:creationId xmlns:p14="http://schemas.microsoft.com/office/powerpoint/2010/main" val="303598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CF403A26-3DC0-49C3-81DB-831A026EC17E}" type="datetime1">
              <a:rPr kumimoji="1" lang="zh-CN" altLang="en-US" smtClean="0"/>
              <a:t>2022/11/10</a:t>
            </a:fld>
            <a:endParaRPr kumimoji="1" lang="zh-CN" altLang="en-US"/>
          </a:p>
        </p:txBody>
      </p:sp>
      <p:sp>
        <p:nvSpPr>
          <p:cNvPr id="6" name="Footer Placeholder 5"/>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
        <p:nvSpPr>
          <p:cNvPr id="7" name="Slide Number Placeholder 6"/>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9863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D0BDDCD-FC51-46EB-9EB5-A43390A2D02D}" type="datetime1">
              <a:rPr kumimoji="1" lang="zh-CN" altLang="en-US" smtClean="0"/>
              <a:t>2022/11/10</a:t>
            </a:fld>
            <a:endParaRPr kumimoji="1" lang="zh-CN" altLang="en-US"/>
          </a:p>
        </p:txBody>
      </p:sp>
      <p:sp>
        <p:nvSpPr>
          <p:cNvPr id="6" name="Footer Placeholder 5"/>
          <p:cNvSpPr>
            <a:spLocks noGrp="1"/>
          </p:cNvSpPr>
          <p:nvPr>
            <p:ph type="ftr" sz="quarter" idx="11"/>
          </p:nvPr>
        </p:nvSpPr>
        <p:spPr>
          <a:xfrm>
            <a:off x="1447382" y="318640"/>
            <a:ext cx="5541004" cy="320931"/>
          </a:xfrm>
        </p:spPr>
        <p:txBody>
          <a:body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
        <p:nvSpPr>
          <p:cNvPr id="7" name="Slide Number Placeholder 6"/>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3560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4000"/>
                <a:satMod val="80000"/>
                <a:lumMod val="106000"/>
              </a:schemeClr>
            </a:gs>
            <a:gs pos="100000">
              <a:schemeClr val="bg2">
                <a:shade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6AEEAAB-4F17-4025-A311-BC19406417DF}" type="datetime1">
              <a:rPr kumimoji="1" lang="zh-CN" altLang="en-US" smtClean="0"/>
              <a:t>2022/11/10</a:t>
            </a:fld>
            <a:endParaRPr kumimoji="1"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kumimoji="1" lang="zh-CN" altLang="en-US"/>
              <a:t>骰子人工智能 </a:t>
            </a:r>
            <a:r>
              <a:rPr kumimoji="1" lang="en" altLang="zh-CN"/>
              <a:t>B</a:t>
            </a:r>
            <a:r>
              <a:rPr kumimoji="1" lang="zh-CN" altLang="en-US"/>
              <a:t>站主页</a:t>
            </a:r>
            <a:r>
              <a:rPr kumimoji="1" lang="en-US" altLang="zh-CN" dirty="0"/>
              <a:t>:</a:t>
            </a:r>
            <a:r>
              <a:rPr kumimoji="1" lang="en" altLang="zh-CN"/>
              <a:t>https://space.bilibili.com/497998686</a:t>
            </a:r>
            <a:endParaRPr kumimoji="1"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BDE1631-12A7-5D4C-9038-8AB9AEC5F45E}" type="slidenum">
              <a:rPr kumimoji="1" lang="zh-CN" altLang="en-US" smtClean="0"/>
              <a:t>‹#›</a:t>
            </a:fld>
            <a:endParaRPr kumimoji="1"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049637"/>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rexrex9/basic_neural_networks_pytorc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FC65379-817E-4EA0-9A70-90A8F60DBF33}"/>
              </a:ext>
            </a:extLst>
          </p:cNvPr>
          <p:cNvSpPr>
            <a:spLocks noGrp="1"/>
          </p:cNvSpPr>
          <p:nvPr>
            <p:ph type="ctrTitle"/>
          </p:nvPr>
        </p:nvSpPr>
        <p:spPr>
          <a:xfrm>
            <a:off x="2121763" y="833120"/>
            <a:ext cx="8933089" cy="2493676"/>
          </a:xfrm>
        </p:spPr>
        <p:txBody>
          <a:bodyPr>
            <a:normAutofit/>
          </a:bodyPr>
          <a:lstStyle/>
          <a:p>
            <a:r>
              <a:rPr lang="zh-CN" altLang="en-US" dirty="0"/>
              <a:t>真</a:t>
            </a:r>
            <a:r>
              <a:rPr lang="en-US" altLang="zh-CN" dirty="0"/>
              <a:t>-</a:t>
            </a:r>
            <a:r>
              <a:rPr lang="zh-CN" altLang="en-US" dirty="0"/>
              <a:t>极度易懂的</a:t>
            </a:r>
            <a:r>
              <a:rPr lang="en-US" altLang="zh-CN" dirty="0"/>
              <a:t>RNN,LSTM,GRU</a:t>
            </a:r>
            <a:endParaRPr lang="zh-CN" altLang="en-US" dirty="0"/>
          </a:p>
        </p:txBody>
      </p:sp>
      <p:sp>
        <p:nvSpPr>
          <p:cNvPr id="4" name="副标题 3">
            <a:extLst>
              <a:ext uri="{FF2B5EF4-FFF2-40B4-BE49-F238E27FC236}">
                <a16:creationId xmlns:a16="http://schemas.microsoft.com/office/drawing/2014/main" id="{9FEA9230-5CCD-4DB6-B457-7CD0F19ABB2F}"/>
              </a:ext>
            </a:extLst>
          </p:cNvPr>
          <p:cNvSpPr>
            <a:spLocks noGrp="1"/>
          </p:cNvSpPr>
          <p:nvPr>
            <p:ph type="subTitle" idx="1"/>
          </p:nvPr>
        </p:nvSpPr>
        <p:spPr/>
        <p:txBody>
          <a:bodyPr/>
          <a:lstStyle/>
          <a:p>
            <a:r>
              <a:rPr lang="zh-CN" altLang="en-US" dirty="0"/>
              <a:t>作者</a:t>
            </a:r>
            <a:r>
              <a:rPr lang="en-US" altLang="zh-CN" dirty="0"/>
              <a:t>: </a:t>
            </a:r>
            <a:r>
              <a:rPr lang="zh-CN" altLang="en-US" dirty="0"/>
              <a:t>骰子</a:t>
            </a:r>
            <a:r>
              <a:rPr lang="en-US" altLang="zh-CN" dirty="0"/>
              <a:t>AI</a:t>
            </a:r>
          </a:p>
        </p:txBody>
      </p:sp>
      <p:pic>
        <p:nvPicPr>
          <p:cNvPr id="5" name="图片 4">
            <a:extLst>
              <a:ext uri="{FF2B5EF4-FFF2-40B4-BE49-F238E27FC236}">
                <a16:creationId xmlns:a16="http://schemas.microsoft.com/office/drawing/2014/main" id="{C270A841-4E85-4FC7-9707-F2EC2F238880}"/>
              </a:ext>
            </a:extLst>
          </p:cNvPr>
          <p:cNvPicPr>
            <a:picLocks noChangeAspect="1"/>
          </p:cNvPicPr>
          <p:nvPr/>
        </p:nvPicPr>
        <p:blipFill>
          <a:blip r:embed="rId2">
            <a:alphaModFix/>
          </a:blip>
          <a:stretch>
            <a:fillRect/>
          </a:stretch>
        </p:blipFill>
        <p:spPr>
          <a:xfrm>
            <a:off x="5368569" y="4020014"/>
            <a:ext cx="2235416" cy="2235416"/>
          </a:xfrm>
          <a:prstGeom prst="rect">
            <a:avLst/>
          </a:prstGeom>
          <a:noFill/>
        </p:spPr>
      </p:pic>
    </p:spTree>
    <p:extLst>
      <p:ext uri="{BB962C8B-B14F-4D97-AF65-F5344CB8AC3E}">
        <p14:creationId xmlns:p14="http://schemas.microsoft.com/office/powerpoint/2010/main" val="4127976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2F855-CD1A-4361-A4F1-4916B2130B35}"/>
              </a:ext>
            </a:extLst>
          </p:cNvPr>
          <p:cNvSpPr>
            <a:spLocks noGrp="1"/>
          </p:cNvSpPr>
          <p:nvPr>
            <p:ph type="title"/>
          </p:nvPr>
        </p:nvSpPr>
        <p:spPr>
          <a:xfrm>
            <a:off x="1451578" y="766018"/>
            <a:ext cx="9603275" cy="1049235"/>
          </a:xfrm>
        </p:spPr>
        <p:txBody>
          <a:bodyPr>
            <a:normAutofit/>
          </a:bodyPr>
          <a:lstStyle/>
          <a:p>
            <a:pPr algn="ctr"/>
            <a:r>
              <a:rPr lang="zh-CN" altLang="en-US" sz="3600" dirty="0"/>
              <a:t>大纲</a:t>
            </a:r>
          </a:p>
        </p:txBody>
      </p:sp>
      <p:sp>
        <p:nvSpPr>
          <p:cNvPr id="3" name="内容占位符 2">
            <a:extLst>
              <a:ext uri="{FF2B5EF4-FFF2-40B4-BE49-F238E27FC236}">
                <a16:creationId xmlns:a16="http://schemas.microsoft.com/office/drawing/2014/main" id="{FA231E46-3B3E-4CB7-B774-6318FFFDE730}"/>
              </a:ext>
            </a:extLst>
          </p:cNvPr>
          <p:cNvSpPr>
            <a:spLocks noGrp="1"/>
          </p:cNvSpPr>
          <p:nvPr>
            <p:ph idx="1"/>
          </p:nvPr>
        </p:nvSpPr>
        <p:spPr>
          <a:xfrm>
            <a:off x="1137147" y="1908469"/>
            <a:ext cx="10230139" cy="4949531"/>
          </a:xfrm>
          <a:noFill/>
        </p:spPr>
        <p:txBody>
          <a:bodyPr numCol="1">
            <a:normAutofit fontScale="92500" lnSpcReduction="20000"/>
          </a:bodyPr>
          <a:lstStyle/>
          <a:p>
            <a:pPr marL="571500" indent="-342900">
              <a:lnSpc>
                <a:spcPct val="115000"/>
              </a:lnSpc>
            </a:pPr>
            <a:r>
              <a:rPr lang="zh-CN" altLang="en-US" sz="1700" dirty="0">
                <a:latin typeface="Times New Roman" panose="02020603050405020304" pitchFamily="18" charset="0"/>
                <a:ea typeface="宋体" panose="02010600030101010101" pitchFamily="2" charset="-122"/>
              </a:rPr>
              <a:t>代码地址：</a:t>
            </a:r>
            <a:r>
              <a:rPr lang="en-US" altLang="zh-CN" sz="1500" dirty="0">
                <a:hlinkClick r:id="rId2"/>
              </a:rPr>
              <a:t> rexrex9/</a:t>
            </a:r>
            <a:r>
              <a:rPr lang="en-US" altLang="zh-CN" sz="1500" dirty="0" err="1">
                <a:hlinkClick r:id="rId2"/>
              </a:rPr>
              <a:t>basic_neural_networks_pytorch</a:t>
            </a:r>
            <a:r>
              <a:rPr lang="en-US" altLang="zh-CN" sz="1500" dirty="0">
                <a:hlinkClick r:id="rId2"/>
              </a:rPr>
              <a:t>: </a:t>
            </a:r>
            <a:r>
              <a:rPr lang="zh-CN" altLang="en-US" sz="1500" dirty="0">
                <a:hlinkClick r:id="rId2"/>
              </a:rPr>
              <a:t>最入门的神经网络示例代码</a:t>
            </a:r>
            <a:r>
              <a:rPr lang="en-US" altLang="zh-CN" sz="1500" dirty="0">
                <a:hlinkClick r:id="rId2"/>
              </a:rPr>
              <a:t>,</a:t>
            </a:r>
            <a:r>
              <a:rPr lang="en-US" altLang="zh-CN" sz="1500" dirty="0" err="1">
                <a:hlinkClick r:id="rId2"/>
              </a:rPr>
              <a:t>pytorch</a:t>
            </a:r>
            <a:r>
              <a:rPr lang="zh-CN" altLang="en-US" sz="1500" dirty="0">
                <a:hlinkClick r:id="rId2"/>
              </a:rPr>
              <a:t>版 </a:t>
            </a:r>
            <a:r>
              <a:rPr lang="en-US" altLang="zh-CN" sz="1500" dirty="0">
                <a:hlinkClick r:id="rId2"/>
              </a:rPr>
              <a:t>(github.com)</a:t>
            </a:r>
            <a:endParaRPr lang="en-US" altLang="zh-CN" sz="1700" dirty="0">
              <a:latin typeface="Times New Roman" panose="02020603050405020304" pitchFamily="18" charset="0"/>
              <a:ea typeface="宋体" panose="02010600030101010101" pitchFamily="2" charset="-122"/>
            </a:endParaRPr>
          </a:p>
          <a:p>
            <a:pPr marL="571500" indent="-342900">
              <a:lnSpc>
                <a:spcPct val="115000"/>
              </a:lnSpc>
              <a:buFont typeface="+mj-lt"/>
              <a:buAutoNum type="arabicPeriod"/>
            </a:pPr>
            <a:r>
              <a:rPr lang="zh-CN" altLang="en-US" sz="1800" dirty="0">
                <a:latin typeface="Times New Roman" panose="02020603050405020304" pitchFamily="18" charset="0"/>
                <a:ea typeface="宋体" panose="02010600030101010101" pitchFamily="2" charset="-122"/>
              </a:rPr>
              <a:t>机器学习最简单的做法 </a:t>
            </a:r>
            <a:r>
              <a:rPr lang="en-US" altLang="zh-CN" sz="1800" dirty="0">
                <a:latin typeface="Times New Roman" panose="02020603050405020304" pitchFamily="18" charset="0"/>
                <a:ea typeface="宋体" panose="02010600030101010101" pitchFamily="2" charset="-122"/>
              </a:rPr>
              <a:t>( 3 – 4 )</a:t>
            </a:r>
          </a:p>
          <a:p>
            <a:pPr marL="571500" indent="-342900">
              <a:lnSpc>
                <a:spcPct val="115000"/>
              </a:lnSpc>
              <a:buFont typeface="+mj-lt"/>
              <a:buAutoNum type="arabicPeriod"/>
            </a:pPr>
            <a:r>
              <a:rPr lang="zh-CN" altLang="en-US" sz="1800" dirty="0">
                <a:latin typeface="Times New Roman" panose="02020603050405020304" pitchFamily="18" charset="0"/>
                <a:ea typeface="宋体" panose="02010600030101010101" pitchFamily="2" charset="-122"/>
              </a:rPr>
              <a:t>梯度下降</a:t>
            </a:r>
            <a:r>
              <a:rPr lang="en-US" altLang="zh-CN" sz="1800" dirty="0">
                <a:latin typeface="Times New Roman" panose="02020603050405020304" pitchFamily="18" charset="0"/>
                <a:ea typeface="宋体" panose="02010600030101010101" pitchFamily="2" charset="-122"/>
              </a:rPr>
              <a:t>( 5 – 7 )</a:t>
            </a:r>
          </a:p>
          <a:p>
            <a:pPr marL="571500" indent="-342900">
              <a:lnSpc>
                <a:spcPct val="115000"/>
              </a:lnSpc>
              <a:buFont typeface="+mj-lt"/>
              <a:buAutoNum type="arabicPeriod"/>
            </a:pPr>
            <a:r>
              <a:rPr lang="zh-CN" altLang="en-US" sz="1800" dirty="0">
                <a:latin typeface="Times New Roman" panose="02020603050405020304" pitchFamily="18" charset="0"/>
                <a:ea typeface="宋体" panose="02010600030101010101" pitchFamily="2" charset="-122"/>
              </a:rPr>
              <a:t>批量梯度下降</a:t>
            </a:r>
            <a:r>
              <a:rPr lang="en-US" altLang="zh-CN" sz="1800" dirty="0">
                <a:latin typeface="Times New Roman" panose="02020603050405020304" pitchFamily="18" charset="0"/>
                <a:ea typeface="宋体" panose="02010600030101010101" pitchFamily="2" charset="-122"/>
              </a:rPr>
              <a:t>( 8 – 9 )</a:t>
            </a:r>
          </a:p>
          <a:p>
            <a:pPr marL="571500" indent="-342900">
              <a:lnSpc>
                <a:spcPct val="115000"/>
              </a:lnSpc>
              <a:buFont typeface="+mj-lt"/>
              <a:buAutoNum type="arabicPeriod"/>
            </a:pPr>
            <a:r>
              <a:rPr lang="zh-CN" altLang="en-US" sz="1800" dirty="0">
                <a:latin typeface="Times New Roman" panose="02020603050405020304" pitchFamily="18" charset="0"/>
                <a:ea typeface="宋体" panose="02010600030101010101" pitchFamily="2" charset="-122"/>
              </a:rPr>
              <a:t>线性回归</a:t>
            </a:r>
            <a:r>
              <a:rPr lang="en-US" altLang="zh-CN" sz="1800" dirty="0" err="1">
                <a:latin typeface="Times New Roman" panose="02020603050405020304" pitchFamily="18" charset="0"/>
                <a:ea typeface="宋体" panose="02010600030101010101" pitchFamily="2" charset="-122"/>
              </a:rPr>
              <a:t>PyTorch</a:t>
            </a:r>
            <a:r>
              <a:rPr lang="zh-CN" altLang="en-US" sz="1800" dirty="0">
                <a:latin typeface="Times New Roman" panose="02020603050405020304" pitchFamily="18" charset="0"/>
                <a:ea typeface="宋体" panose="02010600030101010101" pitchFamily="2" charset="-122"/>
              </a:rPr>
              <a:t>版</a:t>
            </a:r>
            <a:r>
              <a:rPr lang="en-US" altLang="zh-CN" sz="1800" dirty="0">
                <a:latin typeface="Times New Roman" panose="02020603050405020304" pitchFamily="18" charset="0"/>
                <a:ea typeface="宋体" panose="02010600030101010101" pitchFamily="2" charset="-122"/>
              </a:rPr>
              <a:t>( 10 )</a:t>
            </a:r>
          </a:p>
          <a:p>
            <a:pPr marL="571500" indent="-342900">
              <a:lnSpc>
                <a:spcPct val="115000"/>
              </a:lnSpc>
              <a:buFont typeface="+mj-lt"/>
              <a:buAutoNum type="arabicPeriod"/>
            </a:pPr>
            <a:r>
              <a:rPr lang="zh-CN" altLang="en-US" sz="1800" dirty="0">
                <a:latin typeface="Times New Roman" panose="02020603050405020304" pitchFamily="18" charset="0"/>
                <a:ea typeface="宋体" panose="02010600030101010101" pitchFamily="2" charset="-122"/>
              </a:rPr>
              <a:t>波士顿房价预测</a:t>
            </a:r>
            <a:r>
              <a:rPr lang="en-US" altLang="zh-CN" sz="1800" dirty="0">
                <a:latin typeface="Times New Roman" panose="02020603050405020304" pitchFamily="18" charset="0"/>
                <a:ea typeface="宋体" panose="02010600030101010101" pitchFamily="2" charset="-122"/>
              </a:rPr>
              <a:t>( 11 – 12 )</a:t>
            </a:r>
          </a:p>
          <a:p>
            <a:pPr marL="571500" indent="-342900">
              <a:lnSpc>
                <a:spcPct val="115000"/>
              </a:lnSpc>
              <a:buFont typeface="+mj-lt"/>
              <a:buAutoNum type="arabicPeriod"/>
            </a:pPr>
            <a:r>
              <a:rPr lang="zh-CN" altLang="en-US" sz="1800" dirty="0">
                <a:latin typeface="Times New Roman" panose="02020603050405020304" pitchFamily="18" charset="0"/>
                <a:ea typeface="宋体" panose="02010600030101010101" pitchFamily="2" charset="-122"/>
              </a:rPr>
              <a:t>回归任务与分类任务 </a:t>
            </a:r>
            <a:r>
              <a:rPr lang="en-US" altLang="zh-CN" sz="1800" dirty="0">
                <a:latin typeface="Times New Roman" panose="02020603050405020304" pitchFamily="18" charset="0"/>
                <a:ea typeface="宋体" panose="02010600030101010101" pitchFamily="2" charset="-122"/>
              </a:rPr>
              <a:t>( 13 )</a:t>
            </a:r>
          </a:p>
          <a:p>
            <a:pPr marL="571500" indent="-342900">
              <a:lnSpc>
                <a:spcPct val="115000"/>
              </a:lnSpc>
              <a:buFont typeface="+mj-lt"/>
              <a:buAutoNum type="arabicPeriod"/>
            </a:pPr>
            <a:r>
              <a:rPr lang="zh-CN" altLang="en-US" sz="1800" dirty="0">
                <a:latin typeface="Times New Roman" panose="02020603050405020304" pitchFamily="18" charset="0"/>
                <a:ea typeface="宋体" panose="02010600030101010101" pitchFamily="2" charset="-122"/>
              </a:rPr>
              <a:t>多分类与二分类 </a:t>
            </a:r>
            <a:r>
              <a:rPr lang="en-US" altLang="zh-CN" sz="1800" dirty="0">
                <a:latin typeface="Times New Roman" panose="02020603050405020304" pitchFamily="18" charset="0"/>
                <a:ea typeface="宋体" panose="02010600030101010101" pitchFamily="2" charset="-122"/>
              </a:rPr>
              <a:t>( 14 )</a:t>
            </a:r>
          </a:p>
          <a:p>
            <a:pPr marL="571500" indent="-342900">
              <a:lnSpc>
                <a:spcPct val="115000"/>
              </a:lnSpc>
              <a:buFont typeface="+mj-lt"/>
              <a:buAutoNum type="arabicPeriod"/>
            </a:pPr>
            <a:r>
              <a:rPr lang="zh-CN" altLang="en-US" sz="1800" dirty="0">
                <a:latin typeface="Times New Roman" panose="02020603050405020304" pitchFamily="18" charset="0"/>
                <a:ea typeface="宋体" panose="02010600030101010101" pitchFamily="2" charset="-122"/>
              </a:rPr>
              <a:t>鸢尾花分类预测</a:t>
            </a:r>
            <a:r>
              <a:rPr lang="en-US" altLang="zh-CN" sz="1800" dirty="0">
                <a:latin typeface="Times New Roman" panose="02020603050405020304" pitchFamily="18" charset="0"/>
                <a:ea typeface="宋体" panose="02010600030101010101" pitchFamily="2" charset="-122"/>
              </a:rPr>
              <a:t>( 15 – 16 )</a:t>
            </a:r>
          </a:p>
          <a:p>
            <a:pPr marL="571500" indent="-342900">
              <a:lnSpc>
                <a:spcPct val="115000"/>
              </a:lnSpc>
              <a:buFont typeface="+mj-lt"/>
              <a:buAutoNum type="arabicPeriod"/>
            </a:pPr>
            <a:r>
              <a:rPr lang="zh-CN" altLang="en-US" sz="1800" dirty="0">
                <a:latin typeface="Times New Roman" panose="02020603050405020304" pitchFamily="18" charset="0"/>
                <a:ea typeface="宋体" panose="02010600030101010101" pitchFamily="2" charset="-122"/>
              </a:rPr>
              <a:t>神经网络的基础形态</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多层感知机</a:t>
            </a:r>
            <a:r>
              <a:rPr lang="en-US" altLang="zh-CN" sz="1800" dirty="0">
                <a:latin typeface="Times New Roman" panose="02020603050405020304" pitchFamily="18" charset="0"/>
                <a:ea typeface="宋体" panose="02010600030101010101" pitchFamily="2" charset="-122"/>
              </a:rPr>
              <a:t>MLP ( 17 – 21 )</a:t>
            </a:r>
          </a:p>
          <a:p>
            <a:pPr marL="571500" indent="-342900">
              <a:lnSpc>
                <a:spcPct val="115000"/>
              </a:lnSpc>
              <a:buFont typeface="+mj-lt"/>
              <a:buAutoNum type="arabicPeriod"/>
            </a:pPr>
            <a:r>
              <a:rPr lang="zh-CN" altLang="en-US" sz="1800" dirty="0">
                <a:latin typeface="Times New Roman" panose="02020603050405020304" pitchFamily="18" charset="0"/>
                <a:ea typeface="宋体" panose="02010600030101010101" pitchFamily="2" charset="-122"/>
              </a:rPr>
              <a:t>鸢尾花预测</a:t>
            </a:r>
            <a:r>
              <a:rPr lang="en-US" altLang="zh-CN" sz="1800" dirty="0">
                <a:latin typeface="Times New Roman" panose="02020603050405020304" pitchFamily="18" charset="0"/>
                <a:ea typeface="宋体" panose="02010600030101010101" pitchFamily="2" charset="-122"/>
              </a:rPr>
              <a:t>MLP</a:t>
            </a:r>
            <a:r>
              <a:rPr lang="zh-CN" altLang="en-US" sz="1800" dirty="0">
                <a:latin typeface="Times New Roman" panose="02020603050405020304" pitchFamily="18" charset="0"/>
                <a:ea typeface="宋体" panose="02010600030101010101" pitchFamily="2" charset="-122"/>
              </a:rPr>
              <a:t>版 </a:t>
            </a:r>
            <a:r>
              <a:rPr lang="en-US" altLang="zh-CN" sz="1800" dirty="0">
                <a:latin typeface="Times New Roman" panose="02020603050405020304" pitchFamily="18" charset="0"/>
                <a:ea typeface="宋体" panose="02010600030101010101" pitchFamily="2" charset="-122"/>
              </a:rPr>
              <a:t>( 22 )</a:t>
            </a:r>
          </a:p>
          <a:p>
            <a:pPr marL="571500" indent="-342900">
              <a:lnSpc>
                <a:spcPct val="115000"/>
              </a:lnSpc>
              <a:buFont typeface="+mj-lt"/>
              <a:buAutoNum type="arabicPeriod"/>
            </a:pPr>
            <a:r>
              <a:rPr lang="zh-CN" altLang="en-US" sz="1800" dirty="0">
                <a:latin typeface="Times New Roman" panose="02020603050405020304" pitchFamily="18" charset="0"/>
                <a:ea typeface="宋体" panose="02010600030101010101" pitchFamily="2" charset="-122"/>
              </a:rPr>
              <a:t>前向传播与后向传播 </a:t>
            </a:r>
            <a:r>
              <a:rPr lang="en-US" altLang="zh-CN" sz="1800" dirty="0">
                <a:latin typeface="Times New Roman" panose="02020603050405020304" pitchFamily="18" charset="0"/>
                <a:ea typeface="宋体" panose="02010600030101010101" pitchFamily="2" charset="-122"/>
              </a:rPr>
              <a:t>( 23 – 24 )</a:t>
            </a:r>
          </a:p>
          <a:p>
            <a:pPr marL="571500" indent="-342900">
              <a:lnSpc>
                <a:spcPct val="115000"/>
              </a:lnSpc>
              <a:buFont typeface="+mj-lt"/>
              <a:buAutoNum type="arabicPeriod"/>
            </a:pPr>
            <a:r>
              <a:rPr lang="zh-CN" altLang="en-US" sz="1800" dirty="0">
                <a:latin typeface="Times New Roman" panose="02020603050405020304" pitchFamily="18" charset="0"/>
                <a:ea typeface="宋体" panose="02010600030101010101" pitchFamily="2" charset="-122"/>
              </a:rPr>
              <a:t>欠拟合与过拟合</a:t>
            </a:r>
            <a:r>
              <a:rPr lang="en-US" altLang="zh-CN" sz="1800" dirty="0">
                <a:latin typeface="Times New Roman" panose="02020603050405020304" pitchFamily="18" charset="0"/>
                <a:ea typeface="宋体" panose="02010600030101010101" pitchFamily="2" charset="-122"/>
              </a:rPr>
              <a:t> ( 25 – 26 )</a:t>
            </a:r>
          </a:p>
          <a:p>
            <a:pPr marL="1028700" lvl="1" indent="-342900">
              <a:lnSpc>
                <a:spcPct val="115000"/>
              </a:lnSpc>
              <a:buFont typeface="+mj-lt"/>
              <a:buAutoNum type="arabicPeriod"/>
            </a:pPr>
            <a:endParaRPr lang="en-US" altLang="zh-CN" sz="1600" dirty="0">
              <a:latin typeface="Times New Roman" panose="02020603050405020304" pitchFamily="18" charset="0"/>
              <a:ea typeface="宋体" panose="02010600030101010101" pitchFamily="2" charset="-122"/>
            </a:endParaRPr>
          </a:p>
          <a:p>
            <a:pPr lvl="1" indent="266700">
              <a:lnSpc>
                <a:spcPct val="115000"/>
              </a:lnSpc>
            </a:pPr>
            <a:endParaRPr lang="zh-CN" altLang="zh-CN" sz="16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185046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AB4AC-3E24-684B-8A42-6CD262275A34}"/>
              </a:ext>
            </a:extLst>
          </p:cNvPr>
          <p:cNvSpPr>
            <a:spLocks noGrp="1"/>
          </p:cNvSpPr>
          <p:nvPr>
            <p:ph type="title"/>
          </p:nvPr>
        </p:nvSpPr>
        <p:spPr/>
        <p:txBody>
          <a:bodyPr>
            <a:normAutofit/>
          </a:bodyPr>
          <a:lstStyle/>
          <a:p>
            <a:pPr algn="ctr"/>
            <a:r>
              <a:rPr kumimoji="1" lang="en-US" altLang="zh-CN" sz="3600" b="1" dirty="0"/>
              <a:t>1. </a:t>
            </a:r>
            <a:r>
              <a:rPr kumimoji="1" lang="zh-CN" altLang="en-US" sz="3600" b="1" dirty="0"/>
              <a:t>循环神经网络</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F3B8DE9-0095-414A-9B81-D08E7779AEB8}"/>
                  </a:ext>
                </a:extLst>
              </p:cNvPr>
              <p:cNvSpPr>
                <a:spLocks noGrp="1"/>
              </p:cNvSpPr>
              <p:nvPr>
                <p:ph idx="1"/>
              </p:nvPr>
            </p:nvSpPr>
            <p:spPr>
              <a:xfrm>
                <a:off x="757936" y="1853754"/>
                <a:ext cx="10990555" cy="4351338"/>
              </a:xfrm>
            </p:spPr>
            <p:txBody>
              <a:bodyPr/>
              <a:lstStyle/>
              <a:p>
                <a:pPr marL="0" indent="0">
                  <a:buNone/>
                </a:pPr>
                <a:r>
                  <a:rPr lang="zh-CN" altLang="en-US" dirty="0"/>
                  <a:t>循环神经网络</a:t>
                </a:r>
                <a:r>
                  <a:rPr lang="en-US" altLang="zh-CN" dirty="0"/>
                  <a:t>(Recurrent Neural Network,</a:t>
                </a:r>
                <a:r>
                  <a:rPr lang="zh-CN" altLang="en-US" dirty="0"/>
                  <a:t> </a:t>
                </a:r>
                <a:r>
                  <a:rPr lang="en-US" altLang="zh-CN" dirty="0"/>
                  <a:t>RNN)</a:t>
                </a:r>
                <a:r>
                  <a:rPr lang="zh-CN" altLang="en-US" dirty="0"/>
                  <a:t>由多个</a:t>
                </a:r>
                <a:r>
                  <a:rPr lang="en-US" altLang="zh-CN" dirty="0"/>
                  <a:t>RNN Cell</a:t>
                </a:r>
                <a:r>
                  <a:rPr lang="zh-CN" altLang="en-US" dirty="0"/>
                  <a:t>组成，每个</a:t>
                </a:r>
                <a:r>
                  <a:rPr lang="en-US" altLang="zh-CN" dirty="0"/>
                  <a:t>Cell</a:t>
                </a:r>
                <a:r>
                  <a:rPr lang="zh-CN" altLang="en-US" dirty="0"/>
                  <a:t>的计算公式如下：</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1800" b="1" i="1" kern="0">
                              <a:effectLst/>
                              <a:latin typeface="Cambria Math" panose="02040503050406030204" pitchFamily="18" charset="0"/>
                              <a:ea typeface="宋体" panose="02010600030101010101" pitchFamily="2" charset="-122"/>
                              <a:cs typeface="Times New Roman" panose="02020603050405020304" pitchFamily="18" charset="0"/>
                            </a:rPr>
                            <m:t>𝒉</m:t>
                          </m:r>
                        </m:e>
                        <m:sub>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800" i="1" kern="0">
                          <a:effectLst/>
                          <a:latin typeface="Cambria Math" panose="02040503050406030204" pitchFamily="18" charset="0"/>
                          <a:ea typeface="宋体" panose="02010600030101010101" pitchFamily="2" charset="-122"/>
                          <a:cs typeface="Times New Roman" panose="02020603050405020304" pitchFamily="18" charset="0"/>
                        </a:rPr>
                        <m:t>=</m:t>
                      </m:r>
                      <m:func>
                        <m:funcPr>
                          <m:ctrlPr>
                            <a:rPr lang="zh-CN" altLang="zh-CN" i="1" smtClean="0">
                              <a:effectLst/>
                              <a:latin typeface="Cambria Math" panose="02040503050406030204" pitchFamily="18" charset="0"/>
                              <a:ea typeface="Cambria Math" panose="02040503050406030204" pitchFamily="18" charset="0"/>
                            </a:rPr>
                          </m:ctrlPr>
                        </m:funcPr>
                        <m:fName>
                          <m:r>
                            <a:rPr lang="el-GR" altLang="zh-CN" sz="1800" i="1" kern="0" smtClean="0">
                              <a:effectLst/>
                              <a:latin typeface="Cambria Math" panose="02040503050406030204" pitchFamily="18" charset="0"/>
                              <a:ea typeface="Cambria Math" panose="02040503050406030204" pitchFamily="18" charset="0"/>
                              <a:cs typeface="Times New Roman" panose="02020603050405020304" pitchFamily="18" charset="0"/>
                            </a:rPr>
                            <m:t>𝜎</m:t>
                          </m:r>
                        </m:fName>
                        <m:e>
                          <m:d>
                            <m:dPr>
                              <m:ctrlPr>
                                <a:rPr lang="zh-CN" altLang="zh-CN" b="1" i="1">
                                  <a:effectLst/>
                                  <a:latin typeface="Cambria Math" panose="02040503050406030204" pitchFamily="18" charset="0"/>
                                  <a:ea typeface="Cambria Math" panose="02040503050406030204" pitchFamily="18" charset="0"/>
                                </a:rPr>
                              </m:ctrlPr>
                            </m:dPr>
                            <m:e>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kern="0">
                                      <a:effectLst/>
                                      <a:latin typeface="Cambria Math" panose="02040503050406030204" pitchFamily="18" charset="0"/>
                                      <a:ea typeface="宋体" panose="02010600030101010101" pitchFamily="2" charset="-122"/>
                                      <a:cs typeface="Times New Roman" panose="02020603050405020304" pitchFamily="18" charset="0"/>
                                    </a:rPr>
                                    <m:t>𝒘</m:t>
                                  </m:r>
                                </m:e>
                                <m:sub>
                                  <m:r>
                                    <a:rPr lang="en-US" altLang="zh-CN" sz="1800" b="1" i="1" kern="0" smtClean="0">
                                      <a:effectLst/>
                                      <a:latin typeface="Cambria Math" panose="02040503050406030204" pitchFamily="18" charset="0"/>
                                      <a:ea typeface="宋体" panose="02010600030101010101" pitchFamily="2" charset="-122"/>
                                      <a:cs typeface="Times New Roman" panose="02020603050405020304" pitchFamily="18" charset="0"/>
                                    </a:rPr>
                                    <m:t>𝒙</m:t>
                                  </m:r>
                                </m:sub>
                              </m:sSub>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kern="0">
                                      <a:effectLst/>
                                      <a:latin typeface="Cambria Math" panose="02040503050406030204" pitchFamily="18" charset="0"/>
                                      <a:ea typeface="宋体" panose="02010600030101010101" pitchFamily="2" charset="-122"/>
                                      <a:cs typeface="Times New Roman" panose="02020603050405020304" pitchFamily="18" charset="0"/>
                                    </a:rPr>
                                    <m:t>𝒙</m:t>
                                  </m:r>
                                </m:e>
                                <m:sub>
                                  <m:r>
                                    <a:rPr lang="en-US" altLang="zh-CN" sz="1800" b="1" i="1" kern="0">
                                      <a:effectLst/>
                                      <a:latin typeface="Cambria Math" panose="02040503050406030204" pitchFamily="18" charset="0"/>
                                      <a:ea typeface="宋体" panose="02010600030101010101" pitchFamily="2" charset="-122"/>
                                      <a:cs typeface="Times New Roman" panose="02020603050405020304" pitchFamily="18" charset="0"/>
                                    </a:rPr>
                                    <m:t>𝒕</m:t>
                                  </m:r>
                                </m:sub>
                              </m:sSub>
                              <m:r>
                                <a:rPr lang="en-US" altLang="zh-CN" sz="1800" b="1" i="1" kern="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kern="0">
                                      <a:effectLst/>
                                      <a:latin typeface="Cambria Math" panose="02040503050406030204" pitchFamily="18" charset="0"/>
                                      <a:ea typeface="宋体" panose="02010600030101010101" pitchFamily="2" charset="-122"/>
                                      <a:cs typeface="Times New Roman" panose="02020603050405020304" pitchFamily="18" charset="0"/>
                                    </a:rPr>
                                    <m:t>𝒘</m:t>
                                  </m:r>
                                </m:e>
                                <m:sub>
                                  <m:r>
                                    <a:rPr lang="en-US" altLang="zh-CN" sz="1800" b="1" i="1" kern="0">
                                      <a:effectLst/>
                                      <a:latin typeface="Cambria Math" panose="02040503050406030204" pitchFamily="18" charset="0"/>
                                      <a:ea typeface="宋体" panose="02010600030101010101" pitchFamily="2" charset="-122"/>
                                      <a:cs typeface="Times New Roman" panose="02020603050405020304" pitchFamily="18" charset="0"/>
                                    </a:rPr>
                                    <m:t>𝒉</m:t>
                                  </m:r>
                                </m:sub>
                              </m:sSub>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kern="0">
                                      <a:effectLst/>
                                      <a:latin typeface="Cambria Math" panose="02040503050406030204" pitchFamily="18" charset="0"/>
                                      <a:ea typeface="宋体" panose="02010600030101010101" pitchFamily="2" charset="-122"/>
                                      <a:cs typeface="Times New Roman" panose="02020603050405020304" pitchFamily="18" charset="0"/>
                                    </a:rPr>
                                    <m:t>𝒉</m:t>
                                  </m:r>
                                </m:e>
                                <m:sub>
                                  <m:r>
                                    <a:rPr lang="en-US" altLang="zh-CN" sz="1800" b="1" i="1" kern="0">
                                      <a:effectLst/>
                                      <a:latin typeface="Cambria Math" panose="02040503050406030204" pitchFamily="18" charset="0"/>
                                      <a:ea typeface="宋体" panose="02010600030101010101" pitchFamily="2" charset="-122"/>
                                      <a:cs typeface="Times New Roman" panose="02020603050405020304" pitchFamily="18" charset="0"/>
                                    </a:rPr>
                                    <m:t>𝒕</m:t>
                                  </m:r>
                                  <m:r>
                                    <a:rPr lang="en-US" altLang="zh-CN" sz="1800" b="1" i="1" ker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0">
                                      <a:effectLst/>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1800" b="1" i="1" ker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0" smtClean="0">
                                  <a:effectLst/>
                                  <a:latin typeface="Cambria Math" panose="02040503050406030204" pitchFamily="18" charset="0"/>
                                  <a:ea typeface="宋体" panose="02010600030101010101" pitchFamily="2" charset="-122"/>
                                  <a:cs typeface="Times New Roman" panose="02020603050405020304" pitchFamily="18" charset="0"/>
                                </a:rPr>
                                <m:t>𝒃</m:t>
                              </m:r>
                            </m:e>
                          </m:d>
                        </m:e>
                      </m:func>
                    </m:oMath>
                  </m:oMathPara>
                </a14:m>
                <a:endParaRPr lang="en-US" altLang="zh-CN" dirty="0"/>
              </a:p>
              <a:p>
                <a:pPr marL="0" indent="0">
                  <a:buNone/>
                </a:pPr>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2000" b="1" i="1" kern="0">
                            <a:effectLst/>
                            <a:latin typeface="Cambria Math" panose="02040503050406030204" pitchFamily="18" charset="0"/>
                            <a:ea typeface="宋体" panose="02010600030101010101" pitchFamily="2" charset="-122"/>
                            <a:cs typeface="Times New Roman" panose="02020603050405020304" pitchFamily="18" charset="0"/>
                          </a:rPr>
                          <m:t>𝒙</m:t>
                        </m:r>
                      </m:e>
                      <m:sub>
                        <m:r>
                          <a:rPr lang="en-US" altLang="zh-CN" sz="2000" i="1" kern="0">
                            <a:effectLst/>
                            <a:latin typeface="Cambria Math" panose="02040503050406030204" pitchFamily="18" charset="0"/>
                            <a:ea typeface="宋体" panose="02010600030101010101" pitchFamily="2" charset="-122"/>
                            <a:cs typeface="Times New Roman" panose="02020603050405020304" pitchFamily="18" charset="0"/>
                          </a:rPr>
                          <m:t>𝑡</m:t>
                        </m:r>
                      </m:sub>
                    </m:sSub>
                    <m:r>
                      <a:rPr lang="zh-CN" altLang="en-US" i="1" kern="0">
                        <a:latin typeface="Cambria Math" panose="02040503050406030204" pitchFamily="18" charset="0"/>
                        <a:ea typeface="宋体" panose="02010600030101010101" pitchFamily="2" charset="-122"/>
                        <a:cs typeface="Times New Roman" panose="02020603050405020304" pitchFamily="18" charset="0"/>
                      </a:rPr>
                      <m:t>代表</m:t>
                    </m:r>
                    <m:r>
                      <a:rPr lang="en-US" altLang="zh-CN" i="1" dirty="0" smtClean="0">
                        <a:latin typeface="Cambria Math" panose="02040503050406030204" pitchFamily="18" charset="0"/>
                      </a:rPr>
                      <m:t>𝑡</m:t>
                    </m:r>
                  </m:oMath>
                </a14:m>
                <a:r>
                  <a:rPr lang="zh-CN" altLang="en-US" dirty="0"/>
                  <a:t>时刻的输入，</a:t>
                </a:r>
                <a:r>
                  <a:rPr lang="zh-CN" altLang="zh-CN" dirty="0">
                    <a:ea typeface="Cambria Math" panose="02040503050406030204" pitchFamily="18" charset="0"/>
                  </a:rPr>
                  <a:t> </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rPr>
                        </m:ctrlPr>
                      </m:sSubPr>
                      <m:e>
                        <m:r>
                          <a:rPr lang="en-US" altLang="zh-CN" b="1" i="1" kern="0">
                            <a:latin typeface="Cambria Math" panose="02040503050406030204" pitchFamily="18" charset="0"/>
                            <a:ea typeface="宋体" panose="02010600030101010101" pitchFamily="2" charset="-122"/>
                            <a:cs typeface="Times New Roman" panose="02020603050405020304" pitchFamily="18" charset="0"/>
                          </a:rPr>
                          <m:t>𝒉</m:t>
                        </m:r>
                      </m:e>
                      <m:sub>
                        <m:r>
                          <a:rPr lang="en-US" altLang="zh-CN" i="1" kern="0">
                            <a:latin typeface="Cambria Math" panose="02040503050406030204" pitchFamily="18" charset="0"/>
                            <a:ea typeface="宋体" panose="02010600030101010101" pitchFamily="2" charset="-122"/>
                            <a:cs typeface="Times New Roman" panose="02020603050405020304" pitchFamily="18" charset="0"/>
                          </a:rPr>
                          <m:t>𝑡</m:t>
                        </m:r>
                      </m:sub>
                    </m:sSub>
                  </m:oMath>
                </a14:m>
                <a:r>
                  <a:rPr lang="zh-CN" altLang="en-US" dirty="0"/>
                  <a:t>代表</a:t>
                </a:r>
                <a14:m>
                  <m:oMath xmlns:m="http://schemas.openxmlformats.org/officeDocument/2006/math">
                    <m:r>
                      <a:rPr lang="en-US" altLang="zh-CN" i="1" dirty="0" smtClean="0">
                        <a:latin typeface="Cambria Math" panose="02040503050406030204" pitchFamily="18" charset="0"/>
                      </a:rPr>
                      <m:t>𝑡</m:t>
                    </m:r>
                  </m:oMath>
                </a14:m>
                <a:r>
                  <a:rPr lang="zh-CN" altLang="en-US" dirty="0"/>
                  <a:t>时刻的输出，</a:t>
                </a:r>
                <a:r>
                  <a:rPr lang="zh-CN" altLang="zh-CN" dirty="0">
                    <a:ea typeface="Cambria Math" panose="02040503050406030204" pitchFamily="18" charset="0"/>
                  </a:rPr>
                  <a:t> </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rPr>
                        </m:ctrlPr>
                      </m:sSubPr>
                      <m:e>
                        <m:r>
                          <a:rPr lang="en-US" altLang="zh-CN" b="1" i="1" kern="0">
                            <a:latin typeface="Cambria Math" panose="02040503050406030204" pitchFamily="18" charset="0"/>
                            <a:ea typeface="宋体" panose="02010600030101010101" pitchFamily="2" charset="-122"/>
                            <a:cs typeface="Times New Roman" panose="02020603050405020304" pitchFamily="18" charset="0"/>
                          </a:rPr>
                          <m:t>𝒉</m:t>
                        </m:r>
                      </m:e>
                      <m:sub>
                        <m:r>
                          <a:rPr lang="en-US" altLang="zh-CN" i="1" kern="0">
                            <a:latin typeface="Cambria Math" panose="02040503050406030204" pitchFamily="18" charset="0"/>
                            <a:ea typeface="宋体" panose="02010600030101010101" pitchFamily="2" charset="-122"/>
                            <a:cs typeface="Times New Roman" panose="02020603050405020304" pitchFamily="18" charset="0"/>
                          </a:rPr>
                          <m:t>𝑡</m:t>
                        </m:r>
                        <m:r>
                          <a:rPr lang="en-US" altLang="zh-CN" i="1" kern="0">
                            <a:latin typeface="Cambria Math" panose="02040503050406030204" pitchFamily="18" charset="0"/>
                            <a:ea typeface="宋体" panose="02010600030101010101" pitchFamily="2" charset="-122"/>
                            <a:cs typeface="Times New Roman" panose="02020603050405020304" pitchFamily="18" charset="0"/>
                          </a:rPr>
                          <m:t>−1</m:t>
                        </m:r>
                      </m:sub>
                    </m:sSub>
                    <m:r>
                      <a:rPr lang="zh-CN" altLang="en-US" i="1" kern="0">
                        <a:latin typeface="Cambria Math" panose="02040503050406030204" pitchFamily="18" charset="0"/>
                        <a:ea typeface="宋体" panose="02010600030101010101" pitchFamily="2" charset="-122"/>
                        <a:cs typeface="Times New Roman" panose="02020603050405020304" pitchFamily="18" charset="0"/>
                      </a:rPr>
                      <m:t>代表</m:t>
                    </m:r>
                    <m:r>
                      <a:rPr lang="en-US" altLang="zh-CN" i="1" dirty="0" smtClean="0">
                        <a:latin typeface="Cambria Math" panose="02040503050406030204" pitchFamily="18" charset="0"/>
                      </a:rPr>
                      <m:t>𝑡</m:t>
                    </m:r>
                    <m:r>
                      <a:rPr lang="en-US" altLang="zh-CN" i="1" dirty="0" smtClean="0">
                        <a:latin typeface="Cambria Math" panose="02040503050406030204" pitchFamily="18" charset="0"/>
                      </a:rPr>
                      <m:t>−1</m:t>
                    </m:r>
                  </m:oMath>
                </a14:m>
                <a:r>
                  <a:rPr lang="zh-CN" altLang="en-US" dirty="0"/>
                  <a:t>时刻的输出。其余的</a:t>
                </a:r>
                <a14:m>
                  <m:oMath xmlns:m="http://schemas.openxmlformats.org/officeDocument/2006/math">
                    <m:r>
                      <a:rPr lang="en-US" altLang="zh-CN" b="1" i="1" dirty="0" smtClean="0">
                        <a:latin typeface="Cambria Math" panose="02040503050406030204" pitchFamily="18" charset="0"/>
                      </a:rPr>
                      <m:t>𝒘</m:t>
                    </m:r>
                  </m:oMath>
                </a14:m>
                <a:r>
                  <a:rPr lang="zh-CN" altLang="en-US" dirty="0"/>
                  <a:t>和</a:t>
                </a:r>
                <a14:m>
                  <m:oMath xmlns:m="http://schemas.openxmlformats.org/officeDocument/2006/math">
                    <m:r>
                      <a:rPr lang="en-US" altLang="zh-CN" b="1" i="1" dirty="0" smtClean="0">
                        <a:latin typeface="Cambria Math" panose="02040503050406030204" pitchFamily="18" charset="0"/>
                      </a:rPr>
                      <m:t>𝒃</m:t>
                    </m:r>
                  </m:oMath>
                </a14:m>
                <a:r>
                  <a:rPr lang="zh-CN" altLang="en-US" dirty="0"/>
                  <a:t>是模型需训练的参数。</a:t>
                </a:r>
                <a:r>
                  <a:rPr lang="en-US" altLang="zh-CN" dirty="0"/>
                  <a:t>RNN</a:t>
                </a:r>
                <a:r>
                  <a:rPr lang="zh-CN" altLang="en-US" dirty="0"/>
                  <a:t>的精髓就在于当前时刻的输出将作为下一时刻的输入参与下一时刻的计算。</a:t>
                </a:r>
                <a:endParaRPr lang="en-US" altLang="zh-CN" dirty="0"/>
              </a:p>
              <a:p>
                <a:pPr marL="457200" indent="-457200">
                  <a:buFont typeface="+mj-lt"/>
                  <a:buAutoNum type="arabicPeriod"/>
                </a:pPr>
                <a:endParaRPr lang="en-US" altLang="zh-CN" dirty="0"/>
              </a:p>
              <a:p>
                <a:pPr marL="0" indent="0">
                  <a:buNone/>
                </a:pPr>
                <a:endParaRPr lang="en-US" altLang="zh-CN" dirty="0"/>
              </a:p>
              <a:p>
                <a:endParaRPr lang="en-US" altLang="zh-CN" dirty="0"/>
              </a:p>
              <a:p>
                <a:endParaRPr lang="en-US" altLang="zh-CN" dirty="0"/>
              </a:p>
              <a:p>
                <a:r>
                  <a:rPr lang="en-US" altLang="zh-CN" dirty="0"/>
                  <a:t>RNN</a:t>
                </a:r>
                <a:r>
                  <a:rPr lang="zh-CN" altLang="en-US" dirty="0"/>
                  <a:t>最终的输出是最后一个</a:t>
                </a:r>
                <a:r>
                  <a:rPr lang="en-US" altLang="zh-CN" dirty="0"/>
                  <a:t>Cell</a:t>
                </a:r>
                <a:r>
                  <a:rPr lang="zh-CN" altLang="en-US" dirty="0"/>
                  <a:t>的输出，也可以是所有</a:t>
                </a:r>
                <a:r>
                  <a:rPr lang="en-US" altLang="zh-CN" dirty="0"/>
                  <a:t>Cell</a:t>
                </a:r>
                <a:r>
                  <a:rPr lang="zh-CN" altLang="en-US" dirty="0"/>
                  <a:t>的输出组合成的张量。</a:t>
                </a:r>
                <a:endParaRPr lang="en-US" altLang="zh-CN" dirty="0"/>
              </a:p>
              <a:p>
                <a:pPr marL="0" indent="0">
                  <a:buNone/>
                </a:pPr>
                <a:endParaRPr lang="en" altLang="zh-CN" dirty="0"/>
              </a:p>
              <a:p>
                <a:endParaRPr kumimoji="1" lang="en" altLang="zh-CN" dirty="0"/>
              </a:p>
              <a:p>
                <a:pPr marL="0" indent="0">
                  <a:buNone/>
                </a:pPr>
                <a:endParaRPr kumimoji="1" lang="en" altLang="zh-CN" dirty="0"/>
              </a:p>
            </p:txBody>
          </p:sp>
        </mc:Choice>
        <mc:Fallback>
          <p:sp>
            <p:nvSpPr>
              <p:cNvPr id="3" name="内容占位符 2">
                <a:extLst>
                  <a:ext uri="{FF2B5EF4-FFF2-40B4-BE49-F238E27FC236}">
                    <a16:creationId xmlns:a16="http://schemas.microsoft.com/office/drawing/2014/main" id="{FF3B8DE9-0095-414A-9B81-D08E7779AEB8}"/>
                  </a:ext>
                </a:extLst>
              </p:cNvPr>
              <p:cNvSpPr>
                <a:spLocks noGrp="1" noRot="1" noChangeAspect="1" noMove="1" noResize="1" noEditPoints="1" noAdjustHandles="1" noChangeArrowheads="1" noChangeShapeType="1" noTextEdit="1"/>
              </p:cNvSpPr>
              <p:nvPr>
                <p:ph idx="1"/>
              </p:nvPr>
            </p:nvSpPr>
            <p:spPr>
              <a:xfrm>
                <a:off x="757936" y="1853754"/>
                <a:ext cx="10990555" cy="4351338"/>
              </a:xfrm>
              <a:blipFill>
                <a:blip r:embed="rId2"/>
                <a:stretch>
                  <a:fillRect l="-555"/>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60DACAB5-3A50-88E7-AAF3-BFC663E61A43}"/>
              </a:ext>
            </a:extLst>
          </p:cNvPr>
          <p:cNvPicPr>
            <a:picLocks noChangeAspect="1"/>
          </p:cNvPicPr>
          <p:nvPr/>
        </p:nvPicPr>
        <p:blipFill>
          <a:blip r:embed="rId3"/>
          <a:stretch>
            <a:fillRect/>
          </a:stretch>
        </p:blipFill>
        <p:spPr>
          <a:xfrm>
            <a:off x="2467025" y="3625885"/>
            <a:ext cx="7572375" cy="1809750"/>
          </a:xfrm>
          <a:prstGeom prst="rect">
            <a:avLst/>
          </a:prstGeom>
        </p:spPr>
      </p:pic>
    </p:spTree>
    <p:extLst>
      <p:ext uri="{BB962C8B-B14F-4D97-AF65-F5344CB8AC3E}">
        <p14:creationId xmlns:p14="http://schemas.microsoft.com/office/powerpoint/2010/main" val="3276044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AB4AC-3E24-684B-8A42-6CD262275A34}"/>
              </a:ext>
            </a:extLst>
          </p:cNvPr>
          <p:cNvSpPr>
            <a:spLocks noGrp="1"/>
          </p:cNvSpPr>
          <p:nvPr>
            <p:ph type="title"/>
          </p:nvPr>
        </p:nvSpPr>
        <p:spPr>
          <a:xfrm>
            <a:off x="1220770" y="294974"/>
            <a:ext cx="9603275" cy="1049235"/>
          </a:xfrm>
        </p:spPr>
        <p:txBody>
          <a:bodyPr>
            <a:normAutofit/>
          </a:bodyPr>
          <a:lstStyle/>
          <a:p>
            <a:pPr algn="ctr"/>
            <a:r>
              <a:rPr kumimoji="1" lang="en-US" altLang="zh-CN" sz="3600" b="1" dirty="0"/>
              <a:t>4.</a:t>
            </a:r>
            <a:r>
              <a:rPr kumimoji="1" lang="zh-CN" altLang="en-US" sz="3600" b="1" dirty="0"/>
              <a:t>线性回归</a:t>
            </a:r>
            <a:r>
              <a:rPr kumimoji="1" lang="en-US" altLang="zh-CN" sz="3600" b="1" dirty="0" err="1"/>
              <a:t>pytorch</a:t>
            </a:r>
            <a:r>
              <a:rPr kumimoji="1" lang="zh-CN" altLang="en-US" sz="3600" b="1" dirty="0"/>
              <a:t>版</a:t>
            </a:r>
          </a:p>
        </p:txBody>
      </p:sp>
      <p:sp>
        <p:nvSpPr>
          <p:cNvPr id="3" name="内容占位符 2">
            <a:extLst>
              <a:ext uri="{FF2B5EF4-FFF2-40B4-BE49-F238E27FC236}">
                <a16:creationId xmlns:a16="http://schemas.microsoft.com/office/drawing/2014/main" id="{FF3B8DE9-0095-414A-9B81-D08E7779AEB8}"/>
              </a:ext>
            </a:extLst>
          </p:cNvPr>
          <p:cNvSpPr>
            <a:spLocks noGrp="1"/>
          </p:cNvSpPr>
          <p:nvPr>
            <p:ph idx="1"/>
          </p:nvPr>
        </p:nvSpPr>
        <p:spPr>
          <a:xfrm>
            <a:off x="1102993" y="2019765"/>
            <a:ext cx="10515600" cy="4351338"/>
          </a:xfrm>
        </p:spPr>
        <p:txBody>
          <a:bodyPr>
            <a:normAutofit/>
          </a:bodyPr>
          <a:lstStyle/>
          <a:p>
            <a:pPr marL="0" indent="0" algn="ctr">
              <a:buNone/>
            </a:pPr>
            <a:endParaRPr lang="en-US" altLang="zh-CN" dirty="0"/>
          </a:p>
          <a:p>
            <a:pPr marL="0" indent="0">
              <a:buNone/>
            </a:pPr>
            <a:endParaRPr lang="en-US" altLang="zh-CN" dirty="0"/>
          </a:p>
          <a:p>
            <a:pPr marL="457200" indent="-457200">
              <a:buFont typeface="+mj-lt"/>
              <a:buAutoNum type="arabicPeriod"/>
            </a:pPr>
            <a:endParaRPr lang="en-US" altLang="zh-CN" dirty="0"/>
          </a:p>
          <a:p>
            <a:pPr marL="457200" indent="-457200">
              <a:buFont typeface="+mj-lt"/>
              <a:buAutoNum type="arabicPeriod"/>
            </a:pPr>
            <a:endParaRPr lang="en-US" altLang="zh-CN" dirty="0"/>
          </a:p>
          <a:p>
            <a:pPr marL="457200" indent="-457200">
              <a:buFont typeface="+mj-lt"/>
              <a:buAutoNum type="arabicPeriod"/>
            </a:pPr>
            <a:endParaRPr lang="en-US" altLang="zh-CN" dirty="0"/>
          </a:p>
          <a:p>
            <a:pPr marL="0" indent="0">
              <a:buNone/>
            </a:pPr>
            <a:endParaRPr lang="en-US" altLang="zh-CN" dirty="0"/>
          </a:p>
          <a:p>
            <a:endParaRPr lang="en-US" altLang="zh-CN" dirty="0"/>
          </a:p>
          <a:p>
            <a:endParaRPr lang="en-US" altLang="zh-CN" dirty="0"/>
          </a:p>
          <a:p>
            <a:endParaRPr lang="en-US" altLang="zh-CN" dirty="0"/>
          </a:p>
          <a:p>
            <a:pPr marL="0" indent="0">
              <a:buNone/>
            </a:pPr>
            <a:endParaRPr lang="en" altLang="zh-CN" dirty="0"/>
          </a:p>
          <a:p>
            <a:endParaRPr kumimoji="1" lang="en" altLang="zh-CN" dirty="0"/>
          </a:p>
          <a:p>
            <a:pPr marL="0" indent="0">
              <a:buNone/>
            </a:pPr>
            <a:endParaRPr kumimoji="1" lang="en" altLang="zh-CN" dirty="0"/>
          </a:p>
        </p:txBody>
      </p:sp>
      <p:sp>
        <p:nvSpPr>
          <p:cNvPr id="4" name="文本框 3">
            <a:extLst>
              <a:ext uri="{FF2B5EF4-FFF2-40B4-BE49-F238E27FC236}">
                <a16:creationId xmlns:a16="http://schemas.microsoft.com/office/drawing/2014/main" id="{288BD45D-1CF1-4767-9EA2-92456F6F24C8}"/>
              </a:ext>
            </a:extLst>
          </p:cNvPr>
          <p:cNvSpPr txBox="1"/>
          <p:nvPr/>
        </p:nvSpPr>
        <p:spPr>
          <a:xfrm>
            <a:off x="1451579" y="3657601"/>
            <a:ext cx="9141659" cy="400110"/>
          </a:xfrm>
          <a:prstGeom prst="rect">
            <a:avLst/>
          </a:prstGeom>
          <a:solidFill>
            <a:schemeClr val="bg1"/>
          </a:solidFill>
          <a:ln>
            <a:solidFill>
              <a:schemeClr val="bg2">
                <a:lumMod val="90000"/>
              </a:schemeClr>
            </a:solidFill>
          </a:ln>
        </p:spPr>
        <p:txBody>
          <a:bodyPr wrap="square" rtlCol="0">
            <a:spAutoFit/>
          </a:bodyPr>
          <a:lstStyle/>
          <a:p>
            <a:endParaRPr kumimoji="1" lang="en" altLang="zh-CN" sz="2000" dirty="0"/>
          </a:p>
        </p:txBody>
      </p:sp>
      <p:sp>
        <p:nvSpPr>
          <p:cNvPr id="6" name="Rectangle 2">
            <a:extLst>
              <a:ext uri="{FF2B5EF4-FFF2-40B4-BE49-F238E27FC236}">
                <a16:creationId xmlns:a16="http://schemas.microsoft.com/office/drawing/2014/main" id="{79A1C698-415D-4E48-803B-2AF8084CB28D}"/>
              </a:ext>
            </a:extLst>
          </p:cNvPr>
          <p:cNvSpPr>
            <a:spLocks noChangeArrowheads="1"/>
          </p:cNvSpPr>
          <p:nvPr/>
        </p:nvSpPr>
        <p:spPr bwMode="auto">
          <a:xfrm>
            <a:off x="385665" y="1207838"/>
            <a:ext cx="11420669" cy="53245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class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Linear_Reg( nn.Module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sz="1400" b="0" i="0" u="none" strike="noStrike" cap="none" normalizeH="0" baseline="0" dirty="0">
                <a:ln>
                  <a:noFill/>
                </a:ln>
                <a:solidFill>
                  <a:srgbClr val="B200B2"/>
                </a:solidFill>
                <a:effectLst/>
                <a:latin typeface="宋体" panose="02010600030101010101" pitchFamily="2" charset="-122"/>
                <a:ea typeface="宋体" panose="02010600030101010101" pitchFamily="2" charset="-122"/>
              </a:rPr>
              <a:t>__init__</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n_features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super</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(Linear_Reg, </a:t>
            </a:r>
            <a:r>
              <a:rPr kumimoji="0" lang="zh-CN" altLang="zh-CN" sz="14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a:ln>
                  <a:noFill/>
                </a:ln>
                <a:solidFill>
                  <a:srgbClr val="B200B2"/>
                </a:solidFill>
                <a:effectLst/>
                <a:latin typeface="宋体" panose="02010600030101010101" pitchFamily="2" charset="-122"/>
                <a:ea typeface="宋体" panose="02010600030101010101" pitchFamily="2" charset="-122"/>
              </a:rPr>
              <a:t>__init__</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.linear = nn.Linear(n_features,</a:t>
            </a:r>
            <a:r>
              <a:rPr kumimoji="0" lang="zh-CN" altLang="zh-CN" sz="1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a:ln>
                  <a:noFill/>
                </a:ln>
                <a:solidFill>
                  <a:srgbClr val="660099"/>
                </a:solidFill>
                <a:effectLst/>
                <a:latin typeface="宋体" panose="02010600030101010101" pitchFamily="2" charset="-122"/>
                <a:ea typeface="宋体" panose="02010600030101010101" pitchFamily="2" charset="-122"/>
              </a:rPr>
              <a:t>bias</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True</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forward( </a:t>
            </a:r>
            <a:r>
              <a:rPr kumimoji="0" lang="zh-CN" altLang="zh-CN" sz="14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x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y = </a:t>
            </a:r>
            <a:r>
              <a:rPr kumimoji="0" lang="zh-CN" altLang="zh-CN" sz="1400" b="0" i="0" u="none" strike="noStrike" cap="none" normalizeH="0" baseline="0" dirty="0">
                <a:ln>
                  <a:noFill/>
                </a:ln>
                <a:solidFill>
                  <a:srgbClr val="94558D"/>
                </a:solidFill>
                <a:effectLst/>
                <a:latin typeface="宋体" panose="02010600030101010101" pitchFamily="2" charset="-122"/>
                <a:ea typeface="宋体" panose="02010600030101010101" pitchFamily="2" charset="-122"/>
              </a:rPr>
              <a:t>self</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.linear(x)</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y = torch.squeeze( y )</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return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y</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def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train( </a:t>
            </a:r>
            <a:r>
              <a:rPr kumimoji="0" lang="en-US"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dates,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epochs = </a:t>
            </a:r>
            <a:r>
              <a:rPr kumimoji="0" lang="zh-CN" altLang="zh-CN" sz="1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30</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batchSize = </a:t>
            </a:r>
            <a:r>
              <a:rPr kumimoji="0" lang="zh-CN" altLang="zh-CN" sz="1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24</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lr = </a:t>
            </a:r>
            <a:r>
              <a:rPr kumimoji="0" lang="zh-CN" altLang="zh-CN" sz="1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0.05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net = Linear_Reg(</a:t>
            </a:r>
            <a:r>
              <a:rPr kumimoji="0" lang="zh-CN" altLang="zh-CN" sz="1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len</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(dat</a:t>
            </a:r>
            <a:r>
              <a:rPr kumimoji="0" lang="en-US"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e</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a:t>
            </a:r>
            <a:r>
              <a:rPr kumimoji="0" lang="zh-CN" altLang="zh-CN" sz="1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0</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初始化线性回归模型</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criterion = torch.nn.MSELoss()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#平方差损失函数</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optimizer = torch.optim.SGD( net.parameters(), </a:t>
            </a:r>
            <a:r>
              <a:rPr kumimoji="0" lang="zh-CN" altLang="zh-CN" sz="1400" b="0" i="0" u="none" strike="noStrike" cap="none" normalizeH="0" baseline="0" dirty="0">
                <a:ln>
                  <a:noFill/>
                </a:ln>
                <a:solidFill>
                  <a:srgbClr val="660099"/>
                </a:solidFill>
                <a:effectLst/>
                <a:latin typeface="宋体" panose="02010600030101010101" pitchFamily="2" charset="-122"/>
                <a:ea typeface="宋体" panose="02010600030101010101" pitchFamily="2" charset="-122"/>
              </a:rPr>
              <a:t>lr</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=lr)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#随机梯度下降</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e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sz="1400" b="0"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range</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(epochs):</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for </a:t>
            </a:r>
            <a:r>
              <a:rPr kumimoji="0" lang="en-US"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dates</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in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DataLoader(</a:t>
            </a:r>
            <a:r>
              <a:rPr kumimoji="0" lang="en-US"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dates</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660099"/>
                </a:solidFill>
                <a:effectLst/>
                <a:latin typeface="宋体" panose="02010600030101010101" pitchFamily="2" charset="-122"/>
                <a:ea typeface="宋体" panose="02010600030101010101" pitchFamily="2" charset="-122"/>
              </a:rPr>
              <a:t>batch_size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batchSize, </a:t>
            </a:r>
            <a:r>
              <a:rPr kumimoji="0" lang="zh-CN" altLang="zh-CN" sz="1400" b="0" i="0" u="none" strike="noStrike" cap="none" normalizeH="0" baseline="0" dirty="0">
                <a:ln>
                  <a:noFill/>
                </a:ln>
                <a:solidFill>
                  <a:srgbClr val="660099"/>
                </a:solidFill>
                <a:effectLst/>
                <a:latin typeface="宋体" panose="02010600030101010101" pitchFamily="2" charset="-122"/>
                <a:ea typeface="宋体" panose="02010600030101010101" pitchFamily="2" charset="-122"/>
              </a:rPr>
              <a:t>shuffle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True</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optimizer.zero_grad()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#梯度归0</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X = datas[:,:-</a:t>
            </a:r>
            <a:r>
              <a:rPr kumimoji="0" lang="zh-CN" altLang="zh-CN" sz="1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获取X</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y = datas[:,-</a:t>
            </a:r>
            <a:r>
              <a:rPr kumimoji="0" lang="zh-CN" altLang="zh-CN" sz="14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获取y</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y_pred = net( X )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得到预测值y</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loss = criterion(y_pred, y)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#将预测的y与真实的y带入损失函数计算损失值</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loss.backward()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后向传播</a:t>
            </a:r>
            <a:b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optimizer.step() </a:t>
            </a:r>
            <a:r>
              <a:rPr kumimoji="0" lang="zh-CN" altLang="zh-CN" sz="14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#更新所有参数</a:t>
            </a:r>
            <a:endParaRPr kumimoji="0" lang="zh-CN" altLang="zh-C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1466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892A4-72AB-48FD-A310-4BD5E9C35303}"/>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zh-CN" altLang="en-US" sz="4800"/>
              <a:t>结束</a:t>
            </a:r>
          </a:p>
        </p:txBody>
      </p:sp>
      <p:pic>
        <p:nvPicPr>
          <p:cNvPr id="7" name="Graphic 6" descr="复选标记">
            <a:extLst>
              <a:ext uri="{FF2B5EF4-FFF2-40B4-BE49-F238E27FC236}">
                <a16:creationId xmlns:a16="http://schemas.microsoft.com/office/drawing/2014/main" id="{1C5D2965-2422-4251-8FBE-CC5E41CE66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4251" y="805583"/>
            <a:ext cx="4660762" cy="4660762"/>
          </a:xfrm>
          <a:prstGeom prst="rect">
            <a:avLst/>
          </a:prstGeom>
        </p:spPr>
      </p:pic>
    </p:spTree>
    <p:extLst>
      <p:ext uri="{BB962C8B-B14F-4D97-AF65-F5344CB8AC3E}">
        <p14:creationId xmlns:p14="http://schemas.microsoft.com/office/powerpoint/2010/main" val="2176466383"/>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{C85B77FF-7EFA-3A4B-91C0-6225ED34D6FE}tf10001119</Template>
  <TotalTime>26983</TotalTime>
  <Words>567</Words>
  <Application>Microsoft Office PowerPoint</Application>
  <PresentationFormat>宽屏</PresentationFormat>
  <Paragraphs>39</Paragraphs>
  <Slides>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等线</vt:lpstr>
      <vt:lpstr>宋体</vt:lpstr>
      <vt:lpstr>Arial</vt:lpstr>
      <vt:lpstr>Cambria Math</vt:lpstr>
      <vt:lpstr>Gill Sans MT</vt:lpstr>
      <vt:lpstr>Times New Roman</vt:lpstr>
      <vt:lpstr>画廊</vt:lpstr>
      <vt:lpstr>真-极度易懂的RNN,LSTM,GRU</vt:lpstr>
      <vt:lpstr>大纲</vt:lpstr>
      <vt:lpstr>1. 循环神经网络</vt:lpstr>
      <vt:lpstr>4.线性回归pytorch版</vt:lpstr>
      <vt:lpstr>结束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於 方仁</cp:lastModifiedBy>
  <cp:revision>112</cp:revision>
  <dcterms:created xsi:type="dcterms:W3CDTF">2020-09-03T05:09:30Z</dcterms:created>
  <dcterms:modified xsi:type="dcterms:W3CDTF">2022-11-10T15:33:51Z</dcterms:modified>
</cp:coreProperties>
</file>