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57" r:id="rId2"/>
    <p:sldId id="324" r:id="rId3"/>
    <p:sldId id="259" r:id="rId4"/>
    <p:sldId id="350" r:id="rId5"/>
    <p:sldId id="348" r:id="rId6"/>
    <p:sldId id="349" r:id="rId7"/>
    <p:sldId id="265" r:id="rId8"/>
    <p:sldId id="34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於 方仁" initials="於"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5377"/>
  </p:normalViewPr>
  <p:slideViewPr>
    <p:cSldViewPr snapToGrid="0" snapToObjects="1">
      <p:cViewPr varScale="1">
        <p:scale>
          <a:sx n="55" d="100"/>
          <a:sy n="55" d="100"/>
        </p:scale>
        <p:origin x="634" y="3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F4049-CF41-9340-921C-9E953AEBC91D}" type="datetimeFigureOut">
              <a:rPr kumimoji="1" lang="zh-CN" altLang="en-US" smtClean="0"/>
              <a:t>2022/11/15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6891C-4D61-F042-9F1B-34C94835B7B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ADF60-34E7-844F-99D8-BAD0570EEDCD}" type="datetimeFigureOut">
              <a:rPr kumimoji="1" lang="zh-CN" altLang="en-US" smtClean="0"/>
              <a:t>2022/11/15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69D0C-58E7-D148-9138-3A3264020D0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AFC35CC-315E-4EBB-BB1D-857C0F661865}" type="datetime1">
              <a:rPr kumimoji="1" lang="zh-CN" altLang="en-US" smtClean="0"/>
              <a:t>2022/11/15</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C20FC0B-28F4-401C-AB8E-06CF1AB074BD}" type="datetime1">
              <a:rPr kumimoji="1" lang="zh-CN" altLang="en-US" smtClean="0"/>
              <a:t>2022/11/15</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37B7176-7F49-4550-AE1D-81B48D7C7167}" type="datetime1">
              <a:rPr kumimoji="1" lang="zh-CN" altLang="en-US" smtClean="0"/>
              <a:t>2022/11/15</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2B0BF93-9FD5-4DFE-973A-511ED9CC0D13}" type="datetime1">
              <a:rPr kumimoji="1" lang="zh-CN" altLang="en-US" smtClean="0"/>
              <a:t>2022/11/15</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97579F9F-1A62-4F0D-9ECB-1F991F2FCBE7}" type="datetime1">
              <a:rPr kumimoji="1" lang="zh-CN" altLang="en-US" smtClean="0"/>
              <a:t>2022/11/15</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hasCustomPrompt="1"/>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FCF45F3-C8D2-439C-BE78-FF24BD87F948}" type="datetime1">
              <a:rPr kumimoji="1" lang="zh-CN" altLang="en-US" smtClean="0"/>
              <a:t>2022/11/15</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hasCustomPrompt="1"/>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hasCustomPrompt="1"/>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hasCustomPrompt="1"/>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D76B6416-4DA9-4757-8CE2-FBD225BFDEFA}" type="datetime1">
              <a:rPr kumimoji="1" lang="zh-CN" altLang="en-US" smtClean="0"/>
              <a:t>2022/11/15</a:t>
            </a:fld>
            <a:endParaRPr kumimoji="1" lang="zh-CN" altLang="en-US"/>
          </a:p>
        </p:txBody>
      </p:sp>
      <p:sp>
        <p:nvSpPr>
          <p:cNvPr id="8" name="Footer Placeholder 7"/>
          <p:cNvSpPr>
            <a:spLocks noGrp="1"/>
          </p:cNvSpPr>
          <p:nvPr>
            <p:ph type="ftr" sz="quarter" idx="11"/>
          </p:nvPr>
        </p:nvSpPr>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9" name="Slide Number Placeholder 8"/>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E0F46D-7C48-4361-92F7-8D388B6E6072}" type="datetime1">
              <a:rPr kumimoji="1" lang="zh-CN" altLang="en-US" smtClean="0"/>
              <a:t>2022/11/15</a:t>
            </a:fld>
            <a:endParaRPr kumimoji="1" lang="zh-CN" altLang="en-US"/>
          </a:p>
        </p:txBody>
      </p:sp>
      <p:sp>
        <p:nvSpPr>
          <p:cNvPr id="4" name="Footer Placeholder 3"/>
          <p:cNvSpPr>
            <a:spLocks noGrp="1"/>
          </p:cNvSpPr>
          <p:nvPr>
            <p:ph type="ftr" sz="quarter" idx="11"/>
          </p:nvPr>
        </p:nvSpPr>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5" name="Slide Number Placeholder 4"/>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86523-A9F2-41A0-BE19-13D07F5199E8}" type="datetime1">
              <a:rPr kumimoji="1" lang="zh-CN" altLang="en-US" smtClean="0"/>
              <a:t>2022/11/15</a:t>
            </a:fld>
            <a:endParaRPr kumimoji="1" lang="zh-CN" altLang="en-US"/>
          </a:p>
        </p:txBody>
      </p:sp>
      <p:sp>
        <p:nvSpPr>
          <p:cNvPr id="3" name="Footer Placeholder 2"/>
          <p:cNvSpPr>
            <a:spLocks noGrp="1"/>
          </p:cNvSpPr>
          <p:nvPr>
            <p:ph type="ftr" sz="quarter" idx="11"/>
          </p:nvPr>
        </p:nvSpPr>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4" name="Slide Number Placeholder 3"/>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hasCustomPrompt="1"/>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CF403A26-3DC0-49C3-81DB-831A026EC17E}" type="datetime1">
              <a:rPr kumimoji="1" lang="zh-CN" altLang="en-US" smtClean="0"/>
              <a:t>2022/11/15</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D0BDDCD-FC51-46EB-9EB5-A43390A2D02D}" type="datetime1">
              <a:rPr kumimoji="1" lang="zh-CN" altLang="en-US" smtClean="0"/>
              <a:t>2022/11/15</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6AEEAAB-4F17-4025-A311-BC19406417DF}" type="datetime1">
              <a:rPr kumimoji="1" lang="zh-CN" altLang="en-US" smtClean="0"/>
              <a:t>2022/11/15</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kumimoji="1" lang="zh-CN" altLang="en-US"/>
              <a:t>骰子人工智能 </a:t>
            </a:r>
            <a:r>
              <a:rPr kumimoji="1" lang="en-GB" altLang="zh-CN"/>
              <a:t>B</a:t>
            </a:r>
            <a:r>
              <a:rPr kumimoji="1" lang="zh-CN" altLang="en-US"/>
              <a:t>站主页</a:t>
            </a:r>
            <a:r>
              <a:rPr kumimoji="1" lang="en-US" altLang="zh-CN" dirty="0"/>
              <a:t>:</a:t>
            </a:r>
            <a:r>
              <a:rPr kumimoji="1" lang="en-GB" altLang="zh-CN"/>
              <a:t>https://space.bilibili.com/497998686</a:t>
            </a:r>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E1631-12A7-5D4C-9038-8AB9AEC5F45E}"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exrex9/basic_neural_networks_pytor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2121763" y="833120"/>
            <a:ext cx="8933089" cy="2493676"/>
          </a:xfrm>
        </p:spPr>
        <p:txBody>
          <a:bodyPr>
            <a:normAutofit/>
          </a:bodyPr>
          <a:lstStyle/>
          <a:p>
            <a:r>
              <a:rPr lang="zh-CN" altLang="en-US" dirty="0"/>
              <a:t>真</a:t>
            </a:r>
            <a:r>
              <a:rPr lang="en-US" altLang="zh-CN" dirty="0"/>
              <a:t>-</a:t>
            </a:r>
            <a:r>
              <a:rPr lang="zh-CN" altLang="en-US" dirty="0"/>
              <a:t>极度易懂的</a:t>
            </a:r>
            <a:r>
              <a:rPr lang="en-US" altLang="zh-CN" dirty="0"/>
              <a:t>RNN,LSTM,GRU</a:t>
            </a:r>
            <a:endParaRPr lang="zh-CN" altLang="en-US" dirty="0"/>
          </a:p>
        </p:txBody>
      </p:sp>
      <p:sp>
        <p:nvSpPr>
          <p:cNvPr id="4" name="副标题 3"/>
          <p:cNvSpPr>
            <a:spLocks noGrp="1"/>
          </p:cNvSpPr>
          <p:nvPr>
            <p:ph type="subTitle" idx="1"/>
          </p:nvPr>
        </p:nvSpPr>
        <p:spPr/>
        <p:txBody>
          <a:bodyPr/>
          <a:lstStyle/>
          <a:p>
            <a:r>
              <a:rPr lang="zh-CN" altLang="en-US" dirty="0"/>
              <a:t>作者</a:t>
            </a:r>
            <a:r>
              <a:rPr lang="en-US" altLang="zh-CN" dirty="0"/>
              <a:t>: </a:t>
            </a:r>
            <a:r>
              <a:rPr lang="zh-CN" altLang="en-US" dirty="0"/>
              <a:t>骰子</a:t>
            </a:r>
            <a:r>
              <a:rPr lang="en-US" altLang="zh-CN" dirty="0"/>
              <a:t>AI</a:t>
            </a:r>
          </a:p>
        </p:txBody>
      </p:sp>
      <p:pic>
        <p:nvPicPr>
          <p:cNvPr id="5" name="图片 4"/>
          <p:cNvPicPr>
            <a:picLocks noChangeAspect="1"/>
          </p:cNvPicPr>
          <p:nvPr/>
        </p:nvPicPr>
        <p:blipFill>
          <a:blip r:embed="rId2"/>
          <a:stretch>
            <a:fillRect/>
          </a:stretch>
        </p:blipFill>
        <p:spPr>
          <a:xfrm>
            <a:off x="5368569" y="4020014"/>
            <a:ext cx="2235416" cy="223541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8" y="766018"/>
            <a:ext cx="9603275" cy="1049235"/>
          </a:xfrm>
        </p:spPr>
        <p:txBody>
          <a:bodyPr>
            <a:normAutofit/>
          </a:bodyPr>
          <a:lstStyle/>
          <a:p>
            <a:pPr algn="ctr"/>
            <a:r>
              <a:rPr lang="zh-CN" altLang="en-US" sz="3600" dirty="0"/>
              <a:t>大纲</a:t>
            </a:r>
          </a:p>
        </p:txBody>
      </p:sp>
      <p:sp>
        <p:nvSpPr>
          <p:cNvPr id="3" name="内容占位符 2"/>
          <p:cNvSpPr>
            <a:spLocks noGrp="1"/>
          </p:cNvSpPr>
          <p:nvPr>
            <p:ph idx="1"/>
          </p:nvPr>
        </p:nvSpPr>
        <p:spPr>
          <a:xfrm>
            <a:off x="1137147" y="1908469"/>
            <a:ext cx="10230139" cy="4949531"/>
          </a:xfrm>
          <a:noFill/>
        </p:spPr>
        <p:txBody>
          <a:bodyPr numCol="1">
            <a:normAutofit fontScale="92500" lnSpcReduction="20000"/>
          </a:bodyPr>
          <a:lstStyle/>
          <a:p>
            <a:pPr marL="571500" indent="-342900">
              <a:lnSpc>
                <a:spcPct val="115000"/>
              </a:lnSpc>
            </a:pPr>
            <a:r>
              <a:rPr lang="zh-CN" altLang="en-US" sz="1700" dirty="0">
                <a:latin typeface="Times New Roman" panose="02020603050405020304" pitchFamily="18" charset="0"/>
                <a:ea typeface="宋体" panose="02010600030101010101" pitchFamily="2" charset="-122"/>
              </a:rPr>
              <a:t>代码地址：</a:t>
            </a:r>
            <a:r>
              <a:rPr lang="en-US" altLang="zh-CN" sz="1500" dirty="0">
                <a:hlinkClick r:id="rId2"/>
              </a:rPr>
              <a:t> rexrex9/</a:t>
            </a:r>
            <a:r>
              <a:rPr lang="en-US" altLang="zh-CN" sz="1500" dirty="0" err="1">
                <a:hlinkClick r:id="rId2"/>
              </a:rPr>
              <a:t>basic_neural_networks_pytorch</a:t>
            </a:r>
            <a:r>
              <a:rPr lang="en-US" altLang="zh-CN" sz="1500" dirty="0">
                <a:hlinkClick r:id="rId2"/>
              </a:rPr>
              <a:t>: </a:t>
            </a:r>
            <a:r>
              <a:rPr lang="zh-CN" altLang="en-US" sz="1500" dirty="0">
                <a:hlinkClick r:id="rId2"/>
              </a:rPr>
              <a:t>最入门的神经网络示例代码</a:t>
            </a:r>
            <a:r>
              <a:rPr lang="en-US" altLang="zh-CN" sz="1500" dirty="0">
                <a:hlinkClick r:id="rId2"/>
              </a:rPr>
              <a:t>,</a:t>
            </a:r>
            <a:r>
              <a:rPr lang="en-US" altLang="zh-CN" sz="1500" dirty="0" err="1">
                <a:hlinkClick r:id="rId2"/>
              </a:rPr>
              <a:t>pytorch</a:t>
            </a:r>
            <a:r>
              <a:rPr lang="zh-CN" altLang="en-US" sz="1500" dirty="0">
                <a:hlinkClick r:id="rId2"/>
              </a:rPr>
              <a:t>版 </a:t>
            </a:r>
            <a:r>
              <a:rPr lang="en-US" altLang="zh-CN" sz="1500" dirty="0">
                <a:hlinkClick r:id="rId2"/>
              </a:rPr>
              <a:t>(github.com)</a:t>
            </a:r>
            <a:endParaRPr lang="en-US" altLang="zh-CN" sz="1700" dirty="0">
              <a:latin typeface="Times New Roman" panose="02020603050405020304" pitchFamily="18" charset="0"/>
              <a:ea typeface="宋体" panose="02010600030101010101" pitchFamily="2" charset="-122"/>
            </a:endParaRP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机器学习最简单的做法 </a:t>
            </a:r>
            <a:r>
              <a:rPr lang="en-US" altLang="zh-CN" sz="1800" dirty="0">
                <a:latin typeface="Times New Roman" panose="02020603050405020304" pitchFamily="18" charset="0"/>
                <a:ea typeface="宋体" panose="02010600030101010101" pitchFamily="2" charset="-122"/>
              </a:rPr>
              <a:t>( 3 – 4 )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梯度下降</a:t>
            </a:r>
            <a:r>
              <a:rPr lang="en-US" altLang="zh-CN" sz="1800" dirty="0">
                <a:latin typeface="Times New Roman" panose="02020603050405020304" pitchFamily="18" charset="0"/>
                <a:ea typeface="宋体" panose="02010600030101010101" pitchFamily="2" charset="-122"/>
              </a:rPr>
              <a:t>( 5 – 7 )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批量梯度下降</a:t>
            </a:r>
            <a:r>
              <a:rPr lang="en-US" altLang="zh-CN" sz="1800" dirty="0">
                <a:latin typeface="Times New Roman" panose="02020603050405020304" pitchFamily="18" charset="0"/>
                <a:ea typeface="宋体" panose="02010600030101010101" pitchFamily="2" charset="-122"/>
              </a:rPr>
              <a:t>( 8 – 9 )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线性回归</a:t>
            </a:r>
            <a:r>
              <a:rPr lang="en-US" altLang="zh-CN" sz="1800" dirty="0" err="1">
                <a:latin typeface="Times New Roman" panose="02020603050405020304" pitchFamily="18" charset="0"/>
                <a:ea typeface="宋体" panose="02010600030101010101" pitchFamily="2" charset="-122"/>
              </a:rPr>
              <a:t>PyTorch</a:t>
            </a:r>
            <a:r>
              <a:rPr lang="zh-CN" altLang="en-US" sz="1800" dirty="0">
                <a:latin typeface="Times New Roman" panose="02020603050405020304" pitchFamily="18" charset="0"/>
                <a:ea typeface="宋体" panose="02010600030101010101" pitchFamily="2" charset="-122"/>
              </a:rPr>
              <a:t>版</a:t>
            </a:r>
            <a:r>
              <a:rPr lang="en-US" altLang="zh-CN" sz="1800" dirty="0">
                <a:latin typeface="Times New Roman" panose="02020603050405020304" pitchFamily="18" charset="0"/>
                <a:ea typeface="宋体" panose="02010600030101010101" pitchFamily="2" charset="-122"/>
              </a:rPr>
              <a:t>( 10 )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波士顿房价预测</a:t>
            </a:r>
            <a:r>
              <a:rPr lang="en-US" altLang="zh-CN" sz="1800" dirty="0">
                <a:latin typeface="Times New Roman" panose="02020603050405020304" pitchFamily="18" charset="0"/>
                <a:ea typeface="宋体" panose="02010600030101010101" pitchFamily="2" charset="-122"/>
              </a:rPr>
              <a:t>( 11 – 12 )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回归任务与分类任务 </a:t>
            </a:r>
            <a:r>
              <a:rPr lang="en-US" altLang="zh-CN" sz="1800" dirty="0">
                <a:latin typeface="Times New Roman" panose="02020603050405020304" pitchFamily="18" charset="0"/>
                <a:ea typeface="宋体" panose="02010600030101010101" pitchFamily="2" charset="-122"/>
              </a:rPr>
              <a:t>( 13 )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多分类与二分类 </a:t>
            </a:r>
            <a:r>
              <a:rPr lang="en-US" altLang="zh-CN" sz="1800" dirty="0">
                <a:latin typeface="Times New Roman" panose="02020603050405020304" pitchFamily="18" charset="0"/>
                <a:ea typeface="宋体" panose="02010600030101010101" pitchFamily="2" charset="-122"/>
              </a:rPr>
              <a:t>( 14 )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鸢尾花分类预测</a:t>
            </a:r>
            <a:r>
              <a:rPr lang="en-US" altLang="zh-CN" sz="1800" dirty="0">
                <a:latin typeface="Times New Roman" panose="02020603050405020304" pitchFamily="18" charset="0"/>
                <a:ea typeface="宋体" panose="02010600030101010101" pitchFamily="2" charset="-122"/>
              </a:rPr>
              <a:t>( 15 – 16 )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神经网络的基础形态</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多层感知机</a:t>
            </a:r>
            <a:r>
              <a:rPr lang="en-US" altLang="zh-CN" sz="1800" dirty="0">
                <a:latin typeface="Times New Roman" panose="02020603050405020304" pitchFamily="18" charset="0"/>
                <a:ea typeface="宋体" panose="02010600030101010101" pitchFamily="2" charset="-122"/>
              </a:rPr>
              <a:t>MLP ( 17 – 21 )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鸢尾花预测</a:t>
            </a:r>
            <a:r>
              <a:rPr lang="en-US" altLang="zh-CN" sz="1800" dirty="0">
                <a:latin typeface="Times New Roman" panose="02020603050405020304" pitchFamily="18" charset="0"/>
                <a:ea typeface="宋体" panose="02010600030101010101" pitchFamily="2" charset="-122"/>
              </a:rPr>
              <a:t>MLP</a:t>
            </a:r>
            <a:r>
              <a:rPr lang="zh-CN" altLang="en-US" sz="1800" dirty="0">
                <a:latin typeface="Times New Roman" panose="02020603050405020304" pitchFamily="18" charset="0"/>
                <a:ea typeface="宋体" panose="02010600030101010101" pitchFamily="2" charset="-122"/>
              </a:rPr>
              <a:t>版 </a:t>
            </a:r>
            <a:r>
              <a:rPr lang="en-US" altLang="zh-CN" sz="1800" dirty="0">
                <a:latin typeface="Times New Roman" panose="02020603050405020304" pitchFamily="18" charset="0"/>
                <a:ea typeface="宋体" panose="02010600030101010101" pitchFamily="2" charset="-122"/>
              </a:rPr>
              <a:t>( 22 )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前向传播与后向传播 </a:t>
            </a:r>
            <a:r>
              <a:rPr lang="en-US" altLang="zh-CN" sz="1800" dirty="0">
                <a:latin typeface="Times New Roman" panose="02020603050405020304" pitchFamily="18" charset="0"/>
                <a:ea typeface="宋体" panose="02010600030101010101" pitchFamily="2" charset="-122"/>
              </a:rPr>
              <a:t>( 23 – 24 )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欠拟合与过拟合</a:t>
            </a:r>
            <a:r>
              <a:rPr lang="en-US" altLang="zh-CN" sz="1800" dirty="0">
                <a:latin typeface="Times New Roman" panose="02020603050405020304" pitchFamily="18" charset="0"/>
                <a:ea typeface="宋体" panose="02010600030101010101" pitchFamily="2" charset="-122"/>
              </a:rPr>
              <a:t> ( 25 – 26 )</a:t>
            </a:r>
          </a:p>
          <a:p>
            <a:pPr marL="1028700" lvl="1" indent="-342900">
              <a:lnSpc>
                <a:spcPct val="115000"/>
              </a:lnSpc>
              <a:buFont typeface="+mj-lt"/>
              <a:buAutoNum type="arabicPeriod"/>
            </a:pPr>
            <a:endParaRPr lang="en-US" altLang="zh-CN" sz="1600" dirty="0">
              <a:latin typeface="Times New Roman" panose="02020603050405020304" pitchFamily="18" charset="0"/>
              <a:ea typeface="宋体" panose="02010600030101010101" pitchFamily="2" charset="-122"/>
            </a:endParaRPr>
          </a:p>
          <a:p>
            <a:pPr lvl="1" indent="266700">
              <a:lnSpc>
                <a:spcPct val="115000"/>
              </a:lnSpc>
            </a:pPr>
            <a:endParaRPr lang="zh-CN" altLang="zh-CN" sz="16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3600" b="1" dirty="0">
                <a:latin typeface="宋体" panose="02010600030101010101" pitchFamily="2" charset="-122"/>
                <a:ea typeface="宋体" panose="02010600030101010101" pitchFamily="2" charset="-122"/>
                <a:cs typeface="宋体" panose="02010600030101010101" pitchFamily="2" charset="-122"/>
              </a:rPr>
              <a:t>1. </a:t>
            </a:r>
            <a:r>
              <a:rPr kumimoji="1" lang="zh-CN" altLang="en-US" sz="3600" b="1" dirty="0">
                <a:latin typeface="宋体" panose="02010600030101010101" pitchFamily="2" charset="-122"/>
                <a:ea typeface="宋体" panose="02010600030101010101" pitchFamily="2" charset="-122"/>
                <a:cs typeface="宋体" panose="02010600030101010101" pitchFamily="2" charset="-122"/>
              </a:rPr>
              <a:t>循环神经网络</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7936" y="1853754"/>
                <a:ext cx="10990555" cy="4351338"/>
              </a:xfrm>
            </p:spPr>
            <p:txBody>
              <a:bodyPr>
                <a:normAutofit fontScale="92500"/>
              </a:bodyPr>
              <a:lstStyle/>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循环神经网络</a:t>
                </a:r>
                <a:r>
                  <a:rPr lang="en-US" altLang="zh-CN" dirty="0">
                    <a:latin typeface="宋体" panose="02010600030101010101" pitchFamily="2" charset="-122"/>
                    <a:ea typeface="宋体" panose="02010600030101010101" pitchFamily="2" charset="-122"/>
                    <a:cs typeface="宋体" panose="02010600030101010101" pitchFamily="2" charset="-122"/>
                  </a:rPr>
                  <a:t>(Recurrent Neural Network,</a:t>
                </a: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宋体" panose="02010600030101010101" pitchFamily="2" charset="-122"/>
                    <a:ea typeface="宋体" panose="02010600030101010101" pitchFamily="2" charset="-122"/>
                    <a:cs typeface="宋体" panose="02010600030101010101" pitchFamily="2" charset="-122"/>
                  </a:rPr>
                  <a:t>RNN)</a:t>
                </a:r>
                <a:r>
                  <a:rPr lang="zh-CN" altLang="en-US" dirty="0">
                    <a:latin typeface="宋体" panose="02010600030101010101" pitchFamily="2" charset="-122"/>
                    <a:ea typeface="宋体" panose="02010600030101010101" pitchFamily="2" charset="-122"/>
                    <a:cs typeface="宋体" panose="02010600030101010101" pitchFamily="2" charset="-122"/>
                  </a:rPr>
                  <a:t>由多个</a:t>
                </a:r>
                <a:r>
                  <a:rPr lang="en-US" altLang="zh-CN" dirty="0">
                    <a:latin typeface="宋体" panose="02010600030101010101" pitchFamily="2" charset="-122"/>
                    <a:ea typeface="宋体" panose="02010600030101010101" pitchFamily="2" charset="-122"/>
                    <a:cs typeface="宋体" panose="02010600030101010101" pitchFamily="2" charset="-122"/>
                  </a:rPr>
                  <a:t>RNN Cell</a:t>
                </a:r>
                <a:r>
                  <a:rPr lang="zh-CN" altLang="en-US" dirty="0">
                    <a:latin typeface="宋体" panose="02010600030101010101" pitchFamily="2" charset="-122"/>
                    <a:ea typeface="宋体" panose="02010600030101010101" pitchFamily="2" charset="-122"/>
                    <a:cs typeface="宋体" panose="02010600030101010101" pitchFamily="2" charset="-122"/>
                  </a:rPr>
                  <a:t>组成，每个</a:t>
                </a:r>
                <a:r>
                  <a:rPr lang="en-US" altLang="zh-CN" dirty="0">
                    <a:latin typeface="宋体" panose="02010600030101010101" pitchFamily="2" charset="-122"/>
                    <a:ea typeface="宋体" panose="02010600030101010101" pitchFamily="2" charset="-122"/>
                    <a:cs typeface="宋体" panose="02010600030101010101" pitchFamily="2" charset="-122"/>
                  </a:rPr>
                  <a:t>Cell</a:t>
                </a:r>
                <a:r>
                  <a:rPr lang="zh-CN" altLang="en-US" dirty="0">
                    <a:latin typeface="宋体" panose="02010600030101010101" pitchFamily="2" charset="-122"/>
                    <a:ea typeface="宋体" panose="02010600030101010101" pitchFamily="2" charset="-122"/>
                    <a:cs typeface="宋体" panose="02010600030101010101" pitchFamily="2" charset="-122"/>
                  </a:rPr>
                  <a:t>的计算公式如下：</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𝒉</m:t>
                          </m:r>
                        </m:e>
                        <m:sub>
                          <m:r>
                            <a:rPr lang="en-US" altLang="zh-CN" sz="1800" i="1" kern="0">
                              <a:effectLst/>
                              <a:latin typeface="Cambria Math" panose="02040503050406030204" pitchFamily="18" charset="0"/>
                              <a:ea typeface="宋体" panose="02010600030101010101" pitchFamily="2" charset="-122"/>
                              <a:cs typeface="Cambria Math" panose="02040503050406030204" pitchFamily="18" charset="0"/>
                            </a:rPr>
                            <m:t>𝑡</m:t>
                          </m:r>
                        </m:sub>
                      </m:sSub>
                      <m:r>
                        <a:rPr lang="en-US" altLang="zh-CN" sz="1800" i="1" kern="0">
                          <a:effectLst/>
                          <a:latin typeface="Cambria Math" panose="02040503050406030204" pitchFamily="18" charset="0"/>
                          <a:ea typeface="MS Mincho" charset="0"/>
                          <a:cs typeface="Cambria Math" panose="02040503050406030204" pitchFamily="18" charset="0"/>
                        </a:rPr>
                        <m:t>=</m:t>
                      </m:r>
                      <m:func>
                        <m:funcPr>
                          <m:ctrlPr>
                            <a:rPr lang="zh-CN" altLang="zh-CN" i="1" smtClean="0">
                              <a:effectLst/>
                              <a:latin typeface="Cambria Math" panose="02040503050406030204" pitchFamily="18" charset="0"/>
                              <a:ea typeface="宋体" panose="02010600030101010101" pitchFamily="2" charset="-122"/>
                              <a:cs typeface="Cambria Math" panose="02040503050406030204" pitchFamily="18" charset="0"/>
                            </a:rPr>
                          </m:ctrlPr>
                        </m:funcPr>
                        <m:fName>
                          <m:r>
                            <a:rPr lang="el-GR" altLang="zh-CN" sz="1800" i="1" kern="0" smtClean="0">
                              <a:effectLst/>
                              <a:latin typeface="Cambria Math" panose="02040503050406030204" pitchFamily="18" charset="0"/>
                              <a:ea typeface="MS Mincho" charset="0"/>
                              <a:cs typeface="Cambria Math" panose="02040503050406030204" pitchFamily="18" charset="0"/>
                            </a:rPr>
                            <m:t>𝜎</m:t>
                          </m:r>
                        </m:fName>
                        <m:e>
                          <m:d>
                            <m:d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dPr>
                            <m:e>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en-US" altLang="zh-CN" sz="1800" b="1" i="1" kern="0" smtClean="0">
                                      <a:effectLst/>
                                      <a:latin typeface="Cambria Math" panose="02040503050406030204" pitchFamily="18" charset="0"/>
                                      <a:ea typeface="宋体" panose="02010600030101010101" pitchFamily="2" charset="-122"/>
                                      <a:cs typeface="Cambria Math" panose="02040503050406030204" pitchFamily="18" charset="0"/>
                                    </a:rPr>
                                    <m:t>𝒙</m:t>
                                  </m:r>
                                </m:sub>
                              </m:sSub>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𝒙</m:t>
                                  </m:r>
                                </m:e>
                                <m:sub>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sz="1800" b="1" i="1" kern="0">
                                  <a:effectLst/>
                                  <a:latin typeface="Cambria Math" panose="02040503050406030204" pitchFamily="18" charset="0"/>
                                  <a:ea typeface="MS Mincho" charset="0"/>
                                  <a:cs typeface="Cambria Math" panose="02040503050406030204" pitchFamily="18" charset="0"/>
                                </a:rPr>
                                <m:t>+</m:t>
                              </m:r>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𝒉</m:t>
                                  </m:r>
                                </m:sub>
                              </m:sSub>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𝒉</m:t>
                                  </m:r>
                                </m:e>
                                <m:sub>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𝒕</m:t>
                                  </m:r>
                                  <m:r>
                                    <a:rPr lang="en-US" altLang="zh-CN" sz="1800" b="1" i="1" kern="0">
                                      <a:effectLst/>
                                      <a:latin typeface="Cambria Math" panose="02040503050406030204" pitchFamily="18" charset="0"/>
                                      <a:ea typeface="MS Mincho" charset="0"/>
                                      <a:cs typeface="Cambria Math" panose="02040503050406030204" pitchFamily="18" charset="0"/>
                                    </a:rPr>
                                    <m:t>−</m:t>
                                  </m:r>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𝟏</m:t>
                                  </m:r>
                                </m:sub>
                              </m:sSub>
                              <m:r>
                                <a:rPr lang="en-US" altLang="zh-CN" sz="1800" b="1" i="1" kern="0">
                                  <a:effectLst/>
                                  <a:latin typeface="Cambria Math" panose="02040503050406030204" pitchFamily="18" charset="0"/>
                                  <a:ea typeface="MS Mincho" charset="0"/>
                                  <a:cs typeface="Cambria Math" panose="02040503050406030204" pitchFamily="18" charset="0"/>
                                </a:rPr>
                                <m:t>+</m:t>
                              </m:r>
                              <m:r>
                                <a:rPr lang="en-US" altLang="zh-CN" sz="1800" b="1" i="1" kern="0" smtClean="0">
                                  <a:effectLst/>
                                  <a:latin typeface="Cambria Math" panose="02040503050406030204" pitchFamily="18" charset="0"/>
                                  <a:ea typeface="宋体" panose="02010600030101010101" pitchFamily="2" charset="-122"/>
                                  <a:cs typeface="Cambria Math" panose="02040503050406030204" pitchFamily="18" charset="0"/>
                                </a:rPr>
                                <m:t>𝒃</m:t>
                              </m:r>
                            </m:e>
                          </m:d>
                        </m:e>
                      </m:func>
                    </m:oMath>
                  </m:oMathPara>
                </a14:m>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 xmlns:m="http://schemas.openxmlformats.org/officeDocument/2006/math">
                    <m:sSub>
                      <m:sSubPr>
                        <m:ctrlPr>
                          <a:rPr lang="zh-CN" altLang="zh-CN"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000" b="1" i="1" kern="0">
                            <a:effectLst/>
                            <a:latin typeface="Cambria Math" panose="02040503050406030204" pitchFamily="18" charset="0"/>
                            <a:ea typeface="宋体" panose="02010600030101010101" pitchFamily="2" charset="-122"/>
                            <a:cs typeface="Cambria Math" panose="02040503050406030204" pitchFamily="18" charset="0"/>
                          </a:rPr>
                          <m:t>𝒙</m:t>
                        </m:r>
                      </m:e>
                      <m:sub>
                        <m:r>
                          <a:rPr lang="en-US" altLang="zh-CN" sz="2000" i="1" kern="0">
                            <a:effectLst/>
                            <a:latin typeface="Cambria Math" panose="02040503050406030204" pitchFamily="18" charset="0"/>
                            <a:ea typeface="宋体" panose="02010600030101010101" pitchFamily="2" charset="-122"/>
                            <a:cs typeface="Cambria Math" panose="02040503050406030204" pitchFamily="18" charset="0"/>
                          </a:rPr>
                          <m:t>𝑡</m:t>
                        </m:r>
                      </m:sub>
                    </m:sSub>
                    <m:r>
                      <a:rPr lang="zh-CN" altLang="en-US" i="1" kern="0">
                        <a:latin typeface="Cambria Math" panose="02040503050406030204" pitchFamily="18" charset="0"/>
                        <a:ea typeface="MS Mincho" charset="0"/>
                        <a:cs typeface="Cambria Math" panose="02040503050406030204" pitchFamily="18" charset="0"/>
                      </a:rPr>
                      <m:t>代表</m:t>
                    </m:r>
                    <m:r>
                      <a:rPr lang="en-US" altLang="zh-CN" i="1" dirty="0" smtClean="0">
                        <a:latin typeface="Cambria Math" panose="02040503050406030204" pitchFamily="18" charset="0"/>
                        <a:ea typeface="宋体" panose="02010600030101010101" pitchFamily="2" charset="-122"/>
                        <a:cs typeface="Cambria Math" panose="02040503050406030204" pitchFamily="18" charset="0"/>
                      </a:rPr>
                      <m:t>𝑡</m:t>
                    </m:r>
                  </m:oMath>
                </a14:m>
                <a:r>
                  <a:rPr lang="zh-CN" altLang="en-US" dirty="0">
                    <a:latin typeface="宋体" panose="02010600030101010101" pitchFamily="2" charset="-122"/>
                    <a:ea typeface="宋体" panose="02010600030101010101" pitchFamily="2" charset="-122"/>
                    <a:cs typeface="宋体" panose="02010600030101010101" pitchFamily="2" charset="-122"/>
                  </a:rPr>
                  <a:t>时刻的输入，</a:t>
                </a:r>
                <a:r>
                  <a:rPr lang="zh-CN" altLang="zh-CN" dirty="0">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sSub>
                      <m:sSubPr>
                        <m:ctrlPr>
                          <a:rPr lang="zh-CN"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latin typeface="Cambria Math" panose="02040503050406030204" pitchFamily="18" charset="0"/>
                            <a:ea typeface="宋体" panose="02010600030101010101" pitchFamily="2" charset="-122"/>
                            <a:cs typeface="Cambria Math" panose="02040503050406030204" pitchFamily="18" charset="0"/>
                          </a:rPr>
                          <m:t>𝒉</m:t>
                        </m:r>
                      </m:e>
                      <m:sub>
                        <m:r>
                          <a:rPr lang="en-US" altLang="zh-CN" i="1" kern="0">
                            <a:latin typeface="Cambria Math" panose="02040503050406030204" pitchFamily="18" charset="0"/>
                            <a:ea typeface="宋体" panose="02010600030101010101" pitchFamily="2" charset="-122"/>
                            <a:cs typeface="Cambria Math" panose="02040503050406030204" pitchFamily="18" charset="0"/>
                          </a:rPr>
                          <m:t>𝑡</m:t>
                        </m:r>
                      </m:sub>
                    </m:sSub>
                  </m:oMath>
                </a14:m>
                <a:r>
                  <a:rPr lang="zh-CN" altLang="en-US" dirty="0">
                    <a:latin typeface="宋体" panose="02010600030101010101" pitchFamily="2" charset="-122"/>
                    <a:ea typeface="宋体" panose="02010600030101010101" pitchFamily="2" charset="-122"/>
                    <a:cs typeface="宋体" panose="02010600030101010101" pitchFamily="2" charset="-122"/>
                  </a:rPr>
                  <a:t>代表</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Cambria Math" panose="02040503050406030204" pitchFamily="18" charset="0"/>
                      </a:rPr>
                      <m:t>𝑡</m:t>
                    </m:r>
                  </m:oMath>
                </a14:m>
                <a:r>
                  <a:rPr lang="zh-CN" altLang="en-US" dirty="0">
                    <a:latin typeface="宋体" panose="02010600030101010101" pitchFamily="2" charset="-122"/>
                    <a:ea typeface="宋体" panose="02010600030101010101" pitchFamily="2" charset="-122"/>
                    <a:cs typeface="宋体" panose="02010600030101010101" pitchFamily="2" charset="-122"/>
                  </a:rPr>
                  <a:t>时刻的输出，</a:t>
                </a:r>
                <a:r>
                  <a:rPr lang="zh-CN" altLang="zh-CN" dirty="0">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sSub>
                      <m:sSubPr>
                        <m:ctrlPr>
                          <a:rPr lang="zh-CN"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latin typeface="Cambria Math" panose="02040503050406030204" pitchFamily="18" charset="0"/>
                            <a:ea typeface="宋体" panose="02010600030101010101" pitchFamily="2" charset="-122"/>
                            <a:cs typeface="Cambria Math" panose="02040503050406030204" pitchFamily="18" charset="0"/>
                          </a:rPr>
                          <m:t>𝒉</m:t>
                        </m:r>
                      </m:e>
                      <m:sub>
                        <m:r>
                          <a:rPr lang="en-US" altLang="zh-CN" i="1" kern="0">
                            <a:latin typeface="Cambria Math" panose="02040503050406030204" pitchFamily="18" charset="0"/>
                            <a:ea typeface="宋体" panose="02010600030101010101" pitchFamily="2" charset="-122"/>
                            <a:cs typeface="Cambria Math" panose="02040503050406030204" pitchFamily="18" charset="0"/>
                          </a:rPr>
                          <m:t>𝑡</m:t>
                        </m:r>
                        <m:r>
                          <a:rPr lang="en-US" altLang="zh-CN" i="1" kern="0">
                            <a:latin typeface="Cambria Math" panose="02040503050406030204" pitchFamily="18" charset="0"/>
                            <a:ea typeface="MS Mincho" charset="0"/>
                            <a:cs typeface="Cambria Math" panose="02040503050406030204" pitchFamily="18" charset="0"/>
                          </a:rPr>
                          <m:t>−</m:t>
                        </m:r>
                        <m:r>
                          <a:rPr lang="en-US" altLang="zh-CN" i="1" kern="0">
                            <a:latin typeface="Cambria Math" panose="02040503050406030204" pitchFamily="18" charset="0"/>
                            <a:ea typeface="MS Mincho" charset="0"/>
                            <a:cs typeface="Cambria Math" panose="02040503050406030204" pitchFamily="18" charset="0"/>
                          </a:rPr>
                          <m:t>1</m:t>
                        </m:r>
                      </m:sub>
                    </m:sSub>
                    <m:r>
                      <a:rPr lang="zh-CN" altLang="en-US" i="1" kern="0">
                        <a:latin typeface="Cambria Math" panose="02040503050406030204" pitchFamily="18" charset="0"/>
                        <a:ea typeface="MS Mincho" charset="0"/>
                        <a:cs typeface="Cambria Math" panose="02040503050406030204" pitchFamily="18" charset="0"/>
                      </a:rPr>
                      <m:t>代表</m:t>
                    </m:r>
                    <m:r>
                      <a:rPr lang="en-US" altLang="zh-CN" i="1" dirty="0" smtClean="0">
                        <a:latin typeface="Cambria Math" panose="02040503050406030204" pitchFamily="18" charset="0"/>
                        <a:ea typeface="宋体" panose="02010600030101010101" pitchFamily="2" charset="-122"/>
                        <a:cs typeface="Cambria Math" panose="02040503050406030204" pitchFamily="18" charset="0"/>
                      </a:rPr>
                      <m:t>𝑡</m:t>
                    </m:r>
                    <m:r>
                      <a:rPr lang="en-US" altLang="zh-CN" i="1" dirty="0" smtClean="0">
                        <a:latin typeface="Cambria Math" panose="02040503050406030204" pitchFamily="18" charset="0"/>
                        <a:ea typeface="MS Mincho" charset="0"/>
                        <a:cs typeface="Cambria Math" panose="02040503050406030204" pitchFamily="18" charset="0"/>
                      </a:rPr>
                      <m:t>−</m:t>
                    </m:r>
                    <m:r>
                      <a:rPr lang="en-US" altLang="zh-CN" i="1" dirty="0" smtClean="0">
                        <a:latin typeface="Cambria Math" panose="02040503050406030204" pitchFamily="18" charset="0"/>
                        <a:ea typeface="MS Mincho" charset="0"/>
                        <a:cs typeface="Cambria Math" panose="02040503050406030204" pitchFamily="18" charset="0"/>
                      </a:rPr>
                      <m:t>1</m:t>
                    </m:r>
                  </m:oMath>
                </a14:m>
                <a:r>
                  <a:rPr lang="zh-CN" altLang="en-US" dirty="0">
                    <a:latin typeface="宋体" panose="02010600030101010101" pitchFamily="2" charset="-122"/>
                    <a:ea typeface="宋体" panose="02010600030101010101" pitchFamily="2" charset="-122"/>
                    <a:cs typeface="宋体" panose="02010600030101010101" pitchFamily="2" charset="-122"/>
                  </a:rPr>
                  <a:t>时刻的输出。其余的</a:t>
                </a:r>
                <a14:m>
                  <m:oMath xmlns:m="http://schemas.openxmlformats.org/officeDocument/2006/math">
                    <m:r>
                      <a:rPr lang="en-US" altLang="zh-CN" b="1" i="1" dirty="0" smtClean="0">
                        <a:latin typeface="Cambria Math" panose="02040503050406030204" pitchFamily="18" charset="0"/>
                        <a:ea typeface="宋体" panose="02010600030101010101" pitchFamily="2" charset="-122"/>
                        <a:cs typeface="Cambria Math" panose="02040503050406030204" pitchFamily="18" charset="0"/>
                      </a:rPr>
                      <m:t>𝒘</m:t>
                    </m:r>
                  </m:oMath>
                </a14:m>
                <a:r>
                  <a:rPr lang="zh-CN" altLang="en-US" dirty="0">
                    <a:latin typeface="宋体" panose="02010600030101010101" pitchFamily="2" charset="-122"/>
                    <a:ea typeface="宋体" panose="02010600030101010101" pitchFamily="2" charset="-122"/>
                    <a:cs typeface="宋体" panose="02010600030101010101" pitchFamily="2" charset="-122"/>
                  </a:rPr>
                  <a:t>和</a:t>
                </a:r>
                <a14:m>
                  <m:oMath xmlns:m="http://schemas.openxmlformats.org/officeDocument/2006/math">
                    <m:r>
                      <a:rPr lang="en-US" altLang="zh-CN" b="1" i="1" dirty="0" smtClean="0">
                        <a:latin typeface="Cambria Math" panose="02040503050406030204" pitchFamily="18" charset="0"/>
                        <a:ea typeface="宋体" panose="02010600030101010101" pitchFamily="2" charset="-122"/>
                        <a:cs typeface="Cambria Math" panose="02040503050406030204" pitchFamily="18" charset="0"/>
                      </a:rPr>
                      <m:t>𝒃</m:t>
                    </m:r>
                  </m:oMath>
                </a14:m>
                <a:r>
                  <a:rPr lang="zh-CN" altLang="en-US" dirty="0">
                    <a:latin typeface="宋体" panose="02010600030101010101" pitchFamily="2" charset="-122"/>
                    <a:ea typeface="宋体" panose="02010600030101010101" pitchFamily="2" charset="-122"/>
                    <a:cs typeface="宋体" panose="02010600030101010101" pitchFamily="2" charset="-122"/>
                  </a:rPr>
                  <a:t>是模型需训练的参数。</a:t>
                </a:r>
                <a:r>
                  <a:rPr lang="en-US" altLang="zh-CN" dirty="0">
                    <a:latin typeface="宋体" panose="02010600030101010101" pitchFamily="2" charset="-122"/>
                    <a:ea typeface="宋体" panose="02010600030101010101" pitchFamily="2" charset="-122"/>
                    <a:cs typeface="宋体" panose="02010600030101010101" pitchFamily="2" charset="-122"/>
                  </a:rPr>
                  <a:t>RNN</a:t>
                </a:r>
                <a:r>
                  <a:rPr lang="zh-CN" altLang="en-US" dirty="0">
                    <a:latin typeface="宋体" panose="02010600030101010101" pitchFamily="2" charset="-122"/>
                    <a:ea typeface="宋体" panose="02010600030101010101" pitchFamily="2" charset="-122"/>
                    <a:cs typeface="宋体" panose="02010600030101010101" pitchFamily="2" charset="-122"/>
                  </a:rPr>
                  <a:t>的精髓就在于当前时刻的输出将作为下一时刻的输入参与下一时刻的计算。</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457200" indent="-457200">
                  <a:buFont typeface="+mj-lt"/>
                  <a:buAutoNum type="arabicPeriod"/>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en-US" altLang="zh-CN" dirty="0">
                    <a:latin typeface="宋体" panose="02010600030101010101" pitchFamily="2" charset="-122"/>
                    <a:ea typeface="宋体" panose="02010600030101010101" pitchFamily="2" charset="-122"/>
                    <a:cs typeface="宋体" panose="02010600030101010101" pitchFamily="2" charset="-122"/>
                  </a:rPr>
                  <a:t>RNN</a:t>
                </a:r>
                <a:r>
                  <a:rPr lang="zh-CN" altLang="en-US" dirty="0">
                    <a:latin typeface="宋体" panose="02010600030101010101" pitchFamily="2" charset="-122"/>
                    <a:ea typeface="宋体" panose="02010600030101010101" pitchFamily="2" charset="-122"/>
                    <a:cs typeface="宋体" panose="02010600030101010101" pitchFamily="2" charset="-122"/>
                  </a:rPr>
                  <a:t>最终的输出是最后一个</a:t>
                </a:r>
                <a:r>
                  <a:rPr lang="en-US" altLang="zh-CN" dirty="0">
                    <a:latin typeface="宋体" panose="02010600030101010101" pitchFamily="2" charset="-122"/>
                    <a:ea typeface="宋体" panose="02010600030101010101" pitchFamily="2" charset="-122"/>
                    <a:cs typeface="宋体" panose="02010600030101010101" pitchFamily="2" charset="-122"/>
                  </a:rPr>
                  <a:t>Cell</a:t>
                </a:r>
                <a:r>
                  <a:rPr lang="zh-CN" altLang="en-US" dirty="0">
                    <a:latin typeface="宋体" panose="02010600030101010101" pitchFamily="2" charset="-122"/>
                    <a:ea typeface="宋体" panose="02010600030101010101" pitchFamily="2" charset="-122"/>
                    <a:cs typeface="宋体" panose="02010600030101010101" pitchFamily="2" charset="-122"/>
                  </a:rPr>
                  <a:t>的输出，也可以是所有</a:t>
                </a:r>
                <a:r>
                  <a:rPr lang="en-US" altLang="zh-CN" dirty="0">
                    <a:latin typeface="宋体" panose="02010600030101010101" pitchFamily="2" charset="-122"/>
                    <a:ea typeface="宋体" panose="02010600030101010101" pitchFamily="2" charset="-122"/>
                    <a:cs typeface="宋体" panose="02010600030101010101" pitchFamily="2" charset="-122"/>
                  </a:rPr>
                  <a:t>Cell</a:t>
                </a:r>
                <a:r>
                  <a:rPr lang="zh-CN" altLang="en-US" dirty="0">
                    <a:latin typeface="宋体" panose="02010600030101010101" pitchFamily="2" charset="-122"/>
                    <a:ea typeface="宋体" panose="02010600030101010101" pitchFamily="2" charset="-122"/>
                    <a:cs typeface="宋体" panose="02010600030101010101" pitchFamily="2" charset="-122"/>
                  </a:rPr>
                  <a:t>的输出组合成的张量。</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GB" altLang="zh-CN" dirty="0"/>
              </a:p>
              <a:p>
                <a:endParaRPr kumimoji="1" lang="en-GB" altLang="zh-CN" dirty="0"/>
              </a:p>
              <a:p>
                <a:pPr marL="0" indent="0">
                  <a:buNone/>
                </a:pPr>
                <a:endParaRPr kumimoji="1" lang="en-GB"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7936" y="1853754"/>
                <a:ext cx="10990555" cy="4351338"/>
              </a:xfrm>
              <a:blipFill>
                <a:blip r:embed="rId2"/>
                <a:stretch>
                  <a:fillRect l="-499" t="-420"/>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2467025" y="3536238"/>
            <a:ext cx="7572375" cy="1809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3600" b="1" dirty="0">
                <a:latin typeface="宋体" panose="02010600030101010101" pitchFamily="2" charset="-122"/>
                <a:ea typeface="宋体" panose="02010600030101010101" pitchFamily="2" charset="-122"/>
                <a:cs typeface="宋体" panose="02010600030101010101" pitchFamily="2" charset="-122"/>
              </a:rPr>
              <a:t>1. </a:t>
            </a:r>
            <a:r>
              <a:rPr kumimoji="1" lang="zh-CN" altLang="en-US" sz="3600" b="1" dirty="0">
                <a:latin typeface="宋体" panose="02010600030101010101" pitchFamily="2" charset="-122"/>
                <a:ea typeface="宋体" panose="02010600030101010101" pitchFamily="2" charset="-122"/>
                <a:cs typeface="宋体" panose="02010600030101010101" pitchFamily="2" charset="-122"/>
              </a:rPr>
              <a:t>循环神经网络</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7934" y="1979260"/>
                <a:ext cx="10990555" cy="4351338"/>
              </a:xfrm>
            </p:spPr>
            <p:txBody>
              <a:bodyPr>
                <a:normAutofit/>
              </a:bodyPr>
              <a:lstStyle/>
              <a:p>
                <a:r>
                  <a:rPr lang="zh-CN" altLang="en-US" b="0" dirty="0">
                    <a:latin typeface="Cambria Math" panose="02040503050406030204" pitchFamily="18" charset="0"/>
                    <a:ea typeface="宋体" panose="02010600030101010101" pitchFamily="2" charset="-122"/>
                    <a:cs typeface="宋体" panose="02010600030101010101" pitchFamily="2" charset="-122"/>
                  </a:rPr>
                  <a:t>原理</a:t>
                </a:r>
                <a:r>
                  <a:rPr lang="en-US" altLang="zh-CN" b="0" dirty="0">
                    <a:latin typeface="Cambria Math" panose="02040503050406030204" pitchFamily="18" charset="0"/>
                    <a:ea typeface="宋体" panose="02010600030101010101" pitchFamily="2" charset="-122"/>
                    <a:cs typeface="宋体" panose="02010600030101010101" pitchFamily="2" charset="-122"/>
                  </a:rPr>
                  <a:t>:</a:t>
                </a:r>
              </a:p>
              <a:p>
                <a:pPr marL="0" indent="0">
                  <a:buNone/>
                </a:pPr>
                <a:endParaRPr lang="en-US" altLang="zh-CN" b="0" i="1" dirty="0">
                  <a:latin typeface="Cambria Math" panose="02040503050406030204" pitchFamily="18" charset="0"/>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cs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cs typeface="宋体" panose="02010600030101010101" pitchFamily="2" charset="-122"/>
                                </a:rPr>
                                <m:t>𝑡</m:t>
                              </m:r>
                            </m:sub>
                          </m:sSub>
                        </m:e>
                        <m:e>
                          <m:sSub>
                            <m:sSub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cs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cs typeface="宋体" panose="02010600030101010101" pitchFamily="2" charset="-122"/>
                                </a:rPr>
                                <m:t>𝑡</m:t>
                              </m:r>
                              <m:r>
                                <a:rPr lang="en-US" altLang="zh-CN" b="0" i="1" smtClean="0">
                                  <a:latin typeface="Cambria Math" panose="02040503050406030204" pitchFamily="18" charset="0"/>
                                  <a:ea typeface="宋体" panose="02010600030101010101" pitchFamily="2" charset="-122"/>
                                  <a:cs typeface="宋体" panose="02010600030101010101" pitchFamily="2" charset="-122"/>
                                </a:rPr>
                                <m:t>−</m:t>
                              </m:r>
                              <m:r>
                                <a:rPr lang="en-US" altLang="zh-CN" b="0" i="1" smtClean="0">
                                  <a:latin typeface="Cambria Math" panose="02040503050406030204" pitchFamily="18" charset="0"/>
                                  <a:ea typeface="宋体" panose="02010600030101010101" pitchFamily="2" charset="-122"/>
                                  <a:cs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cs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cs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cs typeface="宋体" panose="02010600030101010101" pitchFamily="2" charset="-122"/>
                                </a:rPr>
                                <m:t>1</m:t>
                              </m:r>
                            </m:sub>
                          </m:sSub>
                        </m:e>
                      </m:d>
                      <m:r>
                        <a:rPr lang="en-US" altLang="zh-CN" b="0" i="1" smtClean="0">
                          <a:latin typeface="Cambria Math" panose="02040503050406030204" pitchFamily="18" charset="0"/>
                          <a:ea typeface="宋体" panose="02010600030101010101" pitchFamily="2" charset="-122"/>
                          <a:cs typeface="宋体" panose="02010600030101010101" pitchFamily="2" charset="-122"/>
                        </a:rPr>
                        <m:t>≈</m:t>
                      </m:r>
                      <m:r>
                        <a:rPr lang="en-US" altLang="zh-CN" b="0" i="1" smtClean="0">
                          <a:latin typeface="Cambria Math" panose="02040503050406030204" pitchFamily="18" charset="0"/>
                          <a:ea typeface="宋体" panose="02010600030101010101" pitchFamily="2" charset="-122"/>
                          <a:cs typeface="宋体" panose="02010600030101010101" pitchFamily="2" charset="-122"/>
                        </a:rPr>
                        <m:t>𝑃</m:t>
                      </m:r>
                      <m:r>
                        <a:rPr lang="en-US" altLang="zh-CN" b="0" i="1" smtClean="0">
                          <a:latin typeface="Cambria Math" panose="02040503050406030204" pitchFamily="18" charset="0"/>
                          <a:ea typeface="宋体" panose="02010600030101010101" pitchFamily="2" charset="-122"/>
                          <a:cs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cs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cs typeface="宋体" panose="02010600030101010101" pitchFamily="2" charset="-122"/>
                            </a:rPr>
                            <m:t>𝑡</m:t>
                          </m:r>
                        </m:sub>
                      </m:sSub>
                      <m:r>
                        <a:rPr lang="en-US" altLang="zh-CN" b="0" i="1" smtClean="0">
                          <a:latin typeface="Cambria Math" panose="02040503050406030204" pitchFamily="18" charset="0"/>
                          <a:ea typeface="宋体" panose="02010600030101010101" pitchFamily="2" charset="-122"/>
                          <a:cs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cs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cs typeface="宋体" panose="02010600030101010101" pitchFamily="2" charset="-122"/>
                            </a:rPr>
                            <m:t>h</m:t>
                          </m:r>
                        </m:e>
                        <m:sub>
                          <m:r>
                            <a:rPr lang="en-US" altLang="zh-CN" b="0" i="1" smtClean="0">
                              <a:latin typeface="Cambria Math" panose="02040503050406030204" pitchFamily="18" charset="0"/>
                              <a:ea typeface="宋体" panose="02010600030101010101" pitchFamily="2" charset="-122"/>
                              <a:cs typeface="宋体" panose="02010600030101010101" pitchFamily="2" charset="-122"/>
                            </a:rPr>
                            <m:t>𝑡</m:t>
                          </m:r>
                          <m:r>
                            <a:rPr lang="en-US" altLang="zh-CN" b="0" i="1" smtClean="0">
                              <a:latin typeface="Cambria Math" panose="02040503050406030204" pitchFamily="18" charset="0"/>
                              <a:ea typeface="宋体" panose="02010600030101010101" pitchFamily="2" charset="-122"/>
                              <a:cs typeface="宋体" panose="02010600030101010101" pitchFamily="2" charset="-122"/>
                            </a:rPr>
                            <m:t>−</m:t>
                          </m:r>
                          <m:r>
                            <a:rPr lang="en-US" altLang="zh-CN" b="0" i="1" smtClean="0">
                              <a:latin typeface="Cambria Math" panose="02040503050406030204" pitchFamily="18" charset="0"/>
                              <a:ea typeface="宋体" panose="02010600030101010101" pitchFamily="2" charset="-122"/>
                              <a:cs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cs typeface="宋体" panose="02010600030101010101" pitchFamily="2" charset="-122"/>
                        </a:rPr>
                        <m:t>)</m:t>
                      </m:r>
                    </m:oMath>
                  </m:oMathPara>
                </a14:m>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GB"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7934" y="1979260"/>
                <a:ext cx="10990555" cy="4351338"/>
              </a:xfrm>
              <a:blipFill>
                <a:blip r:embed="rId2"/>
                <a:stretch>
                  <a:fillRect l="-499" t="-5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F4A6692-B236-4153-A6FD-6DC708E9858D}"/>
              </a:ext>
            </a:extLst>
          </p:cNvPr>
          <p:cNvPicPr>
            <a:picLocks noChangeAspect="1"/>
          </p:cNvPicPr>
          <p:nvPr/>
        </p:nvPicPr>
        <p:blipFill>
          <a:blip r:embed="rId3"/>
          <a:stretch>
            <a:fillRect/>
          </a:stretch>
        </p:blipFill>
        <p:spPr>
          <a:xfrm>
            <a:off x="2467025" y="3608082"/>
            <a:ext cx="7572375" cy="1809750"/>
          </a:xfrm>
          <a:prstGeom prst="rect">
            <a:avLst/>
          </a:prstGeom>
        </p:spPr>
      </p:pic>
    </p:spTree>
    <p:extLst>
      <p:ext uri="{BB962C8B-B14F-4D97-AF65-F5344CB8AC3E}">
        <p14:creationId xmlns:p14="http://schemas.microsoft.com/office/powerpoint/2010/main" val="370418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sz="3600" b="1" dirty="0">
                <a:latin typeface="宋体" panose="02010600030101010101" pitchFamily="2" charset="-122"/>
                <a:ea typeface="宋体" panose="02010600030101010101" pitchFamily="2" charset="-122"/>
                <a:cs typeface="宋体" panose="02010600030101010101" pitchFamily="2" charset="-122"/>
              </a:rPr>
              <a:t>2. </a:t>
            </a:r>
            <a:r>
              <a:rPr kumimoji="1" lang="zh-CN" altLang="en-US" sz="3600" b="1" dirty="0">
                <a:latin typeface="宋体" panose="02010600030101010101" pitchFamily="2" charset="-122"/>
                <a:ea typeface="宋体" panose="02010600030101010101" pitchFamily="2" charset="-122"/>
                <a:cs typeface="宋体" panose="02010600030101010101" pitchFamily="2" charset="-122"/>
              </a:rPr>
              <a:t>门控循环单元（GRU）</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7936" y="1853754"/>
                <a:ext cx="10990555" cy="4351338"/>
              </a:xfrm>
            </p:spPr>
            <p:txBody>
              <a:bodyPr>
                <a:normAutofit lnSpcReduction="10000"/>
              </a:bodyPr>
              <a:lstStyle/>
              <a:p>
                <a:pPr marL="0" indent="0">
                  <a:buNone/>
                </a:pPr>
                <a:r>
                  <a:rPr dirty="0">
                    <a:latin typeface="宋体" panose="02010600030101010101" pitchFamily="2" charset="-122"/>
                    <a:ea typeface="宋体" panose="02010600030101010101" pitchFamily="2" charset="-122"/>
                    <a:cs typeface="宋体" panose="02010600030101010101" pitchFamily="2" charset="-122"/>
                  </a:rPr>
                  <a:t>门控循环单元（gated recurrent unit，GRU</a:t>
                </a:r>
                <a:r>
                  <a:rPr lang="en-US"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2014</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𝒓</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i="1" kern="0">
                          <a:effectLst/>
                          <a:latin typeface="Cambria Math" panose="02040503050406030204" pitchFamily="18" charset="0"/>
                          <a:ea typeface="MS Mincho" charset="0"/>
                          <a:cs typeface="Cambria Math" panose="02040503050406030204" pitchFamily="18" charset="0"/>
                        </a:rPr>
                        <m:t>=</m:t>
                      </m:r>
                      <m:func>
                        <m:funcPr>
                          <m:ctrlPr>
                            <a:rPr lang="zh-CN" altLang="zh-CN" i="1" smtClean="0">
                              <a:effectLst/>
                              <a:latin typeface="Cambria Math" panose="02040503050406030204" pitchFamily="18" charset="0"/>
                              <a:ea typeface="宋体" panose="02010600030101010101" pitchFamily="2" charset="-122"/>
                              <a:cs typeface="Cambria Math" panose="02040503050406030204" pitchFamily="18" charset="0"/>
                            </a:rPr>
                          </m:ctrlPr>
                        </m:funcPr>
                        <m:fName>
                          <m:r>
                            <a:rPr lang="el-GR" altLang="zh-CN" i="1" kern="0" smtClean="0">
                              <a:effectLst/>
                              <a:latin typeface="Cambria Math" panose="02040503050406030204" pitchFamily="18" charset="0"/>
                              <a:ea typeface="MS Mincho" charset="0"/>
                              <a:cs typeface="Cambria Math" panose="02040503050406030204" pitchFamily="18" charset="0"/>
                            </a:rPr>
                            <m:t>𝜎</m:t>
                          </m:r>
                        </m:fName>
                        <m:e>
                          <m:d>
                            <m:d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dPr>
                            <m:e>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𝒙𝒓</m:t>
                                  </m:r>
                                </m:sub>
                              </m:sSub>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𝒙</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𝒉𝒓</m:t>
                                  </m:r>
                                </m:sub>
                              </m:sSub>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𝒉</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r>
                                    <a:rPr lang="en-US" altLang="zh-CN" b="1" i="1" kern="0">
                                      <a:effectLst/>
                                      <a:latin typeface="Cambria Math" panose="02040503050406030204" pitchFamily="18" charset="0"/>
                                      <a:ea typeface="MS Mincho" charset="0"/>
                                      <a:cs typeface="Cambria Math" panose="02040503050406030204" pitchFamily="18" charset="0"/>
                                    </a:rPr>
                                    <m:t>−</m:t>
                                  </m:r>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𝟏</m:t>
                                  </m:r>
                                </m:sub>
                              </m:sSub>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𝒃</m:t>
                                  </m:r>
                                </m:e>
                                <m:sub>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𝒓</m:t>
                                  </m:r>
                                </m:sub>
                              </m:sSub>
                            </m:e>
                          </m:d>
                        </m:e>
                      </m:func>
                    </m:oMath>
                  </m:oMathPara>
                </a14:m>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𝒛</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i="1" kern="0">
                          <a:effectLst/>
                          <a:latin typeface="Cambria Math" panose="02040503050406030204" pitchFamily="18" charset="0"/>
                          <a:ea typeface="MS Mincho" charset="0"/>
                          <a:cs typeface="Cambria Math" panose="02040503050406030204" pitchFamily="18" charset="0"/>
                        </a:rPr>
                        <m:t>=</m:t>
                      </m:r>
                      <m:func>
                        <m:funcPr>
                          <m:ctrlPr>
                            <a:rPr lang="zh-CN" altLang="zh-CN" i="1" smtClean="0">
                              <a:effectLst/>
                              <a:latin typeface="Cambria Math" panose="02040503050406030204" pitchFamily="18" charset="0"/>
                              <a:ea typeface="宋体" panose="02010600030101010101" pitchFamily="2" charset="-122"/>
                              <a:cs typeface="Cambria Math" panose="02040503050406030204" pitchFamily="18" charset="0"/>
                            </a:rPr>
                          </m:ctrlPr>
                        </m:funcPr>
                        <m:fName>
                          <m:r>
                            <a:rPr lang="el-GR" altLang="zh-CN" i="1" kern="0" smtClean="0">
                              <a:effectLst/>
                              <a:latin typeface="Cambria Math" panose="02040503050406030204" pitchFamily="18" charset="0"/>
                              <a:ea typeface="MS Mincho" charset="0"/>
                              <a:cs typeface="Cambria Math" panose="02040503050406030204" pitchFamily="18" charset="0"/>
                            </a:rPr>
                            <m:t>𝜎</m:t>
                          </m:r>
                        </m:fName>
                        <m:e>
                          <m:d>
                            <m:d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dPr>
                            <m:e>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𝒙𝒛</m:t>
                                  </m:r>
                                </m:sub>
                              </m:sSub>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𝒙</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𝒉𝒛</m:t>
                                  </m:r>
                                </m:sub>
                              </m:sSub>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𝒉</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r>
                                    <a:rPr lang="en-US" altLang="zh-CN" b="1" i="1" kern="0">
                                      <a:effectLst/>
                                      <a:latin typeface="Cambria Math" panose="02040503050406030204" pitchFamily="18" charset="0"/>
                                      <a:ea typeface="MS Mincho" charset="0"/>
                                      <a:cs typeface="Cambria Math" panose="02040503050406030204" pitchFamily="18" charset="0"/>
                                    </a:rPr>
                                    <m:t>−</m:t>
                                  </m:r>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𝟏</m:t>
                                  </m:r>
                                </m:sub>
                              </m:sSub>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𝒃</m:t>
                                  </m:r>
                                </m:e>
                                <m:sub>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𝒛</m:t>
                                  </m:r>
                                </m:sub>
                              </m:sSub>
                            </m:e>
                          </m:d>
                        </m:e>
                      </m:func>
                    </m:oMath>
                  </m:oMathPara>
                </a14:m>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sSub>
                      <m:sSubPr>
                        <m:ctrlPr>
                          <a:rPr lang="zh-CN"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acc>
                          <m:accPr>
                            <m:chr m:val="̃"/>
                            <m:ctrlP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ctrlPr>
                          </m:acc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𝒉</m:t>
                            </m:r>
                          </m:e>
                        </m:acc>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i="1" kern="0">
                        <a:effectLst/>
                        <a:latin typeface="Cambria Math" panose="02040503050406030204" pitchFamily="18" charset="0"/>
                        <a:ea typeface="MS Mincho" charset="0"/>
                        <a:cs typeface="Cambria Math" panose="02040503050406030204" pitchFamily="18" charset="0"/>
                      </a:rPr>
                      <m:t>=</m:t>
                    </m:r>
                    <m:func>
                      <m:funcPr>
                        <m:ctrlPr>
                          <a:rPr lang="zh-CN" altLang="zh-CN" i="1" smtClean="0">
                            <a:effectLst/>
                            <a:latin typeface="Cambria Math" panose="02040503050406030204" pitchFamily="18" charset="0"/>
                            <a:ea typeface="宋体" panose="02010600030101010101" pitchFamily="2" charset="-122"/>
                            <a:cs typeface="Cambria Math" panose="02040503050406030204" pitchFamily="18" charset="0"/>
                          </a:rPr>
                        </m:ctrlPr>
                      </m:funcPr>
                      <m:fName>
                        <m:r>
                          <a:rPr lang="en-US" altLang="el-GR" i="1" kern="0" smtClean="0">
                            <a:effectLst/>
                            <a:latin typeface="Cambria Math" panose="02040503050406030204" pitchFamily="18" charset="0"/>
                            <a:ea typeface="MS Mincho" charset="0"/>
                            <a:cs typeface="Cambria Math" panose="02040503050406030204" pitchFamily="18" charset="0"/>
                          </a:rPr>
                          <m:t>𝑡𝑎𝑛</m:t>
                        </m:r>
                        <m:r>
                          <a:rPr lang="en-US" altLang="el-GR" i="1" kern="0" smtClean="0">
                            <a:effectLst/>
                            <a:latin typeface="Cambria Math" panose="02040503050406030204" pitchFamily="18" charset="0"/>
                            <a:ea typeface="MS Mincho" charset="0"/>
                            <a:cs typeface="Cambria Math" panose="02040503050406030204" pitchFamily="18" charset="0"/>
                          </a:rPr>
                          <m:t>h</m:t>
                        </m:r>
                      </m:fName>
                      <m:e>
                        <m:d>
                          <m:d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dPr>
                          <m:e>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𝒙𝒉</m:t>
                                </m:r>
                              </m:sub>
                            </m:sSub>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𝒙</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𝒉𝒉</m:t>
                                </m:r>
                              </m:sub>
                            </m:sSub>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zh-CN"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𝒓</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𝒉</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r>
                                  <a:rPr lang="en-US" altLang="zh-CN" b="1" i="1" kern="0">
                                    <a:effectLst/>
                                    <a:latin typeface="Cambria Math" panose="02040503050406030204" pitchFamily="18" charset="0"/>
                                    <a:ea typeface="MS Mincho" charset="0"/>
                                    <a:cs typeface="Cambria Math" panose="02040503050406030204" pitchFamily="18" charset="0"/>
                                  </a:rPr>
                                  <m:t>−</m:t>
                                </m:r>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𝟏</m:t>
                                </m:r>
                              </m:sub>
                            </m:sSub>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𝒃</m:t>
                                </m:r>
                              </m:e>
                              <m:sub>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𝒉</m:t>
                                </m:r>
                              </m:sub>
                            </m:sSub>
                          </m:e>
                        </m:d>
                      </m:e>
                    </m:func>
                  </m:oMath>
                </a14:m>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Cambria Math" panose="02040503050406030204" pitchFamily="18" charset="0"/>
                            </a:rPr>
                            <m:t>𝒉</m:t>
                          </m:r>
                        </m:e>
                        <m:sub>
                          <m:r>
                            <a:rPr lang="en-US" altLang="zh-CN" sz="1800" i="1" kern="0">
                              <a:effectLst/>
                              <a:latin typeface="Cambria Math" panose="02040503050406030204" pitchFamily="18" charset="0"/>
                              <a:ea typeface="宋体" panose="02010600030101010101" pitchFamily="2" charset="-122"/>
                              <a:cs typeface="Cambria Math" panose="02040503050406030204" pitchFamily="18" charset="0"/>
                            </a:rPr>
                            <m:t>𝑡</m:t>
                          </m:r>
                        </m:sub>
                      </m:sSub>
                      <m:r>
                        <a:rPr lang="en-US" altLang="zh-CN" sz="1800" i="1" kern="0">
                          <a:effectLst/>
                          <a:latin typeface="Cambria Math" panose="02040503050406030204" pitchFamily="18" charset="0"/>
                          <a:ea typeface="MS Mincho" charset="0"/>
                          <a:cs typeface="Cambria Math" panose="02040503050406030204" pitchFamily="18" charset="0"/>
                        </a:rPr>
                        <m:t>=</m:t>
                      </m:r>
                      <m:sSub>
                        <m:sSubPr>
                          <m:ctrlPr>
                            <a:rPr lang="zh-CN"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𝒛</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zh-CN"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𝒉</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r>
                            <a:rPr lang="en-US" altLang="zh-CN" b="1" i="1" kern="0">
                              <a:effectLst/>
                              <a:latin typeface="Cambria Math" panose="02040503050406030204" pitchFamily="18" charset="0"/>
                              <a:ea typeface="MS Mincho" charset="0"/>
                              <a:cs typeface="Cambria Math" panose="02040503050406030204" pitchFamily="18" charset="0"/>
                            </a:rPr>
                            <m:t>−</m:t>
                          </m:r>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𝟏</m:t>
                          </m:r>
                        </m:sub>
                      </m:s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m:t>
                      </m:r>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𝟏</m:t>
                      </m:r>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m:t>
                      </m:r>
                      <m:sSub>
                        <m:sSubPr>
                          <m:ctrlPr>
                            <a:rPr lang="zh-CN"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𝒛</m:t>
                          </m:r>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m:t>
                      </m:r>
                      <m:r>
                        <a:rPr lang="en-US" altLang="zh-CN" b="1" i="1" kern="0">
                          <a:effectLst/>
                          <a:latin typeface="Cambria Math" panose="02040503050406030204" pitchFamily="18" charset="0"/>
                          <a:ea typeface="MS Mincho" charset="0"/>
                          <a:cs typeface="Cambria Math" panose="02040503050406030204" pitchFamily="18" charset="0"/>
                        </a:rPr>
                        <m:t>⊙</m:t>
                      </m:r>
                      <m:sSub>
                        <m:sSubPr>
                          <m:ctrlPr>
                            <a:rPr lang="zh-CN"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acc>
                            <m:accPr>
                              <m:chr m:val="̃"/>
                              <m:ctrlP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ctrlPr>
                            </m:acc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𝒉</m:t>
                              </m:r>
                            </m:e>
                          </m:acc>
                        </m:e>
                        <m:sub>
                          <m:r>
                            <a:rPr lang="en-US" altLang="zh-CN" b="1" i="1" kern="0">
                              <a:effectLst/>
                              <a:latin typeface="Cambria Math" panose="02040503050406030204" pitchFamily="18" charset="0"/>
                              <a:ea typeface="宋体" panose="02010600030101010101" pitchFamily="2" charset="-122"/>
                              <a:cs typeface="Cambria Math" panose="02040503050406030204" pitchFamily="18" charset="0"/>
                            </a:rPr>
                            <m:t>𝒕</m:t>
                          </m:r>
                        </m:sub>
                      </m:sSub>
                    </m:oMath>
                  </m:oMathPara>
                </a14:m>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zh-CN" i="1" dirty="0">
                  <a:effectLst/>
                  <a:latin typeface="Cambria Math" panose="02040503050406030204" pitchFamily="18" charset="0"/>
                  <a:ea typeface="宋体" panose="02010600030101010101" pitchFamily="2" charset="-122"/>
                  <a:cs typeface="Cambria Math" panose="02040503050406030204" pitchFamily="18" charset="0"/>
                </a:endParaRPr>
              </a:p>
              <a:p>
                <a:pPr marL="0" indent="0">
                  <a:buNone/>
                </a:pPr>
                <a:endParaRPr lang="zh-CN" altLang="zh-CN" i="1" dirty="0">
                  <a:effectLst/>
                  <a:latin typeface="Cambria Math" panose="02040503050406030204" pitchFamily="18" charset="0"/>
                  <a:ea typeface="宋体" panose="02010600030101010101" pitchFamily="2" charset="-122"/>
                  <a:cs typeface="Cambria Math" panose="02040503050406030204" pitchFamily="18" charset="0"/>
                </a:endParaRPr>
              </a:p>
              <a:p>
                <a:pPr marL="0" indent="0">
                  <a:buNone/>
                </a:pPr>
                <a:r>
                  <a:rPr lang="zh-CN" altLang="en-US" dirty="0">
                    <a:effectLst/>
                    <a:latin typeface="Cambria Math" panose="02040503050406030204" pitchFamily="18" charset="0"/>
                    <a:ea typeface="宋体" panose="02010600030101010101" pitchFamily="2" charset="-122"/>
                    <a:cs typeface="Cambria Math" panose="02040503050406030204" pitchFamily="18" charset="0"/>
                  </a:rPr>
                  <a:t>更新门，重置门</a:t>
                </a:r>
                <a:r>
                  <a:rPr lang="en-US" altLang="zh-CN" dirty="0">
                    <a:effectLst/>
                    <a:latin typeface="Cambria Math" panose="02040503050406030204" pitchFamily="18" charset="0"/>
                    <a:ea typeface="宋体" panose="02010600030101010101" pitchFamily="2" charset="-122"/>
                    <a:cs typeface="Cambria Math" panose="02040503050406030204" pitchFamily="18" charset="0"/>
                  </a:rPr>
                  <a:t> </a:t>
                </a:r>
                <a:endParaRPr lang="zh-CN" altLang="zh-CN" dirty="0">
                  <a:effectLst/>
                  <a:latin typeface="Cambria Math" panose="02040503050406030204" pitchFamily="18" charset="0"/>
                  <a:ea typeface="宋体" panose="02010600030101010101" pitchFamily="2" charset="-122"/>
                  <a:cs typeface="Cambria Math" panose="02040503050406030204" pitchFamily="18" charset="0"/>
                </a:endParaRPr>
              </a:p>
              <a:p>
                <a:pPr marL="0" indent="0">
                  <a:buNone/>
                </a:pPr>
                <a14:m>
                  <m:oMath xmlns:m="http://schemas.openxmlformats.org/officeDocument/2006/math">
                    <m:sSub>
                      <m:sSubPr>
                        <m:ctrlPr>
                          <a:rPr lang="zh-CN" altLang="zh-CN"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000" b="1" i="1" kern="0">
                            <a:effectLst/>
                            <a:latin typeface="Cambria Math" panose="02040503050406030204" pitchFamily="18" charset="0"/>
                            <a:ea typeface="宋体" panose="02010600030101010101" pitchFamily="2" charset="-122"/>
                            <a:cs typeface="Cambria Math" panose="02040503050406030204" pitchFamily="18" charset="0"/>
                          </a:rPr>
                          <m:t>𝒙</m:t>
                        </m:r>
                      </m:e>
                      <m:sub>
                        <m:r>
                          <a:rPr lang="en-US" altLang="zh-CN" sz="2000" i="1" kern="0">
                            <a:effectLst/>
                            <a:latin typeface="Cambria Math" panose="02040503050406030204" pitchFamily="18" charset="0"/>
                            <a:ea typeface="宋体" panose="02010600030101010101" pitchFamily="2" charset="-122"/>
                            <a:cs typeface="Cambria Math" panose="02040503050406030204" pitchFamily="18" charset="0"/>
                          </a:rPr>
                          <m:t>𝑡</m:t>
                        </m:r>
                      </m:sub>
                    </m:sSub>
                    <m:r>
                      <a:rPr lang="zh-CN" altLang="en-US" i="1" kern="0">
                        <a:latin typeface="Cambria Math" panose="02040503050406030204" pitchFamily="18" charset="0"/>
                        <a:ea typeface="MS Mincho" charset="0"/>
                        <a:cs typeface="Cambria Math" panose="02040503050406030204" pitchFamily="18" charset="0"/>
                      </a:rPr>
                      <m:t>代表</m:t>
                    </m:r>
                    <m:r>
                      <a:rPr lang="en-US" altLang="zh-CN" i="1" dirty="0" smtClean="0">
                        <a:latin typeface="Cambria Math" panose="02040503050406030204" pitchFamily="18" charset="0"/>
                        <a:ea typeface="宋体" panose="02010600030101010101" pitchFamily="2" charset="-122"/>
                        <a:cs typeface="Cambria Math" panose="02040503050406030204" pitchFamily="18" charset="0"/>
                      </a:rPr>
                      <m:t>𝑡</m:t>
                    </m:r>
                  </m:oMath>
                </a14:m>
                <a:r>
                  <a:rPr lang="zh-CN" altLang="en-US" dirty="0">
                    <a:latin typeface="宋体" panose="02010600030101010101" pitchFamily="2" charset="-122"/>
                    <a:ea typeface="宋体" panose="02010600030101010101" pitchFamily="2" charset="-122"/>
                    <a:cs typeface="宋体" panose="02010600030101010101" pitchFamily="2" charset="-122"/>
                  </a:rPr>
                  <a:t>时刻的输入，</a:t>
                </a:r>
                <a:r>
                  <a:rPr lang="zh-CN" altLang="zh-CN" dirty="0">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sSub>
                      <m:sSubPr>
                        <m:ctrlPr>
                          <a:rPr lang="zh-CN"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latin typeface="Cambria Math" panose="02040503050406030204" pitchFamily="18" charset="0"/>
                            <a:ea typeface="宋体" panose="02010600030101010101" pitchFamily="2" charset="-122"/>
                            <a:cs typeface="Cambria Math" panose="02040503050406030204" pitchFamily="18" charset="0"/>
                          </a:rPr>
                          <m:t>𝒉</m:t>
                        </m:r>
                      </m:e>
                      <m:sub>
                        <m:r>
                          <a:rPr lang="en-US" altLang="zh-CN" i="1" kern="0">
                            <a:latin typeface="Cambria Math" panose="02040503050406030204" pitchFamily="18" charset="0"/>
                            <a:ea typeface="宋体" panose="02010600030101010101" pitchFamily="2" charset="-122"/>
                            <a:cs typeface="Cambria Math" panose="02040503050406030204" pitchFamily="18" charset="0"/>
                          </a:rPr>
                          <m:t>𝑡</m:t>
                        </m:r>
                      </m:sub>
                    </m:sSub>
                  </m:oMath>
                </a14:m>
                <a:r>
                  <a:rPr lang="zh-CN" altLang="en-US" dirty="0">
                    <a:latin typeface="宋体" panose="02010600030101010101" pitchFamily="2" charset="-122"/>
                    <a:ea typeface="宋体" panose="02010600030101010101" pitchFamily="2" charset="-122"/>
                    <a:cs typeface="宋体" panose="02010600030101010101" pitchFamily="2" charset="-122"/>
                  </a:rPr>
                  <a:t>代表</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Cambria Math" panose="02040503050406030204" pitchFamily="18" charset="0"/>
                      </a:rPr>
                      <m:t>𝑡</m:t>
                    </m:r>
                  </m:oMath>
                </a14:m>
                <a:r>
                  <a:rPr lang="zh-CN" altLang="en-US" dirty="0">
                    <a:latin typeface="宋体" panose="02010600030101010101" pitchFamily="2" charset="-122"/>
                    <a:ea typeface="宋体" panose="02010600030101010101" pitchFamily="2" charset="-122"/>
                    <a:cs typeface="宋体" panose="02010600030101010101" pitchFamily="2" charset="-122"/>
                  </a:rPr>
                  <a:t>时刻的输出，</a:t>
                </a:r>
                <a:r>
                  <a:rPr lang="zh-CN" altLang="zh-CN" dirty="0">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sSub>
                      <m:sSubPr>
                        <m:ctrlPr>
                          <a:rPr lang="zh-CN"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a:latin typeface="Cambria Math" panose="02040503050406030204" pitchFamily="18" charset="0"/>
                            <a:ea typeface="宋体" panose="02010600030101010101" pitchFamily="2" charset="-122"/>
                            <a:cs typeface="Cambria Math" panose="02040503050406030204" pitchFamily="18" charset="0"/>
                          </a:rPr>
                          <m:t>𝒉</m:t>
                        </m:r>
                      </m:e>
                      <m:sub>
                        <m:r>
                          <a:rPr lang="en-US" altLang="zh-CN" i="1" kern="0">
                            <a:latin typeface="Cambria Math" panose="02040503050406030204" pitchFamily="18" charset="0"/>
                            <a:ea typeface="宋体" panose="02010600030101010101" pitchFamily="2" charset="-122"/>
                            <a:cs typeface="Cambria Math" panose="02040503050406030204" pitchFamily="18" charset="0"/>
                          </a:rPr>
                          <m:t>𝑡</m:t>
                        </m:r>
                        <m:r>
                          <a:rPr lang="en-US" altLang="zh-CN" i="1" kern="0">
                            <a:latin typeface="Cambria Math" panose="02040503050406030204" pitchFamily="18" charset="0"/>
                            <a:ea typeface="MS Mincho" charset="0"/>
                            <a:cs typeface="Cambria Math" panose="02040503050406030204" pitchFamily="18" charset="0"/>
                          </a:rPr>
                          <m:t>−</m:t>
                        </m:r>
                        <m:r>
                          <a:rPr lang="en-US" altLang="zh-CN" i="1" kern="0">
                            <a:latin typeface="Cambria Math" panose="02040503050406030204" pitchFamily="18" charset="0"/>
                            <a:ea typeface="MS Mincho" charset="0"/>
                            <a:cs typeface="Cambria Math" panose="02040503050406030204" pitchFamily="18" charset="0"/>
                          </a:rPr>
                          <m:t>1</m:t>
                        </m:r>
                      </m:sub>
                    </m:sSub>
                    <m:r>
                      <a:rPr lang="zh-CN" altLang="en-US" i="1" kern="0">
                        <a:latin typeface="Cambria Math" panose="02040503050406030204" pitchFamily="18" charset="0"/>
                        <a:ea typeface="MS Mincho" charset="0"/>
                        <a:cs typeface="Cambria Math" panose="02040503050406030204" pitchFamily="18" charset="0"/>
                      </a:rPr>
                      <m:t>代表</m:t>
                    </m:r>
                    <m:r>
                      <a:rPr lang="en-US" altLang="zh-CN" i="1" dirty="0" smtClean="0">
                        <a:latin typeface="Cambria Math" panose="02040503050406030204" pitchFamily="18" charset="0"/>
                        <a:ea typeface="宋体" panose="02010600030101010101" pitchFamily="2" charset="-122"/>
                        <a:cs typeface="Cambria Math" panose="02040503050406030204" pitchFamily="18" charset="0"/>
                      </a:rPr>
                      <m:t>𝑡</m:t>
                    </m:r>
                    <m:r>
                      <a:rPr lang="en-US" altLang="zh-CN" i="1" dirty="0" smtClean="0">
                        <a:latin typeface="Cambria Math" panose="02040503050406030204" pitchFamily="18" charset="0"/>
                        <a:ea typeface="MS Mincho" charset="0"/>
                        <a:cs typeface="Cambria Math" panose="02040503050406030204" pitchFamily="18" charset="0"/>
                      </a:rPr>
                      <m:t>−</m:t>
                    </m:r>
                    <m:r>
                      <a:rPr lang="en-US" altLang="zh-CN" i="1" dirty="0" smtClean="0">
                        <a:latin typeface="Cambria Math" panose="02040503050406030204" pitchFamily="18" charset="0"/>
                        <a:ea typeface="MS Mincho" charset="0"/>
                        <a:cs typeface="Cambria Math" panose="02040503050406030204" pitchFamily="18" charset="0"/>
                      </a:rPr>
                      <m:t>1</m:t>
                    </m:r>
                  </m:oMath>
                </a14:m>
                <a:r>
                  <a:rPr lang="zh-CN" altLang="en-US" dirty="0">
                    <a:latin typeface="宋体" panose="02010600030101010101" pitchFamily="2" charset="-122"/>
                    <a:ea typeface="宋体" panose="02010600030101010101" pitchFamily="2" charset="-122"/>
                    <a:cs typeface="宋体" panose="02010600030101010101" pitchFamily="2" charset="-122"/>
                  </a:rPr>
                  <a:t>时刻的输出。其余的</a:t>
                </a:r>
                <a14:m>
                  <m:oMath xmlns:m="http://schemas.openxmlformats.org/officeDocument/2006/math">
                    <m:r>
                      <a:rPr lang="en-US" altLang="zh-CN" b="1" i="1" dirty="0" smtClean="0">
                        <a:latin typeface="Cambria Math" panose="02040503050406030204" pitchFamily="18" charset="0"/>
                        <a:ea typeface="宋体" panose="02010600030101010101" pitchFamily="2" charset="-122"/>
                        <a:cs typeface="Cambria Math" panose="02040503050406030204" pitchFamily="18" charset="0"/>
                      </a:rPr>
                      <m:t>𝒘</m:t>
                    </m:r>
                  </m:oMath>
                </a14:m>
                <a:r>
                  <a:rPr lang="zh-CN" altLang="en-US" dirty="0">
                    <a:latin typeface="宋体" panose="02010600030101010101" pitchFamily="2" charset="-122"/>
                    <a:ea typeface="宋体" panose="02010600030101010101" pitchFamily="2" charset="-122"/>
                    <a:cs typeface="宋体" panose="02010600030101010101" pitchFamily="2" charset="-122"/>
                  </a:rPr>
                  <a:t>和</a:t>
                </a:r>
                <a14:m>
                  <m:oMath xmlns:m="http://schemas.openxmlformats.org/officeDocument/2006/math">
                    <m:r>
                      <a:rPr lang="en-US" altLang="zh-CN" b="1" i="1" dirty="0" smtClean="0">
                        <a:latin typeface="Cambria Math" panose="02040503050406030204" pitchFamily="18" charset="0"/>
                        <a:ea typeface="宋体" panose="02010600030101010101" pitchFamily="2" charset="-122"/>
                        <a:cs typeface="Cambria Math" panose="02040503050406030204" pitchFamily="18" charset="0"/>
                      </a:rPr>
                      <m:t>𝒃</m:t>
                    </m:r>
                  </m:oMath>
                </a14:m>
                <a:r>
                  <a:rPr lang="zh-CN" altLang="en-US" dirty="0">
                    <a:latin typeface="宋体" panose="02010600030101010101" pitchFamily="2" charset="-122"/>
                    <a:ea typeface="宋体" panose="02010600030101010101" pitchFamily="2" charset="-122"/>
                    <a:cs typeface="宋体" panose="02010600030101010101" pitchFamily="2" charset="-122"/>
                  </a:rPr>
                  <a:t>是模型需训练的参数。</a:t>
                </a:r>
                <a:r>
                  <a:rPr lang="en-US" altLang="zh-CN" dirty="0">
                    <a:latin typeface="宋体" panose="02010600030101010101" pitchFamily="2" charset="-122"/>
                    <a:ea typeface="宋体" panose="02010600030101010101" pitchFamily="2" charset="-122"/>
                    <a:cs typeface="宋体" panose="02010600030101010101" pitchFamily="2" charset="-122"/>
                  </a:rPr>
                  <a:t>RNN</a:t>
                </a:r>
                <a:r>
                  <a:rPr lang="zh-CN" altLang="en-US" dirty="0">
                    <a:latin typeface="宋体" panose="02010600030101010101" pitchFamily="2" charset="-122"/>
                    <a:ea typeface="宋体" panose="02010600030101010101" pitchFamily="2" charset="-122"/>
                    <a:cs typeface="宋体" panose="02010600030101010101" pitchFamily="2" charset="-122"/>
                  </a:rPr>
                  <a:t>的精髓就在于当前时刻的输出将作为下一时刻的输入参与下一时刻的计算。</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457200" indent="-457200">
                  <a:buFont typeface="+mj-lt"/>
                  <a:buAutoNum type="arabicPeriod"/>
                </a:pPr>
                <a:endParaRPr lang="en-GB" altLang="zh-CN" dirty="0"/>
              </a:p>
              <a:p>
                <a:endParaRPr kumimoji="1" lang="en-GB" altLang="zh-CN" dirty="0"/>
              </a:p>
              <a:p>
                <a:pPr marL="0" indent="0">
                  <a:buNone/>
                </a:pPr>
                <a:endParaRPr kumimoji="1" lang="en-GB"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7936" y="1853754"/>
                <a:ext cx="10990555" cy="4351338"/>
              </a:xfrm>
              <a:blipFill>
                <a:blip r:embed="rId2"/>
                <a:stretch>
                  <a:fillRect l="-555" t="-980" r="-277"/>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sz="3600" b="1" dirty="0">
                <a:latin typeface="宋体" panose="02010600030101010101" pitchFamily="2" charset="-122"/>
                <a:ea typeface="宋体" panose="02010600030101010101" pitchFamily="2" charset="-122"/>
                <a:cs typeface="宋体" panose="02010600030101010101" pitchFamily="2" charset="-122"/>
              </a:rPr>
              <a:t>3. </a:t>
            </a:r>
            <a:r>
              <a:rPr kumimoji="1" lang="zh-CN" altLang="en-US" sz="3600" b="1" dirty="0">
                <a:latin typeface="宋体" panose="02010600030101010101" pitchFamily="2" charset="-122"/>
                <a:ea typeface="宋体" panose="02010600030101010101" pitchFamily="2" charset="-122"/>
                <a:cs typeface="宋体" panose="02010600030101010101" pitchFamily="2" charset="-122"/>
              </a:rPr>
              <a:t>长短期记忆网络（LSTM）</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57936" y="1853754"/>
                <a:ext cx="10990555" cy="4351338"/>
              </a:xfrm>
            </p:spPr>
            <p:txBody>
              <a:bodyPr>
                <a:normAutofit fontScale="85000" lnSpcReduction="10000"/>
              </a:bodyPr>
              <a:lstStyle/>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长短期记忆网络（</a:t>
                </a:r>
                <a:r>
                  <a:rPr lang="en-US" dirty="0">
                    <a:latin typeface="宋体" panose="02010600030101010101" pitchFamily="2" charset="-122"/>
                    <a:ea typeface="宋体" panose="02010600030101010101" pitchFamily="2" charset="-122"/>
                    <a:cs typeface="宋体" panose="02010600030101010101" pitchFamily="2" charset="-122"/>
                  </a:rPr>
                  <a:t>long short-term memory，LSTM）</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1997</a:t>
                </a:r>
              </a:p>
              <a:p>
                <a:pPr marL="0" indent="0">
                  <a:buNone/>
                </a:pPr>
                <a14:m>
                  <m:oMathPara xmlns:m="http://schemas.openxmlformats.org/officeDocument/2006/math">
                    <m:oMathParaPr>
                      <m:jc m:val="centerGroup"/>
                    </m:oMathParaPr>
                    <m:oMath xmlns:m="http://schemas.openxmlformats.org/officeDocument/2006/math">
                      <m:sSub>
                        <m:sSubPr>
                          <m:ctrlPr>
                            <a:rPr lang="ar-AE"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smtClean="0">
                              <a:effectLst/>
                              <a:latin typeface="Cambria Math" panose="02040503050406030204" pitchFamily="18" charset="0"/>
                              <a:ea typeface="宋体" panose="02010600030101010101" pitchFamily="2" charset="-122"/>
                              <a:cs typeface="Cambria Math" panose="02040503050406030204" pitchFamily="18" charset="0"/>
                            </a:rPr>
                            <m:t>𝒊</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i="1" kern="0">
                          <a:effectLst/>
                          <a:latin typeface="Cambria Math" panose="02040503050406030204" pitchFamily="18" charset="0"/>
                          <a:ea typeface="MS Mincho" charset="0"/>
                          <a:cs typeface="Cambria Math" panose="02040503050406030204" pitchFamily="18" charset="0"/>
                        </a:rPr>
                        <m:t>=</m:t>
                      </m:r>
                      <m:func>
                        <m:funcPr>
                          <m:ctrlPr>
                            <a:rPr lang="ar-AE" altLang="zh-CN" i="1" smtClean="0">
                              <a:effectLst/>
                              <a:latin typeface="Cambria Math" panose="02040503050406030204" pitchFamily="18" charset="0"/>
                              <a:ea typeface="宋体" panose="02010600030101010101" pitchFamily="2" charset="-122"/>
                              <a:cs typeface="Cambria Math" panose="02040503050406030204" pitchFamily="18" charset="0"/>
                            </a:rPr>
                          </m:ctrlPr>
                        </m:funcPr>
                        <m:fName>
                          <m:r>
                            <a:rPr lang="zh-CN" altLang="ar-AE" i="1" kern="0" smtClean="0">
                              <a:effectLst/>
                              <a:latin typeface="Cambria Math" panose="02040503050406030204" pitchFamily="18" charset="0"/>
                              <a:ea typeface="MS Mincho" charset="0"/>
                              <a:cs typeface="Cambria Math" panose="02040503050406030204" pitchFamily="18" charset="0"/>
                            </a:rPr>
                            <m:t>𝜎</m:t>
                          </m:r>
                        </m:fName>
                        <m:e>
                          <m:d>
                            <m:d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dPr>
                            <m:e>
                              <m:sSub>
                                <m:sSub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zh-CN" altLang="ar-AE" b="1" i="1" kern="0" smtClean="0">
                                      <a:effectLst/>
                                      <a:latin typeface="Cambria Math" panose="02040503050406030204" pitchFamily="18" charset="0"/>
                                      <a:ea typeface="宋体" panose="02010600030101010101" pitchFamily="2" charset="-122"/>
                                      <a:cs typeface="Cambria Math" panose="02040503050406030204" pitchFamily="18" charset="0"/>
                                    </a:rPr>
                                    <m:t>𝒙</m:t>
                                  </m:r>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𝒊</m:t>
                                  </m:r>
                                </m:sub>
                              </m:sSub>
                              <m:sSub>
                                <m:sSub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𝒙</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b="1" i="1" kern="0">
                                  <a:effectLst/>
                                  <a:latin typeface="Cambria Math" panose="02040503050406030204" pitchFamily="18" charset="0"/>
                                  <a:ea typeface="MS Mincho" charset="0"/>
                                  <a:cs typeface="Cambria Math" panose="02040503050406030204" pitchFamily="18" charset="0"/>
                                </a:rPr>
                                <m:t>+</m:t>
                              </m:r>
                              <m:sSub>
                                <m:sSub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𝒉</m:t>
                                  </m:r>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𝒊</m:t>
                                  </m:r>
                                </m:sub>
                              </m:sSub>
                              <m:sSub>
                                <m:sSub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𝒉</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𝒕</m:t>
                                  </m:r>
                                  <m:r>
                                    <a:rPr lang="ar-AE" altLang="zh-CN" b="1" i="1" kern="0">
                                      <a:effectLst/>
                                      <a:latin typeface="Cambria Math" panose="02040503050406030204" pitchFamily="18" charset="0"/>
                                      <a:ea typeface="MS Mincho" charset="0"/>
                                      <a:cs typeface="Cambria Math" panose="02040503050406030204" pitchFamily="18" charset="0"/>
                                    </a:rPr>
                                    <m:t>−</m:t>
                                  </m:r>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𝟏</m:t>
                                  </m:r>
                                </m:sub>
                              </m:sSub>
                              <m:r>
                                <a:rPr lang="ar-AE" altLang="zh-CN" b="1" i="1" kern="0">
                                  <a:effectLst/>
                                  <a:latin typeface="Cambria Math" panose="02040503050406030204" pitchFamily="18" charset="0"/>
                                  <a:ea typeface="MS Mincho" charset="0"/>
                                  <a:cs typeface="Cambria Math" panose="02040503050406030204" pitchFamily="18" charset="0"/>
                                </a:rPr>
                                <m:t>+</m:t>
                              </m:r>
                              <m:sSub>
                                <m:sSubPr>
                                  <m:ctrlPr>
                                    <a:rPr lang="ar-AE" altLang="zh-CN" b="1" i="1" kern="0"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smtClean="0">
                                      <a:effectLst/>
                                      <a:latin typeface="Cambria Math" panose="02040503050406030204" pitchFamily="18" charset="0"/>
                                      <a:ea typeface="宋体" panose="02010600030101010101" pitchFamily="2" charset="-122"/>
                                      <a:cs typeface="Cambria Math" panose="02040503050406030204" pitchFamily="18" charset="0"/>
                                    </a:rPr>
                                    <m:t>𝒃</m:t>
                                  </m:r>
                                </m:e>
                                <m:sub>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𝒊</m:t>
                                  </m:r>
                                </m:sub>
                              </m:sSub>
                            </m:e>
                          </m:d>
                        </m:e>
                      </m:func>
                    </m:oMath>
                  </m:oMathPara>
                </a14:m>
                <a:endParaRPr lang="ar-AE"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ar-AE"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𝒇</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i="1" kern="0">
                          <a:effectLst/>
                          <a:latin typeface="Cambria Math" panose="02040503050406030204" pitchFamily="18" charset="0"/>
                          <a:ea typeface="MS Mincho" charset="0"/>
                          <a:cs typeface="Cambria Math" panose="02040503050406030204" pitchFamily="18" charset="0"/>
                        </a:rPr>
                        <m:t>=</m:t>
                      </m:r>
                      <m:func>
                        <m:funcPr>
                          <m:ctrlPr>
                            <a:rPr lang="ar-AE" altLang="zh-CN" i="1" smtClean="0">
                              <a:effectLst/>
                              <a:latin typeface="Cambria Math" panose="02040503050406030204" pitchFamily="18" charset="0"/>
                              <a:ea typeface="宋体" panose="02010600030101010101" pitchFamily="2" charset="-122"/>
                              <a:cs typeface="Cambria Math" panose="02040503050406030204" pitchFamily="18" charset="0"/>
                            </a:rPr>
                          </m:ctrlPr>
                        </m:funcPr>
                        <m:fName>
                          <m:r>
                            <a:rPr lang="zh-CN" altLang="ar-AE" i="1" kern="0" smtClean="0">
                              <a:effectLst/>
                              <a:latin typeface="Cambria Math" panose="02040503050406030204" pitchFamily="18" charset="0"/>
                              <a:ea typeface="MS Mincho" charset="0"/>
                              <a:cs typeface="Cambria Math" panose="02040503050406030204" pitchFamily="18" charset="0"/>
                            </a:rPr>
                            <m:t>𝜎</m:t>
                          </m:r>
                        </m:fName>
                        <m:e>
                          <m:d>
                            <m:d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dPr>
                            <m:e>
                              <m:sSub>
                                <m:sSub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zh-CN" altLang="ar-AE" b="1" i="1" kern="0" smtClean="0">
                                      <a:effectLst/>
                                      <a:latin typeface="Cambria Math" panose="02040503050406030204" pitchFamily="18" charset="0"/>
                                      <a:ea typeface="宋体" panose="02010600030101010101" pitchFamily="2" charset="-122"/>
                                      <a:cs typeface="Cambria Math" panose="02040503050406030204" pitchFamily="18" charset="0"/>
                                    </a:rPr>
                                    <m:t>𝒙</m:t>
                                  </m:r>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𝒇</m:t>
                                  </m:r>
                                </m:sub>
                              </m:sSub>
                              <m:sSub>
                                <m:sSub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𝒙</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b="1" i="1" kern="0">
                                  <a:effectLst/>
                                  <a:latin typeface="Cambria Math" panose="02040503050406030204" pitchFamily="18" charset="0"/>
                                  <a:ea typeface="MS Mincho" charset="0"/>
                                  <a:cs typeface="Cambria Math" panose="02040503050406030204" pitchFamily="18" charset="0"/>
                                </a:rPr>
                                <m:t>+</m:t>
                              </m:r>
                              <m:sSub>
                                <m:sSub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𝒘</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𝒉</m:t>
                                  </m:r>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𝒇</m:t>
                                  </m:r>
                                </m:sub>
                              </m:sSub>
                              <m:sSub>
                                <m:sSub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𝒉</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𝒕</m:t>
                                  </m:r>
                                  <m:r>
                                    <a:rPr lang="ar-AE" altLang="zh-CN" b="1" i="1" kern="0">
                                      <a:effectLst/>
                                      <a:latin typeface="Cambria Math" panose="02040503050406030204" pitchFamily="18" charset="0"/>
                                      <a:ea typeface="MS Mincho" charset="0"/>
                                      <a:cs typeface="Cambria Math" panose="02040503050406030204" pitchFamily="18" charset="0"/>
                                    </a:rPr>
                                    <m:t>−</m:t>
                                  </m:r>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𝟏</m:t>
                                  </m:r>
                                </m:sub>
                              </m:sSub>
                              <m:r>
                                <a:rPr lang="ar-AE" altLang="zh-CN" b="1" i="1" kern="0">
                                  <a:effectLst/>
                                  <a:latin typeface="Cambria Math" panose="02040503050406030204" pitchFamily="18" charset="0"/>
                                  <a:ea typeface="MS Mincho" charset="0"/>
                                  <a:cs typeface="Cambria Math" panose="02040503050406030204" pitchFamily="18" charset="0"/>
                                </a:rPr>
                                <m:t>+</m:t>
                              </m:r>
                              <m:sSub>
                                <m:sSubPr>
                                  <m:ctrlPr>
                                    <a:rPr lang="ar-AE" altLang="zh-CN" b="1" i="1" kern="0"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smtClean="0">
                                      <a:effectLst/>
                                      <a:latin typeface="Cambria Math" panose="02040503050406030204" pitchFamily="18" charset="0"/>
                                      <a:ea typeface="宋体" panose="02010600030101010101" pitchFamily="2" charset="-122"/>
                                      <a:cs typeface="Cambria Math" panose="02040503050406030204" pitchFamily="18" charset="0"/>
                                    </a:rPr>
                                    <m:t>𝒃</m:t>
                                  </m:r>
                                </m:e>
                                <m:sub>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𝒇</m:t>
                                  </m:r>
                                </m:sub>
                              </m:sSub>
                            </m:e>
                          </m:d>
                        </m:e>
                      </m:func>
                    </m:oMath>
                  </m:oMathPara>
                </a14:m>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latin typeface="Cambria Math" panose="02040503050406030204" pitchFamily="18" charset="0"/>
                              <a:ea typeface="宋体" panose="02010600030101010101" pitchFamily="2" charset="-122"/>
                              <a:cs typeface="Cambria Math" panose="02040503050406030204" pitchFamily="18" charset="0"/>
                            </a:rPr>
                            <m:t>𝒐</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i="1" kern="0">
                          <a:latin typeface="Cambria Math" panose="02040503050406030204" pitchFamily="18" charset="0"/>
                          <a:ea typeface="MS Mincho" charset="0"/>
                          <a:cs typeface="Cambria Math" panose="02040503050406030204" pitchFamily="18" charset="0"/>
                        </a:rPr>
                        <m:t>=</m:t>
                      </m:r>
                      <m:func>
                        <m:funcPr>
                          <m:ctrlPr>
                            <a:rPr lang="ar-AE" altLang="zh-CN" i="1">
                              <a:latin typeface="Cambria Math" panose="02040503050406030204" pitchFamily="18" charset="0"/>
                              <a:ea typeface="宋体" panose="02010600030101010101" pitchFamily="2" charset="-122"/>
                              <a:cs typeface="Cambria Math" panose="02040503050406030204" pitchFamily="18" charset="0"/>
                            </a:rPr>
                          </m:ctrlPr>
                        </m:funcPr>
                        <m:fName>
                          <m:r>
                            <a:rPr lang="zh-CN" altLang="ar-AE" i="1" kern="0">
                              <a:latin typeface="Cambria Math" panose="02040503050406030204" pitchFamily="18" charset="0"/>
                              <a:ea typeface="MS Mincho" charset="0"/>
                              <a:cs typeface="Cambria Math" panose="02040503050406030204" pitchFamily="18" charset="0"/>
                            </a:rPr>
                            <m:t>𝜎</m:t>
                          </m:r>
                        </m:fName>
                        <m:e>
                          <m:d>
                            <m:d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dPr>
                            <m:e>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𝒘</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𝒙</m:t>
                                  </m:r>
                                  <m:r>
                                    <a:rPr lang="en-US" altLang="zh-CN" b="1" i="1" kern="0" smtClean="0">
                                      <a:latin typeface="Cambria Math" panose="02040503050406030204" pitchFamily="18" charset="0"/>
                                      <a:ea typeface="宋体" panose="02010600030101010101" pitchFamily="2" charset="-122"/>
                                      <a:cs typeface="Cambria Math" panose="02040503050406030204" pitchFamily="18" charset="0"/>
                                    </a:rPr>
                                    <m:t>𝒐</m:t>
                                  </m:r>
                                </m:sub>
                              </m:sSub>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𝒙</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b="1" i="1" kern="0">
                                  <a:latin typeface="Cambria Math" panose="02040503050406030204" pitchFamily="18" charset="0"/>
                                  <a:ea typeface="MS Mincho" charset="0"/>
                                  <a:cs typeface="Cambria Math" panose="02040503050406030204" pitchFamily="18" charset="0"/>
                                </a:rPr>
                                <m:t>+</m:t>
                              </m:r>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𝒘</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𝒉</m:t>
                                  </m:r>
                                  <m:r>
                                    <a:rPr lang="en-US" altLang="zh-CN" b="1" i="1" kern="0" smtClean="0">
                                      <a:latin typeface="Cambria Math" panose="02040503050406030204" pitchFamily="18" charset="0"/>
                                      <a:ea typeface="宋体" panose="02010600030101010101" pitchFamily="2" charset="-122"/>
                                      <a:cs typeface="Cambria Math" panose="02040503050406030204" pitchFamily="18" charset="0"/>
                                    </a:rPr>
                                    <m:t>𝒐</m:t>
                                  </m:r>
                                </m:sub>
                              </m:sSub>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𝒉</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𝒕</m:t>
                                  </m:r>
                                  <m:r>
                                    <a:rPr lang="ar-AE" altLang="zh-CN" b="1" i="1" kern="0">
                                      <a:latin typeface="Cambria Math" panose="02040503050406030204" pitchFamily="18" charset="0"/>
                                      <a:ea typeface="MS Mincho" charset="0"/>
                                      <a:cs typeface="Cambria Math" panose="02040503050406030204" pitchFamily="18" charset="0"/>
                                    </a:rPr>
                                    <m:t>−</m:t>
                                  </m:r>
                                  <m:r>
                                    <a:rPr lang="zh-CN" altLang="ar-AE" b="1" i="1" kern="0">
                                      <a:latin typeface="Cambria Math" panose="02040503050406030204" pitchFamily="18" charset="0"/>
                                      <a:ea typeface="宋体" panose="02010600030101010101" pitchFamily="2" charset="-122"/>
                                      <a:cs typeface="Cambria Math" panose="02040503050406030204" pitchFamily="18" charset="0"/>
                                    </a:rPr>
                                    <m:t>𝟏</m:t>
                                  </m:r>
                                </m:sub>
                              </m:sSub>
                              <m:r>
                                <a:rPr lang="ar-AE" altLang="zh-CN" b="1" i="1" kern="0">
                                  <a:latin typeface="Cambria Math" panose="02040503050406030204" pitchFamily="18" charset="0"/>
                                  <a:ea typeface="MS Mincho" charset="0"/>
                                  <a:cs typeface="Cambria Math" panose="02040503050406030204" pitchFamily="18" charset="0"/>
                                </a:rPr>
                                <m:t>+</m:t>
                              </m:r>
                              <m:sSub>
                                <m:sSubPr>
                                  <m:ctrlPr>
                                    <a:rPr lang="ar-AE" altLang="zh-CN" b="1" i="1" kern="0">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𝒃</m:t>
                                  </m:r>
                                </m:e>
                                <m:sub>
                                  <m:r>
                                    <a:rPr lang="en-US" altLang="zh-CN" b="1" i="1" kern="0" smtClean="0">
                                      <a:latin typeface="Cambria Math" panose="02040503050406030204" pitchFamily="18" charset="0"/>
                                      <a:ea typeface="宋体" panose="02010600030101010101" pitchFamily="2" charset="-122"/>
                                      <a:cs typeface="Cambria Math" panose="02040503050406030204" pitchFamily="18" charset="0"/>
                                    </a:rPr>
                                    <m:t>𝒐</m:t>
                                  </m:r>
                                </m:sub>
                              </m:sSub>
                            </m:e>
                          </m:d>
                        </m:e>
                      </m:func>
                    </m:oMath>
                  </m:oMathPara>
                </a14:m>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acc>
                            <m:accPr>
                              <m:chr m:val="̃"/>
                              <m:ctrlPr>
                                <a:rPr lang="ar-AE" altLang="zh-CN" b="1" i="1">
                                  <a:latin typeface="Cambria Math" panose="02040503050406030204" pitchFamily="18" charset="0"/>
                                  <a:ea typeface="宋体" panose="02010600030101010101" pitchFamily="2" charset="-122"/>
                                  <a:cs typeface="Cambria Math" panose="02040503050406030204" pitchFamily="18" charset="0"/>
                                </a:rPr>
                              </m:ctrlPr>
                            </m:accPr>
                            <m:e>
                              <m:r>
                                <a:rPr lang="en-US" altLang="zh-CN" b="1" i="1">
                                  <a:latin typeface="Cambria Math" panose="02040503050406030204" pitchFamily="18" charset="0"/>
                                  <a:ea typeface="宋体" panose="02010600030101010101" pitchFamily="2" charset="-122"/>
                                  <a:cs typeface="Cambria Math" panose="02040503050406030204" pitchFamily="18" charset="0"/>
                                </a:rPr>
                                <m:t>𝒄</m:t>
                              </m:r>
                            </m:e>
                          </m:acc>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i="1" kern="0">
                          <a:latin typeface="Cambria Math" panose="02040503050406030204" pitchFamily="18" charset="0"/>
                          <a:ea typeface="MS Mincho" charset="0"/>
                          <a:cs typeface="Cambria Math" panose="02040503050406030204" pitchFamily="18" charset="0"/>
                        </a:rPr>
                        <m:t>=</m:t>
                      </m:r>
                      <m:func>
                        <m:funcPr>
                          <m:ctrlPr>
                            <a:rPr lang="ar-AE" altLang="zh-CN" i="1">
                              <a:latin typeface="Cambria Math" panose="02040503050406030204" pitchFamily="18" charset="0"/>
                              <a:ea typeface="宋体" panose="02010600030101010101" pitchFamily="2" charset="-122"/>
                              <a:cs typeface="Cambria Math" panose="02040503050406030204" pitchFamily="18" charset="0"/>
                            </a:rPr>
                          </m:ctrlPr>
                        </m:funcPr>
                        <m:fName>
                          <m:r>
                            <a:rPr lang="ar-AE" altLang="el-GR" i="1" kern="0">
                              <a:latin typeface="Cambria Math" panose="02040503050406030204" pitchFamily="18" charset="0"/>
                              <a:ea typeface="MS Mincho" charset="0"/>
                              <a:cs typeface="Cambria Math" panose="02040503050406030204" pitchFamily="18" charset="0"/>
                            </a:rPr>
                            <m:t>𝑡𝑎𝑛</m:t>
                          </m:r>
                          <m:r>
                            <a:rPr lang="ar-AE" altLang="el-GR" i="1" kern="0">
                              <a:latin typeface="Cambria Math" panose="02040503050406030204" pitchFamily="18" charset="0"/>
                              <a:ea typeface="MS Mincho" charset="0"/>
                              <a:cs typeface="Cambria Math" panose="02040503050406030204" pitchFamily="18" charset="0"/>
                            </a:rPr>
                            <m:t>h</m:t>
                          </m:r>
                        </m:fName>
                        <m:e>
                          <m:d>
                            <m:d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dPr>
                            <m:e>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𝒘</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𝒙</m:t>
                                  </m:r>
                                  <m:r>
                                    <a:rPr lang="en-US" altLang="zh-CN" b="1" i="1" kern="0" smtClean="0">
                                      <a:latin typeface="Cambria Math" panose="02040503050406030204" pitchFamily="18" charset="0"/>
                                      <a:ea typeface="宋体" panose="02010600030101010101" pitchFamily="2" charset="-122"/>
                                      <a:cs typeface="Cambria Math" panose="02040503050406030204" pitchFamily="18" charset="0"/>
                                    </a:rPr>
                                    <m:t>𝒄</m:t>
                                  </m:r>
                                </m:sub>
                              </m:sSub>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𝒙</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b="1" i="1" kern="0">
                                  <a:latin typeface="Cambria Math" panose="02040503050406030204" pitchFamily="18" charset="0"/>
                                  <a:ea typeface="MS Mincho" charset="0"/>
                                  <a:cs typeface="Cambria Math" panose="02040503050406030204" pitchFamily="18" charset="0"/>
                                </a:rPr>
                                <m:t>+</m:t>
                              </m:r>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𝒘</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𝒉</m:t>
                                  </m:r>
                                  <m:r>
                                    <a:rPr lang="en-US" altLang="zh-CN" b="1" i="1" kern="0" smtClean="0">
                                      <a:latin typeface="Cambria Math" panose="02040503050406030204" pitchFamily="18" charset="0"/>
                                      <a:ea typeface="宋体" panose="02010600030101010101" pitchFamily="2" charset="-122"/>
                                      <a:cs typeface="Cambria Math" panose="02040503050406030204" pitchFamily="18" charset="0"/>
                                    </a:rPr>
                                    <m:t>𝒄</m:t>
                                  </m:r>
                                </m:sub>
                              </m:sSub>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𝒉</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𝒕</m:t>
                                  </m:r>
                                  <m:r>
                                    <a:rPr lang="ar-AE" altLang="zh-CN" b="1" i="1" kern="0">
                                      <a:latin typeface="Cambria Math" panose="02040503050406030204" pitchFamily="18" charset="0"/>
                                      <a:ea typeface="MS Mincho" charset="0"/>
                                      <a:cs typeface="Cambria Math" panose="02040503050406030204" pitchFamily="18" charset="0"/>
                                    </a:rPr>
                                    <m:t>−</m:t>
                                  </m:r>
                                  <m:r>
                                    <a:rPr lang="zh-CN" altLang="ar-AE" b="1" i="1" kern="0">
                                      <a:latin typeface="Cambria Math" panose="02040503050406030204" pitchFamily="18" charset="0"/>
                                      <a:ea typeface="宋体" panose="02010600030101010101" pitchFamily="2" charset="-122"/>
                                      <a:cs typeface="Cambria Math" panose="02040503050406030204" pitchFamily="18" charset="0"/>
                                    </a:rPr>
                                    <m:t>𝟏</m:t>
                                  </m:r>
                                </m:sub>
                              </m:sSub>
                              <m:r>
                                <a:rPr lang="ar-AE" altLang="zh-CN" b="1" i="1" kern="0">
                                  <a:latin typeface="Cambria Math" panose="02040503050406030204" pitchFamily="18" charset="0"/>
                                  <a:ea typeface="MS Mincho" charset="0"/>
                                  <a:cs typeface="Cambria Math" panose="02040503050406030204" pitchFamily="18" charset="0"/>
                                </a:rPr>
                                <m:t>+</m:t>
                              </m:r>
                              <m:sSub>
                                <m:sSubPr>
                                  <m:ctrlPr>
                                    <a:rPr lang="ar-AE" altLang="zh-CN" b="1" i="1" kern="0">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𝒃</m:t>
                                  </m:r>
                                </m:e>
                                <m:sub>
                                  <m:r>
                                    <a:rPr lang="en-US" altLang="zh-CN" b="1" i="1" kern="0" smtClean="0">
                                      <a:latin typeface="Cambria Math" panose="02040503050406030204" pitchFamily="18" charset="0"/>
                                      <a:ea typeface="宋体" panose="02010600030101010101" pitchFamily="2" charset="-122"/>
                                      <a:cs typeface="Cambria Math" panose="02040503050406030204" pitchFamily="18" charset="0"/>
                                    </a:rPr>
                                    <m:t>𝒄</m:t>
                                  </m:r>
                                </m:sub>
                              </m:sSub>
                            </m:e>
                          </m:d>
                        </m:e>
                      </m:func>
                    </m:oMath>
                  </m:oMathPara>
                </a14:m>
                <a:endParaRPr lang="ar-AE"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ar-AE" altLang="zh-CN"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sz="1800" b="1" i="1" kern="0" smtClean="0">
                              <a:effectLst/>
                              <a:latin typeface="Cambria Math" panose="02040503050406030204" pitchFamily="18" charset="0"/>
                              <a:ea typeface="宋体" panose="02010600030101010101" pitchFamily="2" charset="-122"/>
                              <a:cs typeface="Cambria Math" panose="02040503050406030204" pitchFamily="18" charset="0"/>
                            </a:rPr>
                            <m:t>𝒄</m:t>
                          </m:r>
                        </m:e>
                        <m:sub>
                          <m:r>
                            <a:rPr lang="zh-CN" altLang="ar-AE" sz="1800" i="1" kern="0">
                              <a:effectLst/>
                              <a:latin typeface="Cambria Math" panose="02040503050406030204" pitchFamily="18" charset="0"/>
                              <a:ea typeface="宋体" panose="02010600030101010101" pitchFamily="2" charset="-122"/>
                              <a:cs typeface="Cambria Math" panose="02040503050406030204" pitchFamily="18" charset="0"/>
                            </a:rPr>
                            <m:t>𝑡</m:t>
                          </m:r>
                        </m:sub>
                      </m:sSub>
                      <m:r>
                        <a:rPr lang="ar-AE" altLang="zh-CN" sz="1800" i="1" kern="0">
                          <a:effectLst/>
                          <a:latin typeface="Cambria Math" panose="02040503050406030204" pitchFamily="18" charset="0"/>
                          <a:ea typeface="MS Mincho" charset="0"/>
                          <a:cs typeface="Cambria Math" panose="02040503050406030204" pitchFamily="18" charset="0"/>
                        </a:rPr>
                        <m:t>=</m:t>
                      </m:r>
                      <m:sSub>
                        <m:sSubPr>
                          <m:ctrlPr>
                            <a:rPr lang="ar-AE"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𝒇</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b="1" i="1" kern="0">
                          <a:effectLst/>
                          <a:latin typeface="Cambria Math" panose="02040503050406030204" pitchFamily="18" charset="0"/>
                          <a:ea typeface="MS Mincho" charset="0"/>
                          <a:cs typeface="Cambria Math" panose="02040503050406030204" pitchFamily="18" charset="0"/>
                        </a:rPr>
                        <m:t>⊙</m:t>
                      </m:r>
                      <m:sSub>
                        <m:sSubPr>
                          <m:ctrlPr>
                            <a:rPr lang="ar-AE" altLang="zh-CN" b="1" i="1">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𝒄</m:t>
                          </m:r>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𝒕</m:t>
                          </m:r>
                          <m:r>
                            <a:rPr lang="ar-AE" altLang="zh-CN" b="1" i="1" kern="0">
                              <a:effectLst/>
                              <a:latin typeface="Cambria Math" panose="02040503050406030204" pitchFamily="18" charset="0"/>
                              <a:ea typeface="MS Mincho" charset="0"/>
                              <a:cs typeface="Cambria Math" panose="02040503050406030204" pitchFamily="18" charset="0"/>
                            </a:rPr>
                            <m:t>−</m:t>
                          </m:r>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𝟏</m:t>
                          </m:r>
                        </m:sub>
                      </m:sSub>
                      <m:r>
                        <a:rPr lang="ar-AE" altLang="zh-CN" b="1" i="1" kern="0">
                          <a:effectLst/>
                          <a:latin typeface="Cambria Math" panose="02040503050406030204" pitchFamily="18" charset="0"/>
                          <a:ea typeface="宋体" panose="02010600030101010101" pitchFamily="2" charset="-122"/>
                          <a:cs typeface="Cambria Math" panose="02040503050406030204" pitchFamily="18" charset="0"/>
                        </a:rPr>
                        <m:t>+</m:t>
                      </m:r>
                      <m:sSub>
                        <m:sSubPr>
                          <m:ctrlP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𝒊</m:t>
                          </m:r>
                        </m:e>
                        <m:sub>
                          <m:r>
                            <a:rPr lang="en-US" altLang="zh-CN" b="1" i="1" kern="0" smtClean="0">
                              <a:effectLst/>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b="1" i="1" kern="0">
                          <a:effectLst/>
                          <a:latin typeface="Cambria Math" panose="02040503050406030204" pitchFamily="18" charset="0"/>
                          <a:ea typeface="MS Mincho" charset="0"/>
                          <a:cs typeface="Cambria Math" panose="02040503050406030204" pitchFamily="18" charset="0"/>
                        </a:rPr>
                        <m:t>⊙</m:t>
                      </m:r>
                      <m:sSub>
                        <m:sSubPr>
                          <m:ctrlPr>
                            <a:rPr lang="ar-AE" altLang="zh-CN" b="1" i="1" smtClean="0">
                              <a:effectLst/>
                              <a:latin typeface="Cambria Math" panose="02040503050406030204" pitchFamily="18" charset="0"/>
                              <a:ea typeface="宋体" panose="02010600030101010101" pitchFamily="2" charset="-122"/>
                              <a:cs typeface="Cambria Math" panose="02040503050406030204" pitchFamily="18" charset="0"/>
                            </a:rPr>
                          </m:ctrlPr>
                        </m:sSubPr>
                        <m:e>
                          <m:acc>
                            <m:accPr>
                              <m:chr m:val="̃"/>
                              <m:ctrlPr>
                                <a:rPr lang="ar-AE" altLang="zh-CN" b="1" i="1" smtClean="0">
                                  <a:effectLst/>
                                  <a:latin typeface="Cambria Math" panose="02040503050406030204" pitchFamily="18" charset="0"/>
                                  <a:ea typeface="宋体" panose="02010600030101010101" pitchFamily="2" charset="-122"/>
                                  <a:cs typeface="Cambria Math" panose="02040503050406030204" pitchFamily="18" charset="0"/>
                                </a:rPr>
                              </m:ctrlPr>
                            </m:accPr>
                            <m:e>
                              <m:r>
                                <a:rPr lang="en-US" altLang="zh-CN" b="1" i="1" smtClean="0">
                                  <a:effectLst/>
                                  <a:latin typeface="Cambria Math" panose="02040503050406030204" pitchFamily="18" charset="0"/>
                                  <a:ea typeface="宋体" panose="02010600030101010101" pitchFamily="2" charset="-122"/>
                                  <a:cs typeface="Cambria Math" panose="02040503050406030204" pitchFamily="18" charset="0"/>
                                </a:rPr>
                                <m:t>𝒄</m:t>
                              </m:r>
                            </m:e>
                          </m:acc>
                        </m:e>
                        <m:sub>
                          <m:r>
                            <a:rPr lang="zh-CN" altLang="ar-AE" b="1" i="1" kern="0">
                              <a:effectLst/>
                              <a:latin typeface="Cambria Math" panose="02040503050406030204" pitchFamily="18" charset="0"/>
                              <a:ea typeface="宋体" panose="02010600030101010101" pitchFamily="2" charset="-122"/>
                              <a:cs typeface="Cambria Math" panose="02040503050406030204" pitchFamily="18" charset="0"/>
                            </a:rPr>
                            <m:t>𝒕</m:t>
                          </m:r>
                        </m:sub>
                      </m:sSub>
                    </m:oMath>
                  </m:oMathPara>
                </a14:m>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ar-AE" altLang="zh-CN"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latin typeface="Cambria Math" panose="02040503050406030204" pitchFamily="18" charset="0"/>
                              <a:ea typeface="宋体" panose="02010600030101010101" pitchFamily="2" charset="-122"/>
                              <a:cs typeface="Cambria Math" panose="02040503050406030204" pitchFamily="18" charset="0"/>
                            </a:rPr>
                            <m:t>𝒉</m:t>
                          </m:r>
                        </m:e>
                        <m:sub>
                          <m:r>
                            <a:rPr lang="zh-CN" altLang="ar-AE" sz="1800" i="1" kern="0">
                              <a:latin typeface="Cambria Math" panose="02040503050406030204" pitchFamily="18" charset="0"/>
                              <a:ea typeface="宋体" panose="02010600030101010101" pitchFamily="2" charset="-122"/>
                              <a:cs typeface="Cambria Math" panose="02040503050406030204" pitchFamily="18" charset="0"/>
                            </a:rPr>
                            <m:t>𝑡</m:t>
                          </m:r>
                        </m:sub>
                      </m:sSub>
                      <m:r>
                        <a:rPr lang="ar-AE" altLang="zh-CN" sz="1800" i="1" kern="0">
                          <a:latin typeface="Cambria Math" panose="02040503050406030204" pitchFamily="18" charset="0"/>
                          <a:ea typeface="MS Mincho" charset="0"/>
                          <a:cs typeface="Cambria Math" panose="02040503050406030204" pitchFamily="18" charset="0"/>
                        </a:rPr>
                        <m:t>=</m:t>
                      </m:r>
                      <m:sSub>
                        <m:sSubPr>
                          <m:ctrlPr>
                            <a:rPr lang="ar-AE" altLang="zh-CN" b="1"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b="1" i="1" smtClean="0">
                              <a:latin typeface="Cambria Math" panose="02040503050406030204" pitchFamily="18" charset="0"/>
                              <a:ea typeface="宋体" panose="02010600030101010101" pitchFamily="2" charset="-122"/>
                              <a:cs typeface="Cambria Math" panose="02040503050406030204" pitchFamily="18" charset="0"/>
                            </a:rPr>
                            <m:t>𝒐</m:t>
                          </m:r>
                        </m:e>
                        <m:sub>
                          <m:r>
                            <a:rPr lang="zh-CN" altLang="ar-AE" b="1" i="1" kern="0">
                              <a:latin typeface="Cambria Math" panose="02040503050406030204" pitchFamily="18" charset="0"/>
                              <a:ea typeface="宋体" panose="02010600030101010101" pitchFamily="2" charset="-122"/>
                              <a:cs typeface="Cambria Math" panose="02040503050406030204" pitchFamily="18" charset="0"/>
                            </a:rPr>
                            <m:t>𝒕</m:t>
                          </m:r>
                        </m:sub>
                      </m:sSub>
                      <m:r>
                        <a:rPr lang="ar-AE" altLang="zh-CN" b="1" i="1" kern="0">
                          <a:latin typeface="Cambria Math" panose="02040503050406030204" pitchFamily="18" charset="0"/>
                          <a:ea typeface="MS Mincho" charset="0"/>
                          <a:cs typeface="Cambria Math" panose="02040503050406030204" pitchFamily="18" charset="0"/>
                        </a:rPr>
                        <m:t>⊙</m:t>
                      </m:r>
                      <m:r>
                        <a:rPr lang="en-US" altLang="zh-CN" b="0" i="1" kern="0" smtClean="0">
                          <a:latin typeface="Cambria Math" panose="02040503050406030204" pitchFamily="18" charset="0"/>
                          <a:ea typeface="MS Mincho" charset="0"/>
                          <a:cs typeface="Cambria Math" panose="02040503050406030204" pitchFamily="18" charset="0"/>
                        </a:rPr>
                        <m:t>𝑡𝑎𝑛</m:t>
                      </m:r>
                      <m:r>
                        <a:rPr lang="en-US" altLang="zh-CN" b="0" i="1" kern="0" smtClean="0">
                          <a:latin typeface="Cambria Math" panose="02040503050406030204" pitchFamily="18" charset="0"/>
                          <a:ea typeface="MS Mincho" charset="0"/>
                          <a:cs typeface="Cambria Math" panose="02040503050406030204" pitchFamily="18" charset="0"/>
                        </a:rPr>
                        <m:t>h</m:t>
                      </m:r>
                      <m:r>
                        <a:rPr lang="en-US" altLang="zh-CN" b="1" i="1" kern="0" smtClean="0">
                          <a:latin typeface="Cambria Math" panose="02040503050406030204" pitchFamily="18" charset="0"/>
                          <a:ea typeface="MS Mincho" charset="0"/>
                          <a:cs typeface="Cambria Math" panose="02040503050406030204" pitchFamily="18" charset="0"/>
                        </a:rPr>
                        <m:t>(</m:t>
                      </m:r>
                      <m:sSub>
                        <m:sSubPr>
                          <m:ctrlPr>
                            <a:rPr lang="en-US" altLang="zh-CN" b="1" i="1" kern="0" smtClean="0">
                              <a:latin typeface="Cambria Math" panose="02040503050406030204" pitchFamily="18" charset="0"/>
                              <a:ea typeface="MS Mincho" charset="0"/>
                              <a:cs typeface="Cambria Math" panose="02040503050406030204" pitchFamily="18" charset="0"/>
                            </a:rPr>
                          </m:ctrlPr>
                        </m:sSubPr>
                        <m:e>
                          <m:r>
                            <a:rPr lang="en-US" altLang="zh-CN" b="1" i="1" kern="0" smtClean="0">
                              <a:latin typeface="Cambria Math" panose="02040503050406030204" pitchFamily="18" charset="0"/>
                              <a:ea typeface="MS Mincho" charset="0"/>
                              <a:cs typeface="Cambria Math" panose="02040503050406030204" pitchFamily="18" charset="0"/>
                            </a:rPr>
                            <m:t>𝒄</m:t>
                          </m:r>
                        </m:e>
                        <m:sub>
                          <m:r>
                            <a:rPr lang="en-US" altLang="zh-CN" b="1" i="1" kern="0" smtClean="0">
                              <a:latin typeface="Cambria Math" panose="02040503050406030204" pitchFamily="18" charset="0"/>
                              <a:ea typeface="MS Mincho" charset="0"/>
                              <a:cs typeface="Cambria Math" panose="02040503050406030204" pitchFamily="18" charset="0"/>
                            </a:rPr>
                            <m:t>𝒕</m:t>
                          </m:r>
                        </m:sub>
                      </m:sSub>
                      <m:r>
                        <a:rPr lang="en-US" altLang="zh-CN" b="1" i="1" kern="0" smtClean="0">
                          <a:latin typeface="Cambria Math" panose="02040503050406030204" pitchFamily="18" charset="0"/>
                          <a:ea typeface="MS Mincho" charset="0"/>
                          <a:cs typeface="Cambria Math" panose="02040503050406030204" pitchFamily="18" charset="0"/>
                        </a:rPr>
                        <m:t>)</m:t>
                      </m:r>
                    </m:oMath>
                  </m:oMathPara>
                </a14:m>
                <a:endParaRPr lang="ar-AE"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ar-AE" altLang="zh-CN" i="1" dirty="0">
                  <a:effectLst/>
                  <a:latin typeface="Cambria Math" panose="02040503050406030204" pitchFamily="18" charset="0"/>
                  <a:ea typeface="宋体" panose="02010600030101010101" pitchFamily="2" charset="-122"/>
                  <a:cs typeface="Cambria Math" panose="02040503050406030204" pitchFamily="18" charset="0"/>
                </a:endParaRPr>
              </a:p>
              <a:p>
                <a:pPr marL="0" indent="0">
                  <a:buNone/>
                </a:pPr>
                <a:r>
                  <a:rPr lang="zh-CN" altLang="en-US" dirty="0">
                    <a:effectLst/>
                    <a:latin typeface="Cambria Math" panose="02040503050406030204" pitchFamily="18" charset="0"/>
                    <a:ea typeface="宋体" panose="02010600030101010101" pitchFamily="2" charset="-122"/>
                    <a:cs typeface="Cambria Math" panose="02040503050406030204" pitchFamily="18" charset="0"/>
                  </a:rPr>
                  <a:t>输入门，输出门，遗忘门</a:t>
                </a:r>
              </a:p>
              <a:p>
                <a:pPr marL="0" indent="0">
                  <a:buNone/>
                </a:pPr>
                <a:endParaRPr lang="zh-CN" altLang="en-US" i="1" dirty="0">
                  <a:effectLst/>
                  <a:latin typeface="Cambria Math" panose="02040503050406030204" pitchFamily="18" charset="0"/>
                  <a:ea typeface="宋体" panose="02010600030101010101" pitchFamily="2" charset="-122"/>
                  <a:cs typeface="Cambria Math" panose="02040503050406030204" pitchFamily="18" charset="0"/>
                </a:endParaRPr>
              </a:p>
              <a:p>
                <a:pPr marL="0" indent="0">
                  <a:buNone/>
                </a:pPr>
                <a14:m>
                  <m:oMath xmlns:m="http://schemas.openxmlformats.org/officeDocument/2006/math">
                    <m:sSub>
                      <m:sSubPr>
                        <m:ctrlPr>
                          <a:rPr lang="ar-AE" altLang="zh-CN" i="1" smtClean="0">
                            <a:effectLst/>
                            <a:latin typeface="Cambria Math" panose="02040503050406030204" pitchFamily="18" charset="0"/>
                            <a:ea typeface="宋体" panose="02010600030101010101" pitchFamily="2" charset="-122"/>
                            <a:cs typeface="Cambria Math" panose="02040503050406030204" pitchFamily="18" charset="0"/>
                          </a:rPr>
                        </m:ctrlPr>
                      </m:sSubPr>
                      <m:e>
                        <m:r>
                          <a:rPr lang="zh-CN" altLang="ar-AE" sz="2000" b="1" i="1" kern="0">
                            <a:effectLst/>
                            <a:latin typeface="Cambria Math" panose="02040503050406030204" pitchFamily="18" charset="0"/>
                            <a:ea typeface="宋体" panose="02010600030101010101" pitchFamily="2" charset="-122"/>
                            <a:cs typeface="Cambria Math" panose="02040503050406030204" pitchFamily="18" charset="0"/>
                          </a:rPr>
                          <m:t>𝒙</m:t>
                        </m:r>
                      </m:e>
                      <m:sub>
                        <m:r>
                          <a:rPr lang="zh-CN" altLang="ar-AE" sz="2000" i="1" kern="0">
                            <a:effectLst/>
                            <a:latin typeface="Cambria Math" panose="02040503050406030204" pitchFamily="18" charset="0"/>
                            <a:ea typeface="宋体" panose="02010600030101010101" pitchFamily="2" charset="-122"/>
                            <a:cs typeface="Cambria Math" panose="02040503050406030204" pitchFamily="18" charset="0"/>
                          </a:rPr>
                          <m:t>𝑡</m:t>
                        </m:r>
                      </m:sub>
                    </m:sSub>
                    <m:r>
                      <a:rPr lang="zh-CN" altLang="en-US" i="1" kern="0">
                        <a:latin typeface="Cambria Math" panose="02040503050406030204" pitchFamily="18" charset="0"/>
                        <a:ea typeface="MS Mincho" charset="0"/>
                        <a:cs typeface="Cambria Math" panose="02040503050406030204" pitchFamily="18" charset="0"/>
                      </a:rPr>
                      <m:t>代表</m:t>
                    </m:r>
                    <m:r>
                      <a:rPr lang="zh-CN" altLang="en-US" i="1" dirty="0" smtClean="0">
                        <a:latin typeface="Cambria Math" panose="02040503050406030204" pitchFamily="18" charset="0"/>
                        <a:ea typeface="宋体" panose="02010600030101010101" pitchFamily="2" charset="-122"/>
                        <a:cs typeface="Cambria Math" panose="02040503050406030204" pitchFamily="18" charset="0"/>
                      </a:rPr>
                      <m:t>𝑡</m:t>
                    </m:r>
                  </m:oMath>
                </a14:m>
                <a:r>
                  <a:rPr lang="zh-CN" altLang="en-US" dirty="0">
                    <a:latin typeface="宋体" panose="02010600030101010101" pitchFamily="2" charset="-122"/>
                    <a:ea typeface="宋体" panose="02010600030101010101" pitchFamily="2" charset="-122"/>
                    <a:cs typeface="宋体" panose="02010600030101010101" pitchFamily="2" charset="-122"/>
                  </a:rPr>
                  <a:t>时刻的输入， </a:t>
                </a:r>
                <a14:m>
                  <m:oMath xmlns:m="http://schemas.openxmlformats.org/officeDocument/2006/math">
                    <m:sSub>
                      <m:sSubPr>
                        <m:ctrlPr>
                          <a:rPr lang="ar-AE" altLang="zh-CN"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𝒉</m:t>
                        </m:r>
                      </m:e>
                      <m:sub>
                        <m:r>
                          <a:rPr lang="zh-CN" altLang="ar-AE" i="1" kern="0">
                            <a:latin typeface="Cambria Math" panose="02040503050406030204" pitchFamily="18" charset="0"/>
                            <a:ea typeface="宋体" panose="02010600030101010101" pitchFamily="2" charset="-122"/>
                            <a:cs typeface="Cambria Math" panose="02040503050406030204" pitchFamily="18" charset="0"/>
                          </a:rPr>
                          <m:t>𝑡</m:t>
                        </m:r>
                      </m:sub>
                    </m:sSub>
                  </m:oMath>
                </a14:m>
                <a:r>
                  <a:rPr lang="zh-CN" altLang="en-US" dirty="0">
                    <a:latin typeface="宋体" panose="02010600030101010101" pitchFamily="2" charset="-122"/>
                    <a:ea typeface="宋体" panose="02010600030101010101" pitchFamily="2" charset="-122"/>
                    <a:cs typeface="宋体" panose="02010600030101010101" pitchFamily="2" charset="-122"/>
                  </a:rPr>
                  <a:t>代表</a:t>
                </a:r>
                <a14:m>
                  <m:oMath xmlns:m="http://schemas.openxmlformats.org/officeDocument/2006/math">
                    <m:r>
                      <a:rPr lang="zh-CN" altLang="en-US" i="1" dirty="0" smtClean="0">
                        <a:latin typeface="Cambria Math" panose="02040503050406030204" pitchFamily="18" charset="0"/>
                        <a:ea typeface="宋体" panose="02010600030101010101" pitchFamily="2" charset="-122"/>
                        <a:cs typeface="Cambria Math" panose="02040503050406030204" pitchFamily="18" charset="0"/>
                      </a:rPr>
                      <m:t>𝑡</m:t>
                    </m:r>
                  </m:oMath>
                </a14:m>
                <a:r>
                  <a:rPr lang="zh-CN" altLang="en-US" dirty="0">
                    <a:latin typeface="宋体" panose="02010600030101010101" pitchFamily="2" charset="-122"/>
                    <a:ea typeface="宋体" panose="02010600030101010101" pitchFamily="2" charset="-122"/>
                    <a:cs typeface="宋体" panose="02010600030101010101" pitchFamily="2" charset="-122"/>
                  </a:rPr>
                  <a:t>时刻的输出， </a:t>
                </a:r>
                <a14:m>
                  <m:oMath xmlns:m="http://schemas.openxmlformats.org/officeDocument/2006/math">
                    <m:sSub>
                      <m:sSubPr>
                        <m:ctrlPr>
                          <a:rPr lang="ar-AE" altLang="zh-CN" i="1">
                            <a:latin typeface="Cambria Math" panose="02040503050406030204" pitchFamily="18" charset="0"/>
                            <a:ea typeface="宋体" panose="02010600030101010101" pitchFamily="2" charset="-122"/>
                            <a:cs typeface="Cambria Math" panose="02040503050406030204" pitchFamily="18" charset="0"/>
                          </a:rPr>
                        </m:ctrlPr>
                      </m:sSubPr>
                      <m:e>
                        <m:r>
                          <a:rPr lang="zh-CN" altLang="ar-AE" b="1" i="1" kern="0">
                            <a:latin typeface="Cambria Math" panose="02040503050406030204" pitchFamily="18" charset="0"/>
                            <a:ea typeface="宋体" panose="02010600030101010101" pitchFamily="2" charset="-122"/>
                            <a:cs typeface="Cambria Math" panose="02040503050406030204" pitchFamily="18" charset="0"/>
                          </a:rPr>
                          <m:t>𝒉</m:t>
                        </m:r>
                      </m:e>
                      <m:sub>
                        <m:r>
                          <a:rPr lang="zh-CN" altLang="ar-AE" i="1" kern="0">
                            <a:latin typeface="Cambria Math" panose="02040503050406030204" pitchFamily="18" charset="0"/>
                            <a:ea typeface="宋体" panose="02010600030101010101" pitchFamily="2" charset="-122"/>
                            <a:cs typeface="Cambria Math" panose="02040503050406030204" pitchFamily="18" charset="0"/>
                          </a:rPr>
                          <m:t>𝑡</m:t>
                        </m:r>
                        <m:r>
                          <a:rPr lang="ar-AE" altLang="zh-CN" i="1" kern="0">
                            <a:latin typeface="Cambria Math" panose="02040503050406030204" pitchFamily="18" charset="0"/>
                            <a:ea typeface="MS Mincho" charset="0"/>
                            <a:cs typeface="Cambria Math" panose="02040503050406030204" pitchFamily="18" charset="0"/>
                          </a:rPr>
                          <m:t>−</m:t>
                        </m:r>
                        <m:r>
                          <a:rPr lang="ar-AE" altLang="zh-CN" i="1" kern="0">
                            <a:latin typeface="Cambria Math" panose="02040503050406030204" pitchFamily="18" charset="0"/>
                            <a:ea typeface="MS Mincho" charset="0"/>
                            <a:cs typeface="Cambria Math" panose="02040503050406030204" pitchFamily="18" charset="0"/>
                          </a:rPr>
                          <m:t>1</m:t>
                        </m:r>
                      </m:sub>
                    </m:sSub>
                    <m:r>
                      <a:rPr lang="zh-CN" altLang="en-US" i="1" kern="0">
                        <a:latin typeface="Cambria Math" panose="02040503050406030204" pitchFamily="18" charset="0"/>
                        <a:ea typeface="MS Mincho" charset="0"/>
                        <a:cs typeface="Cambria Math" panose="02040503050406030204" pitchFamily="18" charset="0"/>
                      </a:rPr>
                      <m:t>代表</m:t>
                    </m:r>
                    <m:r>
                      <a:rPr lang="zh-CN" altLang="en-US" i="1" dirty="0" smtClean="0">
                        <a:latin typeface="Cambria Math" panose="02040503050406030204" pitchFamily="18" charset="0"/>
                        <a:ea typeface="宋体" panose="02010600030101010101" pitchFamily="2" charset="-122"/>
                        <a:cs typeface="Cambria Math" panose="02040503050406030204" pitchFamily="18" charset="0"/>
                      </a:rPr>
                      <m:t>𝑡</m:t>
                    </m:r>
                    <m:r>
                      <a:rPr lang="zh-CN" altLang="en-US" i="1" dirty="0" smtClean="0">
                        <a:latin typeface="Cambria Math" panose="02040503050406030204" pitchFamily="18" charset="0"/>
                        <a:ea typeface="MS Mincho" charset="0"/>
                        <a:cs typeface="Cambria Math" panose="02040503050406030204" pitchFamily="18" charset="0"/>
                      </a:rPr>
                      <m:t>−</m:t>
                    </m:r>
                    <m:r>
                      <a:rPr lang="en-US" altLang="zh-CN" i="1" dirty="0" smtClean="0">
                        <a:latin typeface="Cambria Math" panose="02040503050406030204" pitchFamily="18" charset="0"/>
                        <a:ea typeface="MS Mincho" charset="0"/>
                        <a:cs typeface="Cambria Math" panose="02040503050406030204" pitchFamily="18" charset="0"/>
                      </a:rPr>
                      <m:t>1</m:t>
                    </m:r>
                  </m:oMath>
                </a14:m>
                <a:r>
                  <a:rPr lang="zh-CN" altLang="en-US" dirty="0">
                    <a:latin typeface="宋体" panose="02010600030101010101" pitchFamily="2" charset="-122"/>
                    <a:ea typeface="宋体" panose="02010600030101010101" pitchFamily="2" charset="-122"/>
                    <a:cs typeface="宋体" panose="02010600030101010101" pitchFamily="2" charset="-122"/>
                  </a:rPr>
                  <a:t>时刻的输出。其余的</a:t>
                </a:r>
                <a14:m>
                  <m:oMath xmlns:m="http://schemas.openxmlformats.org/officeDocument/2006/math">
                    <m:r>
                      <a:rPr lang="zh-CN" altLang="en-US" b="1" i="1" dirty="0" smtClean="0">
                        <a:latin typeface="Cambria Math" panose="02040503050406030204" pitchFamily="18" charset="0"/>
                        <a:ea typeface="宋体" panose="02010600030101010101" pitchFamily="2" charset="-122"/>
                        <a:cs typeface="Cambria Math" panose="02040503050406030204" pitchFamily="18" charset="0"/>
                      </a:rPr>
                      <m:t>𝒘</m:t>
                    </m:r>
                  </m:oMath>
                </a14:m>
                <a:r>
                  <a:rPr lang="zh-CN" altLang="en-US" dirty="0">
                    <a:latin typeface="宋体" panose="02010600030101010101" pitchFamily="2" charset="-122"/>
                    <a:ea typeface="宋体" panose="02010600030101010101" pitchFamily="2" charset="-122"/>
                    <a:cs typeface="宋体" panose="02010600030101010101" pitchFamily="2" charset="-122"/>
                  </a:rPr>
                  <a:t>和</a:t>
                </a:r>
                <a14:m>
                  <m:oMath xmlns:m="http://schemas.openxmlformats.org/officeDocument/2006/math">
                    <m:r>
                      <a:rPr lang="zh-CN" altLang="en-US" b="1" i="1" dirty="0" smtClean="0">
                        <a:latin typeface="Cambria Math" panose="02040503050406030204" pitchFamily="18" charset="0"/>
                        <a:ea typeface="宋体" panose="02010600030101010101" pitchFamily="2" charset="-122"/>
                        <a:cs typeface="Cambria Math" panose="02040503050406030204" pitchFamily="18" charset="0"/>
                      </a:rPr>
                      <m:t>𝒃</m:t>
                    </m:r>
                  </m:oMath>
                </a14:m>
                <a:r>
                  <a:rPr lang="zh-CN" altLang="en-US" dirty="0">
                    <a:latin typeface="宋体" panose="02010600030101010101" pitchFamily="2" charset="-122"/>
                    <a:ea typeface="宋体" panose="02010600030101010101" pitchFamily="2" charset="-122"/>
                    <a:cs typeface="宋体" panose="02010600030101010101" pitchFamily="2" charset="-122"/>
                  </a:rPr>
                  <a:t>是模型需训练的参数。</a:t>
                </a:r>
                <a:r>
                  <a:rPr lang="en-US" altLang="zh-CN" dirty="0">
                    <a:latin typeface="宋体" panose="02010600030101010101" pitchFamily="2" charset="-122"/>
                    <a:ea typeface="宋体" panose="02010600030101010101" pitchFamily="2" charset="-122"/>
                    <a:cs typeface="宋体" panose="02010600030101010101" pitchFamily="2" charset="-122"/>
                  </a:rPr>
                  <a:t>RNN</a:t>
                </a:r>
                <a:r>
                  <a:rPr lang="zh-CN" altLang="en-US" dirty="0">
                    <a:latin typeface="宋体" panose="02010600030101010101" pitchFamily="2" charset="-122"/>
                    <a:ea typeface="宋体" panose="02010600030101010101" pitchFamily="2" charset="-122"/>
                    <a:cs typeface="宋体" panose="02010600030101010101" pitchFamily="2" charset="-122"/>
                  </a:rPr>
                  <a:t>的精髓就在于当前时刻的输出将作为下一时刻的输入参与下一时刻的计算。</a:t>
                </a:r>
              </a:p>
              <a:p>
                <a:pPr marL="457200" indent="-457200">
                  <a:buFont typeface="+mj-lt"/>
                  <a:buAutoNum type="arabicPeriod"/>
                </a:pPr>
                <a:endParaRPr lang="zh-CN" altLang="en-US" dirty="0"/>
              </a:p>
              <a:p>
                <a:endParaRPr kumimoji="1" lang="zh-CN" altLang="en-US" dirty="0"/>
              </a:p>
              <a:p>
                <a:pPr marL="0" indent="0">
                  <a:buNone/>
                </a:pPr>
                <a:endParaRPr kumimoji="1" lang="en-GB"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57936" y="1853754"/>
                <a:ext cx="10990555" cy="4351338"/>
              </a:xfrm>
              <a:blipFill>
                <a:blip r:embed="rId2"/>
                <a:stretch>
                  <a:fillRect l="-333" t="-560"/>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0770" y="294974"/>
            <a:ext cx="9603275" cy="1049235"/>
          </a:xfrm>
        </p:spPr>
        <p:txBody>
          <a:bodyPr>
            <a:normAutofit/>
          </a:bodyPr>
          <a:lstStyle/>
          <a:p>
            <a:pPr algn="ctr"/>
            <a:r>
              <a:rPr kumimoji="1" lang="en-US" altLang="zh-CN" sz="3600" b="1" dirty="0"/>
              <a:t>4.</a:t>
            </a:r>
            <a:r>
              <a:rPr kumimoji="1" lang="zh-CN" altLang="en-US" sz="3600" b="1" dirty="0"/>
              <a:t>线性回归</a:t>
            </a:r>
            <a:r>
              <a:rPr kumimoji="1" lang="en-US" altLang="zh-CN" sz="3600" b="1" dirty="0" err="1"/>
              <a:t>pytorch</a:t>
            </a:r>
            <a:r>
              <a:rPr kumimoji="1" lang="zh-CN" altLang="en-US" sz="3600" b="1" dirty="0"/>
              <a:t>版</a:t>
            </a:r>
          </a:p>
        </p:txBody>
      </p:sp>
      <p:sp>
        <p:nvSpPr>
          <p:cNvPr id="3" name="内容占位符 2"/>
          <p:cNvSpPr>
            <a:spLocks noGrp="1"/>
          </p:cNvSpPr>
          <p:nvPr>
            <p:ph idx="1"/>
          </p:nvPr>
        </p:nvSpPr>
        <p:spPr>
          <a:xfrm>
            <a:off x="1102993" y="2019765"/>
            <a:ext cx="10515600" cy="4351338"/>
          </a:xfrm>
        </p:spPr>
        <p:txBody>
          <a:bodyPr>
            <a:normAutofit/>
          </a:bodyPr>
          <a:lstStyle/>
          <a:p>
            <a:pPr marL="0" indent="0" algn="ctr">
              <a:buNone/>
            </a:pPr>
            <a:endParaRPr lang="en-US" altLang="zh-CN" dirty="0"/>
          </a:p>
          <a:p>
            <a:pPr marL="0" indent="0">
              <a:buNone/>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0" indent="0">
              <a:buNone/>
            </a:pPr>
            <a:endParaRPr lang="en-US" altLang="zh-CN" dirty="0"/>
          </a:p>
          <a:p>
            <a:endParaRPr lang="en-US" altLang="zh-CN" dirty="0"/>
          </a:p>
          <a:p>
            <a:endParaRPr lang="en-US" altLang="zh-CN" dirty="0"/>
          </a:p>
          <a:p>
            <a:endParaRPr lang="en-US" altLang="zh-CN" dirty="0"/>
          </a:p>
          <a:p>
            <a:pPr marL="0" indent="0">
              <a:buNone/>
            </a:pPr>
            <a:endParaRPr lang="en-GB" altLang="zh-CN" dirty="0"/>
          </a:p>
          <a:p>
            <a:endParaRPr kumimoji="1" lang="en-GB" altLang="zh-CN" dirty="0"/>
          </a:p>
          <a:p>
            <a:pPr marL="0" indent="0">
              <a:buNone/>
            </a:pPr>
            <a:endParaRPr kumimoji="1" lang="en-GB" altLang="zh-CN" dirty="0"/>
          </a:p>
        </p:txBody>
      </p:sp>
      <p:sp>
        <p:nvSpPr>
          <p:cNvPr id="4" name="文本框 3"/>
          <p:cNvSpPr txBox="1"/>
          <p:nvPr/>
        </p:nvSpPr>
        <p:spPr>
          <a:xfrm>
            <a:off x="1451579" y="3657601"/>
            <a:ext cx="9141659" cy="400110"/>
          </a:xfrm>
          <a:prstGeom prst="rect">
            <a:avLst/>
          </a:prstGeom>
          <a:solidFill>
            <a:schemeClr val="bg1"/>
          </a:solidFill>
          <a:ln>
            <a:solidFill>
              <a:schemeClr val="bg2">
                <a:lumMod val="90000"/>
              </a:schemeClr>
            </a:solidFill>
          </a:ln>
        </p:spPr>
        <p:txBody>
          <a:bodyPr wrap="square" rtlCol="0">
            <a:spAutoFit/>
          </a:bodyPr>
          <a:lstStyle/>
          <a:p>
            <a:endParaRPr kumimoji="1" lang="en-GB" altLang="zh-CN" sz="2000" dirty="0"/>
          </a:p>
        </p:txBody>
      </p:sp>
      <p:sp>
        <p:nvSpPr>
          <p:cNvPr id="6" name="Rectangle 2"/>
          <p:cNvSpPr>
            <a:spLocks noChangeArrowheads="1"/>
          </p:cNvSpPr>
          <p:nvPr/>
        </p:nvSpPr>
        <p:spPr bwMode="auto">
          <a:xfrm>
            <a:off x="385665" y="1207838"/>
            <a:ext cx="11420669"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eaLnBrk="0" fontAlgn="base" hangingPunct="0">
              <a:spcBef>
                <a:spcPct val="0"/>
              </a:spcBef>
              <a:spcAft>
                <a:spcPct val="0"/>
              </a:spcAft>
            </a:pP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Linear_Reg( nn.Module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a:ln>
                  <a:noFill/>
                </a:ln>
                <a:solidFill>
                  <a:srgbClr val="B200B2"/>
                </a:solidFill>
                <a:effectLst/>
                <a:latin typeface="宋体" panose="02010600030101010101" pitchFamily="2" charset="-122"/>
                <a:ea typeface="宋体" panose="02010600030101010101" pitchFamily="2" charset="-122"/>
              </a:rPr>
              <a:t>__init__</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n_features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(Linear_Reg,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B200B2"/>
                </a:solidFill>
                <a:effectLst/>
                <a:latin typeface="宋体" panose="02010600030101010101" pitchFamily="2" charset="-122"/>
                <a:ea typeface="宋体" panose="02010600030101010101" pitchFamily="2" charset="-122"/>
              </a:rPr>
              <a:t>__init__</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.linear = nn.Linear(n_features,</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bias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forward(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x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y =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.linear(x)</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y = torch.squeeze( y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y</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train( </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epochs = </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30</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batchSize = </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24</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lr = </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0.05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net = Linear_Reg(</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len</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初始化线性回归模型</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criterion = torch.nn.MSELoss()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#平方差损失函数</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optimizer = torch.optim.SGD( net.parameters(), </a:t>
            </a:r>
            <a:r>
              <a:rPr kumimoji="0" lang="zh-CN" altLang="zh-CN" sz="14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lr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=lr)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#随机梯度下降</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(epochs):</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DataLoader(</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batch_size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batchSize, </a:t>
            </a:r>
            <a:r>
              <a:rPr kumimoji="0" lang="zh-CN" altLang="zh-CN" sz="14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shuffle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optimizer.zero_grad()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#梯度归0</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 = datas[:,:-</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获取X</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y = datas[:,-</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获取y</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y_pred = net( X )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得到预测值y</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loss = criterion(y_pred, y)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#将预测的y与真实的y带入损失函数计算损失值</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loss.backward()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后向传播</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optimizer.step()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#更新所有参数</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2616" y="962902"/>
            <a:ext cx="4176384" cy="2380828"/>
          </a:xfrm>
        </p:spPr>
        <p:txBody>
          <a:bodyPr vert="horz" lIns="91440" tIns="45720" rIns="91440" bIns="0" rtlCol="0" anchor="b">
            <a:normAutofit/>
          </a:bodyPr>
          <a:lstStyle/>
          <a:p>
            <a:r>
              <a:rPr lang="zh-CN" altLang="en-US" sz="4800"/>
              <a:t>结束</a:t>
            </a:r>
          </a:p>
        </p:txBody>
      </p:sp>
      <p:pic>
        <p:nvPicPr>
          <p:cNvPr id="7" name="Graphic 6"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{C85B77FF-7EFA-3A4B-91C0-6225ED34D6FE}tf10001119</Template>
  <TotalTime>59</TotalTime>
  <Words>803</Words>
  <Application>Microsoft Office PowerPoint</Application>
  <PresentationFormat>宽屏</PresentationFormat>
  <Paragraphs>67</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MS Mincho</vt:lpstr>
      <vt:lpstr>等线</vt:lpstr>
      <vt:lpstr>等线 Light</vt:lpstr>
      <vt:lpstr>宋体</vt:lpstr>
      <vt:lpstr>Arial</vt:lpstr>
      <vt:lpstr>Cambria Math</vt:lpstr>
      <vt:lpstr>Gill Sans MT</vt:lpstr>
      <vt:lpstr>Times New Roman</vt:lpstr>
      <vt:lpstr>画廊</vt:lpstr>
      <vt:lpstr>真-极度易懂的RNN,LSTM,GRU</vt:lpstr>
      <vt:lpstr>大纲</vt:lpstr>
      <vt:lpstr>1. 循环神经网络</vt:lpstr>
      <vt:lpstr>1. 循环神经网络</vt:lpstr>
      <vt:lpstr>2. 门控循环单元（GRU）</vt:lpstr>
      <vt:lpstr>3. 长短期记忆网络（LSTM）</vt:lpstr>
      <vt:lpstr>4.线性回归pytorch版</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dev001</cp:lastModifiedBy>
  <cp:revision>125</cp:revision>
  <dcterms:created xsi:type="dcterms:W3CDTF">2020-09-03T05:09:00Z</dcterms:created>
  <dcterms:modified xsi:type="dcterms:W3CDTF">2022-11-15T14:41:28Z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0383C1EDEAC644BEA14B97083B32F3BA</vt:lpwstr>
  </property>
  <property fmtid="{D5CDD505-2E9C-101B-9397-08002B2CF9AE}" pid="3" name="KSOProductBuildVer">
    <vt:lpwstr>1033-11.2.0.11380</vt:lpwstr>
  </property>
</Properties>
</file>