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59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0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6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0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7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FF5-291B-024B-8EFA-3D19C5D80619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7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如何处理推荐系统流行度长尾效应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331"/>
            <a:ext cx="10515600" cy="4351338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流行度长尾效应是指越热门的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会更容易被系统推荐，越冷门的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则越难被系统推荐，则会造成热门的更热门，冷门的更冷门。</a:t>
            </a:r>
          </a:p>
        </p:txBody>
      </p:sp>
    </p:spTree>
    <p:extLst>
      <p:ext uri="{BB962C8B-B14F-4D97-AF65-F5344CB8AC3E}">
        <p14:creationId xmlns:p14="http://schemas.microsoft.com/office/powerpoint/2010/main" val="26956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3209-03F1-E74E-B406-37C31B9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创建一个简单的协同过滤推荐系统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B0F99-86F5-CB4B-B31C-AF8CF8971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sz="2400" dirty="0"/>
                  <a:t>初始数据为</a:t>
                </a:r>
                <a:r>
                  <a:rPr kumimoji="1" lang="en-US" altLang="zh-CN" sz="2400" dirty="0"/>
                  <a:t>user_id,item_id</a:t>
                </a:r>
                <a:r>
                  <a:rPr kumimoji="1" lang="zh-CN" altLang="en-US" sz="2400" dirty="0"/>
                  <a:t> 二元祖。每一条记录代表一个点击事件。 </a:t>
                </a:r>
                <a:endParaRPr kumimoji="1" lang="en-US" altLang="zh-CN" sz="240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UserCF</a:t>
                </a:r>
                <a:r>
                  <a:rPr kumimoji="1" lang="zh-CN" altLang="en-US" dirty="0"/>
                  <a:t>：得到目标用户前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个相似用户，从相似用户点击列表中推荐目标用户未点击过的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给目标用户。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ItemCF : </a:t>
                </a:r>
                <a:r>
                  <a:rPr kumimoji="1" lang="zh-CN" altLang="en-US" dirty="0"/>
                  <a:t>取得目标用户的历史点击记录（最近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个），然后取得点击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的前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个相似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推荐给用户。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通过二分类</a:t>
                </a:r>
                <a:r>
                  <a:rPr kumimoji="1" lang="en-US" altLang="zh-CN" dirty="0"/>
                  <a:t>cos</a:t>
                </a:r>
                <a:r>
                  <a:rPr kumimoji="1" lang="zh-CN" altLang="en-US" dirty="0"/>
                  <a:t>相似度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∗|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2|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得到相似用户或者相似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B0F99-86F5-CB4B-B31C-AF8CF8971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1FF78-DC2A-FB48-89F1-01DD4A23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定义一个流行度度量算法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AB318-0154-DA4D-BD69-4B724B7A3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/>
                  <a:t>每一个物品的流行度</a:t>
                </a:r>
                <a:r>
                  <a:rPr kumimoji="1" lang="en-US" altLang="zh-CN" sz="2800" dirty="0"/>
                  <a:t>(popularity):  ppl</a:t>
                </a:r>
                <a:r>
                  <a:rPr kumimoji="1" lang="en-US" altLang="zh-CN" sz="2800" baseline="-25000" dirty="0"/>
                  <a:t>i</a:t>
                </a:r>
                <a:r>
                  <a:rPr kumimoji="1" lang="en-US" altLang="zh-CN" sz="2800" dirty="0"/>
                  <a:t> =  ln(1+|N</a:t>
                </a:r>
                <a:r>
                  <a:rPr kumimoji="1" lang="en-US" altLang="zh-CN" sz="2800" baseline="-25000" dirty="0"/>
                  <a:t>i</a:t>
                </a:r>
                <a:r>
                  <a:rPr kumimoji="1" lang="en-US" altLang="zh-CN" sz="2800" dirty="0"/>
                  <a:t>|) </a:t>
                </a:r>
              </a:p>
              <a:p>
                <a:pPr marL="0" indent="0">
                  <a:buNone/>
                </a:pPr>
                <a:r>
                  <a:rPr kumimoji="1" lang="en-US" altLang="zh-CN" sz="1800" dirty="0"/>
                  <a:t>N</a:t>
                </a:r>
                <a:r>
                  <a:rPr kumimoji="1" lang="en-US" altLang="zh-CN" sz="1800" baseline="-25000" dirty="0"/>
                  <a:t>i </a:t>
                </a:r>
                <a:r>
                  <a:rPr kumimoji="1" lang="zh-CN" altLang="en-US" sz="1800" dirty="0"/>
                  <a:t>为点击该物品的人数</a:t>
                </a:r>
                <a:endParaRPr kumimoji="1" lang="en-US" altLang="zh-CN" sz="1600" dirty="0"/>
              </a:p>
              <a:p>
                <a:r>
                  <a:rPr kumimoji="1" lang="zh-CN" altLang="en-US" sz="2800" dirty="0"/>
                  <a:t>整体流行度</a:t>
                </a:r>
                <a:r>
                  <a:rPr kumimoji="1" lang="en-US" altLang="zh-CN" sz="2800" dirty="0"/>
                  <a:t> :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𝑃𝑃𝐿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dirty="0"/>
                                  <m:t>ppl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800" baseline="-25000" dirty="0"/>
                                  <m:t>i</m:t>
                                </m:r>
                              </m:e>
                            </m:nary>
                          </m:num>
                          <m:den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1800" dirty="0"/>
                  <a:t>代表遍历用户</a:t>
                </a:r>
                <a:r>
                  <a:rPr kumimoji="1" lang="en-US" altLang="zh-CN" sz="1800" dirty="0"/>
                  <a:t>u</a:t>
                </a:r>
                <a:r>
                  <a:rPr kumimoji="1" lang="zh-CN" altLang="en-US" sz="1800" dirty="0"/>
                  <a:t>推荐列表中的</a:t>
                </a:r>
                <a:r>
                  <a:rPr kumimoji="1" lang="en-US" altLang="zh-CN" sz="1800" dirty="0"/>
                  <a:t>item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zh-CN" altLang="en-US" sz="1800" dirty="0"/>
                  <a:t>代表遍历所有用户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r>
                  <a:rPr kumimoji="1" lang="en-US" altLang="zh-CN" sz="1800" dirty="0"/>
                  <a:t>|u| </a:t>
                </a:r>
                <a:r>
                  <a:rPr kumimoji="1" lang="zh-CN" altLang="en-US" sz="1800" dirty="0"/>
                  <a:t>代表用户</a:t>
                </a:r>
                <a:r>
                  <a:rPr kumimoji="1" lang="en-US" altLang="zh-CN" sz="1800" dirty="0"/>
                  <a:t>u</a:t>
                </a:r>
                <a:r>
                  <a:rPr kumimoji="1" lang="zh-CN" altLang="en-US" sz="1800" dirty="0"/>
                  <a:t>推荐列表中</a:t>
                </a:r>
                <a:r>
                  <a:rPr kumimoji="1" lang="en-US" altLang="zh-CN" sz="1800" dirty="0"/>
                  <a:t>item</a:t>
                </a:r>
                <a:r>
                  <a:rPr kumimoji="1" lang="zh-CN" altLang="en-US" sz="1800" dirty="0"/>
                  <a:t>的个数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AB318-0154-DA4D-BD69-4B724B7A3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735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095CE-FE34-BC41-B76A-C5E4D012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 User-IIF</a:t>
            </a:r>
            <a:r>
              <a:rPr kumimoji="1" lang="zh-CN" altLang="en-US" dirty="0"/>
              <a:t>相似度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FD67B-1AAA-3845-B3A8-2737787BD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zh-CN" dirty="0"/>
                  <a:t>John S. Breese 1998</a:t>
                </a:r>
                <a:r>
                  <a:rPr lang="zh-CN" altLang="en" dirty="0"/>
                  <a:t>年</a:t>
                </a:r>
                <a:r>
                  <a:rPr lang="zh-CN" altLang="en-US" dirty="0"/>
                  <a:t>提出：</a:t>
                </a:r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用户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间</m:t>
                    </m:r>
                    <m:r>
                      <a:rPr kumimoji="1" lang="zh-CN" altLang="en" sz="2400" i="1" dirty="0" smtClean="0">
                        <a:latin typeface="Cambria Math" panose="02040503050406030204" pitchFamily="18" charset="0"/>
                      </a:rPr>
                      <m:t>相似度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kumimoji="1" lang="en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1∩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/>
                          <m:e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1" lang="en-US" altLang="zh-CN" sz="2400" dirty="0"/>
                                  <m:t>ppl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400" baseline="-25000" dirty="0"/>
                                  <m:t>i</m:t>
                                </m:r>
                              </m:den>
                            </m:f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∗|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2|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sz="1800" dirty="0"/>
                  <a:t> </a:t>
                </a:r>
                <a:r>
                  <a:rPr kumimoji="1" lang="zh-CN" altLang="en-US" sz="1800" dirty="0"/>
                  <a:t>代表遍历</a:t>
                </a:r>
                <a:r>
                  <a:rPr kumimoji="1" lang="en-US" altLang="zh-CN" sz="1800" dirty="0"/>
                  <a:t>set1</a:t>
                </a:r>
                <a:r>
                  <a:rPr kumimoji="1" lang="zh-CN" altLang="en-US" sz="1800" dirty="0"/>
                  <a:t>和</a:t>
                </a:r>
                <a:r>
                  <a:rPr kumimoji="1" lang="en-US" altLang="zh-CN" sz="1800" dirty="0"/>
                  <a:t>set2</a:t>
                </a:r>
                <a:r>
                  <a:rPr kumimoji="1" lang="zh-CN" altLang="en-US" sz="1800" dirty="0"/>
                  <a:t>的交集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FD67B-1AAA-3845-B3A8-2737787BD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3D92-DCDD-EE4A-BA9A-EA31154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</a:t>
            </a:r>
            <a:r>
              <a:rPr kumimoji="1" lang="en-US" altLang="zh-CN" dirty="0"/>
              <a:t>. Item-alpha </a:t>
            </a:r>
            <a:r>
              <a:rPr kumimoji="1" lang="zh-CN" altLang="en-US" dirty="0"/>
              <a:t>相似度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E7D56-03F5-3740-AD53-2696B98F2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CN" sz="2400" dirty="0"/>
                  <a:t> 𝒂</a:t>
                </a:r>
                <a:r>
                  <a:rPr kumimoji="1" lang="zh-CN" altLang="en" sz="2400" dirty="0"/>
                  <a:t>相似度</a:t>
                </a:r>
                <a:r>
                  <a:rPr kumimoji="1" lang="en-US" altLang="zh-CN" sz="2400" dirty="0"/>
                  <a:t>: </a:t>
                </a:r>
                <a:r>
                  <a:rPr kumimoji="1" lang="zh-CN" alt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2|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1|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 |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2|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zh-CN" sz="2400" dirty="0"/>
                  <a:t>𝒂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𝑛𝑜𝑟𝑚𝑎𝑙𝑖𝑧𝑒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 or  </a:t>
                </a:r>
                <a:r>
                  <a:rPr kumimoji="1" lang="en" altLang="zh-CN" sz="2400" dirty="0"/>
                  <a:t>𝒂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 </m:t>
                        </m:r>
                      </m:num>
                      <m:den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normalize(ppl</a:t>
                </a:r>
                <a:r>
                  <a:rPr kumimoji="1" lang="en-US" altLang="zh-CN" sz="2400" baseline="-25000" dirty="0"/>
                  <a:t>i</a:t>
                </a:r>
                <a:r>
                  <a:rPr kumimoji="1" lang="en-US" altLang="zh-CN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𝑝𝑝𝑙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sigmoid(ppl</a:t>
                </a:r>
                <a:r>
                  <a:rPr kumimoji="1" lang="en-US" altLang="zh-CN" sz="2400" baseline="-25000" dirty="0"/>
                  <a:t>i</a:t>
                </a:r>
                <a:r>
                  <a:rPr kumimoji="1" lang="en-US" altLang="zh-CN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𝑝𝑝𝑙𝑖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E7D56-03F5-3740-AD53-2696B98F2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7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DCB8B-B57B-5A47-A03D-909CA615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53BB-BACC-6447-8E22-247DCD24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 先设计测量流行度的算法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将流行度算法融入到相似度算法中，从而降低热门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的权重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 做</a:t>
            </a:r>
            <a:r>
              <a:rPr kumimoji="1" lang="en-US" altLang="zh-CN" dirty="0"/>
              <a:t>AB</a:t>
            </a:r>
            <a:r>
              <a:rPr kumimoji="1" lang="zh-CN" altLang="en-US" dirty="0"/>
              <a:t>测试不断调整</a:t>
            </a:r>
          </a:p>
        </p:txBody>
      </p:sp>
    </p:spTree>
    <p:extLst>
      <p:ext uri="{BB962C8B-B14F-4D97-AF65-F5344CB8AC3E}">
        <p14:creationId xmlns:p14="http://schemas.microsoft.com/office/powerpoint/2010/main" val="318105808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1628</TotalTime>
  <Words>327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Gill Sans MT</vt:lpstr>
      <vt:lpstr>画廊</vt:lpstr>
      <vt:lpstr>如何处理推荐系统流行度长尾效应</vt:lpstr>
      <vt:lpstr>一. 创建一个简单的协同过滤推荐系统</vt:lpstr>
      <vt:lpstr>二. 定义一个流行度度量算法</vt:lpstr>
      <vt:lpstr>三. User-IIF相似度</vt:lpstr>
      <vt:lpstr>四. Item-alpha 相似度 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</cp:revision>
  <dcterms:created xsi:type="dcterms:W3CDTF">2020-09-03T05:09:30Z</dcterms:created>
  <dcterms:modified xsi:type="dcterms:W3CDTF">2020-09-04T08:18:10Z</dcterms:modified>
</cp:coreProperties>
</file>