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7"/>
  </p:notesMasterIdLst>
  <p:handoutMasterIdLst>
    <p:handoutMasterId r:id="rId8"/>
  </p:handoutMasterIdLst>
  <p:sldIdLst>
    <p:sldId id="274" r:id="rId2"/>
    <p:sldId id="286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9"/>
    <p:restoredTop sz="95204"/>
  </p:normalViewPr>
  <p:slideViewPr>
    <p:cSldViewPr snapToGrid="0" snapToObjects="1">
      <p:cViewPr>
        <p:scale>
          <a:sx n="62" d="100"/>
          <a:sy n="62" d="100"/>
        </p:scale>
        <p:origin x="432" y="-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基于知识图谱的推荐系统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3600" b="1" dirty="0"/>
              <a:t>基于知识图谱的推荐系统基础篇 </a:t>
            </a:r>
            <a:r>
              <a:rPr kumimoji="1" lang="en-US" altLang="zh-CN" sz="3600" b="1" dirty="0"/>
              <a:t>-</a:t>
            </a:r>
            <a:r>
              <a:rPr kumimoji="1" lang="zh-CN" altLang="en-US" sz="3600" b="1" dirty="0"/>
              <a:t> 翻译距离模型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7EECC09-DF13-9E4E-BD28-90E36972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13" y="2224415"/>
            <a:ext cx="5029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E</a:t>
            </a:r>
            <a:endParaRPr kumimoji="1" lang="zh-CN" altLang="en-US" sz="3600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AE16DB3-E852-D34B-BD37-C15AA06E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61" y="2029572"/>
            <a:ext cx="3431764" cy="344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翻译距离模型</a:t>
                </a:r>
                <a:r>
                  <a:rPr kumimoji="1" lang="en-US" altLang="zh-CN" dirty="0"/>
                  <a:t>(translation embedding) </a:t>
                </a:r>
                <a:r>
                  <a:rPr kumimoji="1" lang="zh-CN" altLang="en-US" dirty="0"/>
                  <a:t>代表将知识图谱中的三元组</a:t>
                </a:r>
                <a:r>
                  <a:rPr kumimoji="1" lang="en-US" altLang="zh-CN" dirty="0"/>
                  <a:t>h(head),r(relationship),t(tail), </a:t>
                </a:r>
                <a:r>
                  <a:rPr kumimoji="1" lang="zh-CN" altLang="en-US" dirty="0"/>
                  <a:t>用简单的公式 </a:t>
                </a:r>
                <a:r>
                  <a:rPr kumimoji="1" lang="en-US" altLang="zh-CN" dirty="0"/>
                  <a:t>h+r=t </a:t>
                </a:r>
                <a:r>
                  <a:rPr kumimoji="1" lang="zh-CN" altLang="en-US" dirty="0"/>
                  <a:t>表示，意思是说</a:t>
                </a:r>
                <a:r>
                  <a:rPr kumimoji="1" lang="en-US" altLang="zh-CN" dirty="0"/>
                  <a:t>h </a:t>
                </a:r>
                <a:r>
                  <a:rPr kumimoji="1" lang="zh-CN" altLang="en-US" dirty="0"/>
                  <a:t>经过 </a:t>
                </a:r>
                <a:r>
                  <a:rPr kumimoji="1" lang="en-US" altLang="zh-CN" dirty="0"/>
                  <a:t>r </a:t>
                </a:r>
                <a:r>
                  <a:rPr kumimoji="1" lang="zh-CN" altLang="en-US" dirty="0"/>
                  <a:t>的翻译距离到达了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/>
                  <a:t>。 如左图所示。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如果将 </a:t>
                </a:r>
                <a:r>
                  <a:rPr kumimoji="1" lang="en-US" altLang="zh-CN" dirty="0"/>
                  <a:t>h+r-t  </a:t>
                </a:r>
                <a:r>
                  <a:rPr kumimoji="1" lang="zh-CN" altLang="en-US" dirty="0"/>
                  <a:t>直接视作损失函数，则</a:t>
                </a:r>
                <a:r>
                  <a:rPr kumimoji="1" lang="en-US" altLang="zh-CN" dirty="0"/>
                  <a:t>h,r,t</a:t>
                </a:r>
                <a:r>
                  <a:rPr kumimoji="1" lang="zh-CN" altLang="en-US" dirty="0"/>
                  <a:t>将慢慢趋近于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所以必须采取负例采样。训练时可随机替换</a:t>
                </a:r>
                <a:r>
                  <a:rPr kumimoji="1" lang="en-US" altLang="zh-CN" dirty="0"/>
                  <a:t>h</a:t>
                </a:r>
                <a:r>
                  <a:rPr kumimoji="1" lang="zh-CN" altLang="en-US" dirty="0"/>
                  <a:t>或者</a:t>
                </a:r>
                <a:r>
                  <a:rPr kumimoji="1" lang="en-US" altLang="zh-CN" dirty="0"/>
                  <a:t>t, </a:t>
                </a:r>
                <a:r>
                  <a:rPr kumimoji="1" lang="zh-CN" altLang="en-US" dirty="0"/>
                  <a:t>记做</a:t>
                </a:r>
                <a:r>
                  <a:rPr kumimoji="1" lang="en-US" altLang="zh-CN" dirty="0"/>
                  <a:t>h’,t’ </a:t>
                </a:r>
                <a:r>
                  <a:rPr kumimoji="1" lang="zh-CN" altLang="en-US" dirty="0"/>
                  <a:t>。最终的损失函数如下：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			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/>
                  <a:t>     </a:t>
                </a:r>
                <a:endParaRPr kumimoji="1" lang="en-US" altLang="zh-CN" i="1" dirty="0"/>
              </a:p>
              <a:p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是边距值</a:t>
                </a:r>
                <a:r>
                  <a:rPr kumimoji="1" lang="en-US" altLang="zh-CN" i="1" dirty="0"/>
                  <a:t>, </a:t>
                </a:r>
                <a:r>
                  <a:rPr kumimoji="1" lang="zh-CN" altLang="en-US" i="1" dirty="0"/>
                  <a:t> 我们期望正采样和负采样得到的距离趋近于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。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i="1" dirty="0"/>
                  <a:t>设得越大则正负例预测分数的差距则越大，当然也会更难学。</a:t>
                </a:r>
                <a:r>
                  <a:rPr kumimoji="1" lang="en-US" altLang="zh-CN" i="1" dirty="0"/>
                  <a:t>max(0,x)</a:t>
                </a:r>
                <a:r>
                  <a:rPr kumimoji="1" lang="zh-CN" altLang="en-US" i="1" dirty="0"/>
                  <a:t>的操作是为了避免出现负的 </a:t>
                </a:r>
                <a:r>
                  <a:rPr kumimoji="1" lang="en-US" altLang="zh-CN" i="1" dirty="0"/>
                  <a:t>loss</a:t>
                </a:r>
                <a:r>
                  <a:rPr kumimoji="1" lang="zh-CN" altLang="en-US" i="1" dirty="0"/>
                  <a:t>。</a:t>
                </a:r>
                <a:endParaRPr lang="en" altLang="zh-CN" i="1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14" y="1894669"/>
                <a:ext cx="6817659" cy="5501506"/>
              </a:xfrm>
              <a:prstGeom prst="rect">
                <a:avLst/>
              </a:prstGeom>
              <a:blipFill>
                <a:blip r:embed="rId3"/>
                <a:stretch>
                  <a:fillRect l="-743" t="-461" r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H</a:t>
            </a:r>
            <a:endParaRPr kumimoji="1"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sz="2000" dirty="0"/>
                  <a:t>Knowledge Graph Embedding by Translating on Hyperplanes </a:t>
                </a:r>
              </a:p>
              <a:p>
                <a:r>
                  <a:rPr lang="zh-CN" altLang="en" dirty="0"/>
                  <a:t>将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映射到超平面。</a:t>
                </a: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	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94" y="2029572"/>
                <a:ext cx="6817659" cy="3819379"/>
              </a:xfrm>
              <a:prstGeom prst="rect">
                <a:avLst/>
              </a:prstGeom>
              <a:blipFill>
                <a:blip r:embed="rId2"/>
                <a:stretch>
                  <a:fillRect l="-743" t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739BDD-BC31-BB4C-B8E8-06913991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1" y="2029572"/>
            <a:ext cx="330362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trans R</a:t>
            </a:r>
            <a:endParaRPr kumimoji="1" lang="zh-CN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/>
              <p:nvPr/>
            </p:nvSpPr>
            <p:spPr>
              <a:xfrm>
                <a:off x="6096000" y="2182116"/>
                <a:ext cx="5564393" cy="3792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Learning Entity and Relation Embeddings</a:t>
                </a:r>
              </a:p>
              <a:p>
                <a:r>
                  <a:rPr lang="en" altLang="zh-CN" dirty="0"/>
                  <a:t> for Knowledge Graph Completion </a:t>
                </a:r>
                <a:endParaRPr lang="en" altLang="zh-CN" sz="2000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 marL="342900" indent="-342900">
                  <a:buAutoNum type="arabicPeriod"/>
                </a:pPr>
                <a:endParaRPr lang="e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⁡(0,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algn="ctr"/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CN" dirty="0"/>
                  <a:t>, 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	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 ,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			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08365-8D2B-CA4D-9986-8E2CA8AE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2116"/>
                <a:ext cx="5564393" cy="3792577"/>
              </a:xfrm>
              <a:prstGeom prst="rect">
                <a:avLst/>
              </a:prstGeom>
              <a:blipFill>
                <a:blip r:embed="rId2"/>
                <a:stretch>
                  <a:fillRect l="-876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EAD2BA-EDEE-F340-9AA2-CBF242B4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333118"/>
            <a:ext cx="5106127" cy="29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6644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36281</TotalTime>
  <Words>332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Cambria Math</vt:lpstr>
      <vt:lpstr>Gill Sans MT</vt:lpstr>
      <vt:lpstr>画廊</vt:lpstr>
      <vt:lpstr>基于知识图谱的推荐系统</vt:lpstr>
      <vt:lpstr>基于知识图谱的推荐系统基础篇 - 翻译距离模型</vt:lpstr>
      <vt:lpstr>trans E</vt:lpstr>
      <vt:lpstr>trans H</vt:lpstr>
      <vt:lpstr>trans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於方仁</cp:lastModifiedBy>
  <cp:revision>131</cp:revision>
  <dcterms:created xsi:type="dcterms:W3CDTF">2020-09-03T05:09:30Z</dcterms:created>
  <dcterms:modified xsi:type="dcterms:W3CDTF">2020-12-20T16:14:08Z</dcterms:modified>
</cp:coreProperties>
</file>