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7"/>
  </p:notesMasterIdLst>
  <p:handoutMasterIdLst>
    <p:handoutMasterId r:id="rId8"/>
  </p:handoutMasterIdLst>
  <p:sldIdLst>
    <p:sldId id="274" r:id="rId2"/>
    <p:sldId id="286" r:id="rId3"/>
    <p:sldId id="302" r:id="rId4"/>
    <p:sldId id="303" r:id="rId5"/>
    <p:sldId id="30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19"/>
    <p:restoredTop sz="95204"/>
  </p:normalViewPr>
  <p:slideViewPr>
    <p:cSldViewPr snapToGrid="0" snapToObjects="1">
      <p:cViewPr varScale="1">
        <p:scale>
          <a:sx n="54" d="100"/>
          <a:sy n="54" d="100"/>
        </p:scale>
        <p:origin x="75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9CBEE4-4C0F-3F40-BB5B-65E3C90373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zh-CN" altLang="en-US"/>
              <a:t>骰子人工智能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35E101-F953-E94E-BA2C-37F9DE9B96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F4049-CF41-9340-921C-9E953AEBC91D}" type="datetimeFigureOut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06290A-E413-624E-A4C1-701D9CBC1C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69756C-2436-AA45-BACD-278E6C38C4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6891C-4D61-F042-9F1B-34C94835B7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6521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zh-CN" altLang="en-US"/>
              <a:t>骰子人工智能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ADF60-34E7-844F-99D8-BAD0570EEDCD}" type="datetimeFigureOut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69D0C-58E7-D148-9138-3A3264020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96601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25F6-BFD7-9943-9B8C-F9131FE98D7C}" type="datetime1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5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575-3400-2E41-90FF-EDCA20F43F99}" type="datetime1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62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FBB6-623A-4347-8868-87D7C76649CA}" type="datetime1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56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54A3-7083-0B46-9318-71FCBA4970FF}" type="datetime1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72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E5AB-1DB1-3246-8498-AB29222C4491}" type="datetime1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02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ADD3-D1B8-6642-A020-F0B9B23822CF}" type="datetime1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73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969B-3872-7345-BAF3-8A93E3CC381D}" type="datetime1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99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1E5-AD2C-0C47-AB18-C7C987EADD3A}" type="datetime1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1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6A0D-FAF6-EC45-8392-652478D7B75D}" type="datetime1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9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5410-F6BC-EA4D-8469-1A13502203AE}" type="datetime1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86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BBB7A7E-A911-544B-A9EC-5AB6052D4BD6}" type="datetime1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56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08BF3-93D0-E545-B70C-6C991EE0E0DA}" type="datetime1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4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920F5-9C4F-9F45-9A72-3C95E819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/>
              <a:t>基于知识图谱的推荐系统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E6B4A-1D0F-C44E-8B31-58A8EDD6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By </a:t>
            </a:r>
            <a:r>
              <a:rPr kumimoji="1" lang="zh-CN" altLang="en-US" dirty="0"/>
              <a:t>   骰子人工智能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2A89A7-3155-7644-9388-BF45C04201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35508" y="2816861"/>
            <a:ext cx="2235416" cy="22354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532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81822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sz="3600" b="1" dirty="0"/>
              <a:t>基于知识图谱的推荐系统基础篇 </a:t>
            </a:r>
            <a:r>
              <a:rPr kumimoji="1" lang="en-US" altLang="zh-CN" sz="3600" b="1" dirty="0"/>
              <a:t>-</a:t>
            </a:r>
            <a:r>
              <a:rPr kumimoji="1" lang="zh-CN" altLang="en-US" sz="3600" b="1" dirty="0"/>
              <a:t> 翻译距离模型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77EECC09-DF13-9E4E-BD28-90E369729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613" y="2224415"/>
            <a:ext cx="50292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1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81822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3600" b="1" dirty="0"/>
              <a:t>trans E</a:t>
            </a:r>
            <a:endParaRPr kumimoji="1" lang="zh-CN" altLang="en-US" sz="3600" b="1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AE16DB3-E852-D34B-BD37-C15AA06E1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461" y="2029572"/>
            <a:ext cx="3431764" cy="34496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4208365-8D2B-CA4D-9986-8E2CA8AE8044}"/>
                  </a:ext>
                </a:extLst>
              </p:cNvPr>
              <p:cNvSpPr txBox="1"/>
              <p:nvPr/>
            </p:nvSpPr>
            <p:spPr>
              <a:xfrm>
                <a:off x="4644614" y="1894669"/>
                <a:ext cx="6817659" cy="550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kumimoji="1" lang="zh-CN" altLang="en-US" dirty="0"/>
                  <a:t>翻译距离模型</a:t>
                </a:r>
                <a:r>
                  <a:rPr kumimoji="1" lang="en-US" altLang="zh-CN" dirty="0"/>
                  <a:t>(translation embedding) </a:t>
                </a:r>
                <a:r>
                  <a:rPr kumimoji="1" lang="zh-CN" altLang="en-US" dirty="0"/>
                  <a:t>代表将知识图谱中的三元组</a:t>
                </a:r>
                <a:r>
                  <a:rPr kumimoji="1" lang="en-US" altLang="zh-CN" dirty="0"/>
                  <a:t>h(head),r(relationship),t(tail), </a:t>
                </a:r>
                <a:r>
                  <a:rPr kumimoji="1" lang="zh-CN" altLang="en-US" dirty="0"/>
                  <a:t>用简单的公式 </a:t>
                </a:r>
                <a:r>
                  <a:rPr kumimoji="1" lang="en-US" altLang="zh-CN" dirty="0"/>
                  <a:t>h+r=t </a:t>
                </a:r>
                <a:r>
                  <a:rPr kumimoji="1" lang="zh-CN" altLang="en-US" dirty="0"/>
                  <a:t>表示，意思是说</a:t>
                </a:r>
                <a:r>
                  <a:rPr kumimoji="1" lang="en-US" altLang="zh-CN" dirty="0"/>
                  <a:t>h </a:t>
                </a:r>
                <a:r>
                  <a:rPr kumimoji="1" lang="zh-CN" altLang="en-US" dirty="0"/>
                  <a:t>经过 </a:t>
                </a:r>
                <a:r>
                  <a:rPr kumimoji="1" lang="en-US" altLang="zh-CN" dirty="0"/>
                  <a:t>r </a:t>
                </a:r>
                <a:r>
                  <a:rPr kumimoji="1" lang="zh-CN" altLang="en-US" dirty="0"/>
                  <a:t>的翻译距离到达了</a:t>
                </a:r>
                <a:r>
                  <a:rPr kumimoji="1" lang="en-US" altLang="zh-CN" dirty="0"/>
                  <a:t>t</a:t>
                </a:r>
                <a:r>
                  <a:rPr kumimoji="1" lang="zh-CN" altLang="en-US" dirty="0"/>
                  <a:t>。 如左图所示。</a:t>
                </a:r>
                <a:endParaRPr kumimoji="1" lang="en-US" altLang="zh-CN" dirty="0"/>
              </a:p>
              <a:p>
                <a:pPr marL="342900" indent="-342900">
                  <a:buAutoNum type="arabicPeriod"/>
                </a:pPr>
                <a:endParaRPr kumimoji="1" lang="en-US" altLang="zh-CN" dirty="0"/>
              </a:p>
              <a:p>
                <a:pPr marL="342900" indent="-342900">
                  <a:buAutoNum type="arabicPeriod"/>
                </a:pPr>
                <a:r>
                  <a:rPr kumimoji="1" lang="zh-CN" altLang="en-US" dirty="0"/>
                  <a:t>如果将 </a:t>
                </a:r>
                <a:r>
                  <a:rPr kumimoji="1" lang="en-US" altLang="zh-CN" dirty="0"/>
                  <a:t>h+r-t  </a:t>
                </a:r>
                <a:r>
                  <a:rPr kumimoji="1" lang="zh-CN" altLang="en-US" dirty="0"/>
                  <a:t>直接视作损失函数，则</a:t>
                </a:r>
                <a:r>
                  <a:rPr kumimoji="1" lang="en-US" altLang="zh-CN" dirty="0"/>
                  <a:t>h,r,t</a:t>
                </a:r>
                <a:r>
                  <a:rPr kumimoji="1" lang="zh-CN" altLang="en-US" dirty="0"/>
                  <a:t>将慢慢趋近于</a:t>
                </a:r>
                <a:r>
                  <a:rPr kumimoji="1" lang="en-US" altLang="zh-CN" dirty="0"/>
                  <a:t>0,</a:t>
                </a:r>
                <a:r>
                  <a:rPr kumimoji="1" lang="zh-CN" altLang="en-US" dirty="0"/>
                  <a:t>所以必须采取负例采样。训练时可随机替换</a:t>
                </a:r>
                <a:r>
                  <a:rPr kumimoji="1" lang="en-US" altLang="zh-CN" dirty="0"/>
                  <a:t>h</a:t>
                </a:r>
                <a:r>
                  <a:rPr kumimoji="1" lang="zh-CN" altLang="en-US" dirty="0"/>
                  <a:t>或者</a:t>
                </a:r>
                <a:r>
                  <a:rPr kumimoji="1" lang="en-US" altLang="zh-CN" dirty="0"/>
                  <a:t>t, </a:t>
                </a:r>
                <a:r>
                  <a:rPr kumimoji="1" lang="zh-CN" altLang="en-US" dirty="0"/>
                  <a:t>记做</a:t>
                </a:r>
                <a:r>
                  <a:rPr kumimoji="1" lang="en-US" altLang="zh-CN" dirty="0"/>
                  <a:t>h’,t’ </a:t>
                </a:r>
                <a:r>
                  <a:rPr kumimoji="1" lang="zh-CN" altLang="en-US" dirty="0"/>
                  <a:t>。最终的损失函数如下：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𝑜𝑠𝑠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zh-CN" b="0" dirty="0"/>
              </a:p>
              <a:p>
                <a:r>
                  <a:rPr kumimoji="1" lang="en-US" altLang="zh-CN" dirty="0"/>
                  <a:t>			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i="1" dirty="0"/>
                  <a:t>     </a:t>
                </a:r>
                <a:endParaRPr kumimoji="1" lang="en-US" altLang="zh-CN" i="1" dirty="0"/>
              </a:p>
              <a:p>
                <a:r>
                  <a:rPr kumimoji="1" lang="en-US" altLang="zh-CN" i="1" dirty="0"/>
                  <a:t>m</a:t>
                </a:r>
                <a:r>
                  <a:rPr kumimoji="1" lang="zh-CN" altLang="en-US" i="1" dirty="0"/>
                  <a:t>是边距值</a:t>
                </a:r>
                <a:r>
                  <a:rPr kumimoji="1" lang="en-US" altLang="zh-CN" i="1" dirty="0"/>
                  <a:t>, </a:t>
                </a:r>
                <a:r>
                  <a:rPr kumimoji="1" lang="zh-CN" altLang="en-US" i="1" dirty="0"/>
                  <a:t> 我们期望正采样和负采样得到的距离趋近于</a:t>
                </a:r>
                <a:r>
                  <a:rPr kumimoji="1" lang="en-US" altLang="zh-CN" i="1" dirty="0"/>
                  <a:t>m</a:t>
                </a:r>
                <a:r>
                  <a:rPr kumimoji="1" lang="zh-CN" altLang="en-US" i="1" dirty="0"/>
                  <a:t>。</a:t>
                </a:r>
                <a:r>
                  <a:rPr kumimoji="1" lang="en-US" altLang="zh-CN" i="1" dirty="0"/>
                  <a:t>m</a:t>
                </a:r>
                <a:r>
                  <a:rPr kumimoji="1" lang="zh-CN" altLang="en-US" i="1" dirty="0"/>
                  <a:t>设得越大则正负例预测分数的差距则越大，当然也会更难学。</a:t>
                </a:r>
                <a:r>
                  <a:rPr kumimoji="1" lang="en-US" altLang="zh-CN" i="1" dirty="0"/>
                  <a:t>max(0,x)</a:t>
                </a:r>
                <a:r>
                  <a:rPr kumimoji="1" lang="zh-CN" altLang="en-US" i="1" dirty="0"/>
                  <a:t>的操作是为了避免出现负的 </a:t>
                </a:r>
                <a:r>
                  <a:rPr kumimoji="1" lang="en-US" altLang="zh-CN" i="1" dirty="0"/>
                  <a:t>loss</a:t>
                </a:r>
                <a:r>
                  <a:rPr kumimoji="1" lang="zh-CN" altLang="en-US" i="1" dirty="0"/>
                  <a:t>。</a:t>
                </a:r>
                <a:endParaRPr lang="en" altLang="zh-CN" i="1" dirty="0"/>
              </a:p>
              <a:p>
                <a:pPr marL="342900" indent="-342900">
                  <a:buAutoNum type="arabicPeriod"/>
                </a:pPr>
                <a:endParaRPr kumimoji="1" lang="en-US" altLang="zh-CN" dirty="0"/>
              </a:p>
              <a:p>
                <a:pPr marL="342900" indent="-342900">
                  <a:buAutoNum type="arabicPeriod"/>
                </a:pP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4208365-8D2B-CA4D-9986-8E2CA8AE8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614" y="1894669"/>
                <a:ext cx="6817659" cy="5501506"/>
              </a:xfrm>
              <a:prstGeom prst="rect">
                <a:avLst/>
              </a:prstGeom>
              <a:blipFill>
                <a:blip r:embed="rId3"/>
                <a:stretch>
                  <a:fillRect l="-743" t="-461" r="-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55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81822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3600" b="1" dirty="0"/>
              <a:t>trans H</a:t>
            </a:r>
            <a:endParaRPr kumimoji="1" lang="zh-CN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4208365-8D2B-CA4D-9986-8E2CA8AE8044}"/>
                  </a:ext>
                </a:extLst>
              </p:cNvPr>
              <p:cNvSpPr txBox="1"/>
              <p:nvPr/>
            </p:nvSpPr>
            <p:spPr>
              <a:xfrm>
                <a:off x="5056094" y="2029572"/>
                <a:ext cx="6817659" cy="3819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zh-CN" sz="2000" dirty="0"/>
                  <a:t>Knowledge Graph Embedding by Translating on Hyperplanes </a:t>
                </a:r>
              </a:p>
              <a:p>
                <a:r>
                  <a:rPr lang="zh-CN" altLang="en" dirty="0"/>
                  <a:t>将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映射到超平面。</a:t>
                </a:r>
                <a:endParaRPr lang="en" altLang="zh-CN" dirty="0"/>
              </a:p>
              <a:p>
                <a:pPr marL="342900" indent="-342900">
                  <a:buAutoNum type="arabicPeriod"/>
                </a:pPr>
                <a:endParaRPr lang="en" altLang="zh-CN" dirty="0"/>
              </a:p>
              <a:p>
                <a:pPr marL="342900" indent="-342900">
                  <a:buAutoNum type="arabicPeriod"/>
                </a:pPr>
                <a:endParaRPr lang="e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· 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𝑜𝑠𝑠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⁡(0,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⊥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⊥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⊥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		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en-US" altLang="zh-CN" dirty="0"/>
                  <a:t>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en-US" altLang="zh-CN" dirty="0"/>
                  <a:t> </a:t>
                </a:r>
              </a:p>
              <a:p>
                <a:r>
                  <a:rPr kumimoji="1" lang="en-US" altLang="zh-CN" dirty="0"/>
                  <a:t>			</a:t>
                </a:r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4208365-8D2B-CA4D-9986-8E2CA8AE8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094" y="2029572"/>
                <a:ext cx="6817659" cy="3819379"/>
              </a:xfrm>
              <a:prstGeom prst="rect">
                <a:avLst/>
              </a:prstGeom>
              <a:blipFill>
                <a:blip r:embed="rId2"/>
                <a:stretch>
                  <a:fillRect l="-743" t="-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0C739BDD-BC31-BB4C-B8E8-06913991B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61" y="2029572"/>
            <a:ext cx="3303622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8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81822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3600" b="1" dirty="0"/>
              <a:t>trans R</a:t>
            </a:r>
            <a:endParaRPr kumimoji="1" lang="zh-CN" alt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4208365-8D2B-CA4D-9986-8E2CA8AE8044}"/>
                  </a:ext>
                </a:extLst>
              </p:cNvPr>
              <p:cNvSpPr txBox="1"/>
              <p:nvPr/>
            </p:nvSpPr>
            <p:spPr>
              <a:xfrm>
                <a:off x="6096000" y="2182116"/>
                <a:ext cx="5564393" cy="3792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zh-CN" dirty="0"/>
                  <a:t>Learning Entity and Relation Embeddings</a:t>
                </a:r>
              </a:p>
              <a:p>
                <a:r>
                  <a:rPr lang="en" altLang="zh-CN" dirty="0"/>
                  <a:t> for Knowledge Graph Completion </a:t>
                </a:r>
                <a:endParaRPr lang="en" altLang="zh-CN" sz="2000" dirty="0"/>
              </a:p>
              <a:p>
                <a:pPr marL="342900" indent="-342900">
                  <a:buAutoNum type="arabicPeriod"/>
                </a:pPr>
                <a:endParaRPr lang="en" altLang="zh-CN" dirty="0"/>
              </a:p>
              <a:p>
                <a:pPr marL="342900" indent="-342900">
                  <a:buAutoNum type="arabicPeriod"/>
                </a:pPr>
                <a:endParaRPr lang="e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𝑜𝑠𝑠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⁡(0,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t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kumimoji="1" lang="en-US" altLang="zh-CN" dirty="0"/>
                  <a:t>	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kumimoji="1" lang="en-US" altLang="zh-CN" dirty="0"/>
                  <a:t> ,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			</a:t>
                </a:r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4208365-8D2B-CA4D-9986-8E2CA8AE8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82116"/>
                <a:ext cx="5564393" cy="3792577"/>
              </a:xfrm>
              <a:prstGeom prst="rect">
                <a:avLst/>
              </a:prstGeom>
              <a:blipFill>
                <a:blip r:embed="rId2"/>
                <a:stretch>
                  <a:fillRect l="-876" t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CDEAD2BA-EDEE-F340-9AA2-CBF242B40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2333118"/>
            <a:ext cx="5106127" cy="295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66447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{C85B77FF-7EFA-3A4B-91C0-6225ED34D6FE}tf10001119</Template>
  <TotalTime>36283</TotalTime>
  <Words>330</Words>
  <Application>Microsoft Office PowerPoint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Cambria Math</vt:lpstr>
      <vt:lpstr>Gill Sans MT</vt:lpstr>
      <vt:lpstr>画廊</vt:lpstr>
      <vt:lpstr>基于知识图谱的推荐系统</vt:lpstr>
      <vt:lpstr>基于知识图谱的推荐系统基础篇 - 翻译距离模型</vt:lpstr>
      <vt:lpstr>trans E</vt:lpstr>
      <vt:lpstr>trans H</vt:lpstr>
      <vt:lpstr>trans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於方仁</cp:lastModifiedBy>
  <cp:revision>132</cp:revision>
  <dcterms:created xsi:type="dcterms:W3CDTF">2020-09-03T05:09:30Z</dcterms:created>
  <dcterms:modified xsi:type="dcterms:W3CDTF">2020-12-20T16:36:03Z</dcterms:modified>
</cp:coreProperties>
</file>