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86" r:id="rId3"/>
    <p:sldId id="287" r:id="rId4"/>
    <p:sldId id="290" r:id="rId5"/>
    <p:sldId id="291" r:id="rId6"/>
    <p:sldId id="288" r:id="rId7"/>
    <p:sldId id="292" r:id="rId8"/>
    <p:sldId id="293" r:id="rId9"/>
    <p:sldId id="294" r:id="rId10"/>
    <p:sldId id="296" r:id="rId11"/>
    <p:sldId id="299" r:id="rId12"/>
    <p:sldId id="289" r:id="rId13"/>
    <p:sldId id="297" r:id="rId14"/>
    <p:sldId id="298" r:id="rId15"/>
    <p:sldId id="300" r:id="rId16"/>
    <p:sldId id="3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9"/>
    <p:restoredTop sz="95377"/>
  </p:normalViewPr>
  <p:slideViewPr>
    <p:cSldViewPr snapToGrid="0" snapToObjects="1">
      <p:cViewPr varScale="1">
        <p:scale>
          <a:sx n="74" d="100"/>
          <a:sy n="74" d="100"/>
        </p:scale>
        <p:origin x="184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0.4</c:v>
                </c:pt>
                <c:pt idx="4">
                  <c:v>1.3</c:v>
                </c:pt>
                <c:pt idx="5">
                  <c:v>2.5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2.2000000000000002</c:v>
                </c:pt>
                <c:pt idx="4">
                  <c:v>3</c:v>
                </c:pt>
                <c:pt idx="5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69-9B43-9068-553A01FDF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5381823"/>
        <c:axId val="2065692607"/>
      </c:scatterChart>
      <c:valAx>
        <c:axId val="2065381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692607"/>
        <c:crosses val="autoZero"/>
        <c:crossBetween val="midCat"/>
      </c:valAx>
      <c:valAx>
        <c:axId val="206569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381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0.4</c:v>
                </c:pt>
                <c:pt idx="4">
                  <c:v>1.3</c:v>
                </c:pt>
                <c:pt idx="5">
                  <c:v>2.5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2.2000000000000002</c:v>
                </c:pt>
                <c:pt idx="4">
                  <c:v>3</c:v>
                </c:pt>
                <c:pt idx="5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69-9B43-9068-553A01FDF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5381823"/>
        <c:axId val="2065692607"/>
      </c:scatterChart>
      <c:valAx>
        <c:axId val="2065381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692607"/>
        <c:crosses val="autoZero"/>
        <c:crossBetween val="midCat"/>
      </c:valAx>
      <c:valAx>
        <c:axId val="206569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381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0.4</c:v>
                </c:pt>
                <c:pt idx="4">
                  <c:v>1.3</c:v>
                </c:pt>
                <c:pt idx="5">
                  <c:v>2.5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2.2000000000000002</c:v>
                </c:pt>
                <c:pt idx="4">
                  <c:v>3</c:v>
                </c:pt>
                <c:pt idx="5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69-9B43-9068-553A01FDF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5381823"/>
        <c:axId val="2065692607"/>
      </c:scatterChart>
      <c:valAx>
        <c:axId val="2065381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692607"/>
        <c:crosses val="autoZero"/>
        <c:crossBetween val="midCat"/>
      </c:valAx>
      <c:valAx>
        <c:axId val="206569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5381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9CBEE4-4C0F-3F40-BB5B-65E3C90373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E101-F953-E94E-BA2C-37F9DE9B9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4049-CF41-9340-921C-9E953AEBC91D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6290A-E413-624E-A4C1-701D9CBC1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9756C-2436-AA45-BACD-278E6C38C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891C-4D61-F042-9F1B-34C94835B7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652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/>
              <a:t>骰子人工智能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DF60-34E7-844F-99D8-BAD0570EEDCD}" type="datetimeFigureOut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9D0C-58E7-D148-9138-3A3264020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60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25F6-BFD7-9943-9B8C-F9131FE98D7C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575-3400-2E41-90FF-EDCA20F43F99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FBB6-623A-4347-8868-87D7C76649CA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54A3-7083-0B46-9318-71FCBA4970FF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E5AB-1DB1-3246-8498-AB29222C4491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ADD3-D1B8-6642-A020-F0B9B23822CF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969B-3872-7345-BAF3-8A93E3CC381D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1E5-AD2C-0C47-AB18-C7C987EADD3A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6A0D-FAF6-EC45-8392-652478D7B75D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5410-F6BC-EA4D-8469-1A13502203AE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BB7A7E-A911-544B-A9EC-5AB6052D4BD6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8BF3-93D0-E545-B70C-6C991EE0E0DA}" type="datetime1">
              <a:rPr kumimoji="1" lang="zh-CN" altLang="en-US" smtClean="0"/>
              <a:t>2020/11/5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骰子人工智能 </a:t>
            </a:r>
            <a:r>
              <a:rPr kumimoji="1" lang="en" altLang="zh-CN"/>
              <a:t>B</a:t>
            </a:r>
            <a:r>
              <a:rPr kumimoji="1" lang="zh-CN" altLang="en-US"/>
              <a:t>站主页</a:t>
            </a:r>
            <a:r>
              <a:rPr kumimoji="1" lang="en-US" altLang="zh-CN"/>
              <a:t>:</a:t>
            </a:r>
            <a:r>
              <a:rPr kumimoji="1" lang="en" altLang="zh-CN"/>
              <a:t>https://space.bilibili.com/497998686</a:t>
            </a:r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E1631-12A7-5D4C-9038-8AB9AEC5F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20F5-9C4F-9F45-9A72-3C95E81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/>
              <a:t>推荐系统中的召回层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6B4A-1D0F-C44E-8B31-58A8EDD6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By </a:t>
            </a:r>
            <a:r>
              <a:rPr kumimoji="1" lang="zh-CN" altLang="en-US" dirty="0"/>
              <a:t>   骰子人工智能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A89A7-3155-7644-9388-BF45C042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5508" y="2816861"/>
            <a:ext cx="2235416" cy="2235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32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75" y="12112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min-hash</a:t>
            </a:r>
            <a:r>
              <a:rPr lang="zh-CN" altLang="en-US" sz="3600" dirty="0"/>
              <a:t> 原理</a:t>
            </a:r>
            <a:endParaRPr lang="en-US" altLang="zh-CN" sz="36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CDFAC3E-4C1E-4543-8743-CC3C717BC59C}"/>
              </a:ext>
            </a:extLst>
          </p:cNvPr>
          <p:cNvGraphicFramePr>
            <a:graphicFrameLocks noGrp="1"/>
          </p:cNvGraphicFramePr>
          <p:nvPr/>
        </p:nvGraphicFramePr>
        <p:xfrm>
          <a:off x="1399819" y="1378823"/>
          <a:ext cx="2808000" cy="477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59608368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487058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866034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46203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248035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7723566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067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5883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3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667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826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67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5775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63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164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0658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8998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7248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68709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436B45C-4BEB-DB4D-803B-0BADD3AB11B0}"/>
              </a:ext>
            </a:extLst>
          </p:cNvPr>
          <p:cNvCxnSpPr>
            <a:cxnSpLocks/>
          </p:cNvCxnSpPr>
          <p:nvPr/>
        </p:nvCxnSpPr>
        <p:spPr>
          <a:xfrm>
            <a:off x="569343" y="3209027"/>
            <a:ext cx="441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B5A1FB7-BA86-F847-BC93-A2902B91F943}"/>
              </a:ext>
            </a:extLst>
          </p:cNvPr>
          <p:cNvCxnSpPr>
            <a:cxnSpLocks/>
          </p:cNvCxnSpPr>
          <p:nvPr/>
        </p:nvCxnSpPr>
        <p:spPr>
          <a:xfrm>
            <a:off x="569343" y="4672642"/>
            <a:ext cx="441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5614057-DF38-FE4E-BB51-A84D6DFEE37D}"/>
              </a:ext>
            </a:extLst>
          </p:cNvPr>
          <p:cNvSpPr txBox="1"/>
          <p:nvPr/>
        </p:nvSpPr>
        <p:spPr>
          <a:xfrm>
            <a:off x="4399472" y="3764252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rows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F776B0-3E60-6940-8084-6EED7B3557D1}"/>
              </a:ext>
            </a:extLst>
          </p:cNvPr>
          <p:cNvSpPr txBox="1"/>
          <p:nvPr/>
        </p:nvSpPr>
        <p:spPr>
          <a:xfrm>
            <a:off x="5213431" y="376738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bands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F50933-4757-2B4B-83C2-7DB8207F0FA1}"/>
              </a:ext>
            </a:extLst>
          </p:cNvPr>
          <p:cNvCxnSpPr/>
          <p:nvPr/>
        </p:nvCxnSpPr>
        <p:spPr>
          <a:xfrm flipV="1">
            <a:off x="4606506" y="3209027"/>
            <a:ext cx="0" cy="55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5650AC3-3C46-EC4C-A047-ED2432D2943E}"/>
              </a:ext>
            </a:extLst>
          </p:cNvPr>
          <p:cNvCxnSpPr/>
          <p:nvPr/>
        </p:nvCxnSpPr>
        <p:spPr>
          <a:xfrm>
            <a:off x="4606506" y="4117418"/>
            <a:ext cx="0" cy="55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C844142-1F9A-3B4B-B32A-38030CF30E41}"/>
              </a:ext>
            </a:extLst>
          </p:cNvPr>
          <p:cNvCxnSpPr>
            <a:stCxn id="18" idx="0"/>
          </p:cNvCxnSpPr>
          <p:nvPr/>
        </p:nvCxnSpPr>
        <p:spPr>
          <a:xfrm flipV="1">
            <a:off x="5572664" y="1377550"/>
            <a:ext cx="0" cy="238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06FEB9C-BCDB-C546-A697-162FFDC73AD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572664" y="4136719"/>
            <a:ext cx="0" cy="20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D83503B-AB64-F041-B83C-A0E603EC0F6D}"/>
              </a:ext>
            </a:extLst>
          </p:cNvPr>
          <p:cNvSpPr txBox="1"/>
          <p:nvPr/>
        </p:nvSpPr>
        <p:spPr>
          <a:xfrm>
            <a:off x="6121812" y="1135665"/>
            <a:ext cx="5767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kumimoji="1" lang="zh-CN" altLang="en-US" sz="2000" dirty="0"/>
              <a:t>假设</a:t>
            </a:r>
            <a:r>
              <a:rPr kumimoji="1" lang="en-US" altLang="zh-CN" sz="2000" dirty="0"/>
              <a:t>r=4, b=3. </a:t>
            </a:r>
          </a:p>
          <a:p>
            <a:r>
              <a:rPr kumimoji="1" lang="en-US" altLang="zh-CN" sz="2000" dirty="0"/>
              <a:t>S=0.2</a:t>
            </a:r>
            <a:r>
              <a:rPr kumimoji="1" lang="zh-CN" altLang="en-US" sz="2000" dirty="0"/>
              <a:t> 时两个用户被映射到同一个哈希桶的概率为：</a:t>
            </a:r>
            <a:endParaRPr kumimoji="1" lang="en-US" altLang="zh-CN" sz="2000" dirty="0"/>
          </a:p>
          <a:p>
            <a:r>
              <a:rPr kumimoji="1" lang="en-US" altLang="zh-CN" sz="2000" dirty="0"/>
              <a:t>1- (1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b </a:t>
            </a:r>
            <a:r>
              <a:rPr kumimoji="1" lang="en-US" altLang="zh-CN" sz="2000" dirty="0"/>
              <a:t>= 1-(1-0.2</a:t>
            </a:r>
            <a:r>
              <a:rPr kumimoji="1" lang="en-US" altLang="zh-CN" sz="2000" baseline="30000" dirty="0"/>
              <a:t>4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3 </a:t>
            </a:r>
            <a:r>
              <a:rPr kumimoji="1" lang="en-US" altLang="zh-CN" sz="2000" dirty="0"/>
              <a:t>= 0.0047923</a:t>
            </a:r>
          </a:p>
          <a:p>
            <a:r>
              <a:rPr kumimoji="1" lang="en-US" altLang="zh-CN" sz="2000" dirty="0"/>
              <a:t>S=0.8</a:t>
            </a:r>
            <a:r>
              <a:rPr kumimoji="1" lang="zh-CN" altLang="en-US" sz="2000" dirty="0"/>
              <a:t> 时两个用户被映射到同一个哈希桶的概率为：</a:t>
            </a:r>
            <a:endParaRPr kumimoji="1" lang="en-US" altLang="zh-CN" sz="2000" dirty="0"/>
          </a:p>
          <a:p>
            <a:r>
              <a:rPr kumimoji="1" lang="en-US" altLang="zh-CN" sz="2000" dirty="0"/>
              <a:t>1- (1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b </a:t>
            </a:r>
            <a:r>
              <a:rPr kumimoji="1" lang="en-US" altLang="zh-CN" sz="2000" dirty="0"/>
              <a:t>= 1-(1-0.2</a:t>
            </a:r>
            <a:r>
              <a:rPr kumimoji="1" lang="en-US" altLang="zh-CN" sz="2000" baseline="30000" dirty="0"/>
              <a:t>4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3 </a:t>
            </a:r>
            <a:r>
              <a:rPr kumimoji="1" lang="en-US" altLang="zh-CN" sz="2000" dirty="0"/>
              <a:t>= 0.7942029</a:t>
            </a: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假设</a:t>
            </a:r>
            <a:r>
              <a:rPr kumimoji="1" lang="en-US" altLang="zh-CN" sz="2000" dirty="0"/>
              <a:t>r=5, b=10. </a:t>
            </a:r>
          </a:p>
          <a:p>
            <a:r>
              <a:rPr kumimoji="1" lang="en-US" altLang="zh-CN" sz="2000" dirty="0"/>
              <a:t>S=0.2</a:t>
            </a:r>
            <a:r>
              <a:rPr kumimoji="1" lang="zh-CN" altLang="en-US" sz="2000" dirty="0"/>
              <a:t> 时两个用户被映射到同一个哈希桶的概率为：</a:t>
            </a:r>
            <a:endParaRPr kumimoji="1" lang="en-US" altLang="zh-CN" sz="2000" dirty="0"/>
          </a:p>
          <a:p>
            <a:r>
              <a:rPr kumimoji="1" lang="en-US" altLang="zh-CN" sz="2000" dirty="0"/>
              <a:t>1- (1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b </a:t>
            </a:r>
            <a:r>
              <a:rPr kumimoji="1" lang="en-US" altLang="zh-CN" sz="2000" dirty="0"/>
              <a:t>= 1-(1-0.2</a:t>
            </a:r>
            <a:r>
              <a:rPr kumimoji="1" lang="en-US" altLang="zh-CN" sz="2000" baseline="30000" dirty="0"/>
              <a:t>5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10 </a:t>
            </a:r>
            <a:r>
              <a:rPr kumimoji="1" lang="en-US" altLang="zh-CN" sz="2000" dirty="0"/>
              <a:t>= 0.0031953</a:t>
            </a:r>
          </a:p>
          <a:p>
            <a:r>
              <a:rPr kumimoji="1" lang="en-US" altLang="zh-CN" sz="2000" dirty="0"/>
              <a:t>S=0.8</a:t>
            </a:r>
            <a:r>
              <a:rPr kumimoji="1" lang="zh-CN" altLang="en-US" sz="2000" dirty="0"/>
              <a:t> 时两个用户被映射到同一个哈希桶的概率为：</a:t>
            </a:r>
            <a:endParaRPr kumimoji="1" lang="en-US" altLang="zh-CN" sz="2000" dirty="0"/>
          </a:p>
          <a:p>
            <a:r>
              <a:rPr kumimoji="1" lang="en-US" altLang="zh-CN" sz="2000" dirty="0"/>
              <a:t>1- (1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b </a:t>
            </a:r>
            <a:r>
              <a:rPr kumimoji="1" lang="en-US" altLang="zh-CN" sz="2000" dirty="0"/>
              <a:t>= 1-(1-0.2</a:t>
            </a:r>
            <a:r>
              <a:rPr kumimoji="1" lang="en-US" altLang="zh-CN" sz="2000" baseline="30000" dirty="0"/>
              <a:t>5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10 </a:t>
            </a:r>
            <a:r>
              <a:rPr kumimoji="1" lang="en-US" altLang="zh-CN" sz="2000" dirty="0"/>
              <a:t>= 0.9811305</a:t>
            </a: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所以我们可以通过增加</a:t>
            </a:r>
            <a:r>
              <a:rPr kumimoji="1" lang="en-US" altLang="zh-CN" sz="2000" dirty="0"/>
              <a:t>r , </a:t>
            </a:r>
            <a:r>
              <a:rPr kumimoji="1" lang="zh-CN" altLang="en-US" sz="2000" dirty="0"/>
              <a:t>来减少将原本相似度低的两个用户映射到同一个哈希桶的概率。</a:t>
            </a:r>
            <a:endParaRPr kumimoji="1" lang="en-US" altLang="zh-CN" sz="2000" dirty="0"/>
          </a:p>
          <a:p>
            <a:r>
              <a:rPr kumimoji="1" lang="zh-CN" altLang="en-US" sz="2000" dirty="0"/>
              <a:t>通过增加</a:t>
            </a:r>
            <a:r>
              <a:rPr kumimoji="1" lang="en-US" altLang="zh-CN" sz="2000" dirty="0"/>
              <a:t>b,</a:t>
            </a:r>
            <a:r>
              <a:rPr kumimoji="1" lang="zh-CN" altLang="en-US" sz="2000" dirty="0"/>
              <a:t> 来放大原本相似度高的用户映射到同一个哈希桶的概率。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25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17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min-hash-</a:t>
            </a:r>
            <a:r>
              <a:rPr lang="zh-CN" altLang="en-US" sz="3600" dirty="0"/>
              <a:t>置换操作的代码写法</a:t>
            </a:r>
            <a:endParaRPr lang="en-US" altLang="zh-CN" sz="3600" b="1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8EE78AF-1DF8-F946-B609-B91DA2A8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99" y="711773"/>
            <a:ext cx="11199713" cy="6016831"/>
          </a:xfr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altLang="zh-CN" sz="3200" dirty="0"/>
              <a:t>def doSig(inputMatrix):</a:t>
            </a:r>
            <a:br>
              <a:rPr lang="en" altLang="zh-CN" sz="3200" dirty="0"/>
            </a:br>
            <a:r>
              <a:rPr lang="en" altLang="zh-CN" sz="3200" dirty="0"/>
              <a:t>    seqSet = [i for i in range(inputMatrix.shape[0])]</a:t>
            </a:r>
            <a:r>
              <a:rPr lang="zh-CN" altLang="en-US" sz="3200" dirty="0"/>
              <a:t>    </a:t>
            </a:r>
            <a:r>
              <a:rPr lang="en-US" altLang="zh-CN" sz="3200" dirty="0"/>
              <a:t>#</a:t>
            </a:r>
            <a:r>
              <a:rPr lang="zh-CN" altLang="en-US" sz="3200" dirty="0"/>
              <a:t> 生成一个行</a:t>
            </a:r>
            <a:r>
              <a:rPr lang="en-US" altLang="zh-CN" sz="3200" dirty="0"/>
              <a:t>index</a:t>
            </a:r>
            <a:r>
              <a:rPr lang="zh-CN" altLang="en-US" sz="3200" dirty="0"/>
              <a:t>组成的列表</a:t>
            </a:r>
            <a:br>
              <a:rPr lang="en" altLang="zh-CN" sz="3200" dirty="0"/>
            </a:br>
            <a:r>
              <a:rPr lang="en" altLang="zh-CN" sz="3200" dirty="0"/>
              <a:t>    result = [-1 for i in range(inputMatrix.shape[1])]</a:t>
            </a:r>
            <a:r>
              <a:rPr lang="zh-CN" altLang="en-US" sz="3200" dirty="0"/>
              <a:t>   </a:t>
            </a:r>
            <a:r>
              <a:rPr lang="en-US" altLang="zh-CN" sz="3200" dirty="0"/>
              <a:t>#</a:t>
            </a:r>
            <a:r>
              <a:rPr lang="zh-CN" altLang="en-US" sz="3200" dirty="0"/>
              <a:t> 生成一个长度为数据长度的值为</a:t>
            </a:r>
            <a:r>
              <a:rPr lang="en-US" altLang="zh-CN" sz="3200" dirty="0"/>
              <a:t>-1</a:t>
            </a:r>
            <a:r>
              <a:rPr lang="zh-CN" altLang="en-US" sz="3200" dirty="0"/>
              <a:t>的列表</a:t>
            </a:r>
            <a:br>
              <a:rPr lang="en" altLang="zh-CN" sz="3200" dirty="0"/>
            </a:br>
            <a:r>
              <a:rPr lang="en" altLang="zh-CN" sz="3200" dirty="0"/>
              <a:t>    count = 0</a:t>
            </a:r>
            <a:r>
              <a:rPr lang="zh-CN" altLang="en-US" sz="3200" dirty="0"/>
              <a:t>                                       </a:t>
            </a:r>
            <a:r>
              <a:rPr lang="en-US" altLang="zh-CN" sz="3200" dirty="0"/>
              <a:t>#</a:t>
            </a:r>
            <a:r>
              <a:rPr lang="zh-CN" altLang="en-US" sz="3200" dirty="0"/>
              <a:t> 初始化</a:t>
            </a:r>
            <a:r>
              <a:rPr lang="en-US" altLang="zh-CN" sz="3200" dirty="0"/>
              <a:t>count</a:t>
            </a:r>
            <a:br>
              <a:rPr lang="en" altLang="zh-CN" sz="3200" dirty="0"/>
            </a:br>
            <a:br>
              <a:rPr lang="en" altLang="zh-CN" sz="3200" dirty="0"/>
            </a:br>
            <a:r>
              <a:rPr lang="en" altLang="zh-CN" sz="3200" dirty="0"/>
              <a:t>    while len(seqSet) &gt; 0:</a:t>
            </a:r>
            <a:br>
              <a:rPr lang="en" altLang="zh-CN" sz="3200" dirty="0"/>
            </a:br>
            <a:r>
              <a:rPr lang="en" altLang="zh-CN" sz="3200" dirty="0"/>
              <a:t>        randomSeq = random.choice(seqSet).     # </a:t>
            </a:r>
            <a:r>
              <a:rPr lang="zh-CN" altLang="en" sz="3200" dirty="0"/>
              <a:t>随机</a:t>
            </a:r>
            <a:r>
              <a:rPr lang="zh-CN" altLang="en-US" sz="3200" dirty="0"/>
              <a:t>选择一个序号</a:t>
            </a:r>
            <a:br>
              <a:rPr lang="en" altLang="zh-CN" sz="3200" dirty="0"/>
            </a:br>
            <a:r>
              <a:rPr lang="en" altLang="zh-CN" sz="3200" dirty="0"/>
              <a:t>        for i in range(inputMatrix.shape[1]):</a:t>
            </a:r>
            <a:r>
              <a:rPr lang="zh-CN" altLang="en-US" sz="3200" dirty="0"/>
              <a:t>        </a:t>
            </a:r>
            <a:r>
              <a:rPr lang="en-US" altLang="zh-CN" sz="3200" dirty="0"/>
              <a:t>#</a:t>
            </a:r>
            <a:r>
              <a:rPr lang="zh-CN" altLang="en-US" sz="3200" dirty="0"/>
              <a:t> 遍历所有数据在那一行的值</a:t>
            </a:r>
            <a:br>
              <a:rPr lang="en" altLang="zh-CN" sz="3200" dirty="0"/>
            </a:br>
            <a:r>
              <a:rPr lang="en" altLang="zh-CN" sz="3200" dirty="0"/>
              <a:t>            if inputMatrix[randomSeq][i] </a:t>
            </a:r>
            <a:r>
              <a:rPr lang="en-US" altLang="zh-CN" sz="3200" dirty="0"/>
              <a:t>==1</a:t>
            </a:r>
            <a:r>
              <a:rPr lang="en" altLang="zh-CN" sz="3200" dirty="0"/>
              <a:t> and result[i] == -1:</a:t>
            </a:r>
            <a:r>
              <a:rPr lang="zh-CN" altLang="en-US" sz="3200" dirty="0"/>
              <a:t>      </a:t>
            </a:r>
            <a:r>
              <a:rPr lang="en-US" altLang="zh-CN" sz="3200" dirty="0"/>
              <a:t>#</a:t>
            </a:r>
            <a:r>
              <a:rPr lang="zh-CN" altLang="en-US" sz="3200" dirty="0"/>
              <a:t>如果那一行的值为</a:t>
            </a:r>
            <a:r>
              <a:rPr lang="en-US" altLang="zh-CN" sz="3200" dirty="0"/>
              <a:t>1</a:t>
            </a:r>
            <a:r>
              <a:rPr lang="zh-CN" altLang="en-US" sz="3200" dirty="0"/>
              <a:t>，且</a:t>
            </a:r>
            <a:r>
              <a:rPr lang="en-US" altLang="zh-CN" sz="3200" dirty="0"/>
              <a:t>result</a:t>
            </a:r>
            <a:r>
              <a:rPr lang="zh-CN" altLang="en-US" sz="3200" dirty="0"/>
              <a:t>列表中对应位置的值仍为</a:t>
            </a:r>
            <a:r>
              <a:rPr lang="en-US" altLang="zh-CN" sz="3200" dirty="0"/>
              <a:t>-1</a:t>
            </a:r>
            <a:r>
              <a:rPr lang="zh-CN" altLang="en-US" sz="3200" dirty="0"/>
              <a:t>。（意为还没赋过值）</a:t>
            </a:r>
            <a:br>
              <a:rPr lang="en" altLang="zh-CN" sz="3200" dirty="0"/>
            </a:br>
            <a:r>
              <a:rPr lang="en" altLang="zh-CN" sz="3200" dirty="0"/>
              <a:t>                result[i] = randomSeq</a:t>
            </a:r>
            <a:r>
              <a:rPr lang="zh-CN" altLang="en-US" sz="3200" dirty="0"/>
              <a:t>     </a:t>
            </a:r>
            <a:r>
              <a:rPr lang="en-US" altLang="zh-CN" sz="3200" dirty="0"/>
              <a:t>#</a:t>
            </a:r>
            <a:r>
              <a:rPr lang="zh-CN" altLang="en-US" sz="3200" dirty="0"/>
              <a:t> 则将那一行的序号赋值给</a:t>
            </a:r>
            <a:r>
              <a:rPr lang="en-US" altLang="zh-CN" sz="3200" dirty="0"/>
              <a:t>result</a:t>
            </a:r>
            <a:r>
              <a:rPr lang="zh-CN" altLang="en-US" sz="3200" dirty="0"/>
              <a:t>列表中对应的位置</a:t>
            </a:r>
            <a:br>
              <a:rPr lang="en" altLang="zh-CN" sz="3200" dirty="0"/>
            </a:br>
            <a:r>
              <a:rPr lang="en" altLang="zh-CN" sz="3200" dirty="0"/>
              <a:t>                count += 1</a:t>
            </a:r>
            <a:r>
              <a:rPr lang="zh-CN" altLang="en-US" sz="3200" dirty="0"/>
              <a:t>       </a:t>
            </a:r>
            <a:r>
              <a:rPr lang="en-US" altLang="zh-CN" sz="3200" dirty="0"/>
              <a:t>#</a:t>
            </a:r>
            <a:r>
              <a:rPr lang="zh-CN" altLang="en-US" sz="3200" dirty="0"/>
              <a:t> </a:t>
            </a:r>
            <a:r>
              <a:rPr lang="en-US" altLang="zh-CN" sz="3200" dirty="0"/>
              <a:t>count</a:t>
            </a:r>
            <a:r>
              <a:rPr lang="zh-CN" altLang="en-US" sz="3200" dirty="0"/>
              <a:t>加一个</a:t>
            </a:r>
            <a:br>
              <a:rPr lang="en" altLang="zh-CN" sz="3200" dirty="0"/>
            </a:br>
            <a:br>
              <a:rPr lang="en" altLang="zh-CN" sz="3200" dirty="0"/>
            </a:br>
            <a:r>
              <a:rPr lang="en" altLang="zh-CN" sz="3200" dirty="0"/>
              <a:t>        if count == inputMatrix.shape[1</a:t>
            </a:r>
            <a:r>
              <a:rPr lang="en-US" altLang="zh-CN" sz="3200" dirty="0"/>
              <a:t>]:</a:t>
            </a:r>
          </a:p>
          <a:p>
            <a:pPr marL="0" indent="0">
              <a:buNone/>
            </a:pPr>
            <a:r>
              <a:rPr lang="en" altLang="zh-CN" sz="3200" dirty="0"/>
              <a:t>            break </a:t>
            </a:r>
            <a:r>
              <a:rPr lang="zh-CN" altLang="en-US" sz="3200" dirty="0"/>
              <a:t> </a:t>
            </a:r>
            <a:r>
              <a:rPr lang="en-US" altLang="zh-CN" sz="3200" dirty="0"/>
              <a:t>#</a:t>
            </a:r>
            <a:r>
              <a:rPr lang="zh-CN" altLang="en-US" sz="3200" dirty="0"/>
              <a:t> 当</a:t>
            </a:r>
            <a:r>
              <a:rPr lang="en-US" altLang="zh-CN" sz="3200" dirty="0"/>
              <a:t>count</a:t>
            </a:r>
            <a:r>
              <a:rPr lang="zh-CN" altLang="en-US" sz="3200" dirty="0"/>
              <a:t>数量等于数据长度后说明</a:t>
            </a:r>
            <a:r>
              <a:rPr lang="en-US" altLang="zh-CN" sz="3200" dirty="0"/>
              <a:t>result</a:t>
            </a:r>
            <a:r>
              <a:rPr lang="zh-CN" altLang="en-US" sz="3200" dirty="0"/>
              <a:t>中的值均不为</a:t>
            </a:r>
            <a:r>
              <a:rPr lang="en-US" altLang="zh-CN" sz="3200" dirty="0"/>
              <a:t>-1</a:t>
            </a:r>
            <a:r>
              <a:rPr lang="zh-CN" altLang="en-US" sz="3200" dirty="0"/>
              <a:t>，均赋过值了，所以跳出循环。</a:t>
            </a:r>
            <a:br>
              <a:rPr lang="en" altLang="zh-CN" sz="3200" dirty="0"/>
            </a:br>
            <a:r>
              <a:rPr lang="en" altLang="zh-CN" sz="3200" dirty="0"/>
              <a:t>        seqSet.remove(randomSeq)   # </a:t>
            </a:r>
            <a:r>
              <a:rPr lang="zh-CN" altLang="en" sz="3200" dirty="0"/>
              <a:t>一轮</a:t>
            </a:r>
            <a:r>
              <a:rPr lang="zh-CN" altLang="en-US" sz="3200" dirty="0"/>
              <a:t>下来</a:t>
            </a:r>
            <a:r>
              <a:rPr lang="en-US" altLang="zh-CN" sz="3200" dirty="0"/>
              <a:t>result</a:t>
            </a:r>
            <a:r>
              <a:rPr lang="zh-CN" altLang="en-US" sz="3200" dirty="0"/>
              <a:t>列表没收集出足够的数值则继续循环，但不会再选择刚那一行。</a:t>
            </a:r>
            <a:br>
              <a:rPr lang="en" altLang="zh-CN" sz="3200" dirty="0"/>
            </a:br>
            <a:r>
              <a:rPr lang="en" altLang="zh-CN" sz="3200" dirty="0"/>
              <a:t>    return result</a:t>
            </a:r>
            <a:endParaRPr lang="en-US" altLang="zh-CN" sz="29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51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" altLang="zh-CN" dirty="0"/>
              <a:t>Locality</a:t>
            </a:r>
            <a:r>
              <a:rPr lang="en" altLang="zh-CN" i="1" dirty="0"/>
              <a:t> </a:t>
            </a:r>
            <a:r>
              <a:rPr lang="en" altLang="zh-CN" dirty="0"/>
              <a:t>Sensitive</a:t>
            </a:r>
            <a:r>
              <a:rPr lang="en" altLang="zh-CN" i="1" dirty="0"/>
              <a:t> </a:t>
            </a:r>
            <a:r>
              <a:rPr lang="en" altLang="zh-CN" dirty="0"/>
              <a:t>Hashing</a:t>
            </a:r>
            <a:endParaRPr lang="en-US" altLang="zh-CN" sz="3600" b="1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77A4ACB3-7D48-214F-8935-16D567ABF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34055"/>
              </p:ext>
            </p:extLst>
          </p:nvPr>
        </p:nvGraphicFramePr>
        <p:xfrm>
          <a:off x="1450478" y="1953135"/>
          <a:ext cx="9604375" cy="325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1A18E7D-1B66-F84E-9486-EE6328915C15}"/>
              </a:ext>
            </a:extLst>
          </p:cNvPr>
          <p:cNvSpPr txBox="1"/>
          <p:nvPr/>
        </p:nvSpPr>
        <p:spPr>
          <a:xfrm>
            <a:off x="1450478" y="5517781"/>
            <a:ext cx="1019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我们可以试着随意画一条直线，将这些二维的点投影到一维的直线上。</a:t>
            </a:r>
          </a:p>
        </p:txBody>
      </p:sp>
    </p:spTree>
    <p:extLst>
      <p:ext uri="{BB962C8B-B14F-4D97-AF65-F5344CB8AC3E}">
        <p14:creationId xmlns:p14="http://schemas.microsoft.com/office/powerpoint/2010/main" val="215407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" altLang="zh-CN" dirty="0"/>
              <a:t>Locality</a:t>
            </a:r>
            <a:r>
              <a:rPr lang="en" altLang="zh-CN" i="1" dirty="0"/>
              <a:t> </a:t>
            </a:r>
            <a:r>
              <a:rPr lang="en" altLang="zh-CN" dirty="0"/>
              <a:t>Sensitive</a:t>
            </a:r>
            <a:r>
              <a:rPr lang="en" altLang="zh-CN" i="1" dirty="0"/>
              <a:t> </a:t>
            </a:r>
            <a:r>
              <a:rPr lang="en" altLang="zh-CN" dirty="0"/>
              <a:t>Hashing</a:t>
            </a:r>
            <a:endParaRPr lang="en-US" altLang="zh-CN" sz="3600" b="1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77A4ACB3-7D48-214F-8935-16D567ABF3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478" y="1953135"/>
          <a:ext cx="9604375" cy="325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1A18E7D-1B66-F84E-9486-EE6328915C15}"/>
              </a:ext>
            </a:extLst>
          </p:cNvPr>
          <p:cNvSpPr txBox="1"/>
          <p:nvPr/>
        </p:nvSpPr>
        <p:spPr>
          <a:xfrm>
            <a:off x="1450478" y="5268312"/>
            <a:ext cx="1019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通过多次比划我们可以得出两个结论：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在高维空间中原本距离相近的点投影到低维空间时，仍然会保持相近。（可用</a:t>
            </a:r>
            <a:r>
              <a:rPr kumimoji="1" lang="en-US" altLang="zh-CN" dirty="0"/>
              <a:t>or</a:t>
            </a:r>
            <a:r>
              <a:rPr kumimoji="1" lang="zh-CN" altLang="en-US" dirty="0"/>
              <a:t>手段放大概率）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在高维空间中原本距离较远的点投影到低维空间时，大概率距离仍然会远，但有小概率距离会变进。（可用</a:t>
            </a:r>
            <a:r>
              <a:rPr kumimoji="1" lang="en-US" altLang="zh-CN" dirty="0"/>
              <a:t>and</a:t>
            </a:r>
            <a:r>
              <a:rPr kumimoji="1" lang="zh-CN" altLang="en-US" dirty="0"/>
              <a:t>手段减少误判概率）。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0B7C65-587D-504D-9281-CB3E30C24AE6}"/>
              </a:ext>
            </a:extLst>
          </p:cNvPr>
          <p:cNvCxnSpPr>
            <a:cxnSpLocks/>
          </p:cNvCxnSpPr>
          <p:nvPr/>
        </p:nvCxnSpPr>
        <p:spPr>
          <a:xfrm flipV="1">
            <a:off x="983411" y="176157"/>
            <a:ext cx="6745857" cy="294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9DD59B1-A5B3-7E47-89F8-6E844624CB11}"/>
              </a:ext>
            </a:extLst>
          </p:cNvPr>
          <p:cNvCxnSpPr>
            <a:cxnSpLocks/>
          </p:cNvCxnSpPr>
          <p:nvPr/>
        </p:nvCxnSpPr>
        <p:spPr>
          <a:xfrm>
            <a:off x="10110158" y="571489"/>
            <a:ext cx="1756818" cy="341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8A66ABB-6BB4-ED49-8473-C352ADE41241}"/>
              </a:ext>
            </a:extLst>
          </p:cNvPr>
          <p:cNvCxnSpPr/>
          <p:nvPr/>
        </p:nvCxnSpPr>
        <p:spPr>
          <a:xfrm>
            <a:off x="638355" y="4418715"/>
            <a:ext cx="10765766" cy="9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4424941-CAD0-6440-ADBE-DD99D460855E}"/>
              </a:ext>
            </a:extLst>
          </p:cNvPr>
          <p:cNvCxnSpPr/>
          <p:nvPr/>
        </p:nvCxnSpPr>
        <p:spPr>
          <a:xfrm flipH="1">
            <a:off x="2898475" y="3381555"/>
            <a:ext cx="155276" cy="1276709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A1FE026-9417-F245-B707-D4D9108AFB56}"/>
              </a:ext>
            </a:extLst>
          </p:cNvPr>
          <p:cNvCxnSpPr>
            <a:cxnSpLocks/>
          </p:cNvCxnSpPr>
          <p:nvPr/>
        </p:nvCxnSpPr>
        <p:spPr>
          <a:xfrm flipH="1">
            <a:off x="3726611" y="3086937"/>
            <a:ext cx="216902" cy="1571327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3EF6FA6-C646-3A40-B218-0197AD1C663A}"/>
              </a:ext>
            </a:extLst>
          </p:cNvPr>
          <p:cNvCxnSpPr>
            <a:cxnSpLocks/>
          </p:cNvCxnSpPr>
          <p:nvPr/>
        </p:nvCxnSpPr>
        <p:spPr>
          <a:xfrm flipH="1">
            <a:off x="5434641" y="2891872"/>
            <a:ext cx="324111" cy="1991195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2BD14750-63A4-F24B-9E94-D57DA98790A8}"/>
              </a:ext>
            </a:extLst>
          </p:cNvPr>
          <p:cNvCxnSpPr>
            <a:cxnSpLocks/>
          </p:cNvCxnSpPr>
          <p:nvPr/>
        </p:nvCxnSpPr>
        <p:spPr>
          <a:xfrm flipH="1">
            <a:off x="6871559" y="2762042"/>
            <a:ext cx="378321" cy="2155443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9D012D0-BD4B-C54E-A82A-52C490C48D72}"/>
              </a:ext>
            </a:extLst>
          </p:cNvPr>
          <p:cNvCxnSpPr>
            <a:cxnSpLocks/>
          </p:cNvCxnSpPr>
          <p:nvPr/>
        </p:nvCxnSpPr>
        <p:spPr>
          <a:xfrm flipH="1">
            <a:off x="9230264" y="4411097"/>
            <a:ext cx="134330" cy="794825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732C2DAA-5A6D-FE4E-9C88-B05491248545}"/>
              </a:ext>
            </a:extLst>
          </p:cNvPr>
          <p:cNvCxnSpPr>
            <a:cxnSpLocks/>
          </p:cNvCxnSpPr>
          <p:nvPr/>
        </p:nvCxnSpPr>
        <p:spPr>
          <a:xfrm flipH="1">
            <a:off x="9511489" y="4356325"/>
            <a:ext cx="143453" cy="949392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6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804" y="21165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" altLang="zh-CN" dirty="0"/>
              <a:t>Locality</a:t>
            </a:r>
            <a:r>
              <a:rPr lang="en" altLang="zh-CN" i="1" dirty="0"/>
              <a:t> </a:t>
            </a:r>
            <a:r>
              <a:rPr lang="en" altLang="zh-CN" dirty="0"/>
              <a:t>Sensitive</a:t>
            </a:r>
            <a:r>
              <a:rPr lang="en" altLang="zh-CN" i="1" dirty="0"/>
              <a:t> </a:t>
            </a:r>
            <a:r>
              <a:rPr lang="en" altLang="zh-CN" dirty="0"/>
              <a:t>Hashing</a:t>
            </a:r>
            <a:endParaRPr lang="en-US" altLang="zh-CN" sz="3600" b="1" dirty="0"/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77A4ACB3-7D48-214F-8935-16D567ABF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525194"/>
              </p:ext>
            </p:extLst>
          </p:nvPr>
        </p:nvGraphicFramePr>
        <p:xfrm>
          <a:off x="1495646" y="981374"/>
          <a:ext cx="9604375" cy="325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1A18E7D-1B66-F84E-9486-EE6328915C15}"/>
              </a:ext>
            </a:extLst>
          </p:cNvPr>
          <p:cNvSpPr txBox="1"/>
          <p:nvPr/>
        </p:nvSpPr>
        <p:spPr>
          <a:xfrm>
            <a:off x="979537" y="4611726"/>
            <a:ext cx="10408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将直线分为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个等份（或称哈希桶），设两个点被投影到同一等份的概率为</a:t>
            </a:r>
            <a:r>
              <a:rPr kumimoji="1" lang="en-US" altLang="zh-CN" dirty="0"/>
              <a:t>S / w</a:t>
            </a:r>
            <a:r>
              <a:rPr kumimoji="1" lang="zh-CN" altLang="en-US" dirty="0"/>
              <a:t>。</a:t>
            </a:r>
            <a:r>
              <a:rPr kumimoji="1" lang="en-US" altLang="zh-CN" dirty="0"/>
              <a:t>(</a:t>
            </a:r>
            <a:r>
              <a:rPr kumimoji="1" lang="zh-CN" altLang="en-US" dirty="0"/>
              <a:t>因为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也就是等份的数量越大，投影到同一等份的概率一定越低，那么</a:t>
            </a:r>
            <a:r>
              <a:rPr kumimoji="1" lang="en-US" altLang="zh-CN" dirty="0"/>
              <a:t>S</a:t>
            </a:r>
            <a:r>
              <a:rPr kumimoji="1" lang="zh-CN" altLang="en-US" dirty="0"/>
              <a:t>就是笼统的代替两个点之间的相似度，这样便于理解。）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And</a:t>
            </a:r>
            <a:r>
              <a:rPr kumimoji="1" lang="zh-CN" altLang="en-US" dirty="0"/>
              <a:t>部分</a:t>
            </a:r>
            <a:r>
              <a:rPr kumimoji="1" lang="en-US" altLang="zh-CN" dirty="0"/>
              <a:t>:</a:t>
            </a:r>
            <a:r>
              <a:rPr kumimoji="1" lang="zh-CN" altLang="en-US" dirty="0"/>
              <a:t>重复</a:t>
            </a:r>
            <a:r>
              <a:rPr kumimoji="1" lang="en-US" altLang="zh-CN" dirty="0"/>
              <a:t>r</a:t>
            </a:r>
            <a:r>
              <a:rPr kumimoji="1" lang="zh-CN" altLang="en-US" dirty="0"/>
              <a:t>次投影，两个点之间每一次投影都投影到同一个等份的概率为</a:t>
            </a:r>
            <a:r>
              <a:rPr kumimoji="1" lang="en-US" altLang="zh-CN" dirty="0"/>
              <a:t> (S/w)</a:t>
            </a:r>
            <a:r>
              <a:rPr kumimoji="1" lang="en-US" altLang="zh-CN" baseline="30000" dirty="0"/>
              <a:t>t </a:t>
            </a:r>
            <a:r>
              <a:rPr kumimoji="1" lang="zh-CN" altLang="en-US" dirty="0"/>
              <a:t>。也就是说只要有一次不同的概率为。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(S/w)</a:t>
            </a:r>
            <a:r>
              <a:rPr kumimoji="1" lang="en-US" altLang="zh-CN" baseline="30000" dirty="0"/>
              <a:t>r</a:t>
            </a:r>
            <a:r>
              <a:rPr kumimoji="1" lang="zh-CN" altLang="en-US" dirty="0"/>
              <a:t>。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Or </a:t>
            </a:r>
            <a:r>
              <a:rPr kumimoji="1" lang="zh-CN" altLang="en-US" dirty="0"/>
              <a:t>部分</a:t>
            </a:r>
            <a:r>
              <a:rPr kumimoji="1" lang="en-US" altLang="zh-CN" dirty="0"/>
              <a:t>: </a:t>
            </a:r>
            <a:r>
              <a:rPr kumimoji="1" lang="zh-CN" altLang="en-US" dirty="0"/>
              <a:t>重复</a:t>
            </a:r>
            <a:r>
              <a:rPr kumimoji="1" lang="en-US" altLang="zh-CN" dirty="0"/>
              <a:t>b</a:t>
            </a:r>
            <a:r>
              <a:rPr kumimoji="1" lang="zh-CN" altLang="en-US" dirty="0"/>
              <a:t>次</a:t>
            </a:r>
            <a:r>
              <a:rPr kumimoji="1" lang="en-US" altLang="zh-CN" dirty="0"/>
              <a:t>and</a:t>
            </a:r>
            <a:r>
              <a:rPr kumimoji="1" lang="zh-CN" altLang="en-US" dirty="0"/>
              <a:t>部分的操作，两个点进行每次</a:t>
            </a:r>
            <a:r>
              <a:rPr kumimoji="1" lang="en-US" altLang="zh-CN" dirty="0"/>
              <a:t>and</a:t>
            </a:r>
            <a:r>
              <a:rPr kumimoji="1" lang="zh-CN" altLang="en-US" dirty="0"/>
              <a:t>操作均不会投影到同一等份的概率为。      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(S/w)</a:t>
            </a:r>
            <a:r>
              <a:rPr kumimoji="1" lang="en-US" altLang="zh-CN" baseline="30000" dirty="0"/>
              <a:t>r</a:t>
            </a:r>
            <a:r>
              <a:rPr kumimoji="1" lang="zh-CN" altLang="en-US" dirty="0"/>
              <a:t>）</a:t>
            </a:r>
            <a:r>
              <a:rPr kumimoji="1" lang="en-US" altLang="zh-CN" baseline="30000" dirty="0"/>
              <a:t>b </a:t>
            </a:r>
            <a:r>
              <a:rPr kumimoji="1" lang="en-US" altLang="zh-CN" dirty="0"/>
              <a:t>. </a:t>
            </a:r>
            <a:r>
              <a:rPr kumimoji="1" lang="zh-CN" altLang="en-US" dirty="0"/>
              <a:t>所以至少有一次能投影到同一等份的概率为</a:t>
            </a:r>
            <a:r>
              <a:rPr kumimoji="1" lang="en-US" altLang="zh-CN" dirty="0"/>
              <a:t>1-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(S/w)</a:t>
            </a:r>
            <a:r>
              <a:rPr kumimoji="1" lang="en-US" altLang="zh-CN" baseline="30000" dirty="0"/>
              <a:t>r</a:t>
            </a:r>
            <a:r>
              <a:rPr kumimoji="1" lang="zh-CN" altLang="en-US" dirty="0"/>
              <a:t>）</a:t>
            </a:r>
            <a:r>
              <a:rPr kumimoji="1" lang="en-US" altLang="zh-CN" baseline="30000" dirty="0"/>
              <a:t>b</a:t>
            </a:r>
            <a:r>
              <a:rPr kumimoji="1" lang="zh-CN" altLang="en-US" dirty="0"/>
              <a:t>）</a:t>
            </a:r>
            <a:r>
              <a:rPr kumimoji="1" lang="en-US" altLang="zh-CN" baseline="30000" dirty="0"/>
              <a:t> </a:t>
            </a:r>
            <a:endParaRPr kumimoji="1" lang="en-US" altLang="zh-CN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8A66ABB-6BB4-ED49-8473-C352ADE41241}"/>
              </a:ext>
            </a:extLst>
          </p:cNvPr>
          <p:cNvCxnSpPr/>
          <p:nvPr/>
        </p:nvCxnSpPr>
        <p:spPr>
          <a:xfrm>
            <a:off x="683523" y="3446954"/>
            <a:ext cx="10765766" cy="997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4424941-CAD0-6440-ADBE-DD99D460855E}"/>
              </a:ext>
            </a:extLst>
          </p:cNvPr>
          <p:cNvCxnSpPr/>
          <p:nvPr/>
        </p:nvCxnSpPr>
        <p:spPr>
          <a:xfrm flipH="1">
            <a:off x="2943643" y="2409794"/>
            <a:ext cx="155276" cy="1276709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A1FE026-9417-F245-B707-D4D9108AFB56}"/>
              </a:ext>
            </a:extLst>
          </p:cNvPr>
          <p:cNvCxnSpPr>
            <a:cxnSpLocks/>
          </p:cNvCxnSpPr>
          <p:nvPr/>
        </p:nvCxnSpPr>
        <p:spPr>
          <a:xfrm flipH="1">
            <a:off x="3771779" y="2115176"/>
            <a:ext cx="216902" cy="1571327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3EF6FA6-C646-3A40-B218-0197AD1C663A}"/>
              </a:ext>
            </a:extLst>
          </p:cNvPr>
          <p:cNvCxnSpPr>
            <a:cxnSpLocks/>
          </p:cNvCxnSpPr>
          <p:nvPr/>
        </p:nvCxnSpPr>
        <p:spPr>
          <a:xfrm flipH="1">
            <a:off x="5479809" y="1920111"/>
            <a:ext cx="324111" cy="1991195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2BD14750-63A4-F24B-9E94-D57DA98790A8}"/>
              </a:ext>
            </a:extLst>
          </p:cNvPr>
          <p:cNvCxnSpPr>
            <a:cxnSpLocks/>
          </p:cNvCxnSpPr>
          <p:nvPr/>
        </p:nvCxnSpPr>
        <p:spPr>
          <a:xfrm flipH="1">
            <a:off x="6916727" y="1790281"/>
            <a:ext cx="378321" cy="2155443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9D012D0-BD4B-C54E-A82A-52C490C48D72}"/>
              </a:ext>
            </a:extLst>
          </p:cNvPr>
          <p:cNvCxnSpPr>
            <a:cxnSpLocks/>
          </p:cNvCxnSpPr>
          <p:nvPr/>
        </p:nvCxnSpPr>
        <p:spPr>
          <a:xfrm flipH="1">
            <a:off x="9275432" y="3439336"/>
            <a:ext cx="134330" cy="794825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732C2DAA-5A6D-FE4E-9C88-B05491248545}"/>
              </a:ext>
            </a:extLst>
          </p:cNvPr>
          <p:cNvCxnSpPr>
            <a:cxnSpLocks/>
          </p:cNvCxnSpPr>
          <p:nvPr/>
        </p:nvCxnSpPr>
        <p:spPr>
          <a:xfrm flipH="1">
            <a:off x="9556657" y="3384564"/>
            <a:ext cx="143453" cy="949392"/>
          </a:xfrm>
          <a:prstGeom prst="line">
            <a:avLst/>
          </a:prstGeom>
          <a:ln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985FE74-3828-574E-B100-339024C1616D}"/>
              </a:ext>
            </a:extLst>
          </p:cNvPr>
          <p:cNvCxnSpPr>
            <a:cxnSpLocks/>
          </p:cNvCxnSpPr>
          <p:nvPr/>
        </p:nvCxnSpPr>
        <p:spPr>
          <a:xfrm flipV="1">
            <a:off x="1787704" y="736269"/>
            <a:ext cx="431321" cy="35976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331689C-E2EC-554A-865D-DCEDF2AEB916}"/>
              </a:ext>
            </a:extLst>
          </p:cNvPr>
          <p:cNvCxnSpPr>
            <a:cxnSpLocks/>
          </p:cNvCxnSpPr>
          <p:nvPr/>
        </p:nvCxnSpPr>
        <p:spPr>
          <a:xfrm flipV="1">
            <a:off x="3218200" y="921686"/>
            <a:ext cx="431321" cy="35976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ADABF90-8922-E642-A02D-17FEEF17FCD1}"/>
              </a:ext>
            </a:extLst>
          </p:cNvPr>
          <p:cNvCxnSpPr>
            <a:cxnSpLocks/>
          </p:cNvCxnSpPr>
          <p:nvPr/>
        </p:nvCxnSpPr>
        <p:spPr>
          <a:xfrm flipV="1">
            <a:off x="4663744" y="921686"/>
            <a:ext cx="431321" cy="35976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4760D5BB-36A3-6549-B35F-5E06C32AEFC5}"/>
              </a:ext>
            </a:extLst>
          </p:cNvPr>
          <p:cNvCxnSpPr>
            <a:cxnSpLocks/>
          </p:cNvCxnSpPr>
          <p:nvPr/>
        </p:nvCxnSpPr>
        <p:spPr>
          <a:xfrm flipV="1">
            <a:off x="6183731" y="846806"/>
            <a:ext cx="431321" cy="35976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1D22302-5744-7344-B322-AA83F8A3D2EF}"/>
              </a:ext>
            </a:extLst>
          </p:cNvPr>
          <p:cNvCxnSpPr>
            <a:cxnSpLocks/>
          </p:cNvCxnSpPr>
          <p:nvPr/>
        </p:nvCxnSpPr>
        <p:spPr>
          <a:xfrm flipV="1">
            <a:off x="7755445" y="921686"/>
            <a:ext cx="431321" cy="35976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76C66DD-C245-DC40-AC39-F3E90203C4C7}"/>
              </a:ext>
            </a:extLst>
          </p:cNvPr>
          <p:cNvCxnSpPr>
            <a:cxnSpLocks/>
          </p:cNvCxnSpPr>
          <p:nvPr/>
        </p:nvCxnSpPr>
        <p:spPr>
          <a:xfrm flipV="1">
            <a:off x="9149262" y="921686"/>
            <a:ext cx="431321" cy="35976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2D13499-43A9-4F49-A6AC-1B592783606F}"/>
              </a:ext>
            </a:extLst>
          </p:cNvPr>
          <p:cNvCxnSpPr>
            <a:cxnSpLocks/>
          </p:cNvCxnSpPr>
          <p:nvPr/>
        </p:nvCxnSpPr>
        <p:spPr>
          <a:xfrm flipV="1">
            <a:off x="10579758" y="921686"/>
            <a:ext cx="431321" cy="35976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4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" altLang="zh-CN" dirty="0"/>
              <a:t>Locality</a:t>
            </a:r>
            <a:r>
              <a:rPr lang="en" altLang="zh-CN" i="1" dirty="0"/>
              <a:t> </a:t>
            </a:r>
            <a:r>
              <a:rPr lang="en" altLang="zh-CN" dirty="0"/>
              <a:t>Sensitive</a:t>
            </a:r>
            <a:r>
              <a:rPr lang="en" altLang="zh-CN" i="1" dirty="0"/>
              <a:t> </a:t>
            </a:r>
            <a:r>
              <a:rPr lang="en" altLang="zh-CN" dirty="0"/>
              <a:t>Hashing</a:t>
            </a:r>
            <a:endParaRPr lang="en-US" altLang="zh-CN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DCA9C89-4E88-8442-9622-FF4FB3347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3867483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zh-CN" altLang="en-US" dirty="0"/>
                  <a:t>投影操作可由线性变换代替。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假设被投影向量</a:t>
                </a:r>
                <a:r>
                  <a:rPr kumimoji="1" lang="en-US" altLang="zh-CN" dirty="0"/>
                  <a:t>x, </a:t>
                </a:r>
                <a:r>
                  <a:rPr kumimoji="1" lang="zh-CN" altLang="en-US" dirty="0"/>
                  <a:t>长度为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。则可计算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与另一个随机生成的长度为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的向量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的内积。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该内积可被认为是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在一维空间的投影。记做</a:t>
                </a:r>
                <a:r>
                  <a:rPr kumimoji="1" lang="en-US" altLang="zh-CN" dirty="0"/>
                  <a:t>x· v</a:t>
                </a:r>
                <a:r>
                  <a:rPr kumimoji="1" lang="zh-CN" altLang="en-US" dirty="0"/>
                  <a:t> 。</a:t>
                </a:r>
                <a:endParaRPr kumimoji="1" lang="en-US" altLang="zh-CN" dirty="0"/>
              </a:p>
              <a:p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设为等份数量，通常还会生成一个在</a:t>
                </a:r>
                <a:r>
                  <a:rPr kumimoji="1" lang="en-US" altLang="zh-CN" dirty="0"/>
                  <a:t>0 </a:t>
                </a:r>
                <a:r>
                  <a:rPr kumimoji="1" lang="zh-CN" altLang="en-US" dirty="0"/>
                  <a:t>到 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 间的随机变量 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。用来避免边界固化。所以投影操作的公式为</a:t>
                </a:r>
                <a:r>
                  <a:rPr kumimoji="1"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			</a:t>
                </a:r>
                <a:r>
                  <a:rPr kumimoji="1" lang="en-US" altLang="zh-CN" sz="3500" dirty="0"/>
                  <a:t>h</a:t>
                </a:r>
                <a14:m>
                  <m:oMath xmlns:m="http://schemas.openxmlformats.org/officeDocument/2006/math">
                    <m:r>
                      <a:rPr kumimoji="1" lang="en-US" altLang="zh-CN" sz="35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⇃</m:t>
                    </m:r>
                    <m:f>
                      <m:fPr>
                        <m:ctrlPr>
                          <a:rPr kumimoji="1" lang="en-US" altLang="zh-CN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3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35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sty m:val="p"/>
                          </m:rPr>
                          <a:rPr kumimoji="1" lang="en-US" altLang="zh-CN" sz="3500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kumimoji="1" lang="en-US" altLang="zh-CN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zh-CN" altLang="en-US" sz="3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sz="3500" i="1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kumimoji="1" lang="en-US" altLang="zh-CN" sz="3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kumimoji="1" lang="en-US" altLang="zh-CN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⇂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b="0" dirty="0">
                    <a:ea typeface="Cambria Math" panose="02040503050406030204" pitchFamily="18" charset="0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⇃⇂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代表向下取整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DCA9C89-4E88-8442-9622-FF4FB3347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3867483"/>
              </a:xfr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78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75" y="121126"/>
            <a:ext cx="9603275" cy="1049235"/>
          </a:xfrm>
          <a:noFill/>
        </p:spPr>
        <p:txBody>
          <a:bodyPr>
            <a:normAutofit/>
          </a:bodyPr>
          <a:lstStyle/>
          <a:p>
            <a:pPr algn="ctr"/>
            <a:r>
              <a:rPr lang="en" altLang="zh-CN" sz="3600" dirty="0"/>
              <a:t>Locality</a:t>
            </a:r>
            <a:r>
              <a:rPr lang="en" altLang="zh-CN" sz="3600" i="1" dirty="0"/>
              <a:t> </a:t>
            </a:r>
            <a:r>
              <a:rPr lang="en" altLang="zh-CN" sz="3600" dirty="0"/>
              <a:t>Sensitive</a:t>
            </a:r>
            <a:r>
              <a:rPr lang="en" altLang="zh-CN" sz="3600" i="1" dirty="0"/>
              <a:t> </a:t>
            </a:r>
            <a:r>
              <a:rPr lang="en" altLang="zh-CN" sz="3600" dirty="0"/>
              <a:t>Hashing</a:t>
            </a:r>
            <a:endParaRPr lang="en-US" altLang="zh-CN" sz="36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CDFAC3E-4C1E-4543-8743-CC3C717B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6877"/>
              </p:ext>
            </p:extLst>
          </p:nvPr>
        </p:nvGraphicFramePr>
        <p:xfrm>
          <a:off x="1399819" y="1378823"/>
          <a:ext cx="2808000" cy="477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59608368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487058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866034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46203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248035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7723566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067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5883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3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667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826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67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5775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63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164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0658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8998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7248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68709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436B45C-4BEB-DB4D-803B-0BADD3AB11B0}"/>
              </a:ext>
            </a:extLst>
          </p:cNvPr>
          <p:cNvCxnSpPr>
            <a:cxnSpLocks/>
          </p:cNvCxnSpPr>
          <p:nvPr/>
        </p:nvCxnSpPr>
        <p:spPr>
          <a:xfrm>
            <a:off x="569343" y="3209027"/>
            <a:ext cx="441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B5A1FB7-BA86-F847-BC93-A2902B91F943}"/>
              </a:ext>
            </a:extLst>
          </p:cNvPr>
          <p:cNvCxnSpPr>
            <a:cxnSpLocks/>
          </p:cNvCxnSpPr>
          <p:nvPr/>
        </p:nvCxnSpPr>
        <p:spPr>
          <a:xfrm>
            <a:off x="569343" y="4672642"/>
            <a:ext cx="441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5614057-DF38-FE4E-BB51-A84D6DFEE37D}"/>
              </a:ext>
            </a:extLst>
          </p:cNvPr>
          <p:cNvSpPr txBox="1"/>
          <p:nvPr/>
        </p:nvSpPr>
        <p:spPr>
          <a:xfrm>
            <a:off x="4399472" y="3764252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rows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F776B0-3E60-6940-8084-6EED7B3557D1}"/>
              </a:ext>
            </a:extLst>
          </p:cNvPr>
          <p:cNvSpPr txBox="1"/>
          <p:nvPr/>
        </p:nvSpPr>
        <p:spPr>
          <a:xfrm>
            <a:off x="5213431" y="376738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bands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F50933-4757-2B4B-83C2-7DB8207F0FA1}"/>
              </a:ext>
            </a:extLst>
          </p:cNvPr>
          <p:cNvCxnSpPr/>
          <p:nvPr/>
        </p:nvCxnSpPr>
        <p:spPr>
          <a:xfrm flipV="1">
            <a:off x="4606506" y="3209027"/>
            <a:ext cx="0" cy="55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5650AC3-3C46-EC4C-A047-ED2432D2943E}"/>
              </a:ext>
            </a:extLst>
          </p:cNvPr>
          <p:cNvCxnSpPr/>
          <p:nvPr/>
        </p:nvCxnSpPr>
        <p:spPr>
          <a:xfrm>
            <a:off x="4606506" y="4117418"/>
            <a:ext cx="0" cy="55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C844142-1F9A-3B4B-B32A-38030CF30E41}"/>
              </a:ext>
            </a:extLst>
          </p:cNvPr>
          <p:cNvCxnSpPr>
            <a:stCxn id="18" idx="0"/>
          </p:cNvCxnSpPr>
          <p:nvPr/>
        </p:nvCxnSpPr>
        <p:spPr>
          <a:xfrm flipV="1">
            <a:off x="5572664" y="1377550"/>
            <a:ext cx="0" cy="238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06FEB9C-BCDB-C546-A697-162FFDC73AD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572664" y="4136719"/>
            <a:ext cx="0" cy="20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D83503B-AB64-F041-B83C-A0E603EC0F6D}"/>
              </a:ext>
            </a:extLst>
          </p:cNvPr>
          <p:cNvSpPr txBox="1"/>
          <p:nvPr/>
        </p:nvSpPr>
        <p:spPr>
          <a:xfrm>
            <a:off x="6179588" y="2979422"/>
            <a:ext cx="5767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然后可重复进行</a:t>
            </a:r>
            <a:r>
              <a:rPr kumimoji="1" lang="en-US" altLang="zh-CN" sz="2000" dirty="0"/>
              <a:t>rows * bands</a:t>
            </a:r>
            <a:r>
              <a:rPr kumimoji="1" lang="zh-CN" altLang="en-US" sz="2000" dirty="0"/>
              <a:t>次数的随机投影操作。</a:t>
            </a:r>
            <a:endParaRPr kumimoji="1" lang="en-US" altLang="zh-CN" sz="2000" dirty="0"/>
          </a:p>
          <a:p>
            <a:r>
              <a:rPr kumimoji="1" lang="zh-CN" altLang="en-US" sz="2000" dirty="0"/>
              <a:t>将每一次得到的</a:t>
            </a:r>
            <a:r>
              <a:rPr kumimoji="1" lang="en-US" altLang="zh-CN" sz="2000" dirty="0"/>
              <a:t>h</a:t>
            </a:r>
            <a:r>
              <a:rPr kumimoji="1" lang="zh-CN" altLang="en-US" sz="2000" dirty="0"/>
              <a:t>组合起来生成签名矩阵。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将矩阵等分成</a:t>
            </a:r>
            <a:r>
              <a:rPr kumimoji="1" lang="en-US" altLang="zh-CN" sz="2000" dirty="0"/>
              <a:t>bands</a:t>
            </a:r>
            <a:r>
              <a:rPr kumimoji="1" lang="zh-CN" altLang="en-US" sz="2000" dirty="0"/>
              <a:t>份，每份有</a:t>
            </a:r>
            <a:r>
              <a:rPr kumimoji="1" lang="en-US" altLang="zh-CN" sz="2000" dirty="0"/>
              <a:t>rows</a:t>
            </a:r>
            <a:r>
              <a:rPr kumimoji="1" lang="zh-CN" altLang="en-US" sz="2000" dirty="0"/>
              <a:t>的行数。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进行</a:t>
            </a:r>
            <a:r>
              <a:rPr kumimoji="1" lang="en-US" altLang="zh-CN" sz="2000" dirty="0"/>
              <a:t>And then Or </a:t>
            </a:r>
            <a:r>
              <a:rPr kumimoji="1" lang="zh-CN" altLang="en-US" sz="2000" dirty="0"/>
              <a:t>操作从而，快速得到相似的向量。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91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推荐系统中的召回层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C46DAC-5111-B14C-A847-32F4BFF1EBA7}"/>
              </a:ext>
            </a:extLst>
          </p:cNvPr>
          <p:cNvSpPr/>
          <p:nvPr/>
        </p:nvSpPr>
        <p:spPr>
          <a:xfrm>
            <a:off x="590967" y="2115783"/>
            <a:ext cx="1721223" cy="2245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千百万量级的候选物品集合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EDBFAB-91C6-1B43-944E-31D446C5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347" y="2293371"/>
            <a:ext cx="2553355" cy="1890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召回层：将百万量级的</a:t>
            </a:r>
            <a:r>
              <a:rPr kumimoji="1" lang="en-US" altLang="zh-CN" dirty="0">
                <a:solidFill>
                  <a:schemeClr val="tx1"/>
                </a:solidFill>
              </a:rPr>
              <a:t>item</a:t>
            </a:r>
            <a:r>
              <a:rPr kumimoji="1" lang="zh-CN" altLang="en-US" dirty="0">
                <a:solidFill>
                  <a:schemeClr val="tx1"/>
                </a:solidFill>
              </a:rPr>
              <a:t>筛选出几百量级。保证召回率。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385EE2-540D-DB4F-BC12-50A2F8079F89}"/>
              </a:ext>
            </a:extLst>
          </p:cNvPr>
          <p:cNvSpPr/>
          <p:nvPr/>
        </p:nvSpPr>
        <p:spPr>
          <a:xfrm>
            <a:off x="6918488" y="2301263"/>
            <a:ext cx="2214282" cy="1882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排序层：得到精确的排序结果，从而推荐给用户前</a:t>
            </a:r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名的</a:t>
            </a:r>
            <a:r>
              <a:rPr kumimoji="1" lang="en-US" altLang="zh-CN" dirty="0">
                <a:solidFill>
                  <a:schemeClr val="tx1"/>
                </a:solidFill>
              </a:rPr>
              <a:t>item</a:t>
            </a:r>
            <a:r>
              <a:rPr kumimoji="1" lang="zh-CN" altLang="en-US" dirty="0">
                <a:solidFill>
                  <a:schemeClr val="tx1"/>
                </a:solidFill>
              </a:rPr>
              <a:t>。保证精确率。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C38806-AFD9-EF47-A5CA-60D89081DA5F}"/>
              </a:ext>
            </a:extLst>
          </p:cNvPr>
          <p:cNvSpPr/>
          <p:nvPr/>
        </p:nvSpPr>
        <p:spPr>
          <a:xfrm>
            <a:off x="10042712" y="2115783"/>
            <a:ext cx="1465729" cy="2245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给到用户的推荐列表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DAD7661-AB72-1241-AFAB-11F922BB4ED5}"/>
              </a:ext>
            </a:extLst>
          </p:cNvPr>
          <p:cNvCxnSpPr/>
          <p:nvPr/>
        </p:nvCxnSpPr>
        <p:spPr>
          <a:xfrm>
            <a:off x="2433918" y="3231795"/>
            <a:ext cx="72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6E9FEB7-8C79-7042-A104-8129051B34E9}"/>
              </a:ext>
            </a:extLst>
          </p:cNvPr>
          <p:cNvCxnSpPr/>
          <p:nvPr/>
        </p:nvCxnSpPr>
        <p:spPr>
          <a:xfrm>
            <a:off x="6063503" y="3231795"/>
            <a:ext cx="72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E8B6823-B751-5E42-BDD7-F5992CD38699}"/>
              </a:ext>
            </a:extLst>
          </p:cNvPr>
          <p:cNvCxnSpPr/>
          <p:nvPr/>
        </p:nvCxnSpPr>
        <p:spPr>
          <a:xfrm>
            <a:off x="9229165" y="3231795"/>
            <a:ext cx="72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989BCF0-0FD5-3546-957F-21C7F3F8EF2C}"/>
              </a:ext>
            </a:extLst>
          </p:cNvPr>
          <p:cNvSpPr txBox="1"/>
          <p:nvPr/>
        </p:nvSpPr>
        <p:spPr>
          <a:xfrm>
            <a:off x="1253938" y="4561850"/>
            <a:ext cx="832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精确率：在推荐系统中体现为用户的点击率。</a:t>
            </a:r>
            <a:endParaRPr kumimoji="1" lang="en-US" altLang="zh-CN" dirty="0"/>
          </a:p>
          <a:p>
            <a:r>
              <a:rPr kumimoji="1" lang="zh-CN" altLang="en-US" dirty="0"/>
              <a:t>召回率：在推荐系统中体现为是否足够挖掘出用户感兴趣的</a:t>
            </a:r>
            <a:r>
              <a:rPr kumimoji="1" lang="en-US" altLang="zh-CN" dirty="0"/>
              <a:t>item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i="1" dirty="0"/>
              <a:t>如果一味推荐热度很高的</a:t>
            </a:r>
            <a:r>
              <a:rPr kumimoji="1" lang="en-US" altLang="zh-CN" i="1" dirty="0"/>
              <a:t>item</a:t>
            </a:r>
            <a:r>
              <a:rPr kumimoji="1" lang="zh-CN" altLang="en-US" i="1" dirty="0"/>
              <a:t>给用户，那么点击率也许会高，但召回率一定低。</a:t>
            </a:r>
          </a:p>
        </p:txBody>
      </p:sp>
    </p:spTree>
    <p:extLst>
      <p:ext uri="{BB962C8B-B14F-4D97-AF65-F5344CB8AC3E}">
        <p14:creationId xmlns:p14="http://schemas.microsoft.com/office/powerpoint/2010/main" val="397511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b="1" dirty="0"/>
              <a:t>召回层的做法</a:t>
            </a:r>
            <a:endParaRPr lang="en-US" altLang="zh-CN" sz="3600" b="1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D184E0D-F4D6-3D49-825F-4F7F4EF6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31056"/>
            <a:ext cx="9603274" cy="385704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 通过逻辑筛选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例：兴趣标签，注册信息筛选，</a:t>
            </a:r>
            <a:r>
              <a:rPr lang="zh-CN" altLang="en-US" sz="1800" dirty="0"/>
              <a:t>最近</a:t>
            </a:r>
            <a:r>
              <a:rPr lang="zh-CN" altLang="en-US" sz="1600" dirty="0"/>
              <a:t>流行，朋友喜欢，热门冷门视频</a:t>
            </a:r>
            <a:endParaRPr lang="en-US" altLang="zh-CN" sz="1600" dirty="0"/>
          </a:p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  协同过滤 </a:t>
            </a:r>
            <a:r>
              <a:rPr lang="en-US" altLang="zh-CN" dirty="0"/>
              <a:t>+</a:t>
            </a:r>
            <a:r>
              <a:rPr lang="zh-CN" altLang="en-US" dirty="0"/>
              <a:t> 快速近邻搜索算法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协同过滤：即通过拥有共同爱好的用户，或者被同样用户喜欢的物品协同过滤出候选物品</a:t>
            </a:r>
            <a:endParaRPr lang="en-US" altLang="zh-CN" sz="1600" dirty="0"/>
          </a:p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Embedding + </a:t>
            </a:r>
            <a:r>
              <a:rPr lang="zh-CN" altLang="en-US" dirty="0"/>
              <a:t>快速近邻搜索算法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Embedding</a:t>
            </a:r>
            <a:r>
              <a:rPr lang="zh-CN" altLang="en-US" sz="1600" dirty="0"/>
              <a:t>：即通过各种</a:t>
            </a:r>
            <a:r>
              <a:rPr lang="en-US" altLang="zh-CN" sz="1600" dirty="0"/>
              <a:t>embedding</a:t>
            </a:r>
            <a:r>
              <a:rPr lang="zh-CN" altLang="en-US" sz="1600" dirty="0"/>
              <a:t>手段得到的向量。例如：</a:t>
            </a:r>
            <a:r>
              <a:rPr lang="en-US" altLang="zh-CN" sz="1600" dirty="0"/>
              <a:t>word2vec, graph embedding, bert</a:t>
            </a:r>
          </a:p>
          <a:p>
            <a:pPr marL="0" indent="0">
              <a:buNone/>
            </a:pPr>
            <a:r>
              <a:rPr lang="zh-CN" altLang="en-US" sz="1600" dirty="0"/>
              <a:t>快速近邻搜索算法 </a:t>
            </a:r>
            <a:r>
              <a:rPr lang="en-US" altLang="zh-CN" sz="1600" dirty="0"/>
              <a:t>: KDTree, min-hash, LSH</a:t>
            </a:r>
          </a:p>
          <a:p>
            <a:pPr marL="0" indent="0">
              <a:buNone/>
            </a:pP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28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6" y="54826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快速近邻搜索算法</a:t>
            </a:r>
            <a:endParaRPr lang="en-US" altLang="zh-CN" sz="3600" b="1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D184E0D-F4D6-3D49-825F-4F7F4EF6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255765"/>
            <a:ext cx="9603274" cy="5923792"/>
          </a:xfrm>
        </p:spPr>
        <p:txBody>
          <a:bodyPr/>
          <a:lstStyle/>
          <a:p>
            <a:r>
              <a:rPr lang="zh-CN" altLang="en-US" dirty="0"/>
              <a:t>快速近邻搜索算法是指快速搜索出近邻的算法。</a:t>
            </a:r>
            <a:endParaRPr lang="en-US" altLang="zh-CN" dirty="0"/>
          </a:p>
          <a:p>
            <a:r>
              <a:rPr lang="zh-CN" altLang="en-US" dirty="0"/>
              <a:t>例如给定如下一串数字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任务是要找出这串数字与查询值 </a:t>
            </a:r>
            <a:r>
              <a:rPr lang="en-US" altLang="zh-CN" dirty="0"/>
              <a:t>x </a:t>
            </a:r>
            <a:r>
              <a:rPr lang="zh-CN" altLang="en-US" dirty="0"/>
              <a:t>距离最近的一个数字，普通的做法就是将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以上数字一一做比较，则时间复杂度就是 </a:t>
            </a:r>
            <a:r>
              <a:rPr lang="en-US" altLang="zh-CN" dirty="0"/>
              <a:t>n.</a:t>
            </a:r>
          </a:p>
          <a:p>
            <a:r>
              <a:rPr lang="zh-CN" altLang="en-US" dirty="0"/>
              <a:t>如果我们将以上的数字有序排列一下变成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那么在做比较时可以先将与中位数</a:t>
            </a:r>
            <a:r>
              <a:rPr lang="en-US" altLang="zh-CN" dirty="0"/>
              <a:t>5</a:t>
            </a:r>
            <a:r>
              <a:rPr lang="zh-CN" altLang="en-US" dirty="0"/>
              <a:t>比较，如果比</a:t>
            </a:r>
            <a:r>
              <a:rPr lang="en-US" altLang="zh-CN" dirty="0"/>
              <a:t>5</a:t>
            </a:r>
            <a:r>
              <a:rPr lang="zh-CN" altLang="en-US" dirty="0"/>
              <a:t>大，则可以省略</a:t>
            </a:r>
            <a:r>
              <a:rPr lang="en-US" altLang="zh-CN" dirty="0"/>
              <a:t>5</a:t>
            </a:r>
            <a:r>
              <a:rPr lang="zh-CN" altLang="en-US" dirty="0"/>
              <a:t>左边的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4. </a:t>
            </a:r>
            <a:r>
              <a:rPr lang="zh-CN" altLang="en-US" dirty="0"/>
              <a:t>以此类推，每次只可中位数比较即可。时间复杂度则降为 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n.</a:t>
            </a:r>
          </a:p>
          <a:p>
            <a:r>
              <a:rPr lang="en-US" altLang="zh-CN" dirty="0"/>
              <a:t>KDTree</a:t>
            </a:r>
            <a:r>
              <a:rPr lang="zh-CN" altLang="en-US" dirty="0"/>
              <a:t>就是以此为基准思想建立的树状结构，从而节省查询海量数据的时间。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38C7718-FCD9-E04E-9295-F3A5445B4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94876"/>
              </p:ext>
            </p:extLst>
          </p:nvPr>
        </p:nvGraphicFramePr>
        <p:xfrm>
          <a:off x="1635182" y="2305000"/>
          <a:ext cx="8127999" cy="365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865338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8890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68391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578679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179961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851401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5286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178116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670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708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E378C3-FDC5-7A43-A93A-8E74EC65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39958"/>
              </p:ext>
            </p:extLst>
          </p:nvPr>
        </p:nvGraphicFramePr>
        <p:xfrm>
          <a:off x="1635182" y="4217661"/>
          <a:ext cx="8127999" cy="365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865338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8890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68391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578679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179961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8514016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5286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178116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670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7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0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LSH</a:t>
            </a:r>
            <a:r>
              <a:rPr lang="zh-CN" altLang="en-US" sz="3600" dirty="0"/>
              <a:t>与</a:t>
            </a:r>
            <a:r>
              <a:rPr lang="en-US" altLang="zh-CN" sz="3600" dirty="0"/>
              <a:t>min-hash</a:t>
            </a:r>
            <a:endParaRPr lang="en-US" altLang="zh-CN" sz="3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562E43-41AE-5845-BC4E-8B1130D4A917}"/>
              </a:ext>
            </a:extLst>
          </p:cNvPr>
          <p:cNvSpPr txBox="1"/>
          <p:nvPr/>
        </p:nvSpPr>
        <p:spPr>
          <a:xfrm>
            <a:off x="1451578" y="1831057"/>
            <a:ext cx="90404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lsh </a:t>
            </a:r>
            <a:r>
              <a:rPr kumimoji="1" lang="zh-CN" altLang="en-US" sz="2400" dirty="0"/>
              <a:t>全称是</a:t>
            </a:r>
            <a:r>
              <a:rPr lang="en" altLang="zh-CN" sz="2400" dirty="0"/>
              <a:t>Locality Sensitive Hashing</a:t>
            </a:r>
            <a:r>
              <a:rPr lang="zh-CN" altLang="en-US" sz="2400" dirty="0"/>
              <a:t>（局部敏感哈希）。 利用</a:t>
            </a:r>
            <a:r>
              <a:rPr lang="en-US" altLang="zh-CN" sz="2400" dirty="0"/>
              <a:t>And then Or </a:t>
            </a:r>
            <a:r>
              <a:rPr lang="zh-CN" altLang="en-US" sz="2400" dirty="0"/>
              <a:t>操作使查准的概率增大，误判的概率降低。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Min-hash : </a:t>
            </a:r>
            <a:r>
              <a:rPr kumimoji="1" lang="zh-CN" altLang="en-US" sz="2400" dirty="0"/>
              <a:t>属于</a:t>
            </a:r>
            <a:r>
              <a:rPr kumimoji="1" lang="en-US" altLang="zh-CN" sz="2400" dirty="0"/>
              <a:t>lsh</a:t>
            </a:r>
            <a:r>
              <a:rPr kumimoji="1" lang="zh-CN" altLang="en-US" sz="2400" dirty="0"/>
              <a:t>的一种，当两个向量能求</a:t>
            </a:r>
            <a:r>
              <a:rPr kumimoji="1" lang="en-US" altLang="zh-CN" sz="2400" dirty="0"/>
              <a:t>Jaccard</a:t>
            </a:r>
            <a:r>
              <a:rPr kumimoji="1" lang="zh-CN" altLang="en-US" sz="2400" dirty="0"/>
              <a:t>相似度时可用此方法。</a:t>
            </a:r>
            <a:r>
              <a:rPr kumimoji="1" lang="en-US" altLang="zh-CN" sz="2400" dirty="0"/>
              <a:t>Jaccard</a:t>
            </a:r>
            <a:r>
              <a:rPr kumimoji="1" lang="zh-CN" altLang="en-US" sz="2400" dirty="0"/>
              <a:t>相似度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交集 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 并集。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7006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8182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min-hash-</a:t>
            </a:r>
            <a:r>
              <a:rPr lang="zh-CN" altLang="en-US" sz="3600" dirty="0"/>
              <a:t>步骤</a:t>
            </a:r>
            <a:endParaRPr lang="en-US" altLang="zh-CN" sz="3600" b="1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134F248-0762-104C-BB08-291D54C2E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908230"/>
              </p:ext>
            </p:extLst>
          </p:nvPr>
        </p:nvGraphicFramePr>
        <p:xfrm>
          <a:off x="1900152" y="2513007"/>
          <a:ext cx="3276000" cy="2340000"/>
        </p:xfrm>
        <a:graphic>
          <a:graphicData uri="http://schemas.openxmlformats.org/drawingml/2006/table">
            <a:tbl>
              <a:tblPr firstRow="1" bandRow="1">
                <a:effectLst/>
                <a:tableStyleId>{638B1855-1B75-4FBE-930C-398BA8C253C6}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85424857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66253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797993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073919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444130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608093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3613710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4342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5629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786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96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668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5DDF66-145C-334D-A946-4598FAE29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43760"/>
              </p:ext>
            </p:extLst>
          </p:nvPr>
        </p:nvGraphicFramePr>
        <p:xfrm>
          <a:off x="7228633" y="2402550"/>
          <a:ext cx="2340000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155912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322307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3546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57063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168752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15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473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738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840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560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021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6814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C562E43-41AE-5845-BC4E-8B1130D4A917}"/>
              </a:ext>
            </a:extLst>
          </p:cNvPr>
          <p:cNvSpPr txBox="1"/>
          <p:nvPr/>
        </p:nvSpPr>
        <p:spPr>
          <a:xfrm>
            <a:off x="1621766" y="1987366"/>
            <a:ext cx="22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得到一个共现矩阵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1D9EAD-B362-4D4B-AA74-3CD4670D8823}"/>
              </a:ext>
            </a:extLst>
          </p:cNvPr>
          <p:cNvSpPr txBox="1"/>
          <p:nvPr/>
        </p:nvSpPr>
        <p:spPr>
          <a:xfrm>
            <a:off x="7308816" y="1987366"/>
            <a:ext cx="2518913" cy="37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转置一下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9AE99D-C15D-F04D-BB5F-DC822E0E4E77}"/>
              </a:ext>
            </a:extLst>
          </p:cNvPr>
          <p:cNvCxnSpPr/>
          <p:nvPr/>
        </p:nvCxnSpPr>
        <p:spPr>
          <a:xfrm>
            <a:off x="5451894" y="3778370"/>
            <a:ext cx="150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8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19" y="32518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min-hash-</a:t>
            </a:r>
            <a:r>
              <a:rPr lang="zh-CN" altLang="en-US" sz="3600" dirty="0"/>
              <a:t>步骤</a:t>
            </a:r>
            <a:endParaRPr lang="en-US" altLang="zh-CN" sz="36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5DDF66-145C-334D-A946-4598FAE29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31553"/>
              </p:ext>
            </p:extLst>
          </p:nvPr>
        </p:nvGraphicFramePr>
        <p:xfrm>
          <a:off x="6485309" y="1654645"/>
          <a:ext cx="2340000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155912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322307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3546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57063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168752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15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473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738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840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560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021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6814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51D9EAD-B362-4D4B-AA74-3CD4670D8823}"/>
              </a:ext>
            </a:extLst>
          </p:cNvPr>
          <p:cNvSpPr txBox="1"/>
          <p:nvPr/>
        </p:nvSpPr>
        <p:spPr>
          <a:xfrm>
            <a:off x="779422" y="1159300"/>
            <a:ext cx="97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将矩阵随机按行置换 </a:t>
            </a:r>
            <a:r>
              <a:rPr kumimoji="1" lang="en-US" altLang="zh-CN" dirty="0"/>
              <a:t>t </a:t>
            </a:r>
            <a:r>
              <a:rPr kumimoji="1" lang="zh-CN" altLang="en-US" dirty="0"/>
              <a:t>次。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9D8C555-24A7-2947-8075-F0B22AD4A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25439"/>
              </p:ext>
            </p:extLst>
          </p:nvPr>
        </p:nvGraphicFramePr>
        <p:xfrm>
          <a:off x="784855" y="1654645"/>
          <a:ext cx="2340000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155912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322307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3546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57063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168752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15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473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738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840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560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021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6814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58AD05E-52D3-8C4C-8AD1-4200EB10D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06899"/>
              </p:ext>
            </p:extLst>
          </p:nvPr>
        </p:nvGraphicFramePr>
        <p:xfrm>
          <a:off x="3635082" y="1654645"/>
          <a:ext cx="2340000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155912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322307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3546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57063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168752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15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473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738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840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560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021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6814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E9386C2-6222-3C43-930E-D10DF2721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09906"/>
              </p:ext>
            </p:extLst>
          </p:nvPr>
        </p:nvGraphicFramePr>
        <p:xfrm>
          <a:off x="9335536" y="1648504"/>
          <a:ext cx="2340000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155912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322307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3546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57063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168752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15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473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738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840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560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021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6814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1E2021-B1BA-3240-BBDC-EAA4CAEC6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55218"/>
              </p:ext>
            </p:extLst>
          </p:nvPr>
        </p:nvGraphicFramePr>
        <p:xfrm>
          <a:off x="4473456" y="5153628"/>
          <a:ext cx="3456000" cy="146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93876482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9457975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5003423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2801384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862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8253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8117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7849"/>
                  </a:ext>
                </a:extLst>
              </a:tr>
            </a:tbl>
          </a:graphicData>
        </a:graphic>
      </p:graphicFrame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906B8978-6832-6340-96AB-70A5CC39A125}"/>
              </a:ext>
            </a:extLst>
          </p:cNvPr>
          <p:cNvCxnSpPr>
            <a:endCxn id="4" idx="0"/>
          </p:cNvCxnSpPr>
          <p:nvPr/>
        </p:nvCxnSpPr>
        <p:spPr>
          <a:xfrm>
            <a:off x="1954855" y="4672505"/>
            <a:ext cx="4246601" cy="481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902498AD-4334-AE4C-B995-FBD601FD03A0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6201456" y="4672504"/>
            <a:ext cx="4304080" cy="481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59329A3-9B71-3745-973F-8D16D2D56EFF}"/>
              </a:ext>
            </a:extLst>
          </p:cNvPr>
          <p:cNvSpPr txBox="1"/>
          <p:nvPr/>
        </p:nvSpPr>
        <p:spPr>
          <a:xfrm>
            <a:off x="1766289" y="5153628"/>
            <a:ext cx="259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然后记录下每列</a:t>
            </a:r>
            <a:endParaRPr kumimoji="1" lang="en-US" altLang="zh-CN" dirty="0"/>
          </a:p>
          <a:p>
            <a:r>
              <a:rPr kumimoji="1" lang="zh-CN" altLang="en-US" dirty="0"/>
              <a:t>第一次出现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的坐标。</a:t>
            </a:r>
            <a:endParaRPr kumimoji="1" lang="en-US" altLang="zh-CN" dirty="0"/>
          </a:p>
          <a:p>
            <a:r>
              <a:rPr kumimoji="1" lang="zh-CN" altLang="en-US" dirty="0"/>
              <a:t>组成</a:t>
            </a:r>
            <a:r>
              <a:rPr kumimoji="1" lang="en-US" altLang="zh-CN" dirty="0"/>
              <a:t>t x m </a:t>
            </a:r>
            <a:r>
              <a:rPr kumimoji="1" lang="zh-CN" altLang="en-US" dirty="0"/>
              <a:t>的签名矩阵。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为用户数量）</a:t>
            </a:r>
          </a:p>
        </p:txBody>
      </p:sp>
    </p:spTree>
    <p:extLst>
      <p:ext uri="{BB962C8B-B14F-4D97-AF65-F5344CB8AC3E}">
        <p14:creationId xmlns:p14="http://schemas.microsoft.com/office/powerpoint/2010/main" val="327664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19" y="32518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min-hash-</a:t>
            </a:r>
            <a:r>
              <a:rPr lang="zh-CN" altLang="en-US" sz="3600" dirty="0"/>
              <a:t>步骤</a:t>
            </a:r>
            <a:endParaRPr lang="en-US" altLang="zh-CN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1D9EAD-B362-4D4B-AA74-3CD4670D8823}"/>
              </a:ext>
            </a:extLst>
          </p:cNvPr>
          <p:cNvSpPr txBox="1"/>
          <p:nvPr/>
        </p:nvSpPr>
        <p:spPr>
          <a:xfrm>
            <a:off x="1338399" y="2197219"/>
            <a:ext cx="972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将签名矩阵按行分成</a:t>
            </a:r>
            <a:r>
              <a:rPr kumimoji="1" lang="en-US" altLang="zh-CN" dirty="0"/>
              <a:t>b</a:t>
            </a:r>
            <a:r>
              <a:rPr kumimoji="1" lang="zh-CN" altLang="en-US" dirty="0"/>
              <a:t>份。 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1E2021-B1BA-3240-BBDC-EAA4CAEC6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61851"/>
              </p:ext>
            </p:extLst>
          </p:nvPr>
        </p:nvGraphicFramePr>
        <p:xfrm>
          <a:off x="1898522" y="2751714"/>
          <a:ext cx="3456000" cy="1833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93876482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9457975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5003423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28013848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86268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716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88253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8117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7849"/>
                  </a:ext>
                </a:extLst>
              </a:tr>
            </a:tbl>
          </a:graphicData>
        </a:graphic>
      </p:graphicFrame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F2EADD7-8315-F147-8BE4-AB8DC40EC17F}"/>
              </a:ext>
            </a:extLst>
          </p:cNvPr>
          <p:cNvCxnSpPr/>
          <p:nvPr/>
        </p:nvCxnSpPr>
        <p:spPr>
          <a:xfrm>
            <a:off x="495133" y="3840342"/>
            <a:ext cx="6262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4D5FD93-7F37-5C4A-9374-7F187FFC4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984"/>
              </p:ext>
            </p:extLst>
          </p:nvPr>
        </p:nvGraphicFramePr>
        <p:xfrm>
          <a:off x="7645428" y="2415589"/>
          <a:ext cx="2340000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155912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322307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53546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157063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168752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15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473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738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840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560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021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6814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28C414B-4648-E140-BE71-16E403DD6203}"/>
              </a:ext>
            </a:extLst>
          </p:cNvPr>
          <p:cNvSpPr txBox="1"/>
          <p:nvPr/>
        </p:nvSpPr>
        <p:spPr>
          <a:xfrm>
            <a:off x="1399819" y="4882254"/>
            <a:ext cx="44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比对被分好的每一列的值，有相同的则可认为他们两个相似。如上图所示可以认为</a:t>
            </a:r>
            <a:r>
              <a:rPr kumimoji="1" lang="en-US" altLang="zh-CN" dirty="0"/>
              <a:t>u1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u2</a:t>
            </a:r>
            <a:r>
              <a:rPr kumimoji="1" lang="zh-CN" altLang="en-US" dirty="0"/>
              <a:t>相似。</a:t>
            </a:r>
          </a:p>
        </p:txBody>
      </p:sp>
      <p:sp>
        <p:nvSpPr>
          <p:cNvPr id="12" name="同心圆 11">
            <a:extLst>
              <a:ext uri="{FF2B5EF4-FFF2-40B4-BE49-F238E27FC236}">
                <a16:creationId xmlns:a16="http://schemas.microsoft.com/office/drawing/2014/main" id="{8E225167-03F8-014E-88A8-29C6393B3A7E}"/>
              </a:ext>
            </a:extLst>
          </p:cNvPr>
          <p:cNvSpPr/>
          <p:nvPr/>
        </p:nvSpPr>
        <p:spPr>
          <a:xfrm>
            <a:off x="2120920" y="3080337"/>
            <a:ext cx="386056" cy="881207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同心圆 19">
            <a:extLst>
              <a:ext uri="{FF2B5EF4-FFF2-40B4-BE49-F238E27FC236}">
                <a16:creationId xmlns:a16="http://schemas.microsoft.com/office/drawing/2014/main" id="{C5A12645-8D9E-6245-9C5F-801CCFB4204A}"/>
              </a:ext>
            </a:extLst>
          </p:cNvPr>
          <p:cNvSpPr/>
          <p:nvPr/>
        </p:nvSpPr>
        <p:spPr>
          <a:xfrm>
            <a:off x="3015642" y="3080336"/>
            <a:ext cx="386056" cy="881207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7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B4AC-3E24-684B-8A42-6CD2622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75" y="12112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min-hash</a:t>
            </a:r>
            <a:r>
              <a:rPr lang="zh-CN" altLang="en-US" sz="3600" dirty="0"/>
              <a:t> 原理</a:t>
            </a:r>
            <a:endParaRPr lang="en-US" altLang="zh-CN" sz="36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CDFAC3E-4C1E-4543-8743-CC3C717B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69149"/>
              </p:ext>
            </p:extLst>
          </p:nvPr>
        </p:nvGraphicFramePr>
        <p:xfrm>
          <a:off x="1399819" y="1378823"/>
          <a:ext cx="2808000" cy="477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59608368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487058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866034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46203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248035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7723566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067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5883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3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667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826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671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5775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63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164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0658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8998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7248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68709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436B45C-4BEB-DB4D-803B-0BADD3AB11B0}"/>
              </a:ext>
            </a:extLst>
          </p:cNvPr>
          <p:cNvCxnSpPr>
            <a:cxnSpLocks/>
          </p:cNvCxnSpPr>
          <p:nvPr/>
        </p:nvCxnSpPr>
        <p:spPr>
          <a:xfrm>
            <a:off x="569343" y="3209027"/>
            <a:ext cx="441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B5A1FB7-BA86-F847-BC93-A2902B91F943}"/>
              </a:ext>
            </a:extLst>
          </p:cNvPr>
          <p:cNvCxnSpPr>
            <a:cxnSpLocks/>
          </p:cNvCxnSpPr>
          <p:nvPr/>
        </p:nvCxnSpPr>
        <p:spPr>
          <a:xfrm>
            <a:off x="569343" y="4672642"/>
            <a:ext cx="4416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5614057-DF38-FE4E-BB51-A84D6DFEE37D}"/>
              </a:ext>
            </a:extLst>
          </p:cNvPr>
          <p:cNvSpPr txBox="1"/>
          <p:nvPr/>
        </p:nvSpPr>
        <p:spPr>
          <a:xfrm>
            <a:off x="4399472" y="3764252"/>
            <a:ext cx="11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rows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F776B0-3E60-6940-8084-6EED7B3557D1}"/>
              </a:ext>
            </a:extLst>
          </p:cNvPr>
          <p:cNvSpPr txBox="1"/>
          <p:nvPr/>
        </p:nvSpPr>
        <p:spPr>
          <a:xfrm>
            <a:off x="5213431" y="376738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bands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F50933-4757-2B4B-83C2-7DB8207F0FA1}"/>
              </a:ext>
            </a:extLst>
          </p:cNvPr>
          <p:cNvCxnSpPr/>
          <p:nvPr/>
        </p:nvCxnSpPr>
        <p:spPr>
          <a:xfrm flipV="1">
            <a:off x="4606506" y="3209027"/>
            <a:ext cx="0" cy="55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5650AC3-3C46-EC4C-A047-ED2432D2943E}"/>
              </a:ext>
            </a:extLst>
          </p:cNvPr>
          <p:cNvCxnSpPr/>
          <p:nvPr/>
        </p:nvCxnSpPr>
        <p:spPr>
          <a:xfrm>
            <a:off x="4606506" y="4117418"/>
            <a:ext cx="0" cy="55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C844142-1F9A-3B4B-B32A-38030CF30E41}"/>
              </a:ext>
            </a:extLst>
          </p:cNvPr>
          <p:cNvCxnSpPr>
            <a:stCxn id="18" idx="0"/>
          </p:cNvCxnSpPr>
          <p:nvPr/>
        </p:nvCxnSpPr>
        <p:spPr>
          <a:xfrm flipV="1">
            <a:off x="5572664" y="1377550"/>
            <a:ext cx="0" cy="238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06FEB9C-BCDB-C546-A697-162FFDC73AD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572664" y="4136719"/>
            <a:ext cx="0" cy="20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D83503B-AB64-F041-B83C-A0E603EC0F6D}"/>
              </a:ext>
            </a:extLst>
          </p:cNvPr>
          <p:cNvSpPr txBox="1"/>
          <p:nvPr/>
        </p:nvSpPr>
        <p:spPr>
          <a:xfrm>
            <a:off x="6121813" y="849797"/>
            <a:ext cx="53150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000" dirty="0"/>
              <a:t>每次置换，每个用户得到的签名哈希值相同的概率是他们两者之间的</a:t>
            </a:r>
            <a:r>
              <a:rPr kumimoji="1" lang="en-US" altLang="zh-CN" sz="2000" dirty="0"/>
              <a:t>Jaccard</a:t>
            </a:r>
            <a:r>
              <a:rPr kumimoji="1" lang="zh-CN" altLang="en-US" sz="2000" dirty="0"/>
              <a:t>相似度，以下用</a:t>
            </a:r>
            <a:r>
              <a:rPr kumimoji="1" lang="en-US" altLang="zh-CN" sz="2000" dirty="0"/>
              <a:t>S</a:t>
            </a:r>
            <a:r>
              <a:rPr kumimoji="1" lang="zh-CN" altLang="en-US" sz="2000" dirty="0"/>
              <a:t>表示。</a:t>
            </a:r>
            <a:endParaRPr kumimoji="1" lang="en-US" altLang="zh-CN" sz="2000" dirty="0"/>
          </a:p>
          <a:p>
            <a:pPr marL="342900" indent="-342900">
              <a:buAutoNum type="arabicPeriod"/>
            </a:pPr>
            <a:r>
              <a:rPr kumimoji="1" lang="zh-CN" altLang="en-US" sz="2000" dirty="0"/>
              <a:t>如图所示假设经历了</a:t>
            </a:r>
            <a:r>
              <a:rPr kumimoji="1" lang="en-US" altLang="zh-CN" sz="2000" dirty="0"/>
              <a:t>t</a:t>
            </a:r>
            <a:r>
              <a:rPr kumimoji="1" lang="zh-CN" altLang="en-US" sz="2000" dirty="0"/>
              <a:t>次的置换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得到了</a:t>
            </a:r>
            <a:r>
              <a:rPr kumimoji="1" lang="en-US" altLang="zh-CN" sz="2000" dirty="0"/>
              <a:t>t x m (m</a:t>
            </a:r>
            <a:r>
              <a:rPr kumimoji="1" lang="zh-CN" altLang="en-US" sz="2000" dirty="0"/>
              <a:t>为用户数量</a:t>
            </a:r>
            <a:r>
              <a:rPr kumimoji="1" lang="en-US" altLang="zh-CN" sz="2000" dirty="0"/>
              <a:t>) </a:t>
            </a:r>
            <a:r>
              <a:rPr kumimoji="1" lang="zh-CN" altLang="en-US" sz="2000" dirty="0"/>
              <a:t>的矩阵后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将其平均分为若干个</a:t>
            </a:r>
            <a:r>
              <a:rPr kumimoji="1" lang="en-US" altLang="zh-CN" sz="2000" dirty="0"/>
              <a:t>band, </a:t>
            </a:r>
            <a:r>
              <a:rPr kumimoji="1" lang="zh-CN" altLang="en-US" sz="2000" dirty="0"/>
              <a:t>每个</a:t>
            </a:r>
            <a:r>
              <a:rPr kumimoji="1" lang="en-US" altLang="zh-CN" sz="2000" dirty="0"/>
              <a:t>band</a:t>
            </a:r>
            <a:r>
              <a:rPr kumimoji="1" lang="zh-CN" altLang="en-US" sz="2000" dirty="0"/>
              <a:t>有若干行</a:t>
            </a:r>
            <a:r>
              <a:rPr kumimoji="1" lang="en-US" altLang="zh-CN" sz="2000" dirty="0"/>
              <a:t>rows. </a:t>
            </a:r>
            <a:r>
              <a:rPr kumimoji="1" lang="zh-CN" altLang="en-US" sz="2000" dirty="0"/>
              <a:t>以上</a:t>
            </a:r>
            <a:r>
              <a:rPr kumimoji="1" lang="en-US" altLang="zh-CN" sz="2000" dirty="0"/>
              <a:t>band</a:t>
            </a:r>
            <a:r>
              <a:rPr kumimoji="1" lang="zh-CN" altLang="en-US" sz="2000" dirty="0"/>
              <a:t>的数量用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表示，</a:t>
            </a:r>
            <a:r>
              <a:rPr kumimoji="1" lang="en-US" altLang="zh-CN" sz="2000" dirty="0"/>
              <a:t>rows</a:t>
            </a:r>
            <a:r>
              <a:rPr kumimoji="1" lang="zh-CN" altLang="en-US" sz="2000" dirty="0"/>
              <a:t>的数量用</a:t>
            </a:r>
            <a:r>
              <a:rPr kumimoji="1" lang="en-US" altLang="zh-CN" sz="2000" dirty="0"/>
              <a:t>r</a:t>
            </a:r>
            <a:r>
              <a:rPr kumimoji="1" lang="zh-CN" altLang="en-US" sz="2000" dirty="0"/>
              <a:t>表示。</a:t>
            </a:r>
            <a:endParaRPr kumimoji="1" lang="en-US" altLang="zh-CN" sz="2000" dirty="0"/>
          </a:p>
          <a:p>
            <a:pPr marL="342900" indent="-342900">
              <a:buAutoNum type="arabicPeriod"/>
            </a:pPr>
            <a:r>
              <a:rPr kumimoji="1" lang="zh-CN" altLang="en-US" sz="2000" dirty="0"/>
              <a:t>则在一个</a:t>
            </a:r>
            <a:r>
              <a:rPr kumimoji="1" lang="en-US" altLang="zh-CN" sz="2000" dirty="0"/>
              <a:t>band</a:t>
            </a:r>
            <a:r>
              <a:rPr kumimoji="1" lang="zh-CN" altLang="en-US" sz="2000" dirty="0"/>
              <a:t>中</a:t>
            </a:r>
            <a:r>
              <a:rPr kumimoji="1" lang="en-US" altLang="zh-CN" sz="2000" dirty="0"/>
              <a:t>, u1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u2</a:t>
            </a:r>
            <a:r>
              <a:rPr kumimoji="1" lang="zh-CN" altLang="en-US" sz="2000" dirty="0"/>
              <a:t>签名哈希值完全相同的概率是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 </a:t>
            </a:r>
            <a:r>
              <a:rPr kumimoji="1" lang="zh-CN" altLang="en-US" sz="2000" dirty="0"/>
              <a:t>。也就是说他们在同一个</a:t>
            </a:r>
            <a:r>
              <a:rPr kumimoji="1" lang="en-US" altLang="zh-CN" sz="2000" dirty="0"/>
              <a:t>band</a:t>
            </a:r>
            <a:r>
              <a:rPr kumimoji="1" lang="zh-CN" altLang="en-US" sz="2000" dirty="0"/>
              <a:t>中不相同的概率是 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</a:t>
            </a:r>
            <a:r>
              <a:rPr kumimoji="1" lang="zh-CN" altLang="en-US" sz="2000" baseline="30000" dirty="0"/>
              <a:t> 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342900" indent="-342900">
              <a:buAutoNum type="arabicPeriod"/>
            </a:pPr>
            <a:r>
              <a:rPr kumimoji="1" lang="zh-CN" altLang="en-US" sz="2000" dirty="0"/>
              <a:t>那么在所有</a:t>
            </a:r>
            <a:r>
              <a:rPr kumimoji="1" lang="en-US" altLang="zh-CN" sz="2000" dirty="0"/>
              <a:t>band</a:t>
            </a:r>
            <a:r>
              <a:rPr kumimoji="1" lang="zh-CN" altLang="en-US" sz="2000" dirty="0"/>
              <a:t>中均不相同的概率则是  </a:t>
            </a:r>
            <a:r>
              <a:rPr kumimoji="1" lang="en-US" altLang="zh-CN" sz="2000" dirty="0"/>
              <a:t>  (1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b </a:t>
            </a:r>
            <a:r>
              <a:rPr kumimoji="1" lang="zh-CN" altLang="en-US" sz="2000" dirty="0"/>
              <a:t>。所以在所有</a:t>
            </a:r>
            <a:r>
              <a:rPr kumimoji="1" lang="en-US" altLang="zh-CN" sz="2000" dirty="0"/>
              <a:t>band</a:t>
            </a:r>
            <a:r>
              <a:rPr kumimoji="1" lang="zh-CN" altLang="en-US" sz="2000" dirty="0"/>
              <a:t>中至少有一个相同的概率是</a:t>
            </a:r>
            <a:r>
              <a:rPr kumimoji="1" lang="en-US" altLang="zh-CN" sz="2000" dirty="0"/>
              <a:t>1- (1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-US" altLang="zh-CN" sz="2000" baseline="30000" dirty="0"/>
              <a:t>r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)</a:t>
            </a:r>
            <a:r>
              <a:rPr kumimoji="1" lang="en-US" altLang="zh-CN" sz="2000" baseline="30000" dirty="0"/>
              <a:t>b </a:t>
            </a:r>
            <a:r>
              <a:rPr kumimoji="1" lang="zh-CN" altLang="en-US" sz="2000" baseline="30000" dirty="0"/>
              <a:t> </a:t>
            </a:r>
            <a:r>
              <a:rPr kumimoji="1" lang="zh-CN" altLang="en-US" sz="2000" dirty="0"/>
              <a:t>。这个操作即被称为映射到同一个哈希桶。</a:t>
            </a:r>
            <a:endParaRPr kumimoji="1" lang="en-US" altLang="zh-CN" sz="2000" dirty="0"/>
          </a:p>
          <a:p>
            <a:pPr marL="342900" indent="-342900">
              <a:buAutoNum type="arabicPeriod"/>
            </a:pPr>
            <a:r>
              <a:rPr kumimoji="1" lang="zh-CN" altLang="en-US" sz="2000" dirty="0"/>
              <a:t>这种方法被称为</a:t>
            </a:r>
            <a:r>
              <a:rPr lang="en" altLang="zh-CN" dirty="0"/>
              <a:t>AND then OR</a:t>
            </a:r>
            <a:r>
              <a:rPr lang="zh-CN" altLang="en-US" dirty="0"/>
              <a:t>。                  </a:t>
            </a:r>
            <a:r>
              <a:rPr lang="en-US" altLang="zh-CN" dirty="0"/>
              <a:t>And</a:t>
            </a:r>
            <a:r>
              <a:rPr lang="zh-CN" altLang="en-US" dirty="0"/>
              <a:t>部分</a:t>
            </a:r>
            <a:r>
              <a:rPr lang="en-US" altLang="zh-CN" dirty="0"/>
              <a:t>: </a:t>
            </a:r>
            <a:r>
              <a:rPr kumimoji="1" lang="en-US" altLang="zh-CN" sz="2000" dirty="0"/>
              <a:t>r</a:t>
            </a:r>
            <a:r>
              <a:rPr kumimoji="1" lang="zh-CN" altLang="en-US" sz="2000" dirty="0"/>
              <a:t>越大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则两个用户签名哈希相同的概率则越小。                                          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部分：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越大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则两个用户至少有一个哈希相同的概率则会越大。</a:t>
            </a:r>
            <a:endParaRPr kumimoji="1" lang="en-US" altLang="zh-CN" sz="2000" dirty="0"/>
          </a:p>
          <a:p>
            <a:pPr marL="342900" indent="-342900">
              <a:buAutoNum type="arabicPeriod"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1606111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{C85B77FF-7EFA-3A4B-91C0-6225ED34D6FE}tf10001119</Template>
  <TotalTime>35549</TotalTime>
  <Words>1698</Words>
  <Application>Microsoft Macintosh PowerPoint</Application>
  <PresentationFormat>宽屏</PresentationFormat>
  <Paragraphs>415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Gill Sans MT</vt:lpstr>
      <vt:lpstr>画廊</vt:lpstr>
      <vt:lpstr>推荐系统中的召回层</vt:lpstr>
      <vt:lpstr>推荐系统中的召回层</vt:lpstr>
      <vt:lpstr>召回层的做法</vt:lpstr>
      <vt:lpstr>快速近邻搜索算法</vt:lpstr>
      <vt:lpstr>LSH与min-hash</vt:lpstr>
      <vt:lpstr>min-hash-步骤</vt:lpstr>
      <vt:lpstr>min-hash-步骤</vt:lpstr>
      <vt:lpstr>min-hash-步骤</vt:lpstr>
      <vt:lpstr>min-hash 原理</vt:lpstr>
      <vt:lpstr>min-hash 原理</vt:lpstr>
      <vt:lpstr>min-hash-置换操作的代码写法</vt:lpstr>
      <vt:lpstr>Locality Sensitive Hashing</vt:lpstr>
      <vt:lpstr>Locality Sensitive Hashing</vt:lpstr>
      <vt:lpstr>Locality Sensitive Hashing</vt:lpstr>
      <vt:lpstr>Locality Sensitive Hashing</vt:lpstr>
      <vt:lpstr>Locality Sensitive Hashing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118</cp:revision>
  <dcterms:created xsi:type="dcterms:W3CDTF">2020-09-03T05:09:30Z</dcterms:created>
  <dcterms:modified xsi:type="dcterms:W3CDTF">2020-11-06T09:18:35Z</dcterms:modified>
</cp:coreProperties>
</file>