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316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317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318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</p:sldIdLst>
  <p:sldSz cx="9144000" cy="6858000" type="screen4x3"/>
  <p:notesSz cx="6858000" cy="9144000"/>
  <p:defaultTextStyle>
    <a:defPPr>
      <a:defRPr lang="te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35BB"/>
    <a:srgbClr val="007434"/>
    <a:srgbClr val="1D13EB"/>
    <a:srgbClr val="CC0000"/>
    <a:srgbClr val="002E15"/>
    <a:srgbClr val="873AC0"/>
    <a:srgbClr val="170FB9"/>
    <a:srgbClr val="4C216D"/>
    <a:srgbClr val="8B333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216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e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e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1498-273B-4583-9CBF-F469A0A4092A}" type="datetimeFigureOut">
              <a:rPr lang="te-IN" smtClean="0"/>
              <a:pPr/>
              <a:t>01-01-09</a:t>
            </a:fld>
            <a:endParaRPr lang="te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9366-3612-47FC-A2E6-BC78AC4F3AB7}" type="slidenum">
              <a:rPr lang="te-IN" smtClean="0"/>
              <a:pPr/>
              <a:t>‹#›</a:t>
            </a:fld>
            <a:endParaRPr lang="te-IN"/>
          </a:p>
        </p:txBody>
      </p:sp>
    </p:spTree>
  </p:cSld>
  <p:clrMapOvr>
    <a:masterClrMapping/>
  </p:clrMapOvr>
  <p:transition spd="med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e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e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1498-273B-4583-9CBF-F469A0A4092A}" type="datetimeFigureOut">
              <a:rPr lang="te-IN" smtClean="0"/>
              <a:pPr/>
              <a:t>01-01-09</a:t>
            </a:fld>
            <a:endParaRPr lang="te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9366-3612-47FC-A2E6-BC78AC4F3AB7}" type="slidenum">
              <a:rPr lang="te-IN" smtClean="0"/>
              <a:pPr/>
              <a:t>‹#›</a:t>
            </a:fld>
            <a:endParaRPr lang="te-IN"/>
          </a:p>
        </p:txBody>
      </p:sp>
    </p:spTree>
  </p:cSld>
  <p:clrMapOvr>
    <a:masterClrMapping/>
  </p:clrMapOvr>
  <p:transition spd="med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e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e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1498-273B-4583-9CBF-F469A0A4092A}" type="datetimeFigureOut">
              <a:rPr lang="te-IN" smtClean="0"/>
              <a:pPr/>
              <a:t>01-01-09</a:t>
            </a:fld>
            <a:endParaRPr lang="te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9366-3612-47FC-A2E6-BC78AC4F3AB7}" type="slidenum">
              <a:rPr lang="te-IN" smtClean="0"/>
              <a:pPr/>
              <a:t>‹#›</a:t>
            </a:fld>
            <a:endParaRPr lang="te-IN"/>
          </a:p>
        </p:txBody>
      </p:sp>
    </p:spTree>
  </p:cSld>
  <p:clrMapOvr>
    <a:masterClrMapping/>
  </p:clrMapOvr>
  <p:transition spd="med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e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e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1498-273B-4583-9CBF-F469A0A4092A}" type="datetimeFigureOut">
              <a:rPr lang="te-IN" smtClean="0"/>
              <a:pPr/>
              <a:t>01-01-09</a:t>
            </a:fld>
            <a:endParaRPr lang="te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9366-3612-47FC-A2E6-BC78AC4F3AB7}" type="slidenum">
              <a:rPr lang="te-IN" smtClean="0"/>
              <a:pPr/>
              <a:t>‹#›</a:t>
            </a:fld>
            <a:endParaRPr lang="te-IN"/>
          </a:p>
        </p:txBody>
      </p:sp>
    </p:spTree>
  </p:cSld>
  <p:clrMapOvr>
    <a:masterClrMapping/>
  </p:clrMapOvr>
  <p:transition spd="med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e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1498-273B-4583-9CBF-F469A0A4092A}" type="datetimeFigureOut">
              <a:rPr lang="te-IN" smtClean="0"/>
              <a:pPr/>
              <a:t>01-01-09</a:t>
            </a:fld>
            <a:endParaRPr lang="te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9366-3612-47FC-A2E6-BC78AC4F3AB7}" type="slidenum">
              <a:rPr lang="te-IN" smtClean="0"/>
              <a:pPr/>
              <a:t>‹#›</a:t>
            </a:fld>
            <a:endParaRPr lang="te-IN"/>
          </a:p>
        </p:txBody>
      </p:sp>
    </p:spTree>
  </p:cSld>
  <p:clrMapOvr>
    <a:masterClrMapping/>
  </p:clrMapOvr>
  <p:transition spd="med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e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e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e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1498-273B-4583-9CBF-F469A0A4092A}" type="datetimeFigureOut">
              <a:rPr lang="te-IN" smtClean="0"/>
              <a:pPr/>
              <a:t>01-01-09</a:t>
            </a:fld>
            <a:endParaRPr lang="te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9366-3612-47FC-A2E6-BC78AC4F3AB7}" type="slidenum">
              <a:rPr lang="te-IN" smtClean="0"/>
              <a:pPr/>
              <a:t>‹#›</a:t>
            </a:fld>
            <a:endParaRPr lang="te-IN"/>
          </a:p>
        </p:txBody>
      </p:sp>
    </p:spTree>
  </p:cSld>
  <p:clrMapOvr>
    <a:masterClrMapping/>
  </p:clrMapOvr>
  <p:transition spd="med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e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e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e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1498-273B-4583-9CBF-F469A0A4092A}" type="datetimeFigureOut">
              <a:rPr lang="te-IN" smtClean="0"/>
              <a:pPr/>
              <a:t>01-01-09</a:t>
            </a:fld>
            <a:endParaRPr lang="te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9366-3612-47FC-A2E6-BC78AC4F3AB7}" type="slidenum">
              <a:rPr lang="te-IN" smtClean="0"/>
              <a:pPr/>
              <a:t>‹#›</a:t>
            </a:fld>
            <a:endParaRPr lang="te-IN"/>
          </a:p>
        </p:txBody>
      </p:sp>
    </p:spTree>
  </p:cSld>
  <p:clrMapOvr>
    <a:masterClrMapping/>
  </p:clrMapOvr>
  <p:transition spd="med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e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1498-273B-4583-9CBF-F469A0A4092A}" type="datetimeFigureOut">
              <a:rPr lang="te-IN" smtClean="0"/>
              <a:pPr/>
              <a:t>01-01-09</a:t>
            </a:fld>
            <a:endParaRPr lang="te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9366-3612-47FC-A2E6-BC78AC4F3AB7}" type="slidenum">
              <a:rPr lang="te-IN" smtClean="0"/>
              <a:pPr/>
              <a:t>‹#›</a:t>
            </a:fld>
            <a:endParaRPr lang="te-IN"/>
          </a:p>
        </p:txBody>
      </p:sp>
    </p:spTree>
  </p:cSld>
  <p:clrMapOvr>
    <a:masterClrMapping/>
  </p:clrMapOvr>
  <p:transition spd="med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1498-273B-4583-9CBF-F469A0A4092A}" type="datetimeFigureOut">
              <a:rPr lang="te-IN" smtClean="0"/>
              <a:pPr/>
              <a:t>01-01-09</a:t>
            </a:fld>
            <a:endParaRPr lang="te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9366-3612-47FC-A2E6-BC78AC4F3AB7}" type="slidenum">
              <a:rPr lang="te-IN" smtClean="0"/>
              <a:pPr/>
              <a:t>‹#›</a:t>
            </a:fld>
            <a:endParaRPr lang="te-IN"/>
          </a:p>
        </p:txBody>
      </p:sp>
    </p:spTree>
  </p:cSld>
  <p:clrMapOvr>
    <a:masterClrMapping/>
  </p:clrMapOvr>
  <p:transition spd="med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e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e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1498-273B-4583-9CBF-F469A0A4092A}" type="datetimeFigureOut">
              <a:rPr lang="te-IN" smtClean="0"/>
              <a:pPr/>
              <a:t>01-01-09</a:t>
            </a:fld>
            <a:endParaRPr lang="te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9366-3612-47FC-A2E6-BC78AC4F3AB7}" type="slidenum">
              <a:rPr lang="te-IN" smtClean="0"/>
              <a:pPr/>
              <a:t>‹#›</a:t>
            </a:fld>
            <a:endParaRPr lang="te-IN"/>
          </a:p>
        </p:txBody>
      </p:sp>
    </p:spTree>
  </p:cSld>
  <p:clrMapOvr>
    <a:masterClrMapping/>
  </p:clrMapOvr>
  <p:transition spd="med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e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e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1498-273B-4583-9CBF-F469A0A4092A}" type="datetimeFigureOut">
              <a:rPr lang="te-IN" smtClean="0"/>
              <a:pPr/>
              <a:t>01-01-09</a:t>
            </a:fld>
            <a:endParaRPr lang="te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9366-3612-47FC-A2E6-BC78AC4F3AB7}" type="slidenum">
              <a:rPr lang="te-IN" smtClean="0"/>
              <a:pPr/>
              <a:t>‹#›</a:t>
            </a:fld>
            <a:endParaRPr lang="te-IN"/>
          </a:p>
        </p:txBody>
      </p:sp>
    </p:spTree>
  </p:cSld>
  <p:clrMapOvr>
    <a:masterClrMapping/>
  </p:clrMapOvr>
  <p:transition spd="med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e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e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41498-273B-4583-9CBF-F469A0A4092A}" type="datetimeFigureOut">
              <a:rPr lang="te-IN" smtClean="0"/>
              <a:pPr/>
              <a:t>01-01-09</a:t>
            </a:fld>
            <a:endParaRPr lang="te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e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19366-3612-47FC-A2E6-BC78AC4F3AB7}" type="slidenum">
              <a:rPr lang="te-IN" smtClean="0"/>
              <a:pPr/>
              <a:t>‹#›</a:t>
            </a:fld>
            <a:endParaRPr lang="te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dissolv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e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01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11200" b="1" dirty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Requirements of Robotics</a:t>
            </a:r>
          </a:p>
          <a:p>
            <a:pPr>
              <a:buNone/>
            </a:pPr>
            <a:r>
              <a:rPr lang="en-US" sz="96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96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Practical </a:t>
            </a:r>
            <a:r>
              <a:rPr lang="en-US" sz="96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robotic systems need</a:t>
            </a:r>
          </a:p>
          <a:p>
            <a:pPr lvl="1">
              <a:buFont typeface="Arial" pitchFamily="34" charset="0"/>
              <a:buChar char="•"/>
            </a:pPr>
            <a:r>
              <a:rPr lang="en-US" sz="92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92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prior knowledge about the robot,</a:t>
            </a:r>
          </a:p>
          <a:p>
            <a:pPr lvl="1">
              <a:buFont typeface="Arial" pitchFamily="34" charset="0"/>
              <a:buChar char="•"/>
            </a:pPr>
            <a:r>
              <a:rPr lang="en-US" sz="92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its </a:t>
            </a:r>
            <a:r>
              <a:rPr lang="en-US" sz="92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physical environment, </a:t>
            </a:r>
            <a:r>
              <a:rPr lang="en-US" sz="92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 lvl="1">
              <a:buFont typeface="Arial" pitchFamily="34" charset="0"/>
              <a:buChar char="•"/>
            </a:pPr>
            <a:r>
              <a:rPr lang="en-US" sz="92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92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tasks that the robot will perform</a:t>
            </a:r>
          </a:p>
          <a:p>
            <a:pPr>
              <a:buNone/>
            </a:pPr>
            <a:r>
              <a:rPr lang="en-US" sz="96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96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• so that the robot can learn quickly and perform safely</a:t>
            </a:r>
            <a:r>
              <a:rPr lang="en-US" sz="96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9600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96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96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sz="96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Robotics brings together many of the concepts including</a:t>
            </a:r>
          </a:p>
          <a:p>
            <a:pPr lvl="1">
              <a:buFont typeface="Arial" pitchFamily="34" charset="0"/>
              <a:buChar char="•"/>
            </a:pPr>
            <a:r>
              <a:rPr lang="en-US" sz="92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92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92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probabilistic </a:t>
            </a:r>
            <a:r>
              <a:rPr lang="en-US" sz="92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state </a:t>
            </a:r>
            <a:r>
              <a:rPr lang="en-US" sz="92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estimation,</a:t>
            </a:r>
          </a:p>
          <a:p>
            <a:pPr lvl="1">
              <a:buFont typeface="Arial" pitchFamily="34" charset="0"/>
              <a:buChar char="•"/>
            </a:pPr>
            <a:r>
              <a:rPr lang="en-US" sz="92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92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perception,</a:t>
            </a:r>
          </a:p>
          <a:p>
            <a:pPr lvl="1">
              <a:buFont typeface="Arial" pitchFamily="34" charset="0"/>
              <a:buChar char="•"/>
            </a:pPr>
            <a:r>
              <a:rPr lang="en-US" sz="92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92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planning</a:t>
            </a:r>
            <a:r>
              <a:rPr lang="en-US" sz="92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lvl="1">
              <a:buFont typeface="Arial" pitchFamily="34" charset="0"/>
              <a:buChar char="•"/>
            </a:pPr>
            <a:r>
              <a:rPr lang="en-US" sz="92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	unsupervised </a:t>
            </a:r>
            <a:r>
              <a:rPr lang="en-US" sz="92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learning, and</a:t>
            </a:r>
          </a:p>
          <a:p>
            <a:pPr lvl="1">
              <a:buFont typeface="Arial" pitchFamily="34" charset="0"/>
              <a:buChar char="•"/>
            </a:pPr>
            <a:r>
              <a:rPr lang="en-US" sz="92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	reinforcement </a:t>
            </a:r>
            <a:r>
              <a:rPr lang="en-US" sz="92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learning.</a:t>
            </a:r>
          </a:p>
          <a:p>
            <a:r>
              <a:rPr lang="en-US" b="1" dirty="0">
                <a:solidFill>
                  <a:srgbClr val="1D13EB"/>
                </a:solidFill>
              </a:rPr>
              <a:t/>
            </a:r>
            <a:br>
              <a:rPr lang="en-US" b="1" dirty="0">
                <a:solidFill>
                  <a:srgbClr val="1D13EB"/>
                </a:solidFill>
              </a:rPr>
            </a:br>
            <a:endParaRPr lang="te-IN" b="1" dirty="0">
              <a:solidFill>
                <a:srgbClr val="1D13EB"/>
              </a:solidFill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Essential </a:t>
            </a:r>
            <a:r>
              <a:rPr lang="en-US" sz="2800" b="1" dirty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Characteristics of Robot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Feature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robots</a:t>
            </a:r>
            <a:r>
              <a:rPr lang="en-US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that they</a:t>
            </a:r>
          </a:p>
          <a:p>
            <a:pPr lvl="3">
              <a:buFont typeface="Arial" pitchFamily="34" charset="0"/>
              <a:buChar char="•"/>
            </a:pPr>
            <a:r>
              <a:rPr lang="en-US" sz="24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interact with </a:t>
            </a:r>
            <a:r>
              <a:rPr lang="en-US" sz="24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the real world</a:t>
            </a:r>
            <a:endParaRPr lang="en-US" sz="2400" dirty="0">
              <a:solidFill>
                <a:srgbClr val="007434"/>
              </a:solidFill>
              <a:latin typeface="Times New Roman" pitchFamily="18" charset="0"/>
              <a:cs typeface="Times New Roman" pitchFamily="18" charset="0"/>
            </a:endParaRPr>
          </a:p>
          <a:p>
            <a:pPr lvl="3">
              <a:buFont typeface="Arial" pitchFamily="34" charset="0"/>
              <a:buChar char="•"/>
            </a:pPr>
            <a:r>
              <a:rPr lang="en-US" sz="24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making </a:t>
            </a:r>
            <a:r>
              <a:rPr lang="en-US" sz="24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changes </a:t>
            </a:r>
            <a:r>
              <a:rPr lang="en-US" sz="24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to the world through </a:t>
            </a:r>
            <a:r>
              <a:rPr lang="en-US" sz="24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their actions and</a:t>
            </a:r>
            <a:endParaRPr lang="en-US" sz="2400" dirty="0">
              <a:solidFill>
                <a:srgbClr val="007434"/>
              </a:solidFill>
              <a:latin typeface="Times New Roman" pitchFamily="18" charset="0"/>
              <a:cs typeface="Times New Roman" pitchFamily="18" charset="0"/>
            </a:endParaRPr>
          </a:p>
          <a:p>
            <a:pPr lvl="3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Responding to </a:t>
            </a:r>
            <a:r>
              <a:rPr lang="en-US" sz="24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events </a:t>
            </a:r>
            <a:r>
              <a:rPr lang="en-US" sz="24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sz="24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world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/>
            <a:r>
              <a:rPr lang="en-US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Robots perform useful tasks, extend the capabilities of humans.</a:t>
            </a:r>
          </a:p>
          <a:p>
            <a:pPr lvl="2"/>
            <a:r>
              <a:rPr lang="en-US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critical </a:t>
            </a:r>
            <a:r>
              <a:rPr lang="en-US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environment they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reduce our risks</a:t>
            </a:r>
            <a:r>
              <a:rPr lang="en-US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/>
            <a:r>
              <a:rPr lang="en-US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Robotic systems can </a:t>
            </a:r>
            <a:r>
              <a:rPr lang="en-US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be defined </a:t>
            </a:r>
            <a:r>
              <a:rPr lang="en-US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as interconnected</a:t>
            </a:r>
            <a:r>
              <a:rPr lang="en-US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, interactive</a:t>
            </a:r>
            <a:r>
              <a:rPr lang="en-US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, cognitive and physical tools that are able to:</a:t>
            </a:r>
          </a:p>
          <a:p>
            <a:pPr lvl="3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Perceive the </a:t>
            </a:r>
            <a:r>
              <a:rPr lang="en-US" sz="24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environment using sensors</a:t>
            </a:r>
          </a:p>
          <a:p>
            <a:pPr lvl="3">
              <a:buFont typeface="Arial" pitchFamily="34" charset="0"/>
              <a:buChar char="•"/>
            </a:pPr>
            <a:r>
              <a:rPr lang="en-US" sz="24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perform act1ons enabled by actuators</a:t>
            </a:r>
          </a:p>
          <a:p>
            <a:pPr lvl="3">
              <a:buFont typeface="Arial" pitchFamily="34" charset="0"/>
              <a:buChar char="•"/>
            </a:pPr>
            <a:r>
              <a:rPr lang="en-US" sz="24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reason about events</a:t>
            </a:r>
          </a:p>
          <a:p>
            <a:pPr lvl="3">
              <a:buFont typeface="Arial" pitchFamily="34" charset="0"/>
              <a:buChar char="•"/>
            </a:pPr>
            <a:r>
              <a:rPr lang="en-US" sz="24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make plans </a:t>
            </a:r>
            <a:r>
              <a:rPr lang="en-US" sz="24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using algorithms </a:t>
            </a:r>
            <a:r>
              <a:rPr lang="en-US" sz="24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implemented in computer programs</a:t>
            </a:r>
          </a:p>
          <a:p>
            <a:endParaRPr lang="te-IN" b="1" dirty="0">
              <a:solidFill>
                <a:srgbClr val="1D13EB"/>
              </a:solidFill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Essential Characteristics of Robot...</a:t>
            </a:r>
          </a:p>
          <a:p>
            <a:pPr lvl="0"/>
            <a:endParaRPr lang="en-US" sz="2400" b="1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Sensing- perceive the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enviornment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using sensors</a:t>
            </a:r>
          </a:p>
          <a:p>
            <a:pPr lvl="0">
              <a:buNone/>
            </a:pP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Robot gets its input by sense its surroundings through sensors</a:t>
            </a:r>
          </a:p>
          <a:p>
            <a:pPr lvl="0">
              <a:buNone/>
            </a:pP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Based on the applications robotics uses different sensors</a:t>
            </a:r>
          </a:p>
          <a:p>
            <a:pPr lvl="0">
              <a:buNone/>
            </a:pPr>
            <a:endParaRPr lang="en-US" sz="2400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Robot sensors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light </a:t>
            </a:r>
            <a:r>
              <a:rPr lang="en-US" sz="24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sensors (eyes),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touch and pressure sensors (hands},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chemical sensors (nose),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hearing and sonar sensors (ears), and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taste sensors (tongue)</a:t>
            </a:r>
          </a:p>
          <a:p>
            <a:endParaRPr lang="te-IN" sz="2400" b="1" dirty="0">
              <a:solidFill>
                <a:srgbClr val="1D13EB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Essential Characteristics of Robot</a:t>
            </a:r>
            <a:r>
              <a:rPr lang="en-US" sz="2800" b="1" dirty="0" smtClean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endParaRPr lang="en-US" sz="2800" b="1" dirty="0">
              <a:solidFill>
                <a:srgbClr val="873A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Movement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– perform actions enabled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actuators</a:t>
            </a:r>
          </a:p>
          <a:p>
            <a:pPr>
              <a:buNone/>
            </a:pP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Actuators act like hands and legs of robots to do its task on environment</a:t>
            </a: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buNone/>
            </a:pPr>
            <a:endParaRPr lang="en-US" sz="2400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Also robot sometimes needs to move around its environment</a:t>
            </a: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buNone/>
            </a:pPr>
            <a:endParaRPr lang="en-US" sz="2400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These movements done by rolling on wheels, walking on legs or propelling by thrusters (third party products)</a:t>
            </a:r>
          </a:p>
          <a:p>
            <a:endParaRPr lang="te-IN" sz="2400" b="1" dirty="0">
              <a:solidFill>
                <a:srgbClr val="1D13EB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Essential Characteristics of Robot...</a:t>
            </a:r>
          </a:p>
          <a:p>
            <a:pPr>
              <a:buNone/>
            </a:pPr>
            <a:r>
              <a:rPr lang="en-US" sz="2400" b="1" dirty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lntelligence</a:t>
            </a:r>
            <a:endParaRPr lang="en-US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reason about events</a:t>
            </a:r>
          </a:p>
          <a:p>
            <a:pPr lvl="2"/>
            <a:r>
              <a:rPr lang="en-US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make plans using </a:t>
            </a:r>
            <a:r>
              <a:rPr lang="en-US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algorithms </a:t>
            </a:r>
            <a:r>
              <a:rPr lang="en-US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mplemented in </a:t>
            </a:r>
            <a:r>
              <a:rPr lang="en-US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computer </a:t>
            </a:r>
            <a:r>
              <a:rPr lang="en-US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programs</a:t>
            </a:r>
          </a:p>
          <a:p>
            <a:pPr lvl="2">
              <a:buNone/>
            </a:pPr>
            <a:endParaRPr lang="en-US" dirty="0">
              <a:solidFill>
                <a:srgbClr val="007434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 robot needs </a:t>
            </a: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kind of "</a:t>
            </a: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smarts.“</a:t>
            </a:r>
          </a:p>
          <a:p>
            <a:pPr lvl="0"/>
            <a:endParaRPr lang="en-US" sz="2400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 robot will have to have </a:t>
            </a: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machine learning </a:t>
            </a: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algorithms 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to reason the events to </a:t>
            </a: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make 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decisions and </a:t>
            </a: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implementations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te-IN" sz="2400" b="1" dirty="0">
              <a:solidFill>
                <a:srgbClr val="1D13EB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Robot Hardware Components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l.Actuators</a:t>
            </a:r>
            <a:endParaRPr lang="en-US" sz="2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Acting on environment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, convert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energy 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</a:p>
          <a:p>
            <a:pPr lvl="0">
              <a:buNone/>
            </a:pP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movement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2.Sensors</a:t>
            </a:r>
          </a:p>
          <a:p>
            <a:pPr lvl="0">
              <a:buNone/>
            </a:pP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Input to the robot</a:t>
            </a:r>
          </a:p>
          <a:p>
            <a:pPr lvl="0"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3. Electric motors (AC/DC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>
              <a:buNone/>
            </a:pP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For the rotational movement</a:t>
            </a:r>
            <a:endParaRPr lang="en-US" sz="2000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4.Power Supply</a:t>
            </a:r>
          </a:p>
          <a:p>
            <a:pPr lvl="0">
              <a:buNone/>
            </a:pP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Al robots are powered by 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batteries ,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solar 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power</a:t>
            </a:r>
          </a:p>
          <a:p>
            <a:pPr lvl="0">
              <a:buNone/>
            </a:pP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hydraulic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buNone/>
            </a:pP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5.Data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cables and connecting Wires</a:t>
            </a:r>
          </a:p>
          <a:p>
            <a:pPr lvl="0">
              <a:buNone/>
            </a:pP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To send and receive data and control signals </a:t>
            </a:r>
            <a:endParaRPr lang="en-US" sz="2000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also give electric current to the robots.</a:t>
            </a:r>
          </a:p>
          <a:p>
            <a:pPr lvl="0"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6.Pneumatic Air Muscles</a:t>
            </a:r>
          </a:p>
          <a:p>
            <a:pPr lvl="0"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7.Piezo Motors and Ultrasonic Motors</a:t>
            </a:r>
          </a:p>
          <a:p>
            <a:pPr>
              <a:buNone/>
            </a:pP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  Basically used in industrial robots </a:t>
            </a:r>
            <a:r>
              <a:rPr lang="en-US" sz="2400" i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i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</a:br>
            <a:endParaRPr lang="te-IN" sz="2400" dirty="0">
              <a:solidFill>
                <a:srgbClr val="1D13EB"/>
              </a:solidFill>
              <a:latin typeface="Times New Roman" pitchFamily="18" charset="0"/>
            </a:endParaRP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457200"/>
            <a:ext cx="4191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Central Processing Unit (CPU)</a:t>
            </a:r>
          </a:p>
          <a:p>
            <a:endParaRPr lang="en-US" sz="2400" b="1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 CPU acts as the </a:t>
            </a: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“brain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" of the robot</a:t>
            </a: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en-US" sz="2400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 robot 's </a:t>
            </a: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CPU</a:t>
            </a:r>
          </a:p>
          <a:p>
            <a:pPr lvl="0"/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collect 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data from sensors,</a:t>
            </a:r>
          </a:p>
          <a:p>
            <a:pPr lvl="0"/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process the data by </a:t>
            </a: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analyzing 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in terms of </a:t>
            </a: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reasoning 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making 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</a:p>
          <a:p>
            <a:pPr lvl="0"/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Select the </a:t>
            </a: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required 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action and that </a:t>
            </a: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will 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be done by actuators .</a:t>
            </a:r>
          </a:p>
          <a:p>
            <a:endParaRPr lang="te-IN" sz="2400" b="1" dirty="0">
              <a:solidFill>
                <a:srgbClr val="1D13EB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Sensors</a:t>
            </a:r>
            <a:endParaRPr lang="en-US" sz="2800" b="1" dirty="0">
              <a:solidFill>
                <a:srgbClr val="C535BB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They act </a:t>
            </a: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like “eyes” and “ears” to 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 help the robot in </a:t>
            </a:r>
            <a:r>
              <a:rPr lang="en-US" sz="2400" dirty="0" err="1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takin¡g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the surrounding information.</a:t>
            </a:r>
          </a:p>
          <a:p>
            <a:pPr lvl="1"/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Sensors can be of two types </a:t>
            </a: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endParaRPr lang="en-US" sz="2400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 Passive sensors 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- true observers such as cameras</a:t>
            </a:r>
          </a:p>
          <a:p>
            <a:pPr lvl="1"/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Cameras feed in visual </a:t>
            </a: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, then an Al process called machine vision algorithms </a:t>
            </a: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analyzes 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 video footage to recognize objects, guiding the  robot</a:t>
            </a: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en-US" sz="2400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 Active 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sensors 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- send energy to the environment, like SONAR</a:t>
            </a:r>
          </a:p>
          <a:p>
            <a:endParaRPr lang="te-IN" sz="2400" b="1" dirty="0">
              <a:solidFill>
                <a:srgbClr val="1D13EB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	Sensors ...</a:t>
            </a:r>
          </a:p>
          <a:p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Types of Sensors:</a:t>
            </a:r>
          </a:p>
          <a:p>
            <a:pPr lvl="2"/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SONAR sensor </a:t>
            </a:r>
            <a:r>
              <a:rPr lang="en-US" sz="20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(sound navigation and ranging),</a:t>
            </a:r>
          </a:p>
          <a:p>
            <a:pPr lvl="2"/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LIDAR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sensor </a:t>
            </a:r>
            <a:r>
              <a:rPr lang="en-US" sz="20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(light detection and ranging),</a:t>
            </a:r>
          </a:p>
          <a:p>
            <a:pPr lvl="2"/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Light sensors,</a:t>
            </a:r>
          </a:p>
          <a:p>
            <a:pPr lvl="2"/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Sound sensors,</a:t>
            </a:r>
          </a:p>
          <a:p>
            <a:pPr lvl="2"/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Temperature sensors,</a:t>
            </a:r>
          </a:p>
          <a:p>
            <a:pPr lvl="2"/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Contact sensors,</a:t>
            </a:r>
          </a:p>
          <a:p>
            <a:pPr lvl="2"/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Distance sensors,</a:t>
            </a:r>
          </a:p>
          <a:p>
            <a:pPr lvl="2"/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Proximity sensors,</a:t>
            </a:r>
          </a:p>
          <a:p>
            <a:pPr lvl="2"/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Pressure sensors,</a:t>
            </a:r>
          </a:p>
          <a:p>
            <a:pPr lvl="2"/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Positioning sensors(GPS)</a:t>
            </a:r>
          </a:p>
          <a:p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Some robots even have touch, taste and smell.</a:t>
            </a:r>
          </a:p>
          <a:p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robot's CPU interprets signals from these sensors and adjusts 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its actions accordingly</a:t>
            </a:r>
            <a:endParaRPr lang="en-US" sz="2000" b="1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Robots</a:t>
            </a:r>
          </a:p>
          <a:p>
            <a:pPr lvl="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170FB9"/>
                </a:solidFill>
                <a:latin typeface="Times New Roman" pitchFamily="18" charset="0"/>
                <a:cs typeface="Times New Roman" pitchFamily="18" charset="0"/>
              </a:rPr>
              <a:t>A robot  is an artificial agents and is capable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performing actions and replicating certain human movements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170FB9"/>
                </a:solidFill>
                <a:latin typeface="Times New Roman" pitchFamily="18" charset="0"/>
                <a:cs typeface="Times New Roman" pitchFamily="18" charset="0"/>
              </a:rPr>
              <a:t>automatically, by giving commands through programming.</a:t>
            </a:r>
          </a:p>
          <a:p>
            <a:pPr lvl="0" algn="l"/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l">
              <a:buFont typeface="Arial" pitchFamily="34" charset="0"/>
              <a:buChar char="•"/>
            </a:pPr>
            <a:r>
              <a:rPr lang="en-US" sz="2400" dirty="0">
                <a:solidFill>
                  <a:srgbClr val="170FB9"/>
                </a:solidFill>
                <a:latin typeface="Times New Roman" pitchFamily="18" charset="0"/>
                <a:cs typeface="Times New Roman" pitchFamily="18" charset="0"/>
              </a:rPr>
              <a:t>Al Robot is aimed at manipulating the objects by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perceiving, picking,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moving, destroying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l"/>
            <a:endParaRPr lang="en-US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170FB9"/>
                </a:solidFill>
                <a:latin typeface="Times New Roman" pitchFamily="18" charset="0"/>
                <a:cs typeface="Times New Roman" pitchFamily="18" charset="0"/>
              </a:rPr>
              <a:t>The robots have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mechanical construction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solidFill>
                  <a:srgbClr val="170FB9"/>
                </a:solidFill>
                <a:latin typeface="Times New Roman" pitchFamily="18" charset="0"/>
                <a:cs typeface="Times New Roman" pitchFamily="18" charset="0"/>
              </a:rPr>
              <a:t>giving shape to robot designed to do a particular task.</a:t>
            </a:r>
          </a:p>
          <a:p>
            <a:pPr lvl="0" algn="l"/>
            <a:endParaRPr lang="en-US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170FB9"/>
                </a:solidFill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US" sz="2400" dirty="0">
                <a:solidFill>
                  <a:srgbClr val="170FB9"/>
                </a:solidFill>
                <a:latin typeface="Times New Roman" pitchFamily="18" charset="0"/>
                <a:cs typeface="Times New Roman" pitchFamily="18" charset="0"/>
              </a:rPr>
              <a:t>have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electrical components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solidFill>
                  <a:srgbClr val="170FB9"/>
                </a:solidFill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sz="2400" dirty="0">
                <a:solidFill>
                  <a:srgbClr val="170FB9"/>
                </a:solidFill>
                <a:latin typeface="Times New Roman" pitchFamily="18" charset="0"/>
                <a:cs typeface="Times New Roman" pitchFamily="18" charset="0"/>
              </a:rPr>
              <a:t>power and control the </a:t>
            </a:r>
            <a:r>
              <a:rPr lang="en-US" sz="2400" dirty="0" smtClean="0">
                <a:solidFill>
                  <a:srgbClr val="170FB9"/>
                </a:solidFill>
                <a:latin typeface="Times New Roman" pitchFamily="18" charset="0"/>
                <a:cs typeface="Times New Roman" pitchFamily="18" charset="0"/>
              </a:rPr>
              <a:t>machinery.</a:t>
            </a:r>
          </a:p>
          <a:p>
            <a:pPr lvl="0" algn="l"/>
            <a:endParaRPr lang="en-US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170FB9"/>
                </a:solidFill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US" sz="2400" dirty="0">
                <a:solidFill>
                  <a:srgbClr val="170FB9"/>
                </a:solidFill>
                <a:latin typeface="Times New Roman" pitchFamily="18" charset="0"/>
                <a:cs typeface="Times New Roman" pitchFamily="18" charset="0"/>
              </a:rPr>
              <a:t>have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computer program </a:t>
            </a:r>
            <a:r>
              <a:rPr lang="en-US" sz="2400" dirty="0">
                <a:solidFill>
                  <a:srgbClr val="170FB9"/>
                </a:solidFill>
                <a:latin typeface="Times New Roman" pitchFamily="18" charset="0"/>
                <a:cs typeface="Times New Roman" pitchFamily="18" charset="0"/>
              </a:rPr>
              <a:t>that determines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when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and how a robot  does  something</a:t>
            </a:r>
            <a:endParaRPr lang="te-IN" sz="2400" dirty="0">
              <a:solidFill>
                <a:srgbClr val="00B05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Actuators</a:t>
            </a:r>
          </a:p>
          <a:p>
            <a:pPr>
              <a:buNone/>
            </a:pPr>
            <a:endParaRPr lang="en-US" sz="2800" b="1" dirty="0" smtClean="0">
              <a:solidFill>
                <a:srgbClr val="C535B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sensors are </a:t>
            </a: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like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eyes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and ears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of the robot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endParaRPr lang="en-US" sz="2400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actuators functions </a:t>
            </a: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like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hands and legs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Actuators 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small motors </a:t>
            </a: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attached directly 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to the structure of the robot that facilitate movement .</a:t>
            </a:r>
          </a:p>
          <a:p>
            <a:pPr lvl="0"/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of them are: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Hydraulic - uses oil to facilitate movement.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err="1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Penumatic</a:t>
            </a:r>
            <a:r>
              <a:rPr lang="en-US" sz="24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 - uses air to facilitate movement.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Electric </a:t>
            </a:r>
            <a:r>
              <a:rPr lang="en-US" sz="24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- uses electric current and magnets to facilitate movement</a:t>
            </a:r>
            <a:endParaRPr lang="te-IN" sz="2400" dirty="0">
              <a:solidFill>
                <a:srgbClr val="007434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873AC0"/>
                </a:solidFill>
                <a:latin typeface="Times New Roman" pitchFamily="18" charset="0"/>
                <a:cs typeface="Times New Roman" pitchFamily="18" charset="0"/>
              </a:rPr>
              <a:t>Actuators ...</a:t>
            </a:r>
          </a:p>
          <a:p>
            <a:pPr lvl="0"/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 simplest robots consist of 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 arm </a:t>
            </a:r>
            <a:r>
              <a:rPr lang="en-US" sz="2000" dirty="0" err="1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wíth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 tool attached for a 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particular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task .</a:t>
            </a:r>
          </a:p>
          <a:p>
            <a:r>
              <a:rPr lang="en-US" sz="2000" dirty="0" err="1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lt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flex the upper arm 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towards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or away, and ca n rotate 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right or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 wrist has </a:t>
            </a:r>
            <a:r>
              <a:rPr lang="en-US" sz="20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three deg</a:t>
            </a:r>
            <a:r>
              <a:rPr lang="en-US" sz="2000" u="heavy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ees </a:t>
            </a:r>
            <a:r>
              <a:rPr lang="en-US" sz="20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 of freedom </a:t>
            </a:r>
            <a:endParaRPr lang="en-US" sz="2000" dirty="0">
              <a:solidFill>
                <a:srgbClr val="007434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err="1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lt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can move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up and down, side to side, and can also rotate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Robot joints also have </a:t>
            </a:r>
            <a:r>
              <a:rPr lang="en-US" sz="20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one, two, or three degrees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of freedom each.</a:t>
            </a:r>
          </a:p>
          <a:p>
            <a:pPr lvl="0"/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Six degrees of freedom are required to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place an object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, such as a hand, at a </a:t>
            </a:r>
            <a:r>
              <a:rPr lang="en-US" sz="20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particular point </a:t>
            </a:r>
            <a:r>
              <a:rPr lang="en-US" sz="20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in a </a:t>
            </a:r>
            <a:r>
              <a:rPr lang="en-US" sz="20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particular orientation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More advanced robots may move around on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wheels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Human old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robots have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arms and legs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mimic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human movement</a:t>
            </a:r>
          </a:p>
          <a:p>
            <a:pPr>
              <a:buNone/>
            </a:pPr>
            <a:endParaRPr lang="te-IN" b="1" dirty="0">
              <a:solidFill>
                <a:srgbClr val="1D13EB"/>
              </a:solidFill>
            </a:endParaRPr>
          </a:p>
        </p:txBody>
      </p:sp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657600"/>
            <a:ext cx="91440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End Effectors</a:t>
            </a:r>
          </a:p>
          <a:p>
            <a:pPr>
              <a:buNone/>
            </a:pPr>
            <a:endParaRPr lang="en-US" sz="2400" b="1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In order to carry out assigned tasks, robots are equipped with tools called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"effectors" or "end effectors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".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are the tools that perform the actual work and interact with the environment</a:t>
            </a: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of them are</a:t>
            </a: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Industrial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robots </a:t>
            </a:r>
            <a:r>
              <a:rPr lang="en-US" sz="20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may have interchangeable tools such as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welding torches, screw drivers, pain sprayers and etc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Mobile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robots </a:t>
            </a:r>
            <a:r>
              <a:rPr lang="en-US" sz="20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sent to other planets, </a:t>
            </a:r>
            <a:r>
              <a:rPr lang="en-US" sz="20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endParaRPr lang="en-US" sz="2000" dirty="0">
              <a:solidFill>
                <a:srgbClr val="007434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bomb </a:t>
            </a:r>
            <a:r>
              <a:rPr lang="en-US" sz="20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disposal </a:t>
            </a:r>
            <a:r>
              <a:rPr lang="en-US" sz="20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robots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robots have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universal grippers 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that mimic the function of the human hand</a:t>
            </a: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te-IN" sz="2400" b="1" dirty="0">
              <a:solidFill>
                <a:srgbClr val="1D13EB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Power Supply</a:t>
            </a:r>
          </a:p>
          <a:p>
            <a:endParaRPr lang="en-US" sz="2400" b="1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Most robots get their energy from electricity.</a:t>
            </a:r>
          </a:p>
          <a:p>
            <a:pPr>
              <a:buNone/>
            </a:pPr>
            <a:r>
              <a:rPr lang="en-US" sz="24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4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Stationary robots in factories receive use A.C power.</a:t>
            </a:r>
          </a:p>
          <a:p>
            <a:pPr>
              <a:buNone/>
            </a:pPr>
            <a:r>
              <a:rPr lang="en-US" sz="24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4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Mobile </a:t>
            </a:r>
            <a:r>
              <a:rPr lang="en-US" sz="24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Robots are usually powered with D.C power/Batteries.</a:t>
            </a:r>
          </a:p>
          <a:p>
            <a:pPr>
              <a:buNone/>
            </a:pPr>
            <a:r>
              <a:rPr lang="en-US" sz="24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4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Space robots or Satellites are designed to collect solar power.</a:t>
            </a:r>
          </a:p>
          <a:p>
            <a:endParaRPr lang="te-IN" sz="2400" b="1" dirty="0">
              <a:solidFill>
                <a:srgbClr val="1D13EB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Robotic </a:t>
            </a:r>
            <a:r>
              <a:rPr lang="en-US" sz="2800" b="1" dirty="0" err="1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Programmes</a:t>
            </a:r>
            <a:endParaRPr lang="en-US" sz="2800" b="1" dirty="0">
              <a:solidFill>
                <a:srgbClr val="C535BB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robot's programming is not a physical component, but it's still essential part of the system.</a:t>
            </a:r>
          </a:p>
          <a:p>
            <a:pPr>
              <a:buNone/>
            </a:pP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In robotics the machine learning algorithms are used to determine </a:t>
            </a:r>
            <a:r>
              <a:rPr lang="en-US" sz="24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what, when and how a robot do something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 simulated environment, it is possible to use simple algorithms like reinforcement learning (such as the Q-learning algorithm) to learn very quickly, that a human cannot.</a:t>
            </a:r>
          </a:p>
          <a:p>
            <a:pPr>
              <a:buNone/>
            </a:pPr>
            <a:r>
              <a:rPr lang="en-US" sz="24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</a:br>
            <a:endParaRPr lang="te-IN" sz="2400" b="1" dirty="0">
              <a:solidFill>
                <a:srgbClr val="1D13EB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e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12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873AC0"/>
                </a:solidFill>
                <a:latin typeface="Times New Roman" pitchFamily="18" charset="0"/>
                <a:cs typeface="Times New Roman" pitchFamily="18" charset="0"/>
              </a:rPr>
              <a:t>ROBOTIC PERCEPTION</a:t>
            </a:r>
          </a:p>
          <a:p>
            <a:pPr>
              <a:buNone/>
            </a:pPr>
            <a:endParaRPr lang="en-US" sz="2400" b="1" dirty="0">
              <a:solidFill>
                <a:srgbClr val="873AC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Perception is the process by which 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robots </a:t>
            </a:r>
            <a:r>
              <a:rPr lang="en-US" sz="20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map </a:t>
            </a:r>
            <a:r>
              <a:rPr lang="en-US" sz="20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sensor measurements into </a:t>
            </a:r>
            <a:r>
              <a:rPr lang="en-US" sz="20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internal </a:t>
            </a:r>
            <a:r>
              <a:rPr lang="en-US" sz="20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representations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 environment</a:t>
            </a:r>
          </a:p>
          <a:p>
            <a:pPr lvl="0"/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Perception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is difficult because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sensors 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are noisy 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environment is partially 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observable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unpredictable, and 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often dynamic.</a:t>
            </a:r>
          </a:p>
          <a:p>
            <a:pPr lvl="0"/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Robots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have all the problems of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state estimation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Good internal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representations for robots have three properties: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they contain enough information for the robot to make good decisions,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they are structured so that they can be updated </a:t>
            </a:r>
            <a:r>
              <a:rPr lang="en-US" sz="20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efficiently, and</a:t>
            </a:r>
            <a:endParaRPr lang="en-US" sz="2000" dirty="0">
              <a:solidFill>
                <a:srgbClr val="007434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US" sz="20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are natural in </a:t>
            </a:r>
            <a:r>
              <a:rPr lang="en-US" sz="20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sense that </a:t>
            </a:r>
            <a:r>
              <a:rPr lang="en-US" sz="20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internal </a:t>
            </a:r>
            <a:r>
              <a:rPr lang="en-US" sz="20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variables correspond to natural state variables in </a:t>
            </a:r>
            <a:r>
              <a:rPr lang="en-US" sz="20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physical world</a:t>
            </a:r>
          </a:p>
          <a:p>
            <a:pPr lvl="1">
              <a:buFont typeface="Arial" pitchFamily="34" charset="0"/>
              <a:buChar char="•"/>
            </a:pPr>
            <a:endParaRPr lang="te-IN" sz="2000" dirty="0">
              <a:solidFill>
                <a:srgbClr val="007434"/>
              </a:solidFill>
              <a:latin typeface="Times New Roman" pitchFamily="18" charset="0"/>
            </a:endParaRPr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0380" y="4648200"/>
            <a:ext cx="4937620" cy="1929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Robot </a:t>
            </a:r>
            <a:r>
              <a:rPr lang="en-US" sz="2400" b="1" dirty="0" smtClean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perception</a:t>
            </a:r>
          </a:p>
          <a:p>
            <a:pPr>
              <a:buNone/>
            </a:pPr>
            <a:endParaRPr lang="en-US" sz="2400" b="1" dirty="0">
              <a:solidFill>
                <a:srgbClr val="C535B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Robot perception can be 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viewed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endParaRPr lang="en-US" sz="2000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temporal interference 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from sequences </a:t>
            </a:r>
          </a:p>
          <a:p>
            <a:pPr lvl="0">
              <a:buNone/>
            </a:pP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of actions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measurements, as </a:t>
            </a:r>
          </a:p>
          <a:p>
            <a:pPr lvl="0">
              <a:buNone/>
            </a:pP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illustrated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by this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dynamic </a:t>
            </a:r>
            <a:r>
              <a:rPr lang="en-US" sz="2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network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buNone/>
            </a:pPr>
            <a:endParaRPr lang="en-US" sz="2000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Xt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state of the environment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(including the robot) at 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time t</a:t>
            </a:r>
            <a:endParaRPr lang="en-US" sz="2000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Zt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is the </a:t>
            </a:r>
            <a:r>
              <a:rPr 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observation received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at time 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 and</a:t>
            </a:r>
            <a:endParaRPr lang="en-US" sz="2000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is the </a:t>
            </a:r>
            <a:r>
              <a:rPr 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action taken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after the observation is received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buNone/>
            </a:pPr>
            <a:endParaRPr lang="en-US" sz="2000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Compute the new belief 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state P(</a:t>
            </a:r>
            <a:r>
              <a:rPr lang="en-US" sz="2000" dirty="0" err="1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Xt+l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 | </a:t>
            </a:r>
            <a:r>
              <a:rPr lang="en-US" sz="2000" dirty="0" err="1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Zl:t+l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a1:t),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from the current</a:t>
            </a:r>
          </a:p>
          <a:p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belief state P(</a:t>
            </a:r>
            <a:r>
              <a:rPr lang="en-US" sz="2000" dirty="0" err="1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Xt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sz="2000" dirty="0" err="1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Zl:t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a1:t-1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) and the new observation </a:t>
            </a:r>
            <a:r>
              <a:rPr lang="en-US" sz="2000" dirty="0" err="1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Zt+l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400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029200"/>
            <a:ext cx="876759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0"/>
            <a:ext cx="4724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Robot perception</a:t>
            </a:r>
          </a:p>
          <a:p>
            <a:pPr>
              <a:buNone/>
            </a:pPr>
            <a:endParaRPr lang="en-US" sz="2400" b="1" dirty="0" smtClean="0">
              <a:solidFill>
                <a:srgbClr val="C535BB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equation states that, 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posterior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over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state </a:t>
            </a:r>
            <a:r>
              <a:rPr lang="en-US" sz="20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variables 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X at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time 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t+1 is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calculated recursively from the corresponding 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estimate </a:t>
            </a:r>
            <a:r>
              <a:rPr 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one time ste</a:t>
            </a:r>
            <a:r>
              <a:rPr lang="en-US" sz="2000" u="sng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Earlier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000" dirty="0" err="1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calcultion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involves the </a:t>
            </a:r>
            <a:r>
              <a:rPr 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previous action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and the </a:t>
            </a:r>
            <a:r>
              <a:rPr 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current sensor measurement </a:t>
            </a:r>
            <a:r>
              <a:rPr lang="en-US" sz="2000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zt+l</a:t>
            </a:r>
            <a:r>
              <a:rPr lang="en-US" sz="20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0"/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posterior probability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is a probability distribution 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over all states that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captures from past sensor measurements 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and controls.</a:t>
            </a:r>
            <a:endParaRPr lang="en-US" sz="2000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equation recursively 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estimate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0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location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, by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incrementally folding 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in</a:t>
            </a:r>
          </a:p>
          <a:p>
            <a:pPr lvl="0">
              <a:buNone/>
            </a:pP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sensor measurements </a:t>
            </a: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(e.g., camera </a:t>
            </a:r>
            <a:r>
              <a:rPr 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images) and robot motion commands.</a:t>
            </a:r>
          </a:p>
          <a:p>
            <a:pPr lvl="0"/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probability </a:t>
            </a:r>
            <a:r>
              <a:rPr lang="en-US" sz="20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sz="2000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Xt+l</a:t>
            </a:r>
            <a:r>
              <a:rPr lang="en-US" sz="20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xt</a:t>
            </a:r>
            <a:r>
              <a:rPr lang="en-US" sz="20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, at)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is called </a:t>
            </a:r>
            <a:r>
              <a:rPr lang="en-US" sz="20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the transition model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0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motion </a:t>
            </a:r>
            <a:endParaRPr lang="en-US" sz="2000" dirty="0" smtClean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, and</a:t>
            </a:r>
            <a:endParaRPr lang="en-US" sz="2000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The probability P(</a:t>
            </a:r>
            <a:r>
              <a:rPr lang="en-US" sz="2000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zt+l</a:t>
            </a:r>
            <a:r>
              <a:rPr lang="en-US" sz="20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Xt+l</a:t>
            </a:r>
            <a:r>
              <a:rPr lang="en-US" sz="20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) (observation model)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is the sensor model.</a:t>
            </a:r>
          </a:p>
          <a:p>
            <a:endParaRPr lang="te-IN" b="1" dirty="0">
              <a:solidFill>
                <a:srgbClr val="1D13EB"/>
              </a:solidFill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0"/>
            <a:ext cx="6477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Localization and </a:t>
            </a:r>
            <a:r>
              <a:rPr lang="en-US" sz="2400" b="1" dirty="0" smtClean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Mapping</a:t>
            </a:r>
          </a:p>
          <a:p>
            <a:pPr>
              <a:buNone/>
            </a:pPr>
            <a:endParaRPr lang="en-US" sz="2800" b="1" dirty="0">
              <a:solidFill>
                <a:srgbClr val="873AC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Localization</a:t>
            </a:r>
            <a:r>
              <a:rPr lang="en-US" sz="22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is the problem of </a:t>
            </a:r>
            <a:r>
              <a:rPr lang="en-US" sz="22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finding out </a:t>
            </a:r>
            <a:r>
              <a:rPr lang="en-US" sz="22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where things are- including the robot </a:t>
            </a:r>
            <a:r>
              <a:rPr lang="en-US" sz="22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itself in the </a:t>
            </a:r>
            <a:r>
              <a:rPr lang="en-US" sz="22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environment.</a:t>
            </a:r>
          </a:p>
          <a:p>
            <a:pPr lvl="0">
              <a:buNone/>
            </a:pPr>
            <a:endParaRPr lang="en-US" sz="2200" dirty="0">
              <a:solidFill>
                <a:srgbClr val="007434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2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2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example, robot </a:t>
            </a:r>
            <a:r>
              <a:rPr lang="en-US" sz="22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manipulators </a:t>
            </a:r>
            <a:r>
              <a:rPr lang="en-US" sz="22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must </a:t>
            </a:r>
            <a:r>
              <a:rPr lang="en-US" sz="22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know the </a:t>
            </a:r>
            <a:r>
              <a:rPr lang="en-US" sz="2200" dirty="0" err="1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locatíon</a:t>
            </a:r>
            <a:r>
              <a:rPr lang="en-US" sz="22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of objects they seek to manipulate</a:t>
            </a:r>
            <a:r>
              <a:rPr lang="en-US" sz="22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buNone/>
            </a:pPr>
            <a:endParaRPr lang="en-US" sz="2200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2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They should know the path of robot as well as the current location of robot</a:t>
            </a:r>
          </a:p>
          <a:p>
            <a:endParaRPr lang="te-IN" sz="2400" b="1" dirty="0">
              <a:solidFill>
                <a:srgbClr val="1D13EB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Robots</a:t>
            </a:r>
            <a:r>
              <a:rPr lang="en-US" sz="2800" b="1" dirty="0" smtClean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>
              <a:buNone/>
            </a:pPr>
            <a:endParaRPr lang="en-US" sz="2800" b="1" dirty="0">
              <a:solidFill>
                <a:srgbClr val="C535B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Robots</a:t>
            </a: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physical 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agents that perform tasks in the physical world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Robots are </a:t>
            </a: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equipped with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effectors</a:t>
            </a:r>
            <a:r>
              <a:rPr lang="en-US" sz="2400" dirty="0" smtClean="0">
                <a:solidFill>
                  <a:srgbClr val="170FB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such as </a:t>
            </a:r>
            <a:r>
              <a:rPr lang="en-US" sz="24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legs</a:t>
            </a:r>
            <a:r>
              <a:rPr lang="en-US" sz="24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, wheels, joints and </a:t>
            </a:r>
            <a:r>
              <a:rPr lang="en-US" sz="24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grippers .</a:t>
            </a:r>
          </a:p>
          <a:p>
            <a:pPr lvl="0"/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Effectors have a single </a:t>
            </a: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purpose to 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do the task on the environment.</a:t>
            </a:r>
          </a:p>
          <a:p>
            <a:pPr lvl="0"/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Robots are also equipped with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sensors</a:t>
            </a: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, which 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allow them to </a:t>
            </a:r>
            <a:r>
              <a:rPr lang="en-US" sz="24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perceive their </a:t>
            </a:r>
            <a:r>
              <a:rPr lang="en-US" sz="24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environment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 sensors - including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cameras and lasers </a:t>
            </a:r>
            <a:r>
              <a:rPr lang="en-US" sz="24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to measure the environment</a:t>
            </a: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gyroscopes and accelerometers </a:t>
            </a:r>
            <a:r>
              <a:rPr lang="en-US" sz="24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to measure the robot's own motion</a:t>
            </a:r>
            <a:r>
              <a:rPr lang="en-US" sz="24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te-IN" sz="2400" dirty="0">
              <a:latin typeface="Times New Roman" pitchFamily="18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4419600"/>
            <a:ext cx="4363157" cy="1655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Localization and Mapping...</a:t>
            </a:r>
          </a:p>
          <a:p>
            <a:r>
              <a:rPr lang="en-US" sz="24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us consider </a:t>
            </a: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 mobile 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robot  </a:t>
            </a: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moves slowly in a </a:t>
            </a:r>
            <a:r>
              <a:rPr lang="en-US" sz="24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flat 2D world</a:t>
            </a:r>
            <a:r>
              <a:rPr lang="en-US" sz="24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and assume the robot is </a:t>
            </a: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given </a:t>
            </a:r>
            <a:r>
              <a:rPr lang="en-US" sz="24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an exact map of the </a:t>
            </a:r>
            <a:r>
              <a:rPr lang="en-US" sz="24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environment.</a:t>
            </a:r>
          </a:p>
          <a:p>
            <a:pPr lvl="1">
              <a:buFont typeface="Arial" pitchFamily="34" charset="0"/>
              <a:buChar char="•"/>
            </a:pPr>
            <a:endParaRPr lang="en-US" sz="2400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Mobile robot is defined by </a:t>
            </a:r>
            <a:r>
              <a:rPr lang="en-US" sz="2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its two Cartesian coordinates 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with values </a:t>
            </a:r>
            <a:r>
              <a:rPr lang="en-US" sz="2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and its heading with value </a:t>
            </a:r>
            <a:r>
              <a:rPr lang="en-US" sz="2400" dirty="0" smtClean="0">
                <a:solidFill>
                  <a:srgbClr val="1D13EB"/>
                </a:solidFill>
              </a:rPr>
              <a:t>θ</a:t>
            </a:r>
          </a:p>
          <a:p>
            <a:pPr lvl="1">
              <a:buNone/>
            </a:pPr>
            <a:endParaRPr lang="en-US" sz="2400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400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lf we arrange those three values in a vector</a:t>
            </a: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, then</a:t>
            </a:r>
            <a:endParaRPr lang="en-US" sz="2400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any 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particular state is given by </a:t>
            </a:r>
            <a:r>
              <a:rPr lang="en-US" sz="2400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Xt</a:t>
            </a:r>
            <a:r>
              <a:rPr lang="en-US" sz="2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=(</a:t>
            </a:r>
            <a:r>
              <a:rPr lang="en-US" sz="2400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xt,yt</a:t>
            </a:r>
            <a:r>
              <a:rPr lang="en-US" sz="2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solidFill>
                  <a:srgbClr val="CC0000"/>
                </a:solidFill>
              </a:rPr>
              <a:t>θ</a:t>
            </a:r>
            <a:r>
              <a:rPr lang="en-US" sz="2400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endParaRPr lang="te-IN" sz="2400" b="1" dirty="0">
              <a:solidFill>
                <a:srgbClr val="1D13EB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US" sz="2400" b="1" dirty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A Simplified Kinematic Model of a Mobile </a:t>
            </a:r>
            <a:r>
              <a:rPr lang="en-US" sz="2400" b="1" dirty="0" smtClean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Robot</a:t>
            </a:r>
          </a:p>
          <a:p>
            <a:pPr>
              <a:buNone/>
            </a:pPr>
            <a:endParaRPr lang="en-US" sz="2400" b="1" dirty="0">
              <a:solidFill>
                <a:srgbClr val="C535BB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robot is shown as a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circle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with an</a:t>
            </a:r>
          </a:p>
          <a:p>
            <a:pPr>
              <a:buNone/>
            </a:pP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interior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line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marking the </a:t>
            </a:r>
            <a:r>
              <a:rPr 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forward direction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000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 state </a:t>
            </a:r>
            <a:r>
              <a:rPr lang="en-US" sz="2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Xt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consists of the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Xt,Yt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position</a:t>
            </a:r>
          </a:p>
          <a:p>
            <a:pPr lvl="0">
              <a:buNone/>
            </a:pP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(shown implicitly) and the orientation </a:t>
            </a:r>
            <a:r>
              <a:rPr lang="en-US" sz="2000" dirty="0" err="1" smtClean="0">
                <a:solidFill>
                  <a:srgbClr val="C00000"/>
                </a:solidFill>
              </a:rPr>
              <a:t>θt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buNone/>
            </a:pP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new state </a:t>
            </a:r>
            <a:r>
              <a:rPr lang="en-US" sz="2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Xt+l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is obtained by an update </a:t>
            </a:r>
            <a:endParaRPr lang="en-US" sz="2000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in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position of </a:t>
            </a:r>
            <a:r>
              <a:rPr lang="en-US" sz="20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Vt</a:t>
            </a:r>
            <a:r>
              <a:rPr lang="en-US" sz="2000" dirty="0" smtClean="0">
                <a:solidFill>
                  <a:srgbClr val="C00000"/>
                </a:solidFill>
              </a:rPr>
              <a:t> ∆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and in orientation of</a:t>
            </a:r>
          </a:p>
          <a:p>
            <a:pPr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	</a:t>
            </a:r>
            <a:r>
              <a:rPr lang="en-US" sz="2000" dirty="0" err="1" smtClean="0">
                <a:solidFill>
                  <a:srgbClr val="C00000"/>
                </a:solidFill>
              </a:rPr>
              <a:t>ὼ</a:t>
            </a:r>
            <a:r>
              <a:rPr lang="en-US" sz="20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err="1" smtClean="0">
                <a:solidFill>
                  <a:srgbClr val="C00000"/>
                </a:solidFill>
              </a:rPr>
              <a:t>∆</a:t>
            </a:r>
            <a:r>
              <a:rPr lang="en-US" sz="20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Also shown is a landmark at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(Xi, </a:t>
            </a:r>
            <a:r>
              <a:rPr lang="en-US" sz="20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yi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observed at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time t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te-IN" b="1" dirty="0">
              <a:solidFill>
                <a:srgbClr val="1D13EB"/>
              </a:solidFill>
            </a:endParaRPr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685799"/>
            <a:ext cx="3962400" cy="3409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A Simplified Kinematic Model of a </a:t>
            </a:r>
            <a:r>
              <a:rPr lang="en-US" sz="2400" b="1" dirty="0" smtClean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Mobile Robot</a:t>
            </a:r>
            <a:r>
              <a:rPr lang="en-US" sz="2400" b="1" dirty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sz="24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sz="2400" b="1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range-scan sensor model.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Two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possible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robot poses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are shown </a:t>
            </a:r>
            <a:endParaRPr lang="en-US" sz="2000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 given range 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scan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zl</a:t>
            </a:r>
            <a:r>
              <a:rPr lang="en-US" sz="2000" u="sng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, z2, </a:t>
            </a:r>
            <a:r>
              <a:rPr lang="en-US" sz="2000" u="sng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z3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,z4)</a:t>
            </a:r>
          </a:p>
          <a:p>
            <a:pPr>
              <a:buNone/>
            </a:pP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err="1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lt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is much more likely that the pose 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on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left generated,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the range </a:t>
            </a:r>
            <a:r>
              <a:rPr lang="en-US" sz="2000" dirty="0" err="1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sean,than</a:t>
            </a:r>
            <a:endParaRPr lang="en-US" sz="2000" dirty="0">
              <a:solidFill>
                <a:srgbClr val="007434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the pose on the right.</a:t>
            </a:r>
            <a:endParaRPr lang="te-IN" sz="2000" dirty="0">
              <a:solidFill>
                <a:srgbClr val="007434"/>
              </a:solidFill>
              <a:latin typeface="Times New Roman" pitchFamily="18" charset="0"/>
            </a:endParaRPr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457200"/>
            <a:ext cx="4191000" cy="3251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Sensor </a:t>
            </a:r>
            <a:r>
              <a:rPr lang="en-US" sz="2400" b="1" dirty="0" smtClean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sensors detect </a:t>
            </a:r>
            <a:r>
              <a:rPr lang="en-US" sz="2000" b="1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stable</a:t>
            </a:r>
            <a:r>
              <a:rPr lang="en-US" sz="2000" b="1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recognizable </a:t>
            </a:r>
            <a:r>
              <a:rPr lang="en-US" sz="2000" b="1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features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of the environment </a:t>
            </a:r>
            <a:endParaRPr lang="en-US" sz="2000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called 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landmarks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Arial" pitchFamily="34" charset="0"/>
              <a:buChar char="•"/>
            </a:pPr>
            <a:endParaRPr lang="en-US" sz="2000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For each landmark, the range and bearing (behavior) are reported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Arial" pitchFamily="34" charset="0"/>
              <a:buChar char="•"/>
            </a:pPr>
            <a:endParaRPr lang="en-US" sz="2000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Sensor model is used for an array of range sensors, each of </a:t>
            </a:r>
            <a:r>
              <a:rPr lang="en-US" sz="2000" dirty="0" err="1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wh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ich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has a fixed bearing relative to the robot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Arial" pitchFamily="34" charset="0"/>
              <a:buChar char="•"/>
            </a:pPr>
            <a:endParaRPr lang="en-US" sz="2000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Such sensors produce a vector of range </a:t>
            </a:r>
            <a:r>
              <a:rPr lang="en-US" sz="2000" dirty="0" err="1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values,sometimes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noise will be included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Arial" pitchFamily="34" charset="0"/>
              <a:buChar char="•"/>
            </a:pPr>
            <a:endParaRPr lang="en-US" sz="2000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 Noise will be corrupted by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Gaussian 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noise</a:t>
            </a:r>
          </a:p>
          <a:p>
            <a:pPr lvl="1">
              <a:buFont typeface="Arial" pitchFamily="34" charset="0"/>
              <a:buChar char="•"/>
            </a:pPr>
            <a:endParaRPr lang="en-US" sz="20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Comparing 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range-scan model 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to the 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landmark model,</a:t>
            </a:r>
          </a:p>
          <a:p>
            <a:pPr lvl="1">
              <a:buFont typeface="Arial" pitchFamily="34" charset="0"/>
              <a:buChar char="•"/>
            </a:pPr>
            <a:endParaRPr lang="en-US" sz="20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 range-scan model has the advantage that there is no need to</a:t>
            </a:r>
          </a:p>
          <a:p>
            <a:pPr lvl="1">
              <a:buNone/>
            </a:pPr>
            <a:endParaRPr lang="en-US" sz="2000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identify a landmark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until it required</a:t>
            </a:r>
          </a:p>
          <a:p>
            <a:pPr lvl="1">
              <a:buFont typeface="Arial" pitchFamily="34" charset="0"/>
              <a:buChar char="•"/>
            </a:pPr>
            <a:endParaRPr lang="en-US" sz="20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endParaRPr lang="en-US" sz="2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te-IN" sz="2400" b="1" dirty="0">
              <a:solidFill>
                <a:srgbClr val="1D13EB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Other </a:t>
            </a:r>
            <a:r>
              <a:rPr lang="en-US" sz="2400" b="1" dirty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Types </a:t>
            </a:r>
            <a:r>
              <a:rPr lang="en-US" sz="2400" b="1" dirty="0" smtClean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of perception</a:t>
            </a:r>
          </a:p>
          <a:p>
            <a:endParaRPr lang="en-US" sz="2400" b="1" dirty="0">
              <a:solidFill>
                <a:srgbClr val="C535B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of robot perception is about 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localization or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mapping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en-US" sz="2000" b="1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Robots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also perceive the 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temperature, smells, audio signals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and so-on.	</a:t>
            </a:r>
          </a:p>
          <a:p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Many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of these quantities can be estimated using variants of</a:t>
            </a:r>
          </a:p>
          <a:p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dynamic  </a:t>
            </a:r>
            <a:r>
              <a:rPr lang="en-US" sz="20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networks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b="1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All that is required for such estimators are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conditional probability distributions.</a:t>
            </a:r>
          </a:p>
          <a:p>
            <a:pPr lvl="0"/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 perception models characterized to</a:t>
            </a:r>
          </a:p>
          <a:p>
            <a:pPr lvl="1"/>
            <a:r>
              <a:rPr lang="en-US" sz="2000" b="1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the evolution of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state 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variables </a:t>
            </a:r>
            <a:r>
              <a:rPr lang="en-US" sz="2000" b="1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over time</a:t>
            </a:r>
            <a:r>
              <a:rPr lang="en-US" sz="2000" b="1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, and</a:t>
            </a:r>
            <a:endParaRPr lang="en-US" sz="2000" b="1" dirty="0">
              <a:solidFill>
                <a:srgbClr val="007434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sensor models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that describe the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relation of measurements to state 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variables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te-IN" b="1" dirty="0">
              <a:solidFill>
                <a:srgbClr val="1D13EB"/>
              </a:solidFill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Other Types of Perception</a:t>
            </a:r>
            <a:r>
              <a:rPr lang="en-US" sz="2400" b="1" dirty="0" smtClean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endParaRPr lang="en-US" sz="2000" b="1" dirty="0">
              <a:solidFill>
                <a:srgbClr val="C535B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robot is a 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reactive agent represented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well-defined </a:t>
            </a:r>
            <a:r>
              <a:rPr lang="en-US" sz="2000" b="1" dirty="0" err="1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sematics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0"/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 two 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techniques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in perception 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</a:p>
          <a:p>
            <a:pPr lvl="0">
              <a:buNone/>
            </a:pP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Probabilistic techniques 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good in many hard perceptual problems such as localization and mapping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000" b="1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Statistical techniques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are sometimes too heavy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simpler solutions, are best for effective in practice</a:t>
            </a:r>
            <a:endParaRPr lang="te-IN" sz="2000" b="1" dirty="0">
              <a:solidFill>
                <a:srgbClr val="1D13EB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Machine Learning in Robot </a:t>
            </a:r>
            <a:r>
              <a:rPr lang="en-US" sz="2400" b="1" dirty="0" smtClean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Perception</a:t>
            </a:r>
          </a:p>
          <a:p>
            <a:pPr>
              <a:buNone/>
            </a:pPr>
            <a:endParaRPr lang="en-US" sz="2400" b="1" dirty="0">
              <a:solidFill>
                <a:srgbClr val="C535B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Machine learning plays an important role in robot perception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en-US" sz="2000" b="1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When the best 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internal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representation 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is not know, then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we can go </a:t>
            </a:r>
            <a:endParaRPr lang="en-US" sz="2000" b="1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for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machine learning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en-US" sz="2000" b="1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One common 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approach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is to </a:t>
            </a:r>
            <a:r>
              <a:rPr lang="en-US" sz="2000" b="1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map high dimensional sensor streams</a:t>
            </a:r>
          </a:p>
          <a:p>
            <a:r>
              <a:rPr lang="en-US" sz="2000" b="1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into </a:t>
            </a:r>
            <a:r>
              <a:rPr lang="en-US" sz="2000" b="1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lower-dimensional spaces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using unsupervised machine learning methods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b="1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Such an approach is called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low-dimensional embedding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en-US" sz="2000" b="1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Machine learning makes it possible to learn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sensor and motion models from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2000" b="1" dirty="0" err="1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,while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simultaneously discovering a suitable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	internal representations</a:t>
            </a:r>
            <a:endParaRPr lang="te-IN" sz="2000" b="1" dirty="0">
              <a:solidFill>
                <a:srgbClr val="007434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Machine Learning in Robot Perception...</a:t>
            </a:r>
          </a:p>
          <a:p>
            <a:pPr lvl="0"/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Ml techniques 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enables robots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to 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continuously</a:t>
            </a:r>
          </a:p>
          <a:p>
            <a:pPr lvl="0">
              <a:buNone/>
            </a:pP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adapt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huge changes in sensor measurements</a:t>
            </a:r>
            <a:endParaRPr lang="en-US" sz="2000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, walking 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 sun-lit 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space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into </a:t>
            </a:r>
            <a:endParaRPr lang="en-US" sz="2000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dark 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neon-lit room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Clearly things are darker inside.</a:t>
            </a:r>
          </a:p>
          <a:p>
            <a:pPr lvl="0"/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But the change of light source also affects all </a:t>
            </a:r>
            <a:endParaRPr lang="en-US" sz="2000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colors:</a:t>
            </a:r>
          </a:p>
          <a:p>
            <a:pPr lvl="0"/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Neon light has a stronger component of green </a:t>
            </a:r>
            <a:endParaRPr lang="en-US" sz="2000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light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than sunlight.</a:t>
            </a:r>
          </a:p>
          <a:p>
            <a:pPr lvl="0"/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Yet somehow we seem not to notice the change.</a:t>
            </a:r>
          </a:p>
          <a:p>
            <a:pPr lvl="0"/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lf we walk together with people into a neon-lit </a:t>
            </a:r>
            <a:endParaRPr lang="en-US" sz="2000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room, we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don't think that suddenly their faces </a:t>
            </a:r>
            <a:endParaRPr lang="en-US" sz="2000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turned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green.</a:t>
            </a:r>
          </a:p>
          <a:p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Our perception quickly adapts to the new lighting conditions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our brain ignores the differences</a:t>
            </a:r>
            <a:endParaRPr lang="te-IN" sz="2000" dirty="0">
              <a:solidFill>
                <a:srgbClr val="1D13EB"/>
              </a:solidFill>
              <a:latin typeface="Times New Roman" pitchFamily="18" charset="0"/>
            </a:endParaRPr>
          </a:p>
        </p:txBody>
      </p:sp>
      <p:pic>
        <p:nvPicPr>
          <p:cNvPr id="4" name="Picture 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457200"/>
            <a:ext cx="3429000" cy="454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Autonomous Driving Domain</a:t>
            </a:r>
          </a:p>
          <a:p>
            <a:endParaRPr lang="en-US" sz="2000" b="1" u="heavy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Adaptive perception techniques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enable robots 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to adjust such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changes.</a:t>
            </a:r>
          </a:p>
          <a:p>
            <a:pPr lvl="0"/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Example the autonomous 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driving domain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Sequence of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"drivable surface"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classifier 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results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using adaptive vision.</a:t>
            </a:r>
          </a:p>
          <a:p>
            <a:pPr lvl="0"/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In (a) only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road is classified as drivable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(striped area).The V-shaped dark line shows where the vehicle is heading.</a:t>
            </a:r>
          </a:p>
          <a:p>
            <a:pPr lvl="0"/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In (b) the </a:t>
            </a:r>
            <a:r>
              <a:rPr lang="en-US" sz="2000" b="1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vehicle is commanded to drive off the road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, onto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 grassy surface, and the classifier is beginning to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classify 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of the grass as drivable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In (e) the vehicle has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updated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its model of drivable surface to correspond to grass as well as road.</a:t>
            </a:r>
          </a:p>
          <a:p>
            <a:endParaRPr lang="te-IN" sz="2400" b="1" dirty="0">
              <a:solidFill>
                <a:srgbClr val="1D13EB"/>
              </a:solidFill>
              <a:latin typeface="Times New Roman" pitchFamily="18" charset="0"/>
            </a:endParaRPr>
          </a:p>
        </p:txBody>
      </p:sp>
      <p:pic>
        <p:nvPicPr>
          <p:cNvPr id="5" name="Picture 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038599"/>
            <a:ext cx="8686800" cy="2450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US" sz="2400" b="1" dirty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Autonomous Driving Domain</a:t>
            </a:r>
            <a:r>
              <a:rPr lang="en-US" sz="2400" b="1" dirty="0" smtClean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>
              <a:buNone/>
            </a:pPr>
            <a:endParaRPr lang="en-US" sz="2400" b="1" dirty="0">
              <a:solidFill>
                <a:srgbClr val="873AC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is how an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unmanned ground vehicle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adapts </a:t>
            </a:r>
            <a:endParaRPr lang="en-US" sz="2000" b="1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its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classifier of the concept "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drivable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surface 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.“</a:t>
            </a:r>
          </a:p>
          <a:p>
            <a:pPr lvl="0">
              <a:buNone/>
            </a:pPr>
            <a:endParaRPr lang="en-US" sz="2000" b="1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mixture-of-Gaussians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technique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similar to </a:t>
            </a:r>
            <a:endParaRPr lang="en-US" sz="2000" b="1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the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EM 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algorithm, is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then trained to recognize </a:t>
            </a:r>
            <a:endParaRPr lang="en-US" sz="2000" b="1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the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specific color and texture coefficients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of the </a:t>
            </a:r>
            <a:endParaRPr lang="en-US" sz="2000" b="1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small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sample patch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buNone/>
            </a:pPr>
            <a:endParaRPr lang="en-US" sz="2000" b="1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 images are the result of applying this 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classifier</a:t>
            </a:r>
          </a:p>
          <a:p>
            <a:pPr lvl="0">
              <a:buNone/>
            </a:pP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to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 full image.</a:t>
            </a:r>
          </a:p>
          <a:p>
            <a:endParaRPr lang="te-IN" b="1" dirty="0">
              <a:solidFill>
                <a:srgbClr val="1D13EB"/>
              </a:solidFill>
            </a:endParaRPr>
          </a:p>
        </p:txBody>
      </p:sp>
      <p:pic>
        <p:nvPicPr>
          <p:cNvPr id="4" name="Picture 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0"/>
            <a:ext cx="2819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2057400"/>
            <a:ext cx="2743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4114800"/>
            <a:ext cx="2590800" cy="199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Applications of </a:t>
            </a:r>
            <a:r>
              <a:rPr lang="en-US" sz="2800" b="1" dirty="0" smtClean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Robotics</a:t>
            </a:r>
          </a:p>
          <a:p>
            <a:pPr>
              <a:buNone/>
            </a:pPr>
            <a:endParaRPr lang="en-US" sz="2800" b="1" dirty="0" smtClean="0">
              <a:solidFill>
                <a:srgbClr val="C535BB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robotics has been instrumental in the various domains such as </a:t>
            </a:r>
          </a:p>
          <a:p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Industries</a:t>
            </a:r>
            <a:r>
              <a:rPr lang="en-US" sz="22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- Robots are used for </a:t>
            </a:r>
            <a:r>
              <a:rPr lang="en-US" sz="22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handling material</a:t>
            </a:r>
            <a:r>
              <a:rPr lang="en-US" sz="22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, cutting, welding, color </a:t>
            </a:r>
            <a:r>
              <a:rPr lang="en-US" sz="2200" dirty="0" err="1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coatlng</a:t>
            </a:r>
            <a:r>
              <a:rPr lang="en-US" sz="22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, drilling, </a:t>
            </a:r>
            <a:r>
              <a:rPr lang="en-US" sz="2200" dirty="0" err="1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polishing,etc</a:t>
            </a:r>
            <a:r>
              <a:rPr lang="en-US" sz="22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Military</a:t>
            </a:r>
            <a:r>
              <a:rPr lang="en-US" sz="22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2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Autonomous robots can reach inaccessible and hazardous zones during war. </a:t>
            </a:r>
            <a:r>
              <a:rPr lang="en-US" sz="22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 robot named </a:t>
            </a:r>
            <a:r>
              <a:rPr lang="en-US" sz="2200" i="1" dirty="0" err="1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Daksh</a:t>
            </a:r>
            <a:r>
              <a:rPr lang="en-US" sz="2200" i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developed by Defense Research and Development Organization </a:t>
            </a:r>
            <a:r>
              <a:rPr lang="en-US" sz="22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(DRDO</a:t>
            </a:r>
            <a:r>
              <a:rPr lang="en-US" sz="22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), is in function to destroy life­ threatening objects </a:t>
            </a:r>
            <a:r>
              <a:rPr lang="en-US" sz="22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safely.</a:t>
            </a:r>
          </a:p>
          <a:p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Medicine</a:t>
            </a:r>
            <a:r>
              <a:rPr lang="en-US" sz="22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- The robots are capable of carrying out </a:t>
            </a:r>
            <a:r>
              <a:rPr lang="en-US" sz="22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hundreds of </a:t>
            </a:r>
            <a:r>
              <a:rPr lang="en-US" sz="22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clinical tests </a:t>
            </a:r>
            <a:r>
              <a:rPr lang="en-US" sz="22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simultaneously</a:t>
            </a:r>
            <a:r>
              <a:rPr lang="en-US" sz="22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, supporting </a:t>
            </a:r>
            <a:r>
              <a:rPr lang="en-US" sz="22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and recovering disabled people, </a:t>
            </a:r>
            <a:r>
              <a:rPr lang="en-US" sz="22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and performing </a:t>
            </a:r>
            <a:r>
              <a:rPr lang="en-US" sz="22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complex surgeries such as brain </a:t>
            </a:r>
            <a:r>
              <a:rPr lang="en-US" sz="22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tumors</a:t>
            </a:r>
            <a:r>
              <a:rPr lang="en-US" sz="22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Exploration</a:t>
            </a:r>
            <a:r>
              <a:rPr lang="en-US" sz="22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- The robot rock climbers used for space exploration, underwater drones used for ocean exploration and </a:t>
            </a:r>
            <a:r>
              <a:rPr lang="en-US" sz="22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Entertainment</a:t>
            </a:r>
            <a:r>
              <a:rPr lang="en-US" sz="22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- Disney's engineers have created hundreds of robots for movie making.</a:t>
            </a:r>
          </a:p>
          <a:p>
            <a:endParaRPr lang="te-IN" sz="2400" b="1" dirty="0">
              <a:solidFill>
                <a:srgbClr val="1D13EB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Self Supervised </a:t>
            </a:r>
            <a:r>
              <a:rPr lang="en-US" sz="2400" b="1" dirty="0" smtClean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</a:p>
          <a:p>
            <a:pPr>
              <a:buNone/>
            </a:pPr>
            <a:endParaRPr lang="en-US" sz="2400" b="1" dirty="0">
              <a:solidFill>
                <a:srgbClr val="C535BB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Methods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make robots collect their own training data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(with labels!) are called self-supervised 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000" b="1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this instance, the robot uses machine learning to control a short- range sensor, that works well for land classification into a sensor that can see much farther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b="1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allows the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robot to drive faster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, slowing down only when the sensor model says there is a change in the road, that needs to be examined more carefully by the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short-range sensors</a:t>
            </a:r>
            <a:endParaRPr lang="te-IN" sz="2000" b="1" dirty="0">
              <a:solidFill>
                <a:srgbClr val="C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e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dissolv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Planning to Move - Motion Planning </a:t>
            </a:r>
            <a:r>
              <a:rPr lang="en-US" sz="2400" b="1" dirty="0" smtClean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</a:p>
          <a:p>
            <a:pPr>
              <a:buNone/>
            </a:pPr>
            <a:endParaRPr lang="en-US" sz="2400" b="1" dirty="0">
              <a:solidFill>
                <a:srgbClr val="C535B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Planning to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Movement in 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Robotics is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to deciding 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how</a:t>
            </a:r>
          </a:p>
          <a:p>
            <a:pPr lvl="0">
              <a:buNone/>
            </a:pP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to move effectors to do or 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to reach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destination.</a:t>
            </a:r>
            <a:endParaRPr lang="en-US" sz="2000" b="1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Planning is arranging a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sequence of actions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to achieve </a:t>
            </a:r>
            <a:endParaRPr lang="en-US" sz="2000" b="1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a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goal</a:t>
            </a:r>
          </a:p>
          <a:p>
            <a:pPr lvl="0"/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Motion planning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or the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path planning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is a </a:t>
            </a:r>
            <a:endParaRPr lang="en-US" sz="2000" b="1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computational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problem to find a the valid </a:t>
            </a:r>
            <a:endParaRPr lang="en-US" sz="2000" b="1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sequences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, that moves the robot/object </a:t>
            </a:r>
            <a:endParaRPr lang="en-US" sz="2000" b="1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from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source to destination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in the physical space.</a:t>
            </a:r>
          </a:p>
          <a:p>
            <a:pPr lvl="0"/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2000" b="1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A mobile robot movement inside a building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sz="2000" b="1" dirty="0" err="1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lt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should execute this task while avoiding walls 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 lvl="0">
              <a:buNone/>
            </a:pP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not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falling down stairs.</a:t>
            </a:r>
          </a:p>
          <a:p>
            <a:pPr lvl="0"/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motion planning 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algorithm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would take a 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description</a:t>
            </a:r>
          </a:p>
          <a:p>
            <a:pPr lvl="0">
              <a:buNone/>
            </a:pP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of these tasks as </a:t>
            </a:r>
            <a:r>
              <a:rPr lang="en-US" sz="2000" b="1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input, and produce the speed and </a:t>
            </a:r>
            <a:endParaRPr lang="en-US" sz="2000" b="1" dirty="0" smtClean="0">
              <a:solidFill>
                <a:srgbClr val="007434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b="1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	turning </a:t>
            </a:r>
            <a:r>
              <a:rPr lang="en-US" sz="2000" b="1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commands sent to the robot's wheels</a:t>
            </a:r>
          </a:p>
          <a:p>
            <a:endParaRPr lang="te-IN" b="1" dirty="0">
              <a:solidFill>
                <a:srgbClr val="1D13EB"/>
              </a:solidFill>
            </a:endParaRPr>
          </a:p>
        </p:txBody>
      </p:sp>
      <p:pic>
        <p:nvPicPr>
          <p:cNvPr id="4" name="Picture 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1981200"/>
            <a:ext cx="273812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Types of Motion</a:t>
            </a:r>
          </a:p>
          <a:p>
            <a:pPr lvl="1">
              <a:buNone/>
            </a:pP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Two types of 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motion:</a:t>
            </a:r>
          </a:p>
          <a:p>
            <a:pPr lvl="1">
              <a:buNone/>
            </a:pPr>
            <a:endParaRPr lang="en-US" sz="2000" b="1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Point-to-point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deliver robot to target 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location.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Complaint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motion: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move while in </a:t>
            </a:r>
            <a:r>
              <a:rPr lang="en-US" sz="2000" b="1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contact to an </a:t>
            </a:r>
            <a:r>
              <a:rPr lang="en-US" sz="2000" b="1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obstacle</a:t>
            </a:r>
          </a:p>
          <a:p>
            <a:pPr lvl="1">
              <a:buFont typeface="Arial" pitchFamily="34" charset="0"/>
              <a:buChar char="•"/>
            </a:pPr>
            <a:endParaRPr lang="en-US" sz="2000" b="1" dirty="0">
              <a:solidFill>
                <a:srgbClr val="007434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 greater challenge is the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compliant motion problem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, in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which a robot moves while being in physical contact with an obstacle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Arial" pitchFamily="34" charset="0"/>
              <a:buChar char="•"/>
            </a:pPr>
            <a:endParaRPr lang="en-US" sz="2000" b="1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example of compliant motion is a </a:t>
            </a:r>
            <a:r>
              <a:rPr lang="en-US" sz="2000" b="1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robot manipulator that screws in a light bulb</a:t>
            </a:r>
            <a:r>
              <a:rPr lang="en-US" sz="2000" b="1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, or </a:t>
            </a:r>
            <a:r>
              <a:rPr lang="en-US" sz="2000" b="1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a robot that pushes a box across a table top</a:t>
            </a:r>
            <a:r>
              <a:rPr lang="en-US" sz="2000" b="1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te-IN" sz="2400" b="1" dirty="0">
              <a:solidFill>
                <a:srgbClr val="007434"/>
              </a:solidFill>
              <a:latin typeface="Times New Roman" pitchFamily="18" charset="0"/>
            </a:endParaRPr>
          </a:p>
        </p:txBody>
      </p:sp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4114800"/>
            <a:ext cx="6644746" cy="2075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Planning to Move</a:t>
            </a:r>
            <a:r>
              <a:rPr lang="en-US" sz="2400" b="1" dirty="0" smtClean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400" b="1" dirty="0">
              <a:solidFill>
                <a:srgbClr val="C535BB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irst find a </a:t>
            </a:r>
            <a:r>
              <a:rPr lang="en-US" sz="2000" b="1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suitable representation 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in which motion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 planning problems can be described and solved</a:t>
            </a:r>
          </a:p>
          <a:p>
            <a:pPr>
              <a:buNone/>
            </a:pPr>
            <a:endParaRPr lang="en-US" sz="2000" b="1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configuration 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space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-the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space of robot 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states</a:t>
            </a:r>
          </a:p>
          <a:p>
            <a:pPr lvl="0">
              <a:buNone/>
            </a:pP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defined  by </a:t>
            </a:r>
            <a:r>
              <a:rPr lang="en-US" sz="2000" b="1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location</a:t>
            </a:r>
            <a:r>
              <a:rPr lang="en-US" sz="2000" b="1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orientation,and</a:t>
            </a:r>
            <a:r>
              <a:rPr lang="en-US" sz="2000" b="1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joint </a:t>
            </a:r>
            <a:r>
              <a:rPr lang="en-US" sz="2000" b="1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angles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 lvl="0">
              <a:buNone/>
            </a:pP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is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 better place to work than the original 30 space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buNone/>
            </a:pPr>
            <a:endParaRPr lang="en-US" sz="2000" b="1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path planning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problem is to find </a:t>
            </a:r>
            <a:r>
              <a:rPr lang="en-US" sz="2000" b="1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a path from </a:t>
            </a:r>
            <a:endParaRPr lang="en-US" sz="2000" b="1" dirty="0" smtClean="0">
              <a:solidFill>
                <a:srgbClr val="00743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	one </a:t>
            </a:r>
            <a:r>
              <a:rPr lang="en-US" sz="2000" b="1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to another in configuration space in </a:t>
            </a:r>
            <a:endParaRPr lang="en-US" sz="2000" b="1" dirty="0" smtClean="0">
              <a:solidFill>
                <a:srgbClr val="00743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	continuous </a:t>
            </a:r>
            <a:r>
              <a:rPr lang="en-US" sz="2000" b="1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environment</a:t>
            </a:r>
            <a:endParaRPr lang="te-IN" sz="2000" b="1" dirty="0">
              <a:solidFill>
                <a:srgbClr val="007434"/>
              </a:solidFill>
              <a:latin typeface="Times New Roman" pitchFamily="18" charset="0"/>
            </a:endParaRPr>
          </a:p>
        </p:txBody>
      </p:sp>
      <p:pic>
        <p:nvPicPr>
          <p:cNvPr id="4" name="Picture 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7287" y="304799"/>
            <a:ext cx="3026713" cy="4121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Planning to Move...</a:t>
            </a:r>
          </a:p>
          <a:p>
            <a:pPr>
              <a:buNone/>
            </a:pPr>
            <a:r>
              <a:rPr lang="en-US" sz="24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4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24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are two </a:t>
            </a:r>
            <a:r>
              <a:rPr lang="en-US" sz="24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main Approaches</a:t>
            </a:r>
            <a:r>
              <a:rPr lang="en-US" sz="24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Cell decomposition </a:t>
            </a:r>
            <a:r>
              <a:rPr lang="en-US" sz="2000" b="1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Skeletonization</a:t>
            </a:r>
            <a:r>
              <a:rPr lang="en-US" sz="2000" b="1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None/>
            </a:pPr>
            <a:endParaRPr lang="en-US" sz="2000" b="1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Each reduces the continuous path-planning problem to a discrete graph-search problem</a:t>
            </a:r>
            <a:r>
              <a:rPr lang="en-US" sz="24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en-US" sz="2400" b="1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Assume that motion is deterministic and that localization of the robot is exact</a:t>
            </a:r>
            <a:r>
              <a:rPr lang="en-US" sz="24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, then </a:t>
            </a:r>
            <a:r>
              <a:rPr lang="en-US" sz="24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motion-planning problem will be easy</a:t>
            </a:r>
            <a:endParaRPr lang="te-IN" sz="2400" b="1" dirty="0">
              <a:solidFill>
                <a:srgbClr val="1D13EB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Configuration </a:t>
            </a:r>
            <a:r>
              <a:rPr lang="en-US" sz="2400" b="1" dirty="0" smtClean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space</a:t>
            </a:r>
          </a:p>
          <a:p>
            <a:pPr>
              <a:buNone/>
            </a:pPr>
            <a:endParaRPr lang="en-US" sz="2400" b="1" dirty="0">
              <a:solidFill>
                <a:srgbClr val="C535B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Configuration 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space- </a:t>
            </a:r>
            <a:r>
              <a:rPr lang="en-US" sz="24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 space of robot states defined by </a:t>
            </a:r>
            <a:r>
              <a:rPr lang="en-US" sz="2400" b="1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location, orientation, and </a:t>
            </a:r>
            <a:r>
              <a:rPr lang="en-US" sz="2400" b="1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joint angles</a:t>
            </a:r>
          </a:p>
          <a:p>
            <a:pPr lvl="0">
              <a:buNone/>
            </a:pPr>
            <a:endParaRPr lang="en-US" sz="2400" b="1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b="1" dirty="0" err="1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lt</a:t>
            </a:r>
            <a:r>
              <a:rPr lang="en-US" sz="24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is the space of </a:t>
            </a:r>
            <a:r>
              <a:rPr lang="en-US" sz="2400" b="1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possible </a:t>
            </a:r>
            <a:r>
              <a:rPr lang="en-US" sz="2400" b="1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positions the robot may attain </a:t>
            </a:r>
            <a:r>
              <a:rPr lang="en-US" sz="24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buNone/>
            </a:pPr>
            <a:endParaRPr lang="en-US" sz="2400" b="1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 path of robot maps to a curve </a:t>
            </a:r>
            <a:r>
              <a:rPr lang="en-US" sz="2400" b="1" dirty="0" err="1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n the </a:t>
            </a:r>
            <a:r>
              <a:rPr lang="en-US" sz="2400" b="1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"configuration space" or "C-space</a:t>
            </a:r>
            <a:endParaRPr lang="te-IN" sz="2400" b="1" dirty="0">
              <a:solidFill>
                <a:srgbClr val="007434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400" b="1" dirty="0" smtClean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Configuration </a:t>
            </a:r>
            <a:r>
              <a:rPr lang="en-US" sz="2400" b="1" dirty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Space...</a:t>
            </a:r>
            <a:r>
              <a:rPr lang="en-US" sz="2400" b="1" dirty="0" smtClean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>
              <a:buNone/>
            </a:pPr>
            <a:endParaRPr lang="en-US" sz="2400" b="1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 simple  </a:t>
            </a:r>
            <a:r>
              <a:rPr lang="en-US" sz="2000" b="1" dirty="0" err="1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representat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ion for a simple 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robot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motion problem</a:t>
            </a:r>
          </a:p>
          <a:p>
            <a:pPr lvl="0"/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(a)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Workspace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representation of a robot arm</a:t>
            </a:r>
          </a:p>
          <a:p>
            <a:pPr lvl="0"/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 workspace is </a:t>
            </a:r>
            <a:r>
              <a:rPr lang="en-US" sz="2000" b="1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a box with a flat obstacle </a:t>
            </a:r>
            <a:endParaRPr lang="en-US" sz="2000" b="1" dirty="0" smtClean="0">
              <a:solidFill>
                <a:srgbClr val="007434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b="1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hanging </a:t>
            </a:r>
            <a:r>
              <a:rPr lang="en-US" sz="2000" b="1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from the ceiling.</a:t>
            </a:r>
          </a:p>
          <a:p>
            <a:pPr lvl="0"/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Configuration space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of the same robot.</a:t>
            </a:r>
          </a:p>
          <a:p>
            <a:pPr lvl="0"/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Only white regions in the space are </a:t>
            </a:r>
            <a:endParaRPr lang="en-US" sz="2000" b="1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configurations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that are free of collisions.</a:t>
            </a:r>
          </a:p>
          <a:p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 dot in this diagram corresponds to the </a:t>
            </a:r>
            <a:endParaRPr lang="en-US" sz="2000" b="1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configuration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of the robot shown on the left</a:t>
            </a:r>
            <a:endParaRPr lang="te-IN" sz="2000" b="1" dirty="0">
              <a:solidFill>
                <a:srgbClr val="1D13EB"/>
              </a:solidFill>
              <a:latin typeface="Times New Roman" pitchFamily="18" charset="0"/>
            </a:endParaRPr>
          </a:p>
        </p:txBody>
      </p:sp>
      <p:pic>
        <p:nvPicPr>
          <p:cNvPr id="4" name="Picture 2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1" y="381001"/>
            <a:ext cx="2892191" cy="274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3352800"/>
            <a:ext cx="2833687" cy="283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Configuration </a:t>
            </a:r>
            <a:r>
              <a:rPr lang="en-US" sz="2400" b="1" dirty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space...</a:t>
            </a:r>
            <a:r>
              <a:rPr lang="en-US" sz="2400" b="1" dirty="0" smtClean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400" b="1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b="1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Robot arm has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two 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joints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that move independently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en-US" sz="2000" b="1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Moving the joints alters the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coordinates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of the </a:t>
            </a:r>
            <a:endParaRPr lang="en-US" sz="2000" b="1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elbow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gripper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buNone/>
            </a:pPr>
            <a:endParaRPr lang="en-US" sz="2000" b="1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b="1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Workspace representations are well-suited for </a:t>
            </a:r>
            <a:endParaRPr lang="en-US" sz="2000" b="1" dirty="0" smtClean="0">
              <a:solidFill>
                <a:srgbClr val="007434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b="1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	collision </a:t>
            </a:r>
            <a:r>
              <a:rPr lang="en-US" sz="2000" b="1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checking</a:t>
            </a:r>
            <a:r>
              <a:rPr lang="en-US" sz="2000" b="1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buNone/>
            </a:pPr>
            <a:endParaRPr lang="en-US" sz="2000" b="1" dirty="0">
              <a:solidFill>
                <a:srgbClr val="007434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Configuration space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is to represent the state by 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lvl="0">
              <a:buNone/>
            </a:pP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configuration of the robot's joints 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buNone/>
            </a:pPr>
            <a:endParaRPr lang="en-US" sz="2000" b="1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 robot would then move its joints at a 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constant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velocity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, until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 target location is reached</a:t>
            </a:r>
            <a:endParaRPr lang="te-IN" sz="2000" b="1" dirty="0">
              <a:solidFill>
                <a:srgbClr val="1D13EB"/>
              </a:solidFill>
              <a:latin typeface="Times New Roman" pitchFamily="18" charset="0"/>
            </a:endParaRPr>
          </a:p>
        </p:txBody>
      </p:sp>
      <p:pic>
        <p:nvPicPr>
          <p:cNvPr id="4" name="Picture 2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1" y="0"/>
            <a:ext cx="3124199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57886" y="3352800"/>
            <a:ext cx="3186113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Kinematics and </a:t>
            </a:r>
            <a:r>
              <a:rPr lang="en-US" sz="2400" b="1" dirty="0" smtClean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inverse Kinematics</a:t>
            </a:r>
          </a:p>
          <a:p>
            <a:pPr>
              <a:buNone/>
            </a:pPr>
            <a:endParaRPr lang="en-US" sz="2400" b="1" dirty="0" smtClean="0">
              <a:solidFill>
                <a:srgbClr val="C535BB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 configuration 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spaces.</a:t>
            </a:r>
          </a:p>
          <a:p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 task is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usually expressed in 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workspace.</a:t>
            </a:r>
            <a:endParaRPr lang="en-US" sz="2000" b="1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coordinates not in configuration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space 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coordinates.</a:t>
            </a:r>
          </a:p>
          <a:p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chain of coordinates transforming 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configuration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space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coordinates into workspace coordinates is </a:t>
            </a:r>
            <a:endParaRPr lang="en-US" sz="2000" b="1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Kinematics.</a:t>
            </a:r>
          </a:p>
          <a:p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kinematic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simple.</a:t>
            </a:r>
          </a:p>
          <a:p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inverse problem of calculating is known as </a:t>
            </a:r>
            <a:endParaRPr lang="en-US" sz="2000" b="1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inverse kinematics.</a:t>
            </a:r>
          </a:p>
          <a:p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transforming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workspace space coordinates into </a:t>
            </a:r>
            <a:endParaRPr lang="en-US" sz="2000" b="1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configuration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coordinates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, is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complicated</a:t>
            </a:r>
          </a:p>
          <a:p>
            <a:endParaRPr lang="te-IN" sz="2400" dirty="0">
              <a:latin typeface="Times New Roman" pitchFamily="18" charset="0"/>
            </a:endParaRPr>
          </a:p>
        </p:txBody>
      </p:sp>
      <p:pic>
        <p:nvPicPr>
          <p:cNvPr id="4" name="Picture 2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1496" y="0"/>
            <a:ext cx="301250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Categories of Robots</a:t>
            </a:r>
          </a:p>
          <a:p>
            <a:pPr>
              <a:buNone/>
            </a:pPr>
            <a:r>
              <a:rPr lang="en-US" sz="24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/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Manipulators</a:t>
            </a:r>
          </a:p>
          <a:p>
            <a:pPr lvl="0">
              <a:buNone/>
            </a:pPr>
            <a:endParaRPr lang="en-US" sz="2400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Mobile </a:t>
            </a:r>
            <a:r>
              <a:rPr lang="en-US" sz="2400" u="heavy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obots</a:t>
            </a:r>
          </a:p>
          <a:p>
            <a:pPr lvl="0">
              <a:buNone/>
            </a:pP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Mobile 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manipulator,(combination of 1and 2</a:t>
            </a: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>
              <a:buNone/>
            </a:pPr>
            <a:endParaRPr lang="en-US" sz="2400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4. Humanoid robots mimic the human torso.</a:t>
            </a:r>
          </a:p>
          <a:p>
            <a:pPr>
              <a:buNone/>
            </a:pPr>
            <a:endParaRPr lang="te-IN" sz="2400" b="1" dirty="0">
              <a:solidFill>
                <a:srgbClr val="1D13EB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Free space </a:t>
            </a:r>
            <a:r>
              <a:rPr lang="en-US" sz="2400" b="1" dirty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dirty="0" smtClean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Occupied space</a:t>
            </a:r>
          </a:p>
          <a:p>
            <a:pPr>
              <a:buNone/>
            </a:pPr>
            <a:endParaRPr lang="en-US" sz="2400" b="1" dirty="0">
              <a:solidFill>
                <a:srgbClr val="C535B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configuration space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can be decomposed into </a:t>
            </a:r>
            <a:endParaRPr lang="en-US" sz="2000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two subspaces</a:t>
            </a:r>
            <a:endParaRPr lang="en-US" sz="2000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 space of all configurations that a robot may </a:t>
            </a:r>
            <a:endParaRPr lang="en-US" sz="2000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attain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, commonly called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free space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and the space</a:t>
            </a:r>
          </a:p>
          <a:p>
            <a:pPr lvl="0">
              <a:buNone/>
            </a:pP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of unattainable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configurations, called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occupied</a:t>
            </a:r>
          </a:p>
          <a:p>
            <a:pPr>
              <a:buNone/>
            </a:pP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space</a:t>
            </a:r>
            <a:endParaRPr lang="en-US" sz="2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 white area  in Figure (b) corresponds to the </a:t>
            </a:r>
            <a:endParaRPr lang="en-US" sz="2000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free </a:t>
            </a:r>
            <a:r>
              <a:rPr lang="en-US" sz="20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space.</a:t>
            </a:r>
          </a:p>
          <a:p>
            <a:pPr lvl="0"/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other regions correspond to occupied space.</a:t>
            </a:r>
          </a:p>
          <a:p>
            <a:pPr lvl="0"/>
            <a:r>
              <a:rPr lang="en-US" sz="20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The different shadings of the occupied space </a:t>
            </a:r>
            <a:endParaRPr lang="en-US" sz="2000" dirty="0" smtClean="0">
              <a:solidFill>
                <a:srgbClr val="007434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	corresponds </a:t>
            </a:r>
            <a:r>
              <a:rPr lang="en-US" sz="20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to the different objects in the robot's </a:t>
            </a:r>
            <a:endParaRPr lang="en-US" sz="2000" dirty="0" smtClean="0">
              <a:solidFill>
                <a:srgbClr val="007434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	workspace</a:t>
            </a:r>
            <a:r>
              <a:rPr lang="en-US" sz="20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/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black region 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surrounding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 entire free space</a:t>
            </a:r>
          </a:p>
          <a:p>
            <a:pPr>
              <a:buNone/>
            </a:pP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corresponds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to configurations 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which the robot </a:t>
            </a:r>
            <a:endParaRPr lang="en-US" sz="2000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collides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with itself.</a:t>
            </a:r>
          </a:p>
          <a:p>
            <a:endParaRPr lang="te-IN" sz="2400" b="1" dirty="0">
              <a:solidFill>
                <a:srgbClr val="1D13EB"/>
              </a:solidFill>
              <a:latin typeface="Times New Roman" pitchFamily="18" charset="0"/>
            </a:endParaRPr>
          </a:p>
        </p:txBody>
      </p:sp>
      <p:pic>
        <p:nvPicPr>
          <p:cNvPr id="4" name="Picture 2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533400"/>
            <a:ext cx="2335696" cy="2335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3352800"/>
            <a:ext cx="2381984" cy="262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Cell decomposition </a:t>
            </a:r>
            <a:r>
              <a:rPr lang="en-US" sz="2400" b="1" dirty="0" smtClean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</a:p>
          <a:p>
            <a:pPr>
              <a:buNone/>
            </a:pPr>
            <a:endParaRPr lang="en-US" sz="2400" b="1" dirty="0">
              <a:solidFill>
                <a:srgbClr val="C535BB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cell </a:t>
            </a:r>
            <a:r>
              <a:rPr lang="en-US" sz="24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decomposition used for path planning that </a:t>
            </a:r>
            <a:r>
              <a:rPr lang="en-US" sz="2400" b="1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400" b="1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, it decomposes </a:t>
            </a:r>
            <a:r>
              <a:rPr lang="en-US" sz="2400" b="1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the free </a:t>
            </a:r>
            <a:r>
              <a:rPr lang="en-US" sz="2400" b="1" u="sng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pace </a:t>
            </a:r>
            <a:r>
              <a:rPr lang="en-US" sz="2400" b="1" dirty="0" err="1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inta</a:t>
            </a:r>
            <a:r>
              <a:rPr lang="en-US" sz="2400" b="1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 a finite number of </a:t>
            </a:r>
            <a:r>
              <a:rPr lang="en-US" sz="2400" b="1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contiguous </a:t>
            </a:r>
            <a:r>
              <a:rPr lang="en-US" sz="2400" b="1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regions</a:t>
            </a:r>
            <a:r>
              <a:rPr lang="en-US" sz="2400" b="1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, called </a:t>
            </a:r>
            <a:r>
              <a:rPr lang="en-US" sz="2400" b="1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cells</a:t>
            </a:r>
            <a:r>
              <a:rPr lang="en-US" sz="2400" b="1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None/>
            </a:pPr>
            <a:endParaRPr lang="en-US" sz="2400" b="1" dirty="0">
              <a:solidFill>
                <a:srgbClr val="007434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24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regions </a:t>
            </a:r>
            <a:r>
              <a:rPr lang="en-US" sz="24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have the important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en-US" sz="24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that the path-planning problem within a single region can be solved by simple means (e.g., moving along a straight line</a:t>
            </a:r>
            <a:r>
              <a:rPr lang="en-US" sz="24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lvl="1">
              <a:buNone/>
            </a:pPr>
            <a:endParaRPr lang="en-US" sz="2400" b="1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 path-planning problem then becomes a discrete graph-search problem</a:t>
            </a:r>
          </a:p>
          <a:p>
            <a:endParaRPr lang="te-IN" sz="2400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Cell </a:t>
            </a:r>
            <a:r>
              <a:rPr lang="en-US" sz="2400" b="1" dirty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decomposition methods...</a:t>
            </a:r>
            <a:r>
              <a:rPr lang="en-US" sz="2400" b="1" dirty="0" smtClean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dirty="0">
              <a:solidFill>
                <a:srgbClr val="C535BB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b="1" dirty="0">
              <a:solidFill>
                <a:srgbClr val="C535B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 simplest cell decomposition 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consists</a:t>
            </a:r>
          </a:p>
          <a:p>
            <a:pPr lvl="0">
              <a:buNone/>
            </a:pP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of a 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regularly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spaced 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grid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 square grid decomposition of the 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space</a:t>
            </a:r>
          </a:p>
          <a:p>
            <a:pPr lvl="0">
              <a:buNone/>
            </a:pP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and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 solution path that is 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optimal for </a:t>
            </a:r>
          </a:p>
          <a:p>
            <a:pPr lvl="0">
              <a:buNone/>
            </a:pP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this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grid size.</a:t>
            </a:r>
          </a:p>
          <a:p>
            <a:pPr lvl="0"/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Grayscale shading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indicates the </a:t>
            </a:r>
            <a:r>
              <a:rPr lang="en-US" sz="2000" b="1" i="1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value </a:t>
            </a:r>
            <a:r>
              <a:rPr lang="en-US" sz="2000" b="1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endParaRPr lang="en-US" sz="2000" b="1" dirty="0" smtClean="0">
              <a:solidFill>
                <a:srgbClr val="007434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b="1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	each </a:t>
            </a:r>
            <a:r>
              <a:rPr lang="en-US" sz="2000" b="1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free-space grid cell-</a:t>
            </a:r>
          </a:p>
          <a:p>
            <a:pPr lvl="0"/>
            <a:r>
              <a:rPr lang="en-US" sz="2000" b="1" dirty="0" err="1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000" b="1" dirty="0" err="1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.,the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cost of the shortest path from </a:t>
            </a:r>
            <a:endParaRPr lang="en-US" sz="2000" b="1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that	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cell to the goal.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b) shows the </a:t>
            </a:r>
            <a:r>
              <a:rPr lang="en-US" sz="2000" b="1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corresponding</a:t>
            </a:r>
          </a:p>
          <a:p>
            <a:pPr lvl="0">
              <a:buNone/>
            </a:pPr>
            <a:r>
              <a:rPr lang="en-US" sz="2000" b="1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000" b="1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workspace route for the arm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Use the A* algorithm to find a 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shortest</a:t>
            </a:r>
          </a:p>
          <a:p>
            <a:pPr lvl="0">
              <a:buNone/>
            </a:pP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path.</a:t>
            </a:r>
          </a:p>
          <a:p>
            <a:pPr lvl="0"/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This cell decomposition is simple to </a:t>
            </a:r>
            <a:endParaRPr lang="en-US" sz="2000" b="1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implement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400" b="1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te-IN" sz="2400" b="1" dirty="0">
              <a:solidFill>
                <a:srgbClr val="1D13EB"/>
              </a:solidFill>
              <a:latin typeface="Times New Roman" pitchFamily="18" charset="0"/>
            </a:endParaRPr>
          </a:p>
        </p:txBody>
      </p:sp>
      <p:pic>
        <p:nvPicPr>
          <p:cNvPr id="4" name="Picture 2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457200"/>
            <a:ext cx="1981199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3529" y="3415146"/>
            <a:ext cx="2284471" cy="2299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66549" y="3505200"/>
            <a:ext cx="2077451" cy="213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Limitation of Cell Decomposition </a:t>
            </a:r>
            <a:r>
              <a:rPr lang="en-US" sz="2400" b="1" dirty="0" smtClean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</a:p>
          <a:p>
            <a:pPr>
              <a:buNone/>
            </a:pPr>
            <a:endParaRPr lang="en-US" sz="2400" b="1" dirty="0">
              <a:solidFill>
                <a:srgbClr val="C535BB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Three limitations.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l. it is workable only for low-dimensional </a:t>
            </a:r>
            <a:r>
              <a:rPr lang="en-US" sz="2000" b="1" dirty="0" err="1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configurat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ion spaces, because based on number of </a:t>
            </a:r>
            <a:r>
              <a:rPr lang="en-US" sz="2000" b="1" dirty="0" err="1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dimensions,the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number of grid cells increases and also the complexity 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increased</a:t>
            </a:r>
          </a:p>
          <a:p>
            <a:pPr lvl="1">
              <a:buFont typeface="Arial" pitchFamily="34" charset="0"/>
              <a:buChar char="•"/>
            </a:pPr>
            <a:endParaRPr lang="en-US" sz="2000" b="1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2. there is the problem of what to do with cells that are "mixed"- that is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, neither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entirely within free space nor entirely within occupied space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Arial" pitchFamily="34" charset="0"/>
              <a:buChar char="•"/>
            </a:pPr>
            <a:endParaRPr lang="en-US" sz="2000" b="1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 any path through a state space will not be smooth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Arial" pitchFamily="34" charset="0"/>
              <a:buChar char="•"/>
            </a:pPr>
            <a:endParaRPr lang="en-US" sz="2000" b="1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b="1" dirty="0" err="1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lt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is generally difficult to guarantee that a smooth solution exists near the discrete path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Arial" pitchFamily="34" charset="0"/>
              <a:buChar char="•"/>
            </a:pPr>
            <a:endParaRPr lang="en-US" sz="2000" b="1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So a robot may not be able to execute the solution found through this 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decomposition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te-IN" b="1" dirty="0">
              <a:solidFill>
                <a:srgbClr val="1D13EB"/>
              </a:solidFill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Modified cost </a:t>
            </a:r>
            <a:r>
              <a:rPr lang="en-US" sz="2400" b="1" dirty="0" smtClean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</a:p>
          <a:p>
            <a:pPr>
              <a:buNone/>
            </a:pPr>
            <a:endParaRPr lang="en-US" sz="2400" b="1" dirty="0" smtClean="0">
              <a:solidFill>
                <a:srgbClr val="C535BB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b="1" dirty="0" smtClean="0">
              <a:solidFill>
                <a:srgbClr val="C535BB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b="1" dirty="0" smtClean="0">
              <a:solidFill>
                <a:srgbClr val="C535BB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b="1" dirty="0" smtClean="0">
              <a:solidFill>
                <a:srgbClr val="C535BB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b="1" dirty="0">
              <a:solidFill>
                <a:srgbClr val="C535BB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Notice </a:t>
            </a:r>
            <a:r>
              <a:rPr lang="en-US" sz="24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that in Figure, the path goes very close to the obstacle.</a:t>
            </a:r>
          </a:p>
          <a:p>
            <a:pPr lvl="0"/>
            <a:r>
              <a:rPr lang="en-US" sz="24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Anyone who has driven a 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car</a:t>
            </a:r>
            <a:r>
              <a:rPr lang="en-US" sz="24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knows that a 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parking space </a:t>
            </a:r>
            <a:r>
              <a:rPr lang="en-US" sz="24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with one millimeter of clearance on either side is not really a parking space at all;</a:t>
            </a:r>
          </a:p>
          <a:p>
            <a:pPr lvl="0"/>
            <a:r>
              <a:rPr lang="en-US" sz="24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for the same reason, we would prefer solution paths that are robust with respect to small motion errors.</a:t>
            </a:r>
          </a:p>
          <a:p>
            <a:endParaRPr lang="te-IN" sz="2400" b="1" dirty="0">
              <a:solidFill>
                <a:srgbClr val="1D13EB"/>
              </a:solidFill>
              <a:latin typeface="Times New Roman" pitchFamily="18" charset="0"/>
            </a:endParaRPr>
          </a:p>
        </p:txBody>
      </p:sp>
      <p:pic>
        <p:nvPicPr>
          <p:cNvPr id="4" name="Picture 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152400"/>
            <a:ext cx="2284471" cy="2299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26820" y="242454"/>
            <a:ext cx="2077451" cy="213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Modified cost functions - Potential Field</a:t>
            </a:r>
            <a:r>
              <a:rPr lang="en-US" sz="2400" b="1" dirty="0" smtClean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400" b="1" dirty="0">
              <a:solidFill>
                <a:srgbClr val="C535B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This problem 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can be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solved by introducing a 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potential field</a:t>
            </a:r>
            <a:endParaRPr lang="en-US" sz="2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 potential field is a function defined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over state space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, whose </a:t>
            </a:r>
          </a:p>
          <a:p>
            <a:pPr lvl="0">
              <a:buNone/>
            </a:pP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value </a:t>
            </a:r>
            <a:r>
              <a:rPr lang="en-US" sz="2000" b="1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grows with the distance to the closest obstacle.</a:t>
            </a:r>
          </a:p>
          <a:p>
            <a:pPr lvl="0"/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Figure (a) shows such a potential field-the darker a configuration state, the closer it is to an obstacle.</a:t>
            </a:r>
          </a:p>
          <a:p>
            <a:endParaRPr lang="te-IN" sz="2400" b="1" dirty="0">
              <a:solidFill>
                <a:srgbClr val="1D13EB"/>
              </a:solidFill>
              <a:latin typeface="Times New Roman" pitchFamily="18" charset="0"/>
            </a:endParaRPr>
          </a:p>
        </p:txBody>
      </p:sp>
      <p:pic>
        <p:nvPicPr>
          <p:cNvPr id="4" name="Picture 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971800"/>
            <a:ext cx="668655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Skeletonization</a:t>
            </a:r>
            <a:r>
              <a:rPr lang="en-US" sz="2400" b="1" dirty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</a:p>
          <a:p>
            <a:pPr>
              <a:buNone/>
            </a:pPr>
            <a:endParaRPr lang="en-US" sz="2400" b="1" dirty="0">
              <a:solidFill>
                <a:srgbClr val="C535B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skeletonization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is another 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major family of path-planning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algorithm</a:t>
            </a:r>
          </a:p>
          <a:p>
            <a:pPr>
              <a:buNone/>
            </a:pPr>
            <a:endParaRPr lang="en-US" sz="2000" b="1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algorithms  </a:t>
            </a:r>
            <a:r>
              <a:rPr lang="en-US" sz="2000" b="1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reduce the robot’s free space to </a:t>
            </a:r>
            <a:r>
              <a:rPr lang="en-US" sz="2000" b="1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b="1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one-dimensional</a:t>
            </a:r>
            <a:endParaRPr lang="en-US" sz="2000" b="1" dirty="0">
              <a:solidFill>
                <a:srgbClr val="00743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err="1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represetion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, for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which the planning problem is easier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000" b="1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This lower-dimensional representation is called a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skeleton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of the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err="1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configu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ration space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000" b="1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Three 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Skeletonization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methods:</a:t>
            </a:r>
          </a:p>
          <a:p>
            <a:pPr lvl="1"/>
            <a:r>
              <a:rPr lang="en-US" sz="2000" b="1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Visibility graphs</a:t>
            </a:r>
          </a:p>
          <a:p>
            <a:pPr lvl="1"/>
            <a:r>
              <a:rPr lang="en-US" sz="2000" b="1" dirty="0" err="1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Voronoi</a:t>
            </a:r>
            <a:r>
              <a:rPr lang="en-US" sz="2000" b="1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 diagrams</a:t>
            </a:r>
          </a:p>
          <a:p>
            <a:pPr lvl="1"/>
            <a:r>
              <a:rPr lang="en-US" sz="2000" b="1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Probabilistic roadmap</a:t>
            </a:r>
          </a:p>
          <a:p>
            <a:endParaRPr lang="te-IN" b="1" dirty="0">
              <a:solidFill>
                <a:srgbClr val="1D13EB"/>
              </a:solidFill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Visibility </a:t>
            </a:r>
            <a:r>
              <a:rPr lang="en-US" sz="2400" b="1" dirty="0" smtClean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graphs</a:t>
            </a:r>
            <a:endParaRPr lang="en-US" sz="2400" b="1" dirty="0">
              <a:solidFill>
                <a:srgbClr val="C535BB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4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4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graph for the configuration space consists of edges </a:t>
            </a:r>
            <a:endParaRPr lang="en-US" sz="2400" b="1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joining </a:t>
            </a:r>
            <a:r>
              <a:rPr lang="en-US" sz="24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all pairs of vertices that can see each </a:t>
            </a:r>
            <a:r>
              <a:rPr lang="en-US" sz="24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sz="24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te-IN" sz="2400" b="1" dirty="0">
              <a:solidFill>
                <a:srgbClr val="1D13EB"/>
              </a:solidFill>
              <a:latin typeface="Times New Roman" pitchFamily="18" charset="0"/>
            </a:endParaRPr>
          </a:p>
        </p:txBody>
      </p:sp>
      <p:pic>
        <p:nvPicPr>
          <p:cNvPr id="4" name="Picture 3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81200"/>
            <a:ext cx="6705599" cy="393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dissolv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400" b="1" dirty="0" err="1" smtClean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Voronoi</a:t>
            </a:r>
            <a:r>
              <a:rPr lang="en-US" sz="2400" b="1" dirty="0" smtClean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Diagrams</a:t>
            </a:r>
            <a:r>
              <a:rPr lang="en-US" sz="2400" b="1" dirty="0" smtClean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/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do 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path </a:t>
            </a:r>
            <a:r>
              <a:rPr lang="en-US" sz="2000" dirty="0" err="1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planning,the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robot</a:t>
            </a:r>
          </a:p>
          <a:p>
            <a:pPr lvl="0"/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First changes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its present configuration to a point on </a:t>
            </a:r>
            <a:endParaRPr lang="en-US" sz="2000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the </a:t>
            </a:r>
            <a:r>
              <a:rPr lang="en-US" sz="2000" dirty="0" err="1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Voronoi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graph, by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 straight-line motion in </a:t>
            </a:r>
            <a:endParaRPr lang="en-US" sz="2000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configuration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space.</a:t>
            </a:r>
          </a:p>
          <a:p>
            <a:pPr lvl="0"/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Second, the robot follows the </a:t>
            </a:r>
            <a:r>
              <a:rPr lang="en-US" sz="2000" dirty="0" err="1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Voronoi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graph </a:t>
            </a:r>
            <a:r>
              <a:rPr lang="en-US" sz="20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until </a:t>
            </a:r>
            <a:endParaRPr lang="en-US" sz="2000" dirty="0" smtClean="0">
              <a:solidFill>
                <a:srgbClr val="007434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	it reaches </a:t>
            </a:r>
            <a:r>
              <a:rPr lang="en-US" sz="20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the point nearest to the target configuration.</a:t>
            </a:r>
          </a:p>
          <a:p>
            <a:pPr lvl="0"/>
            <a:r>
              <a:rPr lang="en-US" sz="2000" dirty="0" err="1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Finally,the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robot leaves the </a:t>
            </a:r>
            <a:r>
              <a:rPr lang="en-US" sz="2000" dirty="0" err="1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Voronoi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graph and 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moves</a:t>
            </a:r>
          </a:p>
          <a:p>
            <a:pPr lvl="0">
              <a:buNone/>
            </a:pP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 the target.</a:t>
            </a:r>
          </a:p>
          <a:p>
            <a:pPr lvl="0"/>
            <a:r>
              <a:rPr lang="en-US" sz="2000" dirty="0" err="1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Again,this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finalstep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involves straight-line motion in </a:t>
            </a:r>
            <a:endParaRPr lang="en-US" sz="2000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configuration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space.</a:t>
            </a:r>
          </a:p>
          <a:p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Hence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original path-planning problem is reduced one­ </a:t>
            </a:r>
            <a:endParaRPr lang="en-US" sz="2000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dimensional,and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has finitely many points where three or </a:t>
            </a:r>
            <a:endParaRPr lang="en-US" sz="2000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more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one-dimensional curves intersect</a:t>
            </a:r>
            <a:endParaRPr lang="te-IN" sz="2000" dirty="0">
              <a:solidFill>
                <a:srgbClr val="1D13EB"/>
              </a:solidFill>
              <a:latin typeface="Times New Roman" pitchFamily="18" charset="0"/>
            </a:endParaRPr>
          </a:p>
        </p:txBody>
      </p:sp>
      <p:pic>
        <p:nvPicPr>
          <p:cNvPr id="4" name="Picture 3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7441" y="228600"/>
            <a:ext cx="3111393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Voronoi</a:t>
            </a:r>
            <a:r>
              <a:rPr lang="en-US" sz="2400" b="1" dirty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 graph</a:t>
            </a:r>
          </a:p>
          <a:p>
            <a:pPr>
              <a:buNone/>
            </a:pPr>
            <a:endParaRPr lang="en-US" sz="2400" b="1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Disadvantages </a:t>
            </a:r>
            <a:r>
              <a:rPr lang="en-US" sz="24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b="1" dirty="0" err="1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Voronoigraph</a:t>
            </a:r>
            <a:r>
              <a:rPr lang="en-US" sz="24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techniques are </a:t>
            </a:r>
            <a:r>
              <a:rPr lang="en-US" sz="24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</a:p>
          <a:p>
            <a:pPr lvl="1">
              <a:buFont typeface="Arial" pitchFamily="34" charset="0"/>
              <a:buChar char="•"/>
            </a:pPr>
            <a:endParaRPr lang="en-US" sz="2400" b="1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400" b="1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b="1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they are difficult to apply to higher-dimensional configuration spaces, and that they tend to make unnecessarily large deviations when the configuration space is wide open.</a:t>
            </a:r>
          </a:p>
          <a:p>
            <a:endParaRPr lang="te-IN" sz="2400" b="1" dirty="0">
              <a:solidFill>
                <a:srgbClr val="1D13EB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Categories </a:t>
            </a:r>
            <a:r>
              <a:rPr lang="en-US" sz="2800" b="1" dirty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of Robots </a:t>
            </a:r>
            <a:r>
              <a:rPr lang="en-US" sz="2800" b="1" dirty="0" smtClean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– Manipulators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robot arms 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are physically attached to </a:t>
            </a:r>
            <a:endParaRPr lang="en-US" sz="2400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their workplace</a:t>
            </a:r>
            <a:endParaRPr lang="en-US" sz="2400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These robots are used in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factory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assembly</a:t>
            </a:r>
          </a:p>
          <a:p>
            <a:pPr lvl="0"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line</a:t>
            </a: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international </a:t>
            </a:r>
            <a:r>
              <a:rPr lang="en-US" sz="24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Space Station</a:t>
            </a:r>
            <a:r>
              <a:rPr lang="en-US" sz="24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, hospitals</a:t>
            </a:r>
          </a:p>
          <a:p>
            <a:pPr lvl="0">
              <a:buNone/>
            </a:pPr>
            <a:r>
              <a:rPr lang="en-US" sz="24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	etc</a:t>
            </a:r>
            <a:r>
              <a:rPr lang="en-US" sz="24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Manipulator motion usually involves a </a:t>
            </a:r>
            <a:endParaRPr lang="en-US" sz="2400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chain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controllable 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joints, used the </a:t>
            </a:r>
            <a:endParaRPr lang="en-US" sz="2400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robots 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to place their effectors in any </a:t>
            </a:r>
            <a:endParaRPr lang="en-US" sz="2400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position 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within the workplace .</a:t>
            </a:r>
          </a:p>
          <a:p>
            <a:pPr lvl="0"/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Manipulators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robots</a:t>
            </a: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, with 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more than </a:t>
            </a: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lvl="0">
              <a:buNone/>
            </a:pP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million units installed 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worldwide</a:t>
            </a: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.--</a:t>
            </a:r>
          </a:p>
          <a:p>
            <a:pPr lvl="0">
              <a:buNone/>
            </a:pPr>
            <a:endParaRPr lang="te-IN" sz="2400" b="1" dirty="0">
              <a:solidFill>
                <a:srgbClr val="1D13EB"/>
              </a:solidFill>
              <a:latin typeface="Times New Roman" pitchFamily="18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0"/>
            <a:ext cx="182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5297" name="Group 1"/>
          <p:cNvGrpSpPr>
            <a:grpSpLocks/>
          </p:cNvGrpSpPr>
          <p:nvPr/>
        </p:nvGrpSpPr>
        <p:grpSpPr bwMode="auto">
          <a:xfrm>
            <a:off x="1981200" y="1828800"/>
            <a:ext cx="6748463" cy="4876800"/>
            <a:chOff x="1450" y="820"/>
            <a:chExt cx="9067" cy="2531"/>
          </a:xfrm>
        </p:grpSpPr>
        <p:pic>
          <p:nvPicPr>
            <p:cNvPr id="5529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262" y="820"/>
              <a:ext cx="4255" cy="2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5299" name="Group 3"/>
            <p:cNvGrpSpPr>
              <a:grpSpLocks/>
            </p:cNvGrpSpPr>
            <p:nvPr/>
          </p:nvGrpSpPr>
          <p:grpSpPr bwMode="auto">
            <a:xfrm>
              <a:off x="1472" y="3283"/>
              <a:ext cx="4809" cy="2"/>
              <a:chOff x="1472" y="3283"/>
              <a:chExt cx="4809" cy="2"/>
            </a:xfrm>
          </p:grpSpPr>
          <p:sp>
            <p:nvSpPr>
              <p:cNvPr id="55300" name="Freeform 4"/>
              <p:cNvSpPr>
                <a:spLocks/>
              </p:cNvSpPr>
              <p:nvPr/>
            </p:nvSpPr>
            <p:spPr bwMode="auto">
              <a:xfrm>
                <a:off x="1472" y="3283"/>
                <a:ext cx="4809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08" y="0"/>
                  </a:cxn>
                </a:cxnLst>
                <a:rect l="0" t="0" r="r" b="b"/>
                <a:pathLst>
                  <a:path w="4809">
                    <a:moveTo>
                      <a:pt x="0" y="0"/>
                    </a:moveTo>
                    <a:lnTo>
                      <a:pt x="4808" y="0"/>
                    </a:lnTo>
                  </a:path>
                </a:pathLst>
              </a:custGeom>
              <a:noFill/>
              <a:ln w="27694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e-IN"/>
              </a:p>
            </p:txBody>
          </p:sp>
        </p:grpSp>
      </p:grp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The Probabilistic Roadmap</a:t>
            </a:r>
          </a:p>
          <a:p>
            <a:pPr lvl="0"/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An alternative to the </a:t>
            </a:r>
            <a:r>
              <a:rPr lang="en-US" sz="2000" dirty="0" err="1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Voronoi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graphs is the 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probabilistic</a:t>
            </a:r>
          </a:p>
          <a:p>
            <a:pPr lvl="0">
              <a:buNone/>
            </a:pP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0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roadmap</a:t>
            </a:r>
            <a:r>
              <a:rPr lang="en-US" sz="2000" dirty="0" err="1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,a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skeletonizatioñaj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 err="1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proach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that </a:t>
            </a:r>
            <a:r>
              <a:rPr lang="en-US" sz="20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offers more </a:t>
            </a:r>
          </a:p>
          <a:p>
            <a:pPr lvl="0">
              <a:buNone/>
            </a:pPr>
            <a:r>
              <a:rPr lang="en-US" sz="20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	possible </a:t>
            </a:r>
            <a:r>
              <a:rPr lang="en-US" sz="2000" dirty="0" err="1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routes</a:t>
            </a:r>
            <a:r>
              <a:rPr lang="en-US" sz="2000" dirty="0" err="1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,and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thus deals </a:t>
            </a:r>
            <a:r>
              <a:rPr lang="en-US" sz="20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better with wide-open spaces.</a:t>
            </a:r>
          </a:p>
          <a:p>
            <a:pPr lvl="0">
              <a:buNone/>
            </a:pPr>
            <a:endParaRPr lang="en-US" sz="2000" dirty="0" smtClean="0">
              <a:solidFill>
                <a:srgbClr val="007434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Figure shows an example of a probabilistic roadmap.</a:t>
            </a:r>
          </a:p>
          <a:p>
            <a:pPr lvl="0"/>
            <a:endParaRPr lang="en-US" sz="2000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 graph is created by </a:t>
            </a:r>
            <a:r>
              <a:rPr lang="en-US" sz="20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randomly generating a large </a:t>
            </a:r>
          </a:p>
          <a:p>
            <a:pPr lvl="0">
              <a:buNone/>
            </a:pPr>
            <a:r>
              <a:rPr lang="en-US" sz="20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	number of configurations 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and discarding those that </a:t>
            </a:r>
          </a:p>
          <a:p>
            <a:pPr lvl="0">
              <a:buNone/>
            </a:pP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do not fall into free space.</a:t>
            </a:r>
          </a:p>
          <a:p>
            <a:pPr lvl="0">
              <a:buNone/>
            </a:pPr>
            <a:endParaRPr lang="en-US" sz="2000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Two nodes 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are joined by 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 arc </a:t>
            </a:r>
            <a:r>
              <a:rPr lang="en-US" sz="20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if it is "easy" to </a:t>
            </a:r>
          </a:p>
          <a:p>
            <a:pPr lvl="0">
              <a:buNone/>
            </a:pPr>
            <a:r>
              <a:rPr lang="en-US" sz="20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	reach one node from the other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-for example, by a </a:t>
            </a:r>
          </a:p>
          <a:p>
            <a:pPr lvl="0">
              <a:buNone/>
            </a:pP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straight line in free space.</a:t>
            </a:r>
          </a:p>
          <a:p>
            <a:pPr lvl="0">
              <a:buNone/>
            </a:pPr>
            <a:endParaRPr lang="en-US" sz="2000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 result of all this is a 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randomized graph 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in the robot's free space.</a:t>
            </a:r>
          </a:p>
          <a:p>
            <a:pPr>
              <a:buNone/>
            </a:pPr>
            <a:endParaRPr lang="te-IN" dirty="0"/>
          </a:p>
        </p:txBody>
      </p:sp>
      <p:pic>
        <p:nvPicPr>
          <p:cNvPr id="5" name="Picture 3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1752600"/>
            <a:ext cx="3124200" cy="2990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Categories of Robots - Mobile </a:t>
            </a:r>
            <a:r>
              <a:rPr lang="en-US" sz="2800" b="1" dirty="0" smtClean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Robots</a:t>
            </a:r>
          </a:p>
          <a:p>
            <a:endParaRPr lang="en-US" sz="2000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Mobile robots </a:t>
            </a:r>
            <a:r>
              <a:rPr lang="en-US" sz="20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move about their environment </a:t>
            </a:r>
            <a:r>
              <a:rPr lang="en-US" sz="20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</a:p>
          <a:p>
            <a:pPr>
              <a:buNone/>
            </a:pPr>
            <a:r>
              <a:rPr lang="en-US" sz="20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wheels, legs</a:t>
            </a:r>
            <a:r>
              <a:rPr lang="en-US" sz="20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, or similar mechanisms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are used to </a:t>
            </a:r>
            <a:r>
              <a:rPr lang="en-US" sz="20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delivering food in </a:t>
            </a:r>
            <a:r>
              <a:rPr lang="en-US" sz="20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hospitals</a:t>
            </a:r>
            <a:r>
              <a:rPr lang="en-US" sz="20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endParaRPr lang="en-US" sz="2000" dirty="0" smtClean="0">
              <a:solidFill>
                <a:srgbClr val="00743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moving containers </a:t>
            </a:r>
            <a:r>
              <a:rPr lang="en-US" sz="20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at loading docks, and similar tasks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Unmanned ground vehicles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, or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UGVs, drive </a:t>
            </a:r>
            <a:endParaRPr lang="en-US" sz="2000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autonomously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on streets, highways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off-road.</a:t>
            </a:r>
          </a:p>
          <a:p>
            <a:pPr lvl="0"/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Unmanned air vehicles {UAVs), commonly 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used for</a:t>
            </a:r>
          </a:p>
          <a:p>
            <a:pPr lvl="0">
              <a:buNone/>
            </a:pP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surveillance, crop-spraying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military operations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te-IN" sz="2400" b="1" dirty="0">
              <a:solidFill>
                <a:srgbClr val="1D13EB"/>
              </a:solidFill>
              <a:latin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152400"/>
            <a:ext cx="1981200" cy="2426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4114800"/>
            <a:ext cx="3048000" cy="1993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3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2590800"/>
            <a:ext cx="214103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Categories of Robots - Mobile </a:t>
            </a:r>
            <a:r>
              <a:rPr lang="en-US" sz="2800" b="1" dirty="0" smtClean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Manipulator</a:t>
            </a:r>
          </a:p>
          <a:p>
            <a:pPr>
              <a:buNone/>
            </a:pPr>
            <a:endParaRPr lang="en-US" sz="2800" b="1" dirty="0">
              <a:solidFill>
                <a:srgbClr val="C535B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 third type of robot combines 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mobility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</a:p>
          <a:p>
            <a:pPr>
              <a:buNone/>
            </a:pP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manipulation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, and is often called a </a:t>
            </a: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mobile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manipulator.</a:t>
            </a:r>
          </a:p>
          <a:p>
            <a:pPr>
              <a:buNone/>
            </a:pPr>
            <a:endParaRPr lang="en-US" sz="2000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Humaniod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robots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mimic 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 human</a:t>
            </a:r>
            <a:endParaRPr lang="en-US" sz="2000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early humanoid robots shown in figure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buNone/>
            </a:pP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both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manufactured by Honda Corp. in 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Japan.</a:t>
            </a:r>
          </a:p>
          <a:p>
            <a:pPr>
              <a:buNone/>
            </a:pPr>
            <a:endParaRPr lang="en-US" sz="2000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Mobile manipulators' task is made harder </a:t>
            </a:r>
            <a:endParaRPr lang="en-US" sz="2000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because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they replace human in difficult </a:t>
            </a: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tasks</a:t>
            </a:r>
          </a:p>
          <a:p>
            <a:pPr lvl="0">
              <a:buNone/>
            </a:pPr>
            <a:endParaRPr lang="en-US" sz="2000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err="1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Sorne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mobile manipulators are used in </a:t>
            </a:r>
            <a:endParaRPr lang="en-US" sz="2000" dirty="0" smtClean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hospitals </a:t>
            </a:r>
            <a:r>
              <a:rPr lang="en-US" sz="20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to assist surgeons.</a:t>
            </a:r>
          </a:p>
          <a:p>
            <a:endParaRPr lang="te-IN" sz="2400" b="1" dirty="0">
              <a:solidFill>
                <a:srgbClr val="1D13EB"/>
              </a:solidFill>
              <a:latin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533400"/>
            <a:ext cx="2590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Robot </a:t>
            </a:r>
            <a:r>
              <a:rPr lang="en-US" sz="2800" b="1" dirty="0" smtClean="0">
                <a:solidFill>
                  <a:srgbClr val="C535BB"/>
                </a:solidFill>
                <a:latin typeface="Times New Roman" pitchFamily="18" charset="0"/>
                <a:cs typeface="Times New Roman" pitchFamily="18" charset="0"/>
              </a:rPr>
              <a:t>–Environment</a:t>
            </a:r>
          </a:p>
          <a:p>
            <a:pPr>
              <a:buNone/>
            </a:pPr>
            <a:endParaRPr lang="en-US" sz="2800" b="1" dirty="0">
              <a:solidFill>
                <a:srgbClr val="873AC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robot environments 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are partially </a:t>
            </a:r>
            <a:r>
              <a:rPr lang="en-US" sz="24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observable</a:t>
            </a:r>
            <a:r>
              <a:rPr lang="en-US" sz="24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, stochastic</a:t>
            </a:r>
            <a:r>
              <a:rPr lang="en-US" sz="2400" dirty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, dynamic, and </a:t>
            </a:r>
            <a:r>
              <a:rPr lang="en-US" sz="2400" dirty="0" smtClean="0">
                <a:solidFill>
                  <a:srgbClr val="007434"/>
                </a:solidFill>
                <a:latin typeface="Times New Roman" pitchFamily="18" charset="0"/>
                <a:cs typeface="Times New Roman" pitchFamily="18" charset="0"/>
              </a:rPr>
              <a:t>continuous,</a:t>
            </a:r>
          </a:p>
          <a:p>
            <a:pPr lvl="0">
              <a:buNone/>
            </a:pP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0"/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Many robot environments are sequential and </a:t>
            </a:r>
            <a:r>
              <a:rPr lang="en-US" sz="2400" dirty="0" err="1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multiagent</a:t>
            </a: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as well</a:t>
            </a: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en-US" sz="2400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Robot cameras can see around the corners</a:t>
            </a: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understand motion commands </a:t>
            </a: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en-US" sz="2400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In a simulated environment, it is possible to use simple algorithms (such as the Q-learning </a:t>
            </a: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) to learn very quickly</a:t>
            </a:r>
            <a:r>
              <a:rPr lang="en-US" sz="2400" dirty="0" smtClean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en-US" sz="2400" dirty="0">
              <a:solidFill>
                <a:srgbClr val="1D13E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>
                <a:solidFill>
                  <a:srgbClr val="1D13EB"/>
                </a:solidFill>
                <a:latin typeface="Times New Roman" pitchFamily="18" charset="0"/>
                <a:cs typeface="Times New Roman" pitchFamily="18" charset="0"/>
              </a:rPr>
              <a:t>In a real environment, it might take years to run these trials.</a:t>
            </a:r>
          </a:p>
          <a:p>
            <a:endParaRPr lang="te-IN" sz="2400" b="1" dirty="0">
              <a:solidFill>
                <a:srgbClr val="1D13EB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15736406</TotalTime>
  <Words>1965</Words>
  <Application>Microsoft Office PowerPoint</Application>
  <PresentationFormat>On-screen Show (4:3)</PresentationFormat>
  <Paragraphs>621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Suresh</dc:creator>
  <cp:lastModifiedBy>Suresh</cp:lastModifiedBy>
  <cp:revision>145</cp:revision>
  <dcterms:created xsi:type="dcterms:W3CDTF">2023-12-15T14:13:29Z</dcterms:created>
  <dcterms:modified xsi:type="dcterms:W3CDTF">2023-12-18T15:36:55Z</dcterms:modified>
</cp:coreProperties>
</file>