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5" r:id="rId4"/>
  </p:sldMasterIdLst>
  <p:notesMasterIdLst>
    <p:notesMasterId r:id="rId6"/>
  </p:notesMasterIdLst>
  <p:sldIdLst>
    <p:sldId id="256" r:id="rId5"/>
    <p:sldId id="303" r:id="rId7"/>
    <p:sldId id="274" r:id="rId8"/>
    <p:sldId id="621" r:id="rId9"/>
    <p:sldId id="473" r:id="rId10"/>
    <p:sldId id="305" r:id="rId11"/>
    <p:sldId id="474" r:id="rId12"/>
    <p:sldId id="301" r:id="rId13"/>
    <p:sldId id="623" r:id="rId14"/>
    <p:sldId id="356" r:id="rId15"/>
    <p:sldId id="302" r:id="rId16"/>
    <p:sldId id="478" r:id="rId17"/>
    <p:sldId id="479" r:id="rId18"/>
    <p:sldId id="480" r:id="rId19"/>
    <p:sldId id="557" r:id="rId20"/>
    <p:sldId id="482" r:id="rId21"/>
    <p:sldId id="485" r:id="rId22"/>
    <p:sldId id="582" r:id="rId23"/>
    <p:sldId id="622" r:id="rId24"/>
    <p:sldId id="620" r:id="rId25"/>
    <p:sldId id="405" r:id="rId26"/>
    <p:sldId id="410" r:id="rId27"/>
    <p:sldId id="488" r:id="rId28"/>
    <p:sldId id="490" r:id="rId29"/>
    <p:sldId id="491" r:id="rId30"/>
    <p:sldId id="492" r:id="rId31"/>
    <p:sldId id="563" r:id="rId32"/>
    <p:sldId id="569" r:id="rId33"/>
    <p:sldId id="570" r:id="rId34"/>
    <p:sldId id="571" r:id="rId35"/>
    <p:sldId id="572" r:id="rId36"/>
    <p:sldId id="573" r:id="rId37"/>
    <p:sldId id="574" r:id="rId38"/>
    <p:sldId id="575" r:id="rId39"/>
    <p:sldId id="576" r:id="rId40"/>
    <p:sldId id="578" r:id="rId41"/>
    <p:sldId id="577" r:id="rId42"/>
    <p:sldId id="418" r:id="rId43"/>
    <p:sldId id="581" r:id="rId44"/>
    <p:sldId id="579"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sal Dhio Saputra" initials="F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98DFBB"/>
    <a:srgbClr val="9AD3E9"/>
    <a:srgbClr val="ABD2E1"/>
    <a:srgbClr val="F8B2A3"/>
    <a:srgbClr val="5B9BD5"/>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p:cViewPr varScale="1">
        <p:scale>
          <a:sx n="85" d="100"/>
          <a:sy n="85" d="100"/>
        </p:scale>
        <p:origin x="882" y="90"/>
      </p:cViewPr>
      <p:guideLst>
        <p:guide orient="horz" pos="1897"/>
        <p:guide pos="2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defRPr/>
            </a:pPr>
            <a:r>
              <a:rPr lang="en-ID" dirty="0" err="1"/>
              <a:t>Segmen</a:t>
            </a:r>
            <a:br>
              <a:rPr lang="en-ID" dirty="0"/>
            </a:br>
            <a:r>
              <a:rPr lang="en-ID" dirty="0" err="1"/>
              <a:t>Umur</a:t>
            </a:r>
            <a:br>
              <a:rPr lang="en-ID" dirty="0"/>
            </a:br>
            <a:r>
              <a:rPr lang="en-ID" dirty="0" err="1"/>
              <a:t>Paket</a:t>
            </a:r>
            <a:br>
              <a:rPr lang="en-ID" dirty="0"/>
            </a:br>
            <a:r>
              <a:rPr lang="en-ID" dirty="0" err="1"/>
              <a:t>Tagihan</a:t>
            </a:r>
            <a:br>
              <a:rPr lang="en-ID" dirty="0"/>
            </a:br>
            <a:r>
              <a:rPr lang="en-ID" dirty="0"/>
              <a:t>Status Bayar</a:t>
            </a:r>
            <a:br>
              <a:rPr lang="en-ID" dirty="0"/>
            </a:br>
            <a:r>
              <a:rPr lang="en-ID" dirty="0" err="1"/>
              <a:t>Gangguan</a:t>
            </a:r>
            <a:br>
              <a:rPr lang="en-ID" dirty="0"/>
            </a:br>
            <a:r>
              <a:rPr lang="en-ID" dirty="0"/>
              <a:t>Usage</a:t>
            </a:r>
            <a:endParaRPr lang="en-ID"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endParaRPr lang="en-US" altLang="ko-KR" dirty="0"/>
          </a:p>
          <a:p>
            <a:pPr lvl="0"/>
            <a:r>
              <a:rPr lang="en-US" altLang="ko-KR" dirty="0"/>
              <a:t>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endParaRPr lang="en-US" altLang="ko-KR" dirty="0"/>
          </a:p>
          <a:p>
            <a:pPr lvl="0"/>
            <a:r>
              <a:rPr lang="en-US" altLang="ko-KR" dirty="0"/>
              <a:t>of your subtitle Here</a:t>
            </a:r>
            <a:endParaRPr lang="en-US" altLang="ko-KR" dirty="0"/>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Welcome!!</a:t>
            </a:r>
            <a:endParaRPr lang="en-US" altLang="ko-KR" dirty="0"/>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wmf"/><Relationship Id="rId7" Type="http://schemas.openxmlformats.org/officeDocument/2006/relationships/oleObject" Target="../embeddings/oleObject4.bin"/><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wmf"/><Relationship Id="rId3" Type="http://schemas.openxmlformats.org/officeDocument/2006/relationships/oleObject" Target="../embeddings/oleObject2.bin"/><Relationship Id="rId2" Type="http://schemas.openxmlformats.org/officeDocument/2006/relationships/image" Target="../media/image19.wmf"/><Relationship Id="rId11" Type="http://schemas.openxmlformats.org/officeDocument/2006/relationships/vmlDrawing" Target="../drawings/vmlDrawing1.vml"/><Relationship Id="rId10" Type="http://schemas.openxmlformats.org/officeDocument/2006/relationships/slideLayout" Target="../slideLayouts/slideLayout17.xml"/><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04235" y="1927860"/>
            <a:ext cx="5739765" cy="1795780"/>
          </a:xfrm>
        </p:spPr>
        <p:txBody>
          <a:bodyPr/>
          <a:lstStyle/>
          <a:p>
            <a:pPr lvl="0"/>
            <a:r>
              <a:rPr sz="1600" b="0" dirty="0">
                <a:latin typeface="Futura-Bold" pitchFamily="2" charset="0"/>
                <a:ea typeface="Malgun Gothic" panose="020B0503020000020004" pitchFamily="50" charset="-127"/>
              </a:rPr>
              <a:t>IMPLEMENTASI PREDIKSI CHUR</a:t>
            </a:r>
            <a:r>
              <a:rPr lang="en-ID" sz="1600" b="0" dirty="0">
                <a:latin typeface="Futura-Bold" pitchFamily="2" charset="0"/>
                <a:ea typeface="Malgun Gothic" panose="020B0503020000020004" pitchFamily="50" charset="-127"/>
              </a:rPr>
              <a:t>N</a:t>
            </a:r>
            <a:endParaRPr lang="en-ID" sz="1600" b="0" dirty="0">
              <a:latin typeface="Futura-Bold" pitchFamily="2" charset="0"/>
              <a:ea typeface="Malgun Gothic" panose="020B0503020000020004" pitchFamily="50" charset="-127"/>
            </a:endParaRPr>
          </a:p>
          <a:p>
            <a:pPr lvl="0"/>
            <a:r>
              <a:rPr sz="1600" b="0" dirty="0">
                <a:latin typeface="Futura-Bold" pitchFamily="2" charset="0"/>
                <a:ea typeface="Malgun Gothic" panose="020B0503020000020004" pitchFamily="50" charset="-127"/>
              </a:rPr>
              <a:t>BESERTA STRATEGI RETENSI PADA UBIS TROPODO </a:t>
            </a:r>
            <a:endParaRPr sz="1600" b="0" dirty="0">
              <a:latin typeface="Futura-Bold" pitchFamily="2" charset="0"/>
              <a:ea typeface="Malgun Gothic" panose="020B0503020000020004" pitchFamily="50" charset="-127"/>
            </a:endParaRPr>
          </a:p>
          <a:p>
            <a:pPr lvl="0"/>
            <a:r>
              <a:rPr sz="1600" b="0" dirty="0">
                <a:latin typeface="Futura-Bold" pitchFamily="2" charset="0"/>
                <a:ea typeface="Malgun Gothic" panose="020B0503020000020004" pitchFamily="50" charset="-127"/>
              </a:rPr>
              <a:t>WITEL SURABAYA SELATAN</a:t>
            </a:r>
            <a:endParaRPr sz="1600" b="0" dirty="0">
              <a:latin typeface="Futura-Bold" pitchFamily="2" charset="0"/>
              <a:ea typeface="Malgun Gothic" panose="020B0503020000020004" pitchFamily="50" charset="-127"/>
            </a:endParaRPr>
          </a:p>
        </p:txBody>
      </p:sp>
      <p:sp>
        <p:nvSpPr>
          <p:cNvPr id="4" name="Text Placeholder 3"/>
          <p:cNvSpPr>
            <a:spLocks noGrp="1"/>
          </p:cNvSpPr>
          <p:nvPr>
            <p:ph type="body" sz="quarter" idx="11"/>
          </p:nvPr>
        </p:nvSpPr>
        <p:spPr>
          <a:xfrm>
            <a:off x="3492128" y="3363833"/>
            <a:ext cx="5219924" cy="504056"/>
          </a:xfrm>
        </p:spPr>
        <p:txBody>
          <a:bodyPr/>
          <a:lstStyle/>
          <a:p>
            <a:pPr fontAlgn="auto">
              <a:spcBef>
                <a:spcPts val="0"/>
              </a:spcBef>
              <a:spcAft>
                <a:spcPts val="0"/>
              </a:spcAft>
              <a:defRPr/>
            </a:pPr>
            <a:r>
              <a:rPr lang="en-US" altLang="ko-KR" dirty="0">
                <a:latin typeface="Futura Bk BT" panose="020B0502020204020303" pitchFamily="34" charset="0"/>
              </a:rPr>
              <a:t>FAISAL DH</a:t>
            </a:r>
            <a:r>
              <a:rPr lang="en-ID" altLang="en-US" dirty="0">
                <a:latin typeface="Futura Bk BT" panose="020B0502020204020303" pitchFamily="34" charset="0"/>
              </a:rPr>
              <a:t>I</a:t>
            </a:r>
            <a:r>
              <a:rPr lang="en-US" altLang="ko-KR" dirty="0">
                <a:latin typeface="Futura Bk BT" panose="020B0502020204020303" pitchFamily="34" charset="0"/>
              </a:rPr>
              <a:t>O SAPUTRA | </a:t>
            </a:r>
            <a:r>
              <a:rPr lang="en-ID" altLang="en-US" dirty="0">
                <a:latin typeface="Futura Bk BT" panose="020B0502020204020303" pitchFamily="34" charset="0"/>
              </a:rPr>
              <a:t>940266</a:t>
            </a:r>
            <a:endParaRPr lang="en-ID" altLang="en-US" dirty="0">
              <a:latin typeface="Futura Bk BT" panose="020B0502020204020303" pitchFamily="34" charset="0"/>
            </a:endParaRPr>
          </a:p>
          <a:p>
            <a:pPr fontAlgn="auto">
              <a:spcBef>
                <a:spcPts val="0"/>
              </a:spcBef>
              <a:spcAft>
                <a:spcPts val="0"/>
              </a:spcAft>
              <a:defRPr/>
            </a:pPr>
            <a:r>
              <a:rPr lang="en-ID" altLang="en-US" dirty="0">
                <a:latin typeface="Futura Bk BT" panose="020B0502020204020303" pitchFamily="34" charset="0"/>
              </a:rPr>
              <a:t>Surabaya, 14 Juli 2021</a:t>
            </a:r>
            <a:endParaRPr lang="en-ID" altLang="en-US" dirty="0">
              <a:latin typeface="Futura Bk BT" panose="020B0502020204020303" pitchFamily="34" charset="0"/>
            </a:endParaRPr>
          </a:p>
        </p:txBody>
      </p:sp>
      <p:grpSp>
        <p:nvGrpSpPr>
          <p:cNvPr id="6" name="Group 5"/>
          <p:cNvGrpSpPr/>
          <p:nvPr/>
        </p:nvGrpSpPr>
        <p:grpSpPr>
          <a:xfrm>
            <a:off x="3275234" y="242747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5" name="Picture 4" descr="kisspng-telkom-indonesia-telkom-university-telkomsel-telec-telkom-5b2b4fa7b798c1.752532531529565095752"/>
          <p:cNvPicPr>
            <a:picLocks noChangeAspect="1"/>
          </p:cNvPicPr>
          <p:nvPr/>
        </p:nvPicPr>
        <p:blipFill>
          <a:blip r:embed="rId1"/>
          <a:stretch>
            <a:fillRect/>
          </a:stretch>
        </p:blipFill>
        <p:spPr>
          <a:xfrm>
            <a:off x="7379970" y="51435"/>
            <a:ext cx="1494155" cy="10115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altLang="ko-KR" b="0" dirty="0" err="1">
                <a:latin typeface="Futura Md BT" panose="020B0602020204020303" pitchFamily="34" charset="0"/>
              </a:rPr>
              <a:t>Tinjauan</a:t>
            </a:r>
            <a:r>
              <a:rPr lang="en-ID" altLang="ko-KR" b="0" dirty="0">
                <a:latin typeface="Futura Md BT" panose="020B0602020204020303" pitchFamily="34" charset="0"/>
              </a:rPr>
              <a:t> </a:t>
            </a:r>
            <a:r>
              <a:rPr lang="en-ID" altLang="ko-KR" b="0" dirty="0" err="1">
                <a:latin typeface="Futura Md BT" panose="020B0602020204020303" pitchFamily="34" charset="0"/>
              </a:rPr>
              <a:t>Pustaka</a:t>
            </a:r>
            <a:endParaRPr lang="ko-KR" altLang="en-US" b="0" dirty="0">
              <a:latin typeface="Futura Md BT" panose="020B0602020204020303" pitchFamily="34" charset="0"/>
            </a:endParaRPr>
          </a:p>
        </p:txBody>
      </p:sp>
      <p:sp>
        <p:nvSpPr>
          <p:cNvPr id="3" name="Text Placeholder 2"/>
          <p:cNvSpPr>
            <a:spLocks noGrp="1"/>
          </p:cNvSpPr>
          <p:nvPr>
            <p:ph type="body" sz="quarter" idx="11"/>
          </p:nvPr>
        </p:nvSpPr>
        <p:spPr>
          <a:xfrm>
            <a:off x="4250566" y="2775709"/>
            <a:ext cx="4930200" cy="288032"/>
          </a:xfrm>
        </p:spPr>
        <p:txBody>
          <a:bodyPr/>
          <a:lstStyle/>
          <a:p>
            <a:pPr lvl="0"/>
            <a:r>
              <a:rPr lang="en-ID" altLang="en-US" sz="2000" dirty="0">
                <a:latin typeface="Futura Lt BT" panose="020B0402020204020303" charset="0"/>
                <a:cs typeface="Futura Lt BT" panose="020B0402020204020303" charset="0"/>
              </a:rPr>
              <a:t>Dasar Teori</a:t>
            </a:r>
            <a:endParaRPr lang="en-ID" altLang="en-US" sz="2000" dirty="0">
              <a:latin typeface="Futura Lt BT" panose="020B0402020204020303" charset="0"/>
              <a:cs typeface="Futura Lt BT" panose="020B0402020204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latin typeface="Futura Md BT" panose="020B0602020204020303" pitchFamily="34" charset="0"/>
              </a:rPr>
              <a:t>Churn</a:t>
            </a:r>
            <a:endParaRPr lang="ko-KR" altLang="en-US" dirty="0">
              <a:solidFill>
                <a:schemeClr val="tx1">
                  <a:lumMod val="75000"/>
                  <a:lumOff val="25000"/>
                </a:schemeClr>
              </a:solidFill>
              <a:latin typeface="Futura Md BT" panose="020B0602020204020303" pitchFamily="34" charset="0"/>
            </a:endParaRPr>
          </a:p>
        </p:txBody>
      </p:sp>
      <p:sp>
        <p:nvSpPr>
          <p:cNvPr id="10" name="TextBox 9"/>
          <p:cNvSpPr txBox="1"/>
          <p:nvPr/>
        </p:nvSpPr>
        <p:spPr>
          <a:xfrm>
            <a:off x="1332756" y="3003798"/>
            <a:ext cx="6478487" cy="954107"/>
          </a:xfrm>
          <a:prstGeom prst="rect">
            <a:avLst/>
          </a:prstGeom>
          <a:noFill/>
        </p:spPr>
        <p:txBody>
          <a:bodyPr wrap="square" rtlCol="0">
            <a:spAutoFit/>
          </a:bodyPr>
          <a:lstStyle/>
          <a:p>
            <a:pPr algn="ctr"/>
            <a:r>
              <a:rPr lang="en-ID" altLang="ko-KR" sz="1400" dirty="0">
                <a:solidFill>
                  <a:schemeClr val="tx1">
                    <a:lumMod val="65000"/>
                    <a:lumOff val="35000"/>
                  </a:schemeClr>
                </a:solidFill>
                <a:cs typeface="Arial" panose="020B0604020202020204" pitchFamily="34" charset="0"/>
              </a:rPr>
              <a:t>“Churn </a:t>
            </a:r>
            <a:r>
              <a:rPr lang="en-ID" altLang="ko-KR" sz="1400" dirty="0" err="1">
                <a:solidFill>
                  <a:schemeClr val="tx1">
                    <a:lumMod val="65000"/>
                    <a:lumOff val="35000"/>
                  </a:schemeClr>
                </a:solidFill>
                <a:cs typeface="Arial" panose="020B0604020202020204" pitchFamily="34" charset="0"/>
              </a:rPr>
              <a:t>adalah</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tindakan</a:t>
            </a:r>
            <a:r>
              <a:rPr lang="en-ID" altLang="ko-KR" sz="1400" dirty="0">
                <a:solidFill>
                  <a:schemeClr val="tx1">
                    <a:lumMod val="65000"/>
                    <a:lumOff val="35000"/>
                  </a:schemeClr>
                </a:solidFill>
                <a:cs typeface="Arial" panose="020B0604020202020204" pitchFamily="34" charset="0"/>
              </a:rPr>
              <a:t> yang </a:t>
            </a:r>
            <a:r>
              <a:rPr lang="en-ID" altLang="ko-KR" sz="1400" dirty="0" err="1">
                <a:solidFill>
                  <a:schemeClr val="tx1">
                    <a:lumMod val="65000"/>
                    <a:lumOff val="35000"/>
                  </a:schemeClr>
                </a:solidFill>
                <a:cs typeface="Arial" panose="020B0604020202020204" pitchFamily="34" charset="0"/>
              </a:rPr>
              <a:t>dilakukan</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pelanggan</a:t>
            </a:r>
            <a:endParaRPr lang="en-ID" altLang="ko-KR" sz="1400" dirty="0">
              <a:solidFill>
                <a:schemeClr val="tx1">
                  <a:lumMod val="65000"/>
                  <a:lumOff val="35000"/>
                </a:schemeClr>
              </a:solidFill>
              <a:cs typeface="Arial" panose="020B0604020202020204" pitchFamily="34" charset="0"/>
            </a:endParaRPr>
          </a:p>
          <a:p>
            <a:pPr algn="ctr"/>
            <a:r>
              <a:rPr lang="en-ID" altLang="ko-KR" sz="1400" dirty="0" err="1">
                <a:solidFill>
                  <a:schemeClr val="tx1">
                    <a:lumMod val="65000"/>
                    <a:lumOff val="35000"/>
                  </a:schemeClr>
                </a:solidFill>
                <a:cs typeface="Arial" panose="020B0604020202020204" pitchFamily="34" charset="0"/>
              </a:rPr>
              <a:t>layanan</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telekomunikasi</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untuk</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mencabut</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layanannya</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Ini</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termasuk</a:t>
            </a:r>
            <a:endParaRPr lang="en-ID" altLang="ko-KR" sz="1400" dirty="0">
              <a:solidFill>
                <a:schemeClr val="tx1">
                  <a:lumMod val="65000"/>
                  <a:lumOff val="35000"/>
                </a:schemeClr>
              </a:solidFill>
              <a:cs typeface="Arial" panose="020B0604020202020204" pitchFamily="34" charset="0"/>
            </a:endParaRPr>
          </a:p>
          <a:p>
            <a:pPr algn="ctr"/>
            <a:r>
              <a:rPr lang="en-ID" altLang="ko-KR" sz="1400" dirty="0" err="1">
                <a:solidFill>
                  <a:schemeClr val="tx1">
                    <a:lumMod val="65000"/>
                    <a:lumOff val="35000"/>
                  </a:schemeClr>
                </a:solidFill>
                <a:cs typeface="Arial" panose="020B0604020202020204" pitchFamily="34" charset="0"/>
              </a:rPr>
              <a:t>baik</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penyedia</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layanan</a:t>
            </a:r>
            <a:r>
              <a:rPr lang="en-ID" altLang="ko-KR" sz="1400" dirty="0">
                <a:solidFill>
                  <a:schemeClr val="tx1">
                    <a:lumMod val="65000"/>
                    <a:lumOff val="35000"/>
                  </a:schemeClr>
                </a:solidFill>
                <a:cs typeface="Arial" panose="020B0604020202020204" pitchFamily="34" charset="0"/>
              </a:rPr>
              <a:t> </a:t>
            </a:r>
            <a:r>
              <a:rPr lang="en-ID" altLang="ko-KR" sz="1400" dirty="0" err="1">
                <a:solidFill>
                  <a:schemeClr val="tx1">
                    <a:lumMod val="65000"/>
                    <a:lumOff val="35000"/>
                  </a:schemeClr>
                </a:solidFill>
                <a:cs typeface="Arial" panose="020B0604020202020204" pitchFamily="34" charset="0"/>
              </a:rPr>
              <a:t>memulai</a:t>
            </a:r>
            <a:r>
              <a:rPr lang="en-ID" altLang="ko-KR" sz="1400" dirty="0">
                <a:solidFill>
                  <a:schemeClr val="tx1">
                    <a:lumMod val="65000"/>
                    <a:lumOff val="35000"/>
                  </a:schemeClr>
                </a:solidFill>
                <a:cs typeface="Arial" panose="020B0604020202020204" pitchFamily="34" charset="0"/>
              </a:rPr>
              <a:t> churn dan </a:t>
            </a:r>
            <a:r>
              <a:rPr lang="en-ID" altLang="ko-KR" sz="1400" dirty="0" err="1">
                <a:solidFill>
                  <a:schemeClr val="tx1">
                    <a:lumMod val="65000"/>
                    <a:lumOff val="35000"/>
                  </a:schemeClr>
                </a:solidFill>
                <a:cs typeface="Arial" panose="020B0604020202020204" pitchFamily="34" charset="0"/>
              </a:rPr>
              <a:t>pelanggan</a:t>
            </a:r>
            <a:endParaRPr lang="en-ID" altLang="ko-KR" sz="1400" dirty="0">
              <a:solidFill>
                <a:schemeClr val="tx1">
                  <a:lumMod val="65000"/>
                  <a:lumOff val="35000"/>
                </a:schemeClr>
              </a:solidFill>
              <a:cs typeface="Arial" panose="020B0604020202020204" pitchFamily="34" charset="0"/>
            </a:endParaRPr>
          </a:p>
          <a:p>
            <a:pPr algn="ctr"/>
            <a:r>
              <a:rPr lang="en-ID" altLang="ko-KR" sz="1400" dirty="0" err="1">
                <a:solidFill>
                  <a:schemeClr val="tx1">
                    <a:lumMod val="65000"/>
                    <a:lumOff val="35000"/>
                  </a:schemeClr>
                </a:solidFill>
                <a:cs typeface="Arial" panose="020B0604020202020204" pitchFamily="34" charset="0"/>
              </a:rPr>
              <a:t>memulai</a:t>
            </a:r>
            <a:r>
              <a:rPr lang="en-ID" altLang="ko-KR" sz="1400" dirty="0">
                <a:solidFill>
                  <a:schemeClr val="tx1">
                    <a:lumMod val="65000"/>
                    <a:lumOff val="35000"/>
                  </a:schemeClr>
                </a:solidFill>
                <a:cs typeface="Arial" panose="020B0604020202020204" pitchFamily="34" charset="0"/>
              </a:rPr>
              <a:t> churn”. (</a:t>
            </a:r>
            <a:r>
              <a:rPr lang="en-ID" altLang="ko-KR" sz="1400" dirty="0" err="1">
                <a:solidFill>
                  <a:schemeClr val="tx1">
                    <a:lumMod val="65000"/>
                    <a:lumOff val="35000"/>
                  </a:schemeClr>
                </a:solidFill>
                <a:cs typeface="Arial" panose="020B0604020202020204" pitchFamily="34" charset="0"/>
              </a:rPr>
              <a:t>Junxiang</a:t>
            </a:r>
            <a:r>
              <a:rPr lang="en-ID" altLang="ko-KR" sz="1400" dirty="0">
                <a:solidFill>
                  <a:schemeClr val="tx1">
                    <a:lumMod val="65000"/>
                    <a:lumOff val="35000"/>
                  </a:schemeClr>
                </a:solidFill>
                <a:cs typeface="Arial" panose="020B0604020202020204" pitchFamily="34" charset="0"/>
              </a:rPr>
              <a:t> Lu, 2002)</a:t>
            </a:r>
            <a:endParaRPr lang="ko-KR" altLang="en-US" sz="1400" dirty="0">
              <a:solidFill>
                <a:schemeClr val="tx1">
                  <a:lumMod val="65000"/>
                  <a:lumOff val="35000"/>
                </a:schemeClr>
              </a:solidFill>
              <a:cs typeface="Arial" panose="020B0604020202020204" pitchFamily="34" charset="0"/>
            </a:endParaRPr>
          </a:p>
        </p:txBody>
      </p:sp>
      <p:pic>
        <p:nvPicPr>
          <p:cNvPr id="3" name="Picture Placeholder 2" descr="1_4cslvEX-vymBMEuAiMYcoQ"/>
          <p:cNvPicPr>
            <a:picLocks noChangeAspect="1"/>
          </p:cNvPicPr>
          <p:nvPr/>
        </p:nvPicPr>
        <p:blipFill>
          <a:blip r:embed="rId1"/>
          <a:stretch>
            <a:fillRect/>
          </a:stretch>
        </p:blipFill>
        <p:spPr>
          <a:xfrm>
            <a:off x="3119755" y="810260"/>
            <a:ext cx="2903855" cy="1868170"/>
          </a:xfrm>
          <a:prstGeom prst="rect">
            <a:avLst/>
          </a:prstGeom>
          <a:solidFill>
            <a:schemeClr val="bg1">
              <a:lumMod val="95000"/>
            </a:schemeClr>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latin typeface="Futura Md BT" panose="020B0602020204020303" pitchFamily="34" charset="0"/>
              </a:rPr>
              <a:t>Regresi Logistik</a:t>
            </a:r>
            <a:endParaRPr lang="en-ID" dirty="0">
              <a:solidFill>
                <a:schemeClr val="tx1">
                  <a:lumMod val="75000"/>
                  <a:lumOff val="25000"/>
                </a:schemeClr>
              </a:solidFill>
              <a:latin typeface="Futura Md BT" panose="020B0602020204020303" pitchFamily="34" charset="0"/>
            </a:endParaRPr>
          </a:p>
        </p:txBody>
      </p:sp>
      <p:grpSp>
        <p:nvGrpSpPr>
          <p:cNvPr id="26" name="Group 25"/>
          <p:cNvGrpSpPr/>
          <p:nvPr/>
        </p:nvGrpSpPr>
        <p:grpSpPr>
          <a:xfrm>
            <a:off x="307340" y="1066800"/>
            <a:ext cx="7520305" cy="1103487"/>
            <a:chOff x="803640" y="2751965"/>
            <a:chExt cx="3395381" cy="1103487"/>
          </a:xfrm>
        </p:grpSpPr>
        <p:sp>
          <p:nvSpPr>
            <p:cNvPr id="27" name="TextBox 26"/>
            <p:cNvSpPr txBox="1"/>
            <p:nvPr/>
          </p:nvSpPr>
          <p:spPr>
            <a:xfrm>
              <a:off x="803640" y="3579862"/>
              <a:ext cx="2059657" cy="275590"/>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anose="020B0604020202020204" pitchFamily="34" charset="0"/>
              </a:endParaRPr>
            </a:p>
          </p:txBody>
        </p:sp>
        <p:sp>
          <p:nvSpPr>
            <p:cNvPr id="28" name="TextBox 27"/>
            <p:cNvSpPr txBox="1"/>
            <p:nvPr/>
          </p:nvSpPr>
          <p:spPr>
            <a:xfrm>
              <a:off x="803640" y="2751965"/>
              <a:ext cx="3395381" cy="645160"/>
            </a:xfrm>
            <a:prstGeom prst="rect">
              <a:avLst/>
            </a:prstGeom>
            <a:noFill/>
          </p:spPr>
          <p:txBody>
            <a:bodyPr wrap="square" rtlCol="0">
              <a:spAutoFit/>
            </a:bodyPr>
            <a:lstStyle/>
            <a:p>
              <a:pPr marL="171450" indent="-171450" algn="l">
                <a:buFont typeface="Arial" panose="020B0604020202020204" pitchFamily="34" charset="0"/>
                <a:buChar char="•"/>
              </a:pPr>
              <a:r>
                <a:rPr lang="en-ID" sz="1200" dirty="0" err="1">
                  <a:solidFill>
                    <a:schemeClr val="tx1">
                      <a:lumMod val="75000"/>
                      <a:lumOff val="25000"/>
                    </a:schemeClr>
                  </a:solidFill>
                  <a:cs typeface="Arial" panose="020B0604020202020204" pitchFamily="34" charset="0"/>
                </a:rPr>
                <a:t>Data Variabel Response bersifat Biner dan Data berdistribusi Binomial</a:t>
              </a:r>
              <a:endParaRPr lang="en-ID" sz="12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2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200" dirty="0">
                <a:solidFill>
                  <a:schemeClr val="tx1">
                    <a:lumMod val="75000"/>
                    <a:lumOff val="25000"/>
                  </a:schemeClr>
                </a:solidFill>
                <a:cs typeface="Arial" panose="020B0604020202020204" pitchFamily="34" charset="0"/>
              </a:endParaRPr>
            </a:p>
          </p:txBody>
        </p:sp>
      </p:grpSp>
      <p:graphicFrame>
        <p:nvGraphicFramePr>
          <p:cNvPr id="9" name="Object 8">
            <a:hlinkClick r:id="" action="ppaction://ole?verb=0"/>
          </p:cNvPr>
          <p:cNvGraphicFramePr>
            <a:graphicFrameLocks noChangeAspect="1"/>
          </p:cNvGraphicFramePr>
          <p:nvPr/>
        </p:nvGraphicFramePr>
        <p:xfrm>
          <a:off x="653415" y="1407795"/>
          <a:ext cx="2224405" cy="594360"/>
        </p:xfrm>
        <a:graphic>
          <a:graphicData uri="http://schemas.openxmlformats.org/presentationml/2006/ole">
            <mc:AlternateContent xmlns:mc="http://schemas.openxmlformats.org/markup-compatibility/2006">
              <mc:Choice xmlns:v="urn:schemas-microsoft-com:vml" Requires="v">
                <p:oleObj spid="_x0000_s2099" name="" r:id="rId1" imgW="114300" imgH="215265" progId="Equation.KSEE3">
                  <p:embed/>
                </p:oleObj>
              </mc:Choice>
              <mc:Fallback>
                <p:oleObj name="" r:id="rId1" imgW="114300" imgH="215265" progId="Equation.KSEE3">
                  <p:embed/>
                  <p:pic>
                    <p:nvPicPr>
                      <p:cNvPr id="0" name="Picture 2048"/>
                      <p:cNvPicPr/>
                      <p:nvPr/>
                    </p:nvPicPr>
                    <p:blipFill>
                      <a:blip r:embed="rId2"/>
                      <a:stretch>
                        <a:fillRect/>
                      </a:stretch>
                    </p:blipFill>
                    <p:spPr>
                      <a:xfrm>
                        <a:off x="653415" y="1407795"/>
                        <a:ext cx="2224405" cy="594360"/>
                      </a:xfrm>
                      <a:prstGeom prst="rect">
                        <a:avLst/>
                      </a:prstGeom>
                    </p:spPr>
                  </p:pic>
                </p:oleObj>
              </mc:Fallback>
            </mc:AlternateContent>
          </a:graphicData>
        </a:graphic>
      </p:graphicFrame>
      <p:sp>
        <p:nvSpPr>
          <p:cNvPr id="11" name="TextBox 27"/>
          <p:cNvSpPr txBox="1"/>
          <p:nvPr/>
        </p:nvSpPr>
        <p:spPr>
          <a:xfrm>
            <a:off x="380365" y="2104390"/>
            <a:ext cx="7520305" cy="275590"/>
          </a:xfrm>
          <a:prstGeom prst="rect">
            <a:avLst/>
          </a:prstGeom>
          <a:noFill/>
        </p:spPr>
        <p:txBody>
          <a:bodyPr wrap="square" rtlCol="0">
            <a:spAutoFit/>
          </a:bodyPr>
          <a:lstStyle/>
          <a:p>
            <a:pPr marL="171450" indent="-171450" algn="l">
              <a:buFont typeface="Arial" panose="020B0604020202020204" pitchFamily="34" charset="0"/>
              <a:buChar char="•"/>
            </a:pPr>
            <a:r>
              <a:rPr lang="en-ID" sz="1200" dirty="0" err="1">
                <a:solidFill>
                  <a:schemeClr val="tx1">
                    <a:lumMod val="75000"/>
                    <a:lumOff val="25000"/>
                  </a:schemeClr>
                </a:solidFill>
                <a:cs typeface="Arial" panose="020B0604020202020204" pitchFamily="34" charset="0"/>
              </a:rPr>
              <a:t>Dirubah</a:t>
            </a:r>
            <a:r>
              <a:rPr lang="en-ID" sz="1200" dirty="0">
                <a:solidFill>
                  <a:schemeClr val="tx1">
                    <a:lumMod val="75000"/>
                    <a:lumOff val="25000"/>
                  </a:schemeClr>
                </a:solidFill>
                <a:cs typeface="Arial" panose="020B0604020202020204" pitchFamily="34" charset="0"/>
              </a:rPr>
              <a:t> </a:t>
            </a:r>
            <a:r>
              <a:rPr lang="en-ID" sz="1200" dirty="0" err="1">
                <a:solidFill>
                  <a:schemeClr val="tx1">
                    <a:lumMod val="75000"/>
                    <a:lumOff val="25000"/>
                  </a:schemeClr>
                </a:solidFill>
                <a:cs typeface="Arial" panose="020B0604020202020204" pitchFamily="34" charset="0"/>
              </a:rPr>
              <a:t>dalam</a:t>
            </a:r>
            <a:r>
              <a:rPr lang="en-ID" sz="1200" dirty="0">
                <a:solidFill>
                  <a:schemeClr val="tx1">
                    <a:lumMod val="75000"/>
                    <a:lumOff val="25000"/>
                  </a:schemeClr>
                </a:solidFill>
                <a:cs typeface="Arial" panose="020B0604020202020204" pitchFamily="34" charset="0"/>
              </a:rPr>
              <a:t> form Exponential Family</a:t>
            </a:r>
            <a:endParaRPr lang="en-ID" sz="1200" dirty="0">
              <a:solidFill>
                <a:schemeClr val="tx1">
                  <a:lumMod val="75000"/>
                  <a:lumOff val="25000"/>
                </a:schemeClr>
              </a:solidFill>
              <a:cs typeface="Arial" panose="020B0604020202020204" pitchFamily="34" charset="0"/>
            </a:endParaRPr>
          </a:p>
        </p:txBody>
      </p:sp>
      <p:graphicFrame>
        <p:nvGraphicFramePr>
          <p:cNvPr id="12" name="Object 11">
            <a:hlinkClick r:id="" action="ppaction://ole?verb=0"/>
          </p:cNvPr>
          <p:cNvGraphicFramePr>
            <a:graphicFrameLocks noChangeAspect="1"/>
          </p:cNvGraphicFramePr>
          <p:nvPr/>
        </p:nvGraphicFramePr>
        <p:xfrm>
          <a:off x="670243" y="2379980"/>
          <a:ext cx="4145915" cy="567055"/>
        </p:xfrm>
        <a:graphic>
          <a:graphicData uri="http://schemas.openxmlformats.org/presentationml/2006/ole">
            <mc:AlternateContent xmlns:mc="http://schemas.openxmlformats.org/markup-compatibility/2006">
              <mc:Choice xmlns:v="urn:schemas-microsoft-com:vml" Requires="v">
                <p:oleObj spid="_x0000_s2100" name="" r:id="rId3" imgW="3009900" imgH="482600" progId="Equation.KSEE3">
                  <p:embed/>
                </p:oleObj>
              </mc:Choice>
              <mc:Fallback>
                <p:oleObj name="" r:id="rId3" imgW="3009900" imgH="482600" progId="Equation.KSEE3">
                  <p:embed/>
                  <p:pic>
                    <p:nvPicPr>
                      <p:cNvPr id="0" name="Picture 2048"/>
                      <p:cNvPicPr/>
                      <p:nvPr/>
                    </p:nvPicPr>
                    <p:blipFill>
                      <a:blip r:embed="rId4"/>
                      <a:stretch>
                        <a:fillRect/>
                      </a:stretch>
                    </p:blipFill>
                    <p:spPr>
                      <a:xfrm>
                        <a:off x="670243" y="2379980"/>
                        <a:ext cx="4145915" cy="567055"/>
                      </a:xfrm>
                      <a:prstGeom prst="rect">
                        <a:avLst/>
                      </a:prstGeom>
                    </p:spPr>
                  </p:pic>
                </p:oleObj>
              </mc:Fallback>
            </mc:AlternateContent>
          </a:graphicData>
        </a:graphic>
      </p:graphicFrame>
      <p:graphicFrame>
        <p:nvGraphicFramePr>
          <p:cNvPr id="16" name="Object 15">
            <a:hlinkClick r:id="" action="ppaction://ole?verb=0"/>
          </p:cNvPr>
          <p:cNvGraphicFramePr>
            <a:graphicFrameLocks noChangeAspect="1"/>
          </p:cNvGraphicFramePr>
          <p:nvPr/>
        </p:nvGraphicFramePr>
        <p:xfrm>
          <a:off x="670560" y="3261995"/>
          <a:ext cx="1381125" cy="452120"/>
        </p:xfrm>
        <a:graphic>
          <a:graphicData uri="http://schemas.openxmlformats.org/presentationml/2006/ole">
            <mc:AlternateContent xmlns:mc="http://schemas.openxmlformats.org/markup-compatibility/2006">
              <mc:Choice xmlns:v="urn:schemas-microsoft-com:vml" Requires="v">
                <p:oleObj spid="_x0000_s2101" name="" r:id="rId5" imgW="1320165" imgH="431800" progId="Equation.KSEE3">
                  <p:embed/>
                </p:oleObj>
              </mc:Choice>
              <mc:Fallback>
                <p:oleObj name="" r:id="rId5" imgW="1320165" imgH="431800" progId="Equation.KSEE3">
                  <p:embed/>
                  <p:pic>
                    <p:nvPicPr>
                      <p:cNvPr id="0" name="Picture 2048"/>
                      <p:cNvPicPr/>
                      <p:nvPr/>
                    </p:nvPicPr>
                    <p:blipFill>
                      <a:blip r:embed="rId6"/>
                      <a:stretch>
                        <a:fillRect/>
                      </a:stretch>
                    </p:blipFill>
                    <p:spPr>
                      <a:xfrm>
                        <a:off x="670560" y="3261995"/>
                        <a:ext cx="1381125" cy="452120"/>
                      </a:xfrm>
                      <a:prstGeom prst="rect">
                        <a:avLst/>
                      </a:prstGeom>
                    </p:spPr>
                  </p:pic>
                </p:oleObj>
              </mc:Fallback>
            </mc:AlternateContent>
          </a:graphicData>
        </a:graphic>
      </p:graphicFrame>
      <p:graphicFrame>
        <p:nvGraphicFramePr>
          <p:cNvPr id="19" name="Object 18">
            <a:hlinkClick r:id="" action="ppaction://ole?verb=0"/>
          </p:cNvPr>
          <p:cNvGraphicFramePr>
            <a:graphicFrameLocks noChangeAspect="1"/>
          </p:cNvGraphicFramePr>
          <p:nvPr/>
        </p:nvGraphicFramePr>
        <p:xfrm>
          <a:off x="2227580" y="3222625"/>
          <a:ext cx="1604010" cy="492125"/>
        </p:xfrm>
        <a:graphic>
          <a:graphicData uri="http://schemas.openxmlformats.org/presentationml/2006/ole">
            <mc:AlternateContent xmlns:mc="http://schemas.openxmlformats.org/markup-compatibility/2006">
              <mc:Choice xmlns:v="urn:schemas-microsoft-com:vml" Requires="v">
                <p:oleObj spid="_x0000_s2102" name="" r:id="rId7" imgW="328295" imgH="138430" progId="Equation.KSEE3">
                  <p:embed/>
                </p:oleObj>
              </mc:Choice>
              <mc:Fallback>
                <p:oleObj name="" r:id="rId7" imgW="328295" imgH="138430" progId="Equation.KSEE3">
                  <p:embed/>
                  <p:pic>
                    <p:nvPicPr>
                      <p:cNvPr id="0" name="Picture 2048"/>
                      <p:cNvPicPr/>
                      <p:nvPr/>
                    </p:nvPicPr>
                    <p:blipFill>
                      <a:blip r:embed="rId8"/>
                      <a:stretch>
                        <a:fillRect/>
                      </a:stretch>
                    </p:blipFill>
                    <p:spPr>
                      <a:xfrm>
                        <a:off x="2227580" y="3222625"/>
                        <a:ext cx="1604010" cy="492125"/>
                      </a:xfrm>
                      <a:prstGeom prst="rect">
                        <a:avLst/>
                      </a:prstGeom>
                    </p:spPr>
                  </p:pic>
                </p:oleObj>
              </mc:Fallback>
            </mc:AlternateContent>
          </a:graphicData>
        </a:graphic>
      </p:graphicFrame>
      <p:sp>
        <p:nvSpPr>
          <p:cNvPr id="22" name="TextBox 27"/>
          <p:cNvSpPr txBox="1"/>
          <p:nvPr/>
        </p:nvSpPr>
        <p:spPr>
          <a:xfrm>
            <a:off x="380365" y="2947035"/>
            <a:ext cx="7520305" cy="275590"/>
          </a:xfrm>
          <a:prstGeom prst="rect">
            <a:avLst/>
          </a:prstGeom>
          <a:noFill/>
        </p:spPr>
        <p:txBody>
          <a:bodyPr wrap="square" rtlCol="0">
            <a:spAutoFit/>
          </a:bodyPr>
          <a:lstStyle/>
          <a:p>
            <a:pPr marL="171450" indent="-171450" algn="l">
              <a:buFont typeface="Arial" panose="020B0604020202020204" pitchFamily="34" charset="0"/>
              <a:buChar char="•"/>
            </a:pPr>
            <a:r>
              <a:rPr lang="en-ID" sz="1200" dirty="0" err="1">
                <a:solidFill>
                  <a:schemeClr val="tx1">
                    <a:lumMod val="75000"/>
                    <a:lumOff val="25000"/>
                  </a:schemeClr>
                </a:solidFill>
                <a:cs typeface="Arial" panose="020B0604020202020204" pitchFamily="34" charset="0"/>
              </a:rPr>
              <a:t>Model Persamaan Logistik</a:t>
            </a:r>
            <a:endParaRPr lang="en-ID" sz="1200" dirty="0">
              <a:solidFill>
                <a:schemeClr val="tx1">
                  <a:lumMod val="75000"/>
                  <a:lumOff val="25000"/>
                </a:schemeClr>
              </a:solidFill>
              <a:cs typeface="Arial" panose="020B0604020202020204" pitchFamily="34" charset="0"/>
            </a:endParaRPr>
          </a:p>
        </p:txBody>
      </p:sp>
      <p:pic>
        <p:nvPicPr>
          <p:cNvPr id="23" name="Picture 22"/>
          <p:cNvPicPr>
            <a:picLocks noChangeAspect="1"/>
          </p:cNvPicPr>
          <p:nvPr/>
        </p:nvPicPr>
        <p:blipFill>
          <a:blip r:embed="rId9"/>
          <a:stretch>
            <a:fillRect/>
          </a:stretch>
        </p:blipFill>
        <p:spPr>
          <a:xfrm>
            <a:off x="5320665" y="1553845"/>
            <a:ext cx="3388995" cy="2145030"/>
          </a:xfrm>
          <a:prstGeom prst="rect">
            <a:avLst/>
          </a:prstGeom>
        </p:spPr>
      </p:pic>
      <p:sp>
        <p:nvSpPr>
          <p:cNvPr id="29" name="TextBox 27"/>
          <p:cNvSpPr txBox="1"/>
          <p:nvPr/>
        </p:nvSpPr>
        <p:spPr>
          <a:xfrm>
            <a:off x="380365" y="3846830"/>
            <a:ext cx="7266305" cy="460375"/>
          </a:xfrm>
          <a:prstGeom prst="rect">
            <a:avLst/>
          </a:prstGeom>
          <a:noFill/>
        </p:spPr>
        <p:txBody>
          <a:bodyPr wrap="square" rtlCol="0">
            <a:spAutoFit/>
          </a:bodyPr>
          <a:lstStyle/>
          <a:p>
            <a:pPr marL="171450" indent="-171450" algn="l">
              <a:buFont typeface="Arial" panose="020B0604020202020204" pitchFamily="34" charset="0"/>
              <a:buChar char="•"/>
            </a:pPr>
            <a:r>
              <a:rPr lang="en-ID" sz="1200" dirty="0">
                <a:solidFill>
                  <a:schemeClr val="tx1">
                    <a:lumMod val="75000"/>
                    <a:lumOff val="25000"/>
                  </a:schemeClr>
                </a:solidFill>
                <a:cs typeface="Arial" panose="020B0604020202020204" pitchFamily="34" charset="0"/>
              </a:rPr>
              <a:t>Regresi logistik biner merupakan suatu teknik regresi untuk memodelkan variabel terikat yang bersifat dikotomus atau biner dengan satu atau lebih variabel bebas</a:t>
            </a:r>
            <a:endParaRPr lang="en-ID" sz="1200" dirty="0">
              <a:solidFill>
                <a:schemeClr val="tx1">
                  <a:lumMod val="75000"/>
                  <a:lumOff val="25000"/>
                </a:schemeClr>
              </a:solidFill>
              <a:cs typeface="Arial" panose="020B0604020202020204" pitchFamily="34" charset="0"/>
            </a:endParaRPr>
          </a:p>
        </p:txBody>
      </p:sp>
      <p:sp>
        <p:nvSpPr>
          <p:cNvPr id="3" name="TextBox 2"/>
          <p:cNvSpPr txBox="1"/>
          <p:nvPr/>
        </p:nvSpPr>
        <p:spPr>
          <a:xfrm>
            <a:off x="5197176" y="1817015"/>
            <a:ext cx="595630" cy="246221"/>
          </a:xfrm>
          <a:prstGeom prst="rect">
            <a:avLst/>
          </a:prstGeom>
          <a:noFill/>
        </p:spPr>
        <p:txBody>
          <a:bodyPr wrap="square" rtlCol="0">
            <a:spAutoFit/>
          </a:bodyPr>
          <a:lstStyle/>
          <a:p>
            <a:r>
              <a:rPr lang="en-ID" sz="1000" dirty="0"/>
              <a:t>obese</a:t>
            </a:r>
            <a:endParaRPr lang="en-ID" sz="1000" dirty="0"/>
          </a:p>
        </p:txBody>
      </p:sp>
      <p:sp>
        <p:nvSpPr>
          <p:cNvPr id="15" name="TextBox 14"/>
          <p:cNvSpPr txBox="1"/>
          <p:nvPr/>
        </p:nvSpPr>
        <p:spPr>
          <a:xfrm>
            <a:off x="4932040" y="3050381"/>
            <a:ext cx="834495" cy="246221"/>
          </a:xfrm>
          <a:prstGeom prst="rect">
            <a:avLst/>
          </a:prstGeom>
          <a:noFill/>
        </p:spPr>
        <p:txBody>
          <a:bodyPr wrap="square" rtlCol="0">
            <a:spAutoFit/>
          </a:bodyPr>
          <a:lstStyle/>
          <a:p>
            <a:r>
              <a:rPr lang="en-ID" sz="1000" dirty="0"/>
              <a:t>Not Obese</a:t>
            </a:r>
            <a:endParaRPr lang="en-ID"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latin typeface="Futura Md BT" panose="020B0602020204020303" pitchFamily="34" charset="0"/>
              </a:rPr>
              <a:t>Support Vector Machine</a:t>
            </a:r>
            <a:endParaRPr lang="en-ID" dirty="0">
              <a:solidFill>
                <a:schemeClr val="tx1">
                  <a:lumMod val="75000"/>
                  <a:lumOff val="25000"/>
                </a:schemeClr>
              </a:solidFill>
              <a:latin typeface="Futura Md BT" panose="020B0602020204020303" pitchFamily="34" charset="0"/>
            </a:endParaRPr>
          </a:p>
        </p:txBody>
      </p:sp>
      <p:pic>
        <p:nvPicPr>
          <p:cNvPr id="45" name="Picture 1"/>
          <p:cNvPicPr/>
          <p:nvPr/>
        </p:nvPicPr>
        <p:blipFill>
          <a:blip r:embed="rId1"/>
          <a:stretch>
            <a:fillRect/>
          </a:stretch>
        </p:blipFill>
        <p:spPr>
          <a:xfrm>
            <a:off x="6516216" y="1275606"/>
            <a:ext cx="2552700" cy="2124075"/>
          </a:xfrm>
          <a:prstGeom prst="rect">
            <a:avLst/>
          </a:prstGeom>
          <a:noFill/>
          <a:ln>
            <a:noFill/>
          </a:ln>
        </p:spPr>
      </p:pic>
      <p:sp>
        <p:nvSpPr>
          <p:cNvPr id="11" name="TextBox 27"/>
          <p:cNvSpPr txBox="1"/>
          <p:nvPr/>
        </p:nvSpPr>
        <p:spPr>
          <a:xfrm>
            <a:off x="306070" y="1014095"/>
            <a:ext cx="6354162" cy="3816429"/>
          </a:xfrm>
          <a:prstGeom prst="rect">
            <a:avLst/>
          </a:prstGeom>
          <a:noFill/>
        </p:spPr>
        <p:txBody>
          <a:bodyPr wrap="square" rtlCol="0">
            <a:spAutoFit/>
          </a:bodyPr>
          <a:lstStyle/>
          <a:p>
            <a:pPr marL="171450" indent="-171450" algn="l">
              <a:buFont typeface="Arial" panose="020B0604020202020204" pitchFamily="34" charset="0"/>
              <a:buChar char="•"/>
            </a:pPr>
            <a:r>
              <a:rPr lang="en-ID" sz="1100" dirty="0" err="1">
                <a:solidFill>
                  <a:schemeClr val="tx1">
                    <a:lumMod val="75000"/>
                    <a:lumOff val="25000"/>
                  </a:schemeClr>
                </a:solidFill>
                <a:cs typeface="Arial" panose="020B0604020202020204" pitchFamily="34" charset="0"/>
              </a:rPr>
              <a:t>Konsep</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dari</a:t>
            </a:r>
            <a:r>
              <a:rPr lang="en-ID" sz="1100" dirty="0">
                <a:solidFill>
                  <a:schemeClr val="tx1">
                    <a:lumMod val="75000"/>
                    <a:lumOff val="25000"/>
                  </a:schemeClr>
                </a:solidFill>
                <a:cs typeface="Arial" panose="020B0604020202020204" pitchFamily="34" charset="0"/>
              </a:rPr>
              <a:t> SVM </a:t>
            </a:r>
            <a:r>
              <a:rPr lang="en-ID" sz="1100" dirty="0" err="1">
                <a:solidFill>
                  <a:schemeClr val="tx1">
                    <a:lumMod val="75000"/>
                    <a:lumOff val="25000"/>
                  </a:schemeClr>
                </a:solidFill>
                <a:cs typeface="Arial" panose="020B0604020202020204" pitchFamily="34" charset="0"/>
              </a:rPr>
              <a:t>adalah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mencari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fungsi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pemisah</a:t>
            </a:r>
            <a:r>
              <a:rPr lang="en-ID" sz="1100" dirty="0">
                <a:solidFill>
                  <a:schemeClr val="tx1">
                    <a:lumMod val="75000"/>
                    <a:lumOff val="25000"/>
                  </a:schemeClr>
                </a:solidFill>
                <a:cs typeface="Arial" panose="020B0604020202020204" pitchFamily="34" charset="0"/>
              </a:rPr>
              <a:t> (hyperplane) yang </a:t>
            </a:r>
            <a:r>
              <a:rPr lang="en-ID" sz="1100" dirty="0" err="1">
                <a:solidFill>
                  <a:schemeClr val="tx1">
                    <a:lumMod val="75000"/>
                    <a:lumOff val="25000"/>
                  </a:schemeClr>
                </a:solidFill>
                <a:cs typeface="Arial" panose="020B0604020202020204" pitchFamily="34" charset="0"/>
              </a:rPr>
              <a:t>terbaik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untuk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memisahkan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pada </a:t>
            </a:r>
            <a:r>
              <a:rPr lang="en-ID" sz="1100" dirty="0" err="1">
                <a:solidFill>
                  <a:schemeClr val="tx1">
                    <a:lumMod val="75000"/>
                    <a:lumOff val="25000"/>
                  </a:schemeClr>
                </a:solidFill>
                <a:cs typeface="Arial" panose="020B0604020202020204" pitchFamily="34" charset="0"/>
              </a:rPr>
              <a:t>ruang</a:t>
            </a:r>
            <a:r>
              <a:rPr lang="en-ID" sz="1100" dirty="0">
                <a:solidFill>
                  <a:schemeClr val="tx1">
                    <a:lumMod val="75000"/>
                    <a:lumOff val="25000"/>
                  </a:schemeClr>
                </a:solidFill>
                <a:cs typeface="Arial" panose="020B0604020202020204" pitchFamily="34" charset="0"/>
              </a:rPr>
              <a:t> input.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a:solidFill>
                  <a:schemeClr val="tx1">
                    <a:lumMod val="75000"/>
                    <a:lumOff val="25000"/>
                  </a:schemeClr>
                </a:solidFill>
                <a:cs typeface="Arial" panose="020B0604020202020204" pitchFamily="34" charset="0"/>
              </a:rPr>
              <a:t>Pada </a:t>
            </a:r>
            <a:r>
              <a:rPr lang="en-ID" sz="1100" dirty="0" err="1">
                <a:solidFill>
                  <a:schemeClr val="tx1">
                    <a:lumMod val="75000"/>
                    <a:lumOff val="25000"/>
                  </a:schemeClr>
                </a:solidFill>
                <a:cs typeface="Arial" panose="020B0604020202020204" pitchFamily="34" charset="0"/>
              </a:rPr>
              <a:t>gambar</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dapat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dilihat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bahwa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terdiri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dari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bulatan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hitam</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+1) dan </a:t>
            </a:r>
            <a:r>
              <a:rPr lang="en-ID" sz="1100" dirty="0" err="1">
                <a:solidFill>
                  <a:schemeClr val="tx1">
                    <a:lumMod val="75000"/>
                    <a:lumOff val="25000"/>
                  </a:schemeClr>
                </a:solidFill>
                <a:cs typeface="Arial" panose="020B0604020202020204" pitchFamily="34" charset="0"/>
              </a:rPr>
              <a:t>bulatan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putih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-1).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err="1">
                <a:solidFill>
                  <a:schemeClr val="tx1">
                    <a:lumMod val="75000"/>
                    <a:lumOff val="25000"/>
                  </a:schemeClr>
                </a:solidFill>
                <a:cs typeface="Arial" panose="020B0604020202020204" pitchFamily="34" charset="0"/>
              </a:rPr>
              <a:t>Kedua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tersebut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dipisahkan</a:t>
            </a:r>
            <a:r>
              <a:rPr lang="en-ID" sz="1100" dirty="0">
                <a:solidFill>
                  <a:schemeClr val="tx1">
                    <a:lumMod val="75000"/>
                    <a:lumOff val="25000"/>
                  </a:schemeClr>
                </a:solidFill>
                <a:cs typeface="Arial" panose="020B0604020202020204" pitchFamily="34" charset="0"/>
              </a:rPr>
              <a:t> oleh </a:t>
            </a:r>
            <a:r>
              <a:rPr lang="en-ID" sz="1100" dirty="0" err="1">
                <a:solidFill>
                  <a:schemeClr val="tx1">
                    <a:lumMod val="75000"/>
                    <a:lumOff val="25000"/>
                  </a:schemeClr>
                </a:solidFill>
                <a:cs typeface="Arial" panose="020B0604020202020204" pitchFamily="34" charset="0"/>
              </a:rPr>
              <a:t>sebuah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garis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secara</a:t>
            </a:r>
            <a:r>
              <a:rPr lang="en-ID" sz="1100" dirty="0">
                <a:solidFill>
                  <a:schemeClr val="tx1">
                    <a:lumMod val="75000"/>
                    <a:lumOff val="25000"/>
                  </a:schemeClr>
                </a:solidFill>
                <a:cs typeface="Arial" panose="020B0604020202020204" pitchFamily="34" charset="0"/>
              </a:rPr>
              <a:t> linier yang </a:t>
            </a:r>
            <a:r>
              <a:rPr lang="en-ID" sz="1100" dirty="0" err="1">
                <a:solidFill>
                  <a:schemeClr val="tx1">
                    <a:lumMod val="75000"/>
                    <a:lumOff val="25000"/>
                  </a:schemeClr>
                </a:solidFill>
                <a:cs typeface="Arial" panose="020B0604020202020204" pitchFamily="34" charset="0"/>
              </a:rPr>
              <a:t>disebut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dengan</a:t>
            </a:r>
            <a:r>
              <a:rPr lang="en-ID" sz="1100" dirty="0">
                <a:solidFill>
                  <a:schemeClr val="tx1">
                    <a:lumMod val="75000"/>
                    <a:lumOff val="25000"/>
                  </a:schemeClr>
                </a:solidFill>
                <a:cs typeface="Arial" panose="020B0604020202020204" pitchFamily="34" charset="0"/>
              </a:rPr>
              <a:t> (hyperplane).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err="1">
                <a:solidFill>
                  <a:schemeClr val="tx1">
                    <a:lumMod val="75000"/>
                    <a:lumOff val="25000"/>
                  </a:schemeClr>
                </a:solidFill>
                <a:cs typeface="Arial" panose="020B0604020202020204" pitchFamily="34" charset="0"/>
              </a:rPr>
              <a:t>Klasifikasi</a:t>
            </a:r>
            <a:r>
              <a:rPr lang="en-ID" sz="1100" dirty="0">
                <a:solidFill>
                  <a:schemeClr val="tx1">
                    <a:lumMod val="75000"/>
                    <a:lumOff val="25000"/>
                  </a:schemeClr>
                </a:solidFill>
                <a:cs typeface="Arial" panose="020B0604020202020204" pitchFamily="34" charset="0"/>
              </a:rPr>
              <a:t> pada SVM </a:t>
            </a:r>
            <a:r>
              <a:rPr lang="en-ID" sz="1100" dirty="0" err="1">
                <a:solidFill>
                  <a:schemeClr val="tx1">
                    <a:lumMod val="75000"/>
                    <a:lumOff val="25000"/>
                  </a:schemeClr>
                </a:solidFill>
                <a:cs typeface="Arial" panose="020B0604020202020204" pitchFamily="34" charset="0"/>
              </a:rPr>
              <a:t>dapat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diterjemahkan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dengan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usaha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untuk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menemukan</a:t>
            </a:r>
            <a:r>
              <a:rPr lang="en-ID" sz="1100" dirty="0">
                <a:solidFill>
                  <a:schemeClr val="tx1">
                    <a:lumMod val="75000"/>
                    <a:lumOff val="25000"/>
                  </a:schemeClr>
                </a:solidFill>
                <a:cs typeface="Arial" panose="020B0604020202020204" pitchFamily="34" charset="0"/>
              </a:rPr>
              <a:t> hyperplane yang   </a:t>
            </a:r>
            <a:r>
              <a:rPr lang="en-ID" sz="1100" dirty="0" err="1">
                <a:solidFill>
                  <a:schemeClr val="tx1">
                    <a:lumMod val="75000"/>
                    <a:lumOff val="25000"/>
                  </a:schemeClr>
                </a:solidFill>
                <a:cs typeface="Arial" panose="020B0604020202020204" pitchFamily="34" charset="0"/>
              </a:rPr>
              <a:t>memisahkan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antara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tersebut</a:t>
            </a:r>
            <a:r>
              <a:rPr lang="en-ID" sz="1100" dirty="0">
                <a:solidFill>
                  <a:schemeClr val="tx1">
                    <a:lumMod val="75000"/>
                    <a:lumOff val="25000"/>
                  </a:schemeClr>
                </a:solidFill>
                <a:cs typeface="Arial" panose="020B0604020202020204" pitchFamily="34" charset="0"/>
              </a:rPr>
              <a:t>.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a:solidFill>
                  <a:schemeClr val="tx1">
                    <a:lumMod val="75000"/>
                    <a:lumOff val="25000"/>
                  </a:schemeClr>
                </a:solidFill>
                <a:cs typeface="Arial" panose="020B0604020202020204" pitchFamily="34" charset="0"/>
              </a:rPr>
              <a:t>Cara </a:t>
            </a:r>
            <a:r>
              <a:rPr lang="en-ID" sz="1100" dirty="0" err="1">
                <a:solidFill>
                  <a:schemeClr val="tx1">
                    <a:lumMod val="75000"/>
                    <a:lumOff val="25000"/>
                  </a:schemeClr>
                </a:solidFill>
                <a:cs typeface="Arial" panose="020B0604020202020204" pitchFamily="34" charset="0"/>
              </a:rPr>
              <a:t>menemukan</a:t>
            </a:r>
            <a:r>
              <a:rPr lang="en-ID" sz="1100" dirty="0">
                <a:solidFill>
                  <a:schemeClr val="tx1">
                    <a:lumMod val="75000"/>
                    <a:lumOff val="25000"/>
                  </a:schemeClr>
                </a:solidFill>
                <a:cs typeface="Arial" panose="020B0604020202020204" pitchFamily="34" charset="0"/>
              </a:rPr>
              <a:t> Hyperplane </a:t>
            </a:r>
            <a:r>
              <a:rPr lang="en-ID" sz="1100" dirty="0" err="1">
                <a:solidFill>
                  <a:schemeClr val="tx1">
                    <a:lumMod val="75000"/>
                    <a:lumOff val="25000"/>
                  </a:schemeClr>
                </a:solidFill>
                <a:cs typeface="Arial" panose="020B0604020202020204" pitchFamily="34" charset="0"/>
              </a:rPr>
              <a:t>terbaik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antara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tersebut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dengan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cara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mencari</a:t>
            </a:r>
            <a:r>
              <a:rPr lang="en-ID" sz="1100" dirty="0">
                <a:solidFill>
                  <a:schemeClr val="tx1">
                    <a:lumMod val="75000"/>
                    <a:lumOff val="25000"/>
                  </a:schemeClr>
                </a:solidFill>
                <a:cs typeface="Arial" panose="020B0604020202020204" pitchFamily="34" charset="0"/>
              </a:rPr>
              <a:t> margin </a:t>
            </a:r>
            <a:endParaRPr lang="en-ID" sz="1100" dirty="0">
              <a:solidFill>
                <a:schemeClr val="tx1">
                  <a:lumMod val="75000"/>
                  <a:lumOff val="25000"/>
                </a:schemeClr>
              </a:solidFill>
              <a:cs typeface="Arial" panose="020B0604020202020204" pitchFamily="34" charset="0"/>
            </a:endParaRPr>
          </a:p>
          <a:p>
            <a:pPr algn="l"/>
            <a:r>
              <a:rPr lang="en-ID" sz="1100" dirty="0">
                <a:solidFill>
                  <a:schemeClr val="tx1">
                    <a:lumMod val="75000"/>
                    <a:lumOff val="25000"/>
                  </a:schemeClr>
                </a:solidFill>
                <a:cs typeface="Arial" panose="020B0604020202020204" pitchFamily="34" charset="0"/>
              </a:rPr>
              <a:t>     hyperplane </a:t>
            </a:r>
            <a:r>
              <a:rPr lang="en-ID" sz="1100" dirty="0" err="1">
                <a:solidFill>
                  <a:schemeClr val="tx1">
                    <a:lumMod val="75000"/>
                    <a:lumOff val="25000"/>
                  </a:schemeClr>
                </a:solidFill>
                <a:cs typeface="Arial" panose="020B0604020202020204" pitchFamily="34" charset="0"/>
              </a:rPr>
              <a:t>terbesar</a:t>
            </a:r>
            <a:r>
              <a:rPr lang="en-ID" sz="1100" dirty="0">
                <a:solidFill>
                  <a:schemeClr val="tx1">
                    <a:lumMod val="75000"/>
                    <a:lumOff val="25000"/>
                  </a:schemeClr>
                </a:solidFill>
                <a:cs typeface="Arial" panose="020B0604020202020204" pitchFamily="34" charset="0"/>
              </a:rPr>
              <a:t>.</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a:solidFill>
                  <a:schemeClr val="tx1">
                    <a:lumMod val="75000"/>
                    <a:lumOff val="25000"/>
                  </a:schemeClr>
                </a:solidFill>
                <a:cs typeface="Arial" panose="020B0604020202020204" pitchFamily="34" charset="0"/>
              </a:rPr>
              <a:t>Margin </a:t>
            </a:r>
            <a:r>
              <a:rPr lang="en-ID" sz="1100" dirty="0" err="1">
                <a:solidFill>
                  <a:schemeClr val="tx1">
                    <a:lumMod val="75000"/>
                    <a:lumOff val="25000"/>
                  </a:schemeClr>
                </a:solidFill>
                <a:cs typeface="Arial" panose="020B0604020202020204" pitchFamily="34" charset="0"/>
              </a:rPr>
              <a:t>adalah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jarak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antara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titik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terdekat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dari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masing-masing</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terhadap</a:t>
            </a:r>
            <a:r>
              <a:rPr lang="en-ID" sz="1100" dirty="0">
                <a:solidFill>
                  <a:schemeClr val="tx1">
                    <a:lumMod val="75000"/>
                    <a:lumOff val="25000"/>
                  </a:schemeClr>
                </a:solidFill>
                <a:cs typeface="Arial" panose="020B0604020202020204" pitchFamily="34" charset="0"/>
              </a:rPr>
              <a:t> hyperplane.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err="1">
                <a:solidFill>
                  <a:schemeClr val="tx1">
                    <a:lumMod val="75000"/>
                    <a:lumOff val="25000"/>
                  </a:schemeClr>
                </a:solidFill>
                <a:cs typeface="Arial" panose="020B0604020202020204" pitchFamily="34" charset="0"/>
              </a:rPr>
              <a:t>Garis</a:t>
            </a:r>
            <a:r>
              <a:rPr lang="en-ID" sz="1100" dirty="0">
                <a:solidFill>
                  <a:schemeClr val="tx1">
                    <a:lumMod val="75000"/>
                    <a:lumOff val="25000"/>
                  </a:schemeClr>
                </a:solidFill>
                <a:cs typeface="Arial" panose="020B0604020202020204" pitchFamily="34" charset="0"/>
              </a:rPr>
              <a:t> vector yang </a:t>
            </a:r>
            <a:r>
              <a:rPr lang="en-ID" sz="1100" dirty="0" err="1">
                <a:solidFill>
                  <a:schemeClr val="tx1">
                    <a:lumMod val="75000"/>
                    <a:lumOff val="25000"/>
                  </a:schemeClr>
                </a:solidFill>
                <a:cs typeface="Arial" panose="020B0604020202020204" pitchFamily="34" charset="0"/>
              </a:rPr>
              <a:t>memiliki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jarak</a:t>
            </a:r>
            <a:r>
              <a:rPr lang="en-ID" sz="1100" dirty="0">
                <a:solidFill>
                  <a:schemeClr val="tx1">
                    <a:lumMod val="75000"/>
                    <a:lumOff val="25000"/>
                  </a:schemeClr>
                </a:solidFill>
                <a:cs typeface="Arial" panose="020B0604020202020204" pitchFamily="34" charset="0"/>
              </a:rPr>
              <a:t> paling </a:t>
            </a:r>
            <a:r>
              <a:rPr lang="en-ID" sz="1100" dirty="0" err="1">
                <a:solidFill>
                  <a:schemeClr val="tx1">
                    <a:lumMod val="75000"/>
                    <a:lumOff val="25000"/>
                  </a:schemeClr>
                </a:solidFill>
                <a:cs typeface="Arial" panose="020B0604020202020204" pitchFamily="34" charset="0"/>
              </a:rPr>
              <a:t>dekat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antara</a:t>
            </a:r>
            <a:r>
              <a:rPr lang="en-ID" sz="1100" dirty="0">
                <a:solidFill>
                  <a:schemeClr val="tx1">
                    <a:lumMod val="75000"/>
                    <a:lumOff val="25000"/>
                  </a:schemeClr>
                </a:solidFill>
                <a:cs typeface="Arial" panose="020B0604020202020204" pitchFamily="34" charset="0"/>
              </a:rPr>
              <a:t> hyperplane  </a:t>
            </a:r>
            <a:r>
              <a:rPr lang="en-ID" sz="1100" dirty="0" err="1">
                <a:solidFill>
                  <a:schemeClr val="tx1">
                    <a:lumMod val="75000"/>
                    <a:lumOff val="25000"/>
                  </a:schemeClr>
                </a:solidFill>
                <a:cs typeface="Arial" panose="020B0604020202020204" pitchFamily="34" charset="0"/>
              </a:rPr>
              <a:t>dengan</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titik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terdekat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disebut</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dengan</a:t>
            </a:r>
            <a:r>
              <a:rPr lang="en-ID" sz="1100" dirty="0">
                <a:solidFill>
                  <a:schemeClr val="tx1">
                    <a:lumMod val="75000"/>
                    <a:lumOff val="25000"/>
                  </a:schemeClr>
                </a:solidFill>
                <a:cs typeface="Arial" panose="020B0604020202020204" pitchFamily="34" charset="0"/>
              </a:rPr>
              <a:t> support vector. </a:t>
            </a:r>
            <a:endParaRPr lang="en-ID" sz="1100" dirty="0">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endParaRPr lang="en-ID" sz="1100" dirty="0" err="1">
              <a:solidFill>
                <a:schemeClr val="tx1">
                  <a:lumMod val="75000"/>
                  <a:lumOff val="25000"/>
                </a:schemeClr>
              </a:solidFill>
              <a:cs typeface="Arial" panose="020B0604020202020204" pitchFamily="34" charset="0"/>
            </a:endParaRPr>
          </a:p>
          <a:p>
            <a:pPr marL="171450" indent="-171450" algn="l">
              <a:buFont typeface="Arial" panose="020B0604020202020204" pitchFamily="34" charset="0"/>
              <a:buChar char="•"/>
            </a:pPr>
            <a:r>
              <a:rPr lang="en-ID" sz="1100" dirty="0" err="1">
                <a:solidFill>
                  <a:schemeClr val="tx1">
                    <a:lumMod val="75000"/>
                    <a:lumOff val="25000"/>
                  </a:schemeClr>
                </a:solidFill>
                <a:cs typeface="Arial" panose="020B0604020202020204" pitchFamily="34" charset="0"/>
              </a:rPr>
              <a:t>Tugas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utama</a:t>
            </a:r>
            <a:r>
              <a:rPr lang="en-ID" sz="1100" dirty="0">
                <a:solidFill>
                  <a:schemeClr val="tx1">
                    <a:lumMod val="75000"/>
                    <a:lumOff val="25000"/>
                  </a:schemeClr>
                </a:solidFill>
                <a:cs typeface="Arial" panose="020B0604020202020204" pitchFamily="34" charset="0"/>
              </a:rPr>
              <a:t> SVM </a:t>
            </a:r>
            <a:r>
              <a:rPr lang="en-ID" sz="1100" dirty="0" err="1">
                <a:solidFill>
                  <a:schemeClr val="tx1">
                    <a:lumMod val="75000"/>
                    <a:lumOff val="25000"/>
                  </a:schemeClr>
                </a:solidFill>
                <a:cs typeface="Arial" panose="020B0604020202020204" pitchFamily="34" charset="0"/>
              </a:rPr>
              <a:t>adalah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menemukan</a:t>
            </a:r>
            <a:r>
              <a:rPr lang="en-ID" sz="1100" dirty="0">
                <a:solidFill>
                  <a:schemeClr val="tx1">
                    <a:lumMod val="75000"/>
                    <a:lumOff val="25000"/>
                  </a:schemeClr>
                </a:solidFill>
                <a:cs typeface="Arial" panose="020B0604020202020204" pitchFamily="34" charset="0"/>
              </a:rPr>
              <a:t> hyperplane yang </a:t>
            </a:r>
            <a:r>
              <a:rPr lang="en-ID" sz="1100" dirty="0" err="1">
                <a:solidFill>
                  <a:schemeClr val="tx1">
                    <a:lumMod val="75000"/>
                    <a:lumOff val="25000"/>
                  </a:schemeClr>
                </a:solidFill>
                <a:cs typeface="Arial" panose="020B0604020202020204" pitchFamily="34" charset="0"/>
              </a:rPr>
              <a:t>terletak</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tepat</a:t>
            </a:r>
            <a:r>
              <a:rPr lang="en-ID" sz="1100" dirty="0">
                <a:solidFill>
                  <a:schemeClr val="tx1">
                    <a:lumMod val="75000"/>
                    <a:lumOff val="25000"/>
                  </a:schemeClr>
                </a:solidFill>
                <a:cs typeface="Arial" panose="020B0604020202020204" pitchFamily="34" charset="0"/>
              </a:rPr>
              <a:t> di </a:t>
            </a:r>
            <a:r>
              <a:rPr lang="en-ID" sz="1100" dirty="0" err="1">
                <a:solidFill>
                  <a:schemeClr val="tx1">
                    <a:lumMod val="75000"/>
                    <a:lumOff val="25000"/>
                  </a:schemeClr>
                </a:solidFill>
                <a:cs typeface="Arial" panose="020B0604020202020204" pitchFamily="34" charset="0"/>
              </a:rPr>
              <a:t>tengah</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antara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dua</a:t>
            </a:r>
            <a:r>
              <a:rPr lang="en-ID" sz="1100" dirty="0">
                <a:solidFill>
                  <a:schemeClr val="tx1">
                    <a:lumMod val="75000"/>
                    <a:lumOff val="25000"/>
                  </a:schemeClr>
                </a:solidFill>
                <a:cs typeface="Arial" panose="020B0604020202020204" pitchFamily="34" charset="0"/>
              </a:rPr>
              <a:t>        support vector </a:t>
            </a:r>
            <a:r>
              <a:rPr lang="en-ID" sz="1100" dirty="0" err="1">
                <a:solidFill>
                  <a:schemeClr val="tx1">
                    <a:lumMod val="75000"/>
                    <a:lumOff val="25000"/>
                  </a:schemeClr>
                </a:solidFill>
                <a:cs typeface="Arial" panose="020B0604020202020204" pitchFamily="34" charset="0"/>
              </a:rPr>
              <a:t>dari</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dua</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kelas</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berbeda</a:t>
            </a:r>
            <a:r>
              <a:rPr lang="en-ID" sz="1100" dirty="0">
                <a:solidFill>
                  <a:schemeClr val="tx1">
                    <a:lumMod val="75000"/>
                    <a:lumOff val="25000"/>
                  </a:schemeClr>
                </a:solidFill>
                <a:cs typeface="Arial" panose="020B0604020202020204" pitchFamily="34" charset="0"/>
              </a:rPr>
              <a:t> dan </a:t>
            </a:r>
            <a:r>
              <a:rPr lang="en-ID" sz="1100" dirty="0" err="1">
                <a:solidFill>
                  <a:schemeClr val="tx1">
                    <a:lumMod val="75000"/>
                    <a:lumOff val="25000"/>
                  </a:schemeClr>
                </a:solidFill>
                <a:cs typeface="Arial" panose="020B0604020202020204" pitchFamily="34" charset="0"/>
              </a:rPr>
              <a:t>jarak</a:t>
            </a:r>
            <a:r>
              <a:rPr lang="en-ID" sz="1100" dirty="0">
                <a:solidFill>
                  <a:schemeClr val="tx1">
                    <a:lumMod val="75000"/>
                    <a:lumOff val="25000"/>
                  </a:schemeClr>
                </a:solidFill>
                <a:cs typeface="Arial" panose="020B0604020202020204" pitchFamily="34" charset="0"/>
              </a:rPr>
              <a:t> margin </a:t>
            </a:r>
            <a:r>
              <a:rPr lang="en-ID" sz="1100" dirty="0" err="1">
                <a:solidFill>
                  <a:schemeClr val="tx1">
                    <a:lumMod val="75000"/>
                    <a:lumOff val="25000"/>
                  </a:schemeClr>
                </a:solidFill>
                <a:cs typeface="Arial" panose="020B0604020202020204" pitchFamily="34" charset="0"/>
              </a:rPr>
              <a:t>terhadap</a:t>
            </a:r>
            <a:r>
              <a:rPr lang="en-ID" sz="1100" dirty="0">
                <a:solidFill>
                  <a:schemeClr val="tx1">
                    <a:lumMod val="75000"/>
                    <a:lumOff val="25000"/>
                  </a:schemeClr>
                </a:solidFill>
                <a:cs typeface="Arial" panose="020B0604020202020204" pitchFamily="34" charset="0"/>
              </a:rPr>
              <a:t> </a:t>
            </a:r>
            <a:r>
              <a:rPr lang="en-ID" sz="1100" dirty="0" err="1">
                <a:solidFill>
                  <a:schemeClr val="tx1">
                    <a:lumMod val="75000"/>
                    <a:lumOff val="25000"/>
                  </a:schemeClr>
                </a:solidFill>
                <a:cs typeface="Arial" panose="020B0604020202020204" pitchFamily="34" charset="0"/>
              </a:rPr>
              <a:t>masing-masing</a:t>
            </a:r>
            <a:r>
              <a:rPr lang="en-ID" sz="1100" dirty="0">
                <a:solidFill>
                  <a:schemeClr val="tx1">
                    <a:lumMod val="75000"/>
                    <a:lumOff val="25000"/>
                  </a:schemeClr>
                </a:solidFill>
                <a:cs typeface="Arial" panose="020B0604020202020204" pitchFamily="34" charset="0"/>
              </a:rPr>
              <a:t> support vector </a:t>
            </a:r>
            <a:r>
              <a:rPr lang="en-ID" sz="1100" dirty="0" err="1">
                <a:solidFill>
                  <a:schemeClr val="tx1">
                    <a:lumMod val="75000"/>
                    <a:lumOff val="25000"/>
                  </a:schemeClr>
                </a:solidFill>
                <a:cs typeface="Arial" panose="020B0604020202020204" pitchFamily="34" charset="0"/>
              </a:rPr>
              <a:t>sama</a:t>
            </a:r>
            <a:r>
              <a:rPr lang="en-ID" sz="1100" dirty="0">
                <a:solidFill>
                  <a:schemeClr val="tx1">
                    <a:lumMod val="75000"/>
                    <a:lumOff val="25000"/>
                  </a:schemeClr>
                </a:solidFill>
                <a:cs typeface="Arial" panose="020B0604020202020204" pitchFamily="34" charset="0"/>
              </a:rPr>
              <a:t>. </a:t>
            </a:r>
            <a:endParaRPr lang="en-ID" sz="1100" dirty="0">
              <a:solidFill>
                <a:schemeClr val="tx1">
                  <a:lumMod val="75000"/>
                  <a:lumOff val="25000"/>
                </a:schemeClr>
              </a:solidFill>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6988"/>
            <a:ext cx="9144000" cy="576064"/>
          </a:xfrm>
        </p:spPr>
        <p:txBody>
          <a:bodyPr/>
          <a:lstStyle/>
          <a:p>
            <a:r>
              <a:rPr lang="en-ID" dirty="0">
                <a:solidFill>
                  <a:schemeClr val="tx1">
                    <a:lumMod val="75000"/>
                    <a:lumOff val="25000"/>
                  </a:schemeClr>
                </a:solidFill>
                <a:latin typeface="Futura Md BT" panose="020B0602020204020303" pitchFamily="34" charset="0"/>
              </a:rPr>
              <a:t>Least Absolute Shrinkage and </a:t>
            </a:r>
            <a:endParaRPr lang="en-ID" dirty="0">
              <a:solidFill>
                <a:schemeClr val="tx1">
                  <a:lumMod val="75000"/>
                  <a:lumOff val="25000"/>
                </a:schemeClr>
              </a:solidFill>
              <a:latin typeface="Futura Md BT" panose="020B0602020204020303" pitchFamily="34" charset="0"/>
            </a:endParaRPr>
          </a:p>
          <a:p>
            <a:pPr>
              <a:lnSpc>
                <a:spcPct val="50000"/>
              </a:lnSpc>
            </a:pPr>
            <a:r>
              <a:rPr lang="en-ID" dirty="0">
                <a:solidFill>
                  <a:schemeClr val="tx1">
                    <a:lumMod val="75000"/>
                    <a:lumOff val="25000"/>
                  </a:schemeClr>
                </a:solidFill>
                <a:latin typeface="Futura Md BT" panose="020B0602020204020303" pitchFamily="34" charset="0"/>
              </a:rPr>
              <a:t>Selection Operator (LASSO)</a:t>
            </a:r>
            <a:endParaRPr lang="en-ID" dirty="0">
              <a:solidFill>
                <a:schemeClr val="tx1">
                  <a:lumMod val="75000"/>
                  <a:lumOff val="25000"/>
                </a:schemeClr>
              </a:solidFill>
              <a:latin typeface="Futura Md BT" panose="020B0602020204020303" pitchFamily="34" charset="0"/>
            </a:endParaRPr>
          </a:p>
        </p:txBody>
      </p:sp>
      <p:sp>
        <p:nvSpPr>
          <p:cNvPr id="11" name="TextBox 27"/>
          <p:cNvSpPr txBox="1"/>
          <p:nvPr/>
        </p:nvSpPr>
        <p:spPr>
          <a:xfrm>
            <a:off x="306070" y="1133822"/>
            <a:ext cx="8730426" cy="365914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sz="1200" dirty="0">
                <a:cs typeface="Arial" panose="020B0604020202020204" pitchFamily="34" charset="0"/>
              </a:rPr>
              <a:t>Penalty </a:t>
            </a:r>
            <a:r>
              <a:rPr lang="en-ID" sz="1200" dirty="0" err="1">
                <a:cs typeface="Arial" panose="020B0604020202020204" pitchFamily="34" charset="0"/>
              </a:rPr>
              <a:t>adalah</a:t>
            </a:r>
            <a:r>
              <a:rPr lang="en-ID" sz="1200" dirty="0">
                <a:cs typeface="Arial" panose="020B0604020202020204" pitchFamily="34" charset="0"/>
              </a:rPr>
              <a:t> Teknik yang </a:t>
            </a:r>
            <a:r>
              <a:rPr lang="en-ID" sz="1200" dirty="0" err="1">
                <a:cs typeface="Arial" panose="020B0604020202020204" pitchFamily="34" charset="0"/>
              </a:rPr>
              <a:t>digunakan</a:t>
            </a:r>
            <a:r>
              <a:rPr lang="en-ID" sz="1200" dirty="0">
                <a:cs typeface="Arial" panose="020B0604020202020204" pitchFamily="34" charset="0"/>
              </a:rPr>
              <a:t> </a:t>
            </a:r>
            <a:r>
              <a:rPr lang="en-ID" sz="1200" dirty="0" err="1">
                <a:cs typeface="Arial" panose="020B0604020202020204" pitchFamily="34" charset="0"/>
              </a:rPr>
              <a:t>untuk</a:t>
            </a:r>
            <a:r>
              <a:rPr lang="en-ID" sz="1200" dirty="0">
                <a:cs typeface="Arial" panose="020B0604020202020204" pitchFamily="34" charset="0"/>
              </a:rPr>
              <a:t> </a:t>
            </a:r>
            <a:r>
              <a:rPr lang="en-ID" sz="1200" dirty="0" err="1">
                <a:cs typeface="Arial" panose="020B0604020202020204" pitchFamily="34" charset="0"/>
              </a:rPr>
              <a:t>meminimalisasi</a:t>
            </a:r>
            <a:r>
              <a:rPr lang="en-ID" sz="1200" dirty="0">
                <a:cs typeface="Arial" panose="020B0604020202020204" pitchFamily="34" charset="0"/>
              </a:rPr>
              <a:t> error yang </a:t>
            </a:r>
            <a:r>
              <a:rPr lang="en-ID" sz="1200" dirty="0" err="1">
                <a:cs typeface="Arial" panose="020B0604020202020204" pitchFamily="34" charset="0"/>
              </a:rPr>
              <a:t>didapat</a:t>
            </a:r>
            <a:r>
              <a:rPr lang="en-ID" sz="1200" dirty="0">
                <a:cs typeface="Arial" panose="020B0604020202020204" pitchFamily="34" charset="0"/>
              </a:rPr>
              <a:t> </a:t>
            </a:r>
            <a:r>
              <a:rPr lang="en-ID" sz="1200" dirty="0" err="1">
                <a:cs typeface="Arial" panose="020B0604020202020204" pitchFamily="34" charset="0"/>
              </a:rPr>
              <a:t>ketika</a:t>
            </a:r>
            <a:r>
              <a:rPr lang="en-ID" sz="1200" dirty="0">
                <a:cs typeface="Arial" panose="020B0604020202020204" pitchFamily="34" charset="0"/>
              </a:rPr>
              <a:t> model </a:t>
            </a:r>
            <a:r>
              <a:rPr lang="en-ID" sz="1200" dirty="0" err="1">
                <a:cs typeface="Arial" panose="020B0604020202020204" pitchFamily="34" charset="0"/>
              </a:rPr>
              <a:t>diuji</a:t>
            </a:r>
            <a:r>
              <a:rPr lang="en-ID" sz="1200" dirty="0">
                <a:cs typeface="Arial" panose="020B0604020202020204" pitchFamily="34" charset="0"/>
              </a:rPr>
              <a:t> </a:t>
            </a:r>
            <a:r>
              <a:rPr lang="en-ID" sz="1200" dirty="0" err="1">
                <a:cs typeface="Arial" panose="020B0604020202020204" pitchFamily="34" charset="0"/>
              </a:rPr>
              <a:t>menggunakan</a:t>
            </a:r>
            <a:r>
              <a:rPr lang="en-ID" sz="1200" dirty="0">
                <a:cs typeface="Arial" panose="020B0604020202020204" pitchFamily="34" charset="0"/>
              </a:rPr>
              <a:t> data </a:t>
            </a:r>
            <a:r>
              <a:rPr lang="en-ID" sz="1200" dirty="0" err="1">
                <a:cs typeface="Arial" panose="020B0604020202020204" pitchFamily="34" charset="0"/>
              </a:rPr>
              <a:t>selain</a:t>
            </a:r>
            <a:r>
              <a:rPr lang="en-ID" sz="1200" dirty="0">
                <a:cs typeface="Arial" panose="020B0604020202020204" pitchFamily="34" charset="0"/>
              </a:rPr>
              <a:t> training set, </a:t>
            </a:r>
            <a:r>
              <a:rPr lang="en-ID" sz="1200" dirty="0" err="1">
                <a:cs typeface="Arial" panose="020B0604020202020204" pitchFamily="34" charset="0"/>
              </a:rPr>
              <a:t>tanpa</a:t>
            </a:r>
            <a:r>
              <a:rPr lang="en-ID" sz="1200" dirty="0">
                <a:cs typeface="Arial" panose="020B0604020202020204" pitchFamily="34" charset="0"/>
              </a:rPr>
              <a:t> </a:t>
            </a:r>
            <a:r>
              <a:rPr lang="en-ID" sz="1200" dirty="0" err="1">
                <a:cs typeface="Arial" panose="020B0604020202020204" pitchFamily="34" charset="0"/>
              </a:rPr>
              <a:t>mempengaruhi</a:t>
            </a:r>
            <a:r>
              <a:rPr lang="en-ID" sz="1200" dirty="0">
                <a:cs typeface="Arial" panose="020B0604020202020204" pitchFamily="34" charset="0"/>
              </a:rPr>
              <a:t> training error yang </a:t>
            </a:r>
            <a:r>
              <a:rPr lang="en-ID" sz="1200" dirty="0" err="1">
                <a:cs typeface="Arial" panose="020B0604020202020204" pitchFamily="34" charset="0"/>
              </a:rPr>
              <a:t>besar</a:t>
            </a:r>
            <a:r>
              <a:rPr lang="en-ID" sz="1200" dirty="0">
                <a:cs typeface="Arial" panose="020B0604020202020204" pitchFamily="34" charset="0"/>
              </a:rPr>
              <a:t> </a:t>
            </a:r>
            <a:endParaRPr lang="en-ID" sz="1200" dirty="0">
              <a:cs typeface="Arial" panose="020B0604020202020204" pitchFamily="34" charset="0"/>
            </a:endParaRPr>
          </a:p>
          <a:p>
            <a:pPr marL="171450" indent="-171450" algn="l">
              <a:lnSpc>
                <a:spcPct val="150000"/>
              </a:lnSpc>
              <a:buFont typeface="Arial" panose="020B0604020202020204" pitchFamily="34" charset="0"/>
              <a:buChar char="•"/>
            </a:pPr>
            <a:r>
              <a:rPr lang="en-ID" sz="1200" dirty="0">
                <a:cs typeface="Arial" panose="020B0604020202020204" pitchFamily="34" charset="0"/>
              </a:rPr>
              <a:t>Teknik penalty </a:t>
            </a:r>
            <a:r>
              <a:rPr lang="en-ID" sz="1200" dirty="0" err="1">
                <a:cs typeface="Arial" panose="020B0604020202020204" pitchFamily="34" charset="0"/>
              </a:rPr>
              <a:t>adalah</a:t>
            </a:r>
            <a:r>
              <a:rPr lang="en-ID" sz="1200" dirty="0">
                <a:cs typeface="Arial" panose="020B0604020202020204" pitchFamily="34" charset="0"/>
              </a:rPr>
              <a:t> salah </a:t>
            </a:r>
            <a:r>
              <a:rPr lang="en-ID" sz="1200" dirty="0" err="1">
                <a:cs typeface="Arial" panose="020B0604020202020204" pitchFamily="34" charset="0"/>
              </a:rPr>
              <a:t>satu</a:t>
            </a:r>
            <a:r>
              <a:rPr lang="en-ID" sz="1200" dirty="0">
                <a:cs typeface="Arial" panose="020B0604020202020204" pitchFamily="34" charset="0"/>
              </a:rPr>
              <a:t> </a:t>
            </a:r>
            <a:r>
              <a:rPr lang="en-ID" sz="1200" dirty="0" err="1">
                <a:cs typeface="Arial" panose="020B0604020202020204" pitchFamily="34" charset="0"/>
              </a:rPr>
              <a:t>metode</a:t>
            </a:r>
            <a:r>
              <a:rPr lang="en-ID" sz="1200" dirty="0">
                <a:cs typeface="Arial" panose="020B0604020202020204" pitchFamily="34" charset="0"/>
              </a:rPr>
              <a:t> </a:t>
            </a:r>
            <a:r>
              <a:rPr lang="en-ID" sz="1200" dirty="0" err="1">
                <a:cs typeface="Arial" panose="020B0604020202020204" pitchFamily="34" charset="0"/>
              </a:rPr>
              <a:t>seleksi</a:t>
            </a:r>
            <a:r>
              <a:rPr lang="en-ID" sz="1200" dirty="0">
                <a:cs typeface="Arial" panose="020B0604020202020204" pitchFamily="34" charset="0"/>
              </a:rPr>
              <a:t> yang </a:t>
            </a:r>
            <a:r>
              <a:rPr lang="en-ID" sz="1200" dirty="0" err="1">
                <a:cs typeface="Arial" panose="020B0604020202020204" pitchFamily="34" charset="0"/>
              </a:rPr>
              <a:t>digunakan</a:t>
            </a:r>
            <a:r>
              <a:rPr lang="en-ID" sz="1200" dirty="0">
                <a:cs typeface="Arial" panose="020B0604020202020204" pitchFamily="34" charset="0"/>
              </a:rPr>
              <a:t> </a:t>
            </a:r>
            <a:r>
              <a:rPr lang="en-ID" sz="1200" dirty="0" err="1">
                <a:cs typeface="Arial" panose="020B0604020202020204" pitchFamily="34" charset="0"/>
              </a:rPr>
              <a:t>untuk</a:t>
            </a:r>
            <a:r>
              <a:rPr lang="en-ID" sz="1200" dirty="0">
                <a:cs typeface="Arial" panose="020B0604020202020204" pitchFamily="34" charset="0"/>
              </a:rPr>
              <a:t> </a:t>
            </a:r>
            <a:r>
              <a:rPr lang="en-ID" sz="1200" dirty="0" err="1">
                <a:cs typeface="Arial" panose="020B0604020202020204" pitchFamily="34" charset="0"/>
              </a:rPr>
              <a:t>menangani</a:t>
            </a:r>
            <a:r>
              <a:rPr lang="en-ID" sz="1200" dirty="0">
                <a:cs typeface="Arial" panose="020B0604020202020204" pitchFamily="34" charset="0"/>
              </a:rPr>
              <a:t> data </a:t>
            </a:r>
            <a:r>
              <a:rPr lang="en-ID" sz="1200" dirty="0" err="1">
                <a:cs typeface="Arial" panose="020B0604020202020204" pitchFamily="34" charset="0"/>
              </a:rPr>
              <a:t>berdimensi</a:t>
            </a:r>
            <a:r>
              <a:rPr lang="en-ID" sz="1200" dirty="0">
                <a:cs typeface="Arial" panose="020B0604020202020204" pitchFamily="34" charset="0"/>
              </a:rPr>
              <a:t> </a:t>
            </a:r>
            <a:r>
              <a:rPr lang="en-ID" sz="1200" dirty="0" err="1">
                <a:cs typeface="Arial" panose="020B0604020202020204" pitchFamily="34" charset="0"/>
              </a:rPr>
              <a:t>tinggi</a:t>
            </a:r>
            <a:r>
              <a:rPr lang="en-ID" sz="1200" dirty="0">
                <a:cs typeface="Arial" panose="020B0604020202020204" pitchFamily="34" charset="0"/>
              </a:rPr>
              <a:t>.</a:t>
            </a:r>
            <a:endParaRPr lang="en-ID" sz="1200" dirty="0">
              <a:cs typeface="Arial" panose="020B0604020202020204" pitchFamily="34" charset="0"/>
            </a:endParaRPr>
          </a:p>
          <a:p>
            <a:pPr marL="171450" indent="-171450" algn="l">
              <a:lnSpc>
                <a:spcPct val="150000"/>
              </a:lnSpc>
              <a:buFont typeface="Arial" panose="020B0604020202020204" pitchFamily="34" charset="0"/>
              <a:buChar char="•"/>
            </a:pPr>
            <a:r>
              <a:rPr lang="en-ID" sz="1200" dirty="0">
                <a:cs typeface="Arial" panose="020B0604020202020204" pitchFamily="34" charset="0"/>
              </a:rPr>
              <a:t>Teknik yang </a:t>
            </a:r>
            <a:r>
              <a:rPr lang="en-ID" sz="1200" dirty="0" err="1">
                <a:cs typeface="Arial" panose="020B0604020202020204" pitchFamily="34" charset="0"/>
              </a:rPr>
              <a:t>berkerja</a:t>
            </a:r>
            <a:r>
              <a:rPr lang="en-ID" sz="1200" dirty="0">
                <a:cs typeface="Arial" panose="020B0604020202020204" pitchFamily="34" charset="0"/>
              </a:rPr>
              <a:t> </a:t>
            </a:r>
            <a:r>
              <a:rPr lang="en-ID" sz="1200" dirty="0" err="1">
                <a:cs typeface="Arial" panose="020B0604020202020204" pitchFamily="34" charset="0"/>
              </a:rPr>
              <a:t>dengan</a:t>
            </a:r>
            <a:r>
              <a:rPr lang="en-ID" sz="1200" dirty="0">
                <a:cs typeface="Arial" panose="020B0604020202020204" pitchFamily="34" charset="0"/>
              </a:rPr>
              <a:t> </a:t>
            </a:r>
            <a:r>
              <a:rPr lang="en-ID" sz="1200" dirty="0" err="1">
                <a:cs typeface="Arial" panose="020B0604020202020204" pitchFamily="34" charset="0"/>
              </a:rPr>
              <a:t>menambahkan</a:t>
            </a:r>
            <a:r>
              <a:rPr lang="en-ID" sz="1200" dirty="0">
                <a:cs typeface="Arial" panose="020B0604020202020204" pitchFamily="34" charset="0"/>
              </a:rPr>
              <a:t> penalty </a:t>
            </a:r>
            <a:r>
              <a:rPr lang="en-ID" sz="1200" dirty="0" err="1">
                <a:cs typeface="Arial" panose="020B0604020202020204" pitchFamily="34" charset="0"/>
              </a:rPr>
              <a:t>atau</a:t>
            </a:r>
            <a:r>
              <a:rPr lang="en-ID" sz="1200" dirty="0">
                <a:cs typeface="Arial" panose="020B0604020202020204" pitchFamily="34" charset="0"/>
              </a:rPr>
              <a:t> </a:t>
            </a:r>
            <a:r>
              <a:rPr lang="en-ID" sz="1200" dirty="0" err="1">
                <a:cs typeface="Arial" panose="020B0604020202020204" pitchFamily="34" charset="0"/>
              </a:rPr>
              <a:t>fungsi</a:t>
            </a:r>
            <a:r>
              <a:rPr lang="en-ID" sz="1200" dirty="0">
                <a:cs typeface="Arial" panose="020B0604020202020204" pitchFamily="34" charset="0"/>
              </a:rPr>
              <a:t> </a:t>
            </a:r>
            <a:r>
              <a:rPr lang="en-ID" sz="1200" dirty="0" err="1">
                <a:cs typeface="Arial" panose="020B0604020202020204" pitchFamily="34" charset="0"/>
              </a:rPr>
              <a:t>kendala</a:t>
            </a:r>
            <a:r>
              <a:rPr lang="en-ID" sz="1200" dirty="0">
                <a:cs typeface="Arial" panose="020B0604020202020204" pitchFamily="34" charset="0"/>
              </a:rPr>
              <a:t> </a:t>
            </a:r>
            <a:r>
              <a:rPr lang="en-ID" sz="1200" dirty="0" err="1">
                <a:cs typeface="Arial" panose="020B0604020202020204" pitchFamily="34" charset="0"/>
              </a:rPr>
              <a:t>saat</a:t>
            </a:r>
            <a:r>
              <a:rPr lang="en-ID" sz="1200" dirty="0">
                <a:cs typeface="Arial" panose="020B0604020202020204" pitchFamily="34" charset="0"/>
              </a:rPr>
              <a:t> </a:t>
            </a:r>
            <a:r>
              <a:rPr lang="en-ID" sz="1200" dirty="0" err="1">
                <a:cs typeface="Arial" panose="020B0604020202020204" pitchFamily="34" charset="0"/>
              </a:rPr>
              <a:t>meminimumkan</a:t>
            </a:r>
            <a:r>
              <a:rPr lang="en-ID" sz="1200" dirty="0">
                <a:cs typeface="Arial" panose="020B0604020202020204" pitchFamily="34" charset="0"/>
              </a:rPr>
              <a:t> </a:t>
            </a:r>
            <a:r>
              <a:rPr lang="en-ID" sz="1200" dirty="0" err="1">
                <a:cs typeface="Arial" panose="020B0604020202020204" pitchFamily="34" charset="0"/>
              </a:rPr>
              <a:t>jumlah</a:t>
            </a:r>
            <a:r>
              <a:rPr lang="en-ID" sz="1200" dirty="0">
                <a:cs typeface="Arial" panose="020B0604020202020204" pitchFamily="34" charset="0"/>
              </a:rPr>
              <a:t> </a:t>
            </a:r>
            <a:r>
              <a:rPr lang="en-ID" sz="1200" dirty="0" err="1">
                <a:cs typeface="Arial" panose="020B0604020202020204" pitchFamily="34" charset="0"/>
              </a:rPr>
              <a:t>kuadrat</a:t>
            </a:r>
            <a:r>
              <a:rPr lang="en-ID" sz="1200" dirty="0">
                <a:cs typeface="Arial" panose="020B0604020202020204" pitchFamily="34" charset="0"/>
              </a:rPr>
              <a:t> </a:t>
            </a:r>
            <a:r>
              <a:rPr lang="en-ID" sz="1200" dirty="0" err="1">
                <a:cs typeface="Arial" panose="020B0604020202020204" pitchFamily="34" charset="0"/>
              </a:rPr>
              <a:t>sisaan</a:t>
            </a:r>
            <a:r>
              <a:rPr lang="en-ID" sz="1200" dirty="0">
                <a:cs typeface="Arial" panose="020B0604020202020204" pitchFamily="34" charset="0"/>
              </a:rPr>
              <a:t> (Sum of Square Residual).</a:t>
            </a:r>
            <a:endParaRPr lang="en-ID" sz="1200" dirty="0">
              <a:cs typeface="Arial" panose="020B0604020202020204" pitchFamily="34" charset="0"/>
            </a:endParaRPr>
          </a:p>
          <a:p>
            <a:pPr marL="171450" indent="-171450" algn="l">
              <a:lnSpc>
                <a:spcPct val="150000"/>
              </a:lnSpc>
              <a:buFont typeface="Arial" panose="020B0604020202020204" pitchFamily="34" charset="0"/>
              <a:buChar char="•"/>
            </a:pPr>
            <a:r>
              <a:rPr lang="en-ID" sz="1200" dirty="0">
                <a:cs typeface="Arial" panose="020B0604020202020204" pitchFamily="34" charset="0"/>
              </a:rPr>
              <a:t>Penalty yang </a:t>
            </a:r>
            <a:r>
              <a:rPr lang="en-ID" sz="1200" dirty="0" err="1">
                <a:cs typeface="Arial" panose="020B0604020202020204" pitchFamily="34" charset="0"/>
              </a:rPr>
              <a:t>baik</a:t>
            </a:r>
            <a:r>
              <a:rPr lang="en-ID" sz="1200" dirty="0">
                <a:cs typeface="Arial" panose="020B0604020202020204" pitchFamily="34" charset="0"/>
              </a:rPr>
              <a:t> </a:t>
            </a:r>
            <a:r>
              <a:rPr lang="en-ID" sz="1200" dirty="0" err="1">
                <a:cs typeface="Arial" panose="020B0604020202020204" pitchFamily="34" charset="0"/>
              </a:rPr>
              <a:t>memiliki</a:t>
            </a:r>
            <a:r>
              <a:rPr lang="en-ID" sz="1200" dirty="0">
                <a:cs typeface="Arial" panose="020B0604020202020204" pitchFamily="34" charset="0"/>
              </a:rPr>
              <a:t> </a:t>
            </a:r>
            <a:r>
              <a:rPr lang="en-ID" sz="1200" dirty="0" err="1">
                <a:cs typeface="Arial" panose="020B0604020202020204" pitchFamily="34" charset="0"/>
              </a:rPr>
              <a:t>sifat</a:t>
            </a:r>
            <a:r>
              <a:rPr lang="en-ID" sz="1200" dirty="0">
                <a:cs typeface="Arial" panose="020B0604020202020204" pitchFamily="34" charset="0"/>
              </a:rPr>
              <a:t> unbiasedness, sparsity, continuity</a:t>
            </a:r>
            <a:endParaRPr lang="en-ID" sz="1200" dirty="0">
              <a:cs typeface="Arial" panose="020B0604020202020204" pitchFamily="34" charset="0"/>
            </a:endParaRPr>
          </a:p>
          <a:p>
            <a:pPr marL="171450" indent="-171450" algn="l">
              <a:lnSpc>
                <a:spcPct val="150000"/>
              </a:lnSpc>
              <a:buFont typeface="Arial" panose="020B0604020202020204" pitchFamily="34" charset="0"/>
              <a:buChar char="•"/>
            </a:pPr>
            <a:r>
              <a:rPr lang="en-ID" sz="1200" dirty="0" err="1">
                <a:cs typeface="Arial" panose="020B0604020202020204" pitchFamily="34" charset="0"/>
              </a:rPr>
              <a:t>Metode</a:t>
            </a:r>
            <a:r>
              <a:rPr lang="en-ID" sz="1200" dirty="0">
                <a:cs typeface="Arial" panose="020B0604020202020204" pitchFamily="34" charset="0"/>
              </a:rPr>
              <a:t> LASSO </a:t>
            </a:r>
            <a:r>
              <a:rPr lang="en-ID" sz="1200" dirty="0" err="1">
                <a:cs typeface="Arial" panose="020B0604020202020204" pitchFamily="34" charset="0"/>
              </a:rPr>
              <a:t>digunakan</a:t>
            </a:r>
            <a:r>
              <a:rPr lang="en-ID" sz="1200" dirty="0">
                <a:cs typeface="Arial" panose="020B0604020202020204" pitchFamily="34" charset="0"/>
              </a:rPr>
              <a:t> </a:t>
            </a:r>
            <a:r>
              <a:rPr lang="en-ID" sz="1200" dirty="0" err="1">
                <a:cs typeface="Arial" panose="020B0604020202020204" pitchFamily="34" charset="0"/>
              </a:rPr>
              <a:t>untuk</a:t>
            </a:r>
            <a:r>
              <a:rPr lang="en-ID" sz="1200" dirty="0">
                <a:cs typeface="Arial" panose="020B0604020202020204" pitchFamily="34" charset="0"/>
              </a:rPr>
              <a:t> </a:t>
            </a:r>
            <a:r>
              <a:rPr lang="en-ID" sz="1200" dirty="0" err="1">
                <a:cs typeface="Arial" panose="020B0604020202020204" pitchFamily="34" charset="0"/>
              </a:rPr>
              <a:t>mengatasi</a:t>
            </a:r>
            <a:r>
              <a:rPr lang="en-ID" sz="1200" dirty="0">
                <a:cs typeface="Arial" panose="020B0604020202020204" pitchFamily="34" charset="0"/>
              </a:rPr>
              <a:t> </a:t>
            </a:r>
            <a:r>
              <a:rPr lang="en-ID" sz="1200" dirty="0" err="1">
                <a:cs typeface="Arial" panose="020B0604020202020204" pitchFamily="34" charset="0"/>
              </a:rPr>
              <a:t>masalah</a:t>
            </a:r>
            <a:r>
              <a:rPr lang="en-ID" sz="1200" dirty="0">
                <a:cs typeface="Arial" panose="020B0604020202020204" pitchFamily="34" charset="0"/>
              </a:rPr>
              <a:t> pada data </a:t>
            </a:r>
            <a:r>
              <a:rPr lang="en-ID" sz="1200" dirty="0" err="1">
                <a:cs typeface="Arial" panose="020B0604020202020204" pitchFamily="34" charset="0"/>
              </a:rPr>
              <a:t>multikolinearitas</a:t>
            </a:r>
            <a:r>
              <a:rPr lang="en-ID" sz="1200" dirty="0">
                <a:cs typeface="Arial" panose="020B0604020202020204" pitchFamily="34" charset="0"/>
              </a:rPr>
              <a:t> (</a:t>
            </a:r>
            <a:r>
              <a:rPr lang="en-ID" sz="1200" dirty="0" err="1">
                <a:cs typeface="Arial" panose="020B0604020202020204" pitchFamily="34" charset="0"/>
              </a:rPr>
              <a:t>Tishbirani</a:t>
            </a:r>
            <a:r>
              <a:rPr lang="en-ID" sz="1200" dirty="0">
                <a:cs typeface="Arial" panose="020B0604020202020204" pitchFamily="34" charset="0"/>
              </a:rPr>
              <a:t>, 1996) </a:t>
            </a:r>
            <a:endParaRPr lang="en-ID" sz="1200" dirty="0">
              <a:cs typeface="Arial" panose="020B0604020202020204" pitchFamily="34" charset="0"/>
            </a:endParaRPr>
          </a:p>
          <a:p>
            <a:pPr marL="171450" indent="-171450">
              <a:lnSpc>
                <a:spcPct val="150000"/>
              </a:lnSpc>
              <a:buFont typeface="Arial" panose="020B0604020202020204" pitchFamily="34" charset="0"/>
              <a:buChar char="•"/>
            </a:pPr>
            <a:r>
              <a:rPr lang="en-US" sz="1200" dirty="0" err="1"/>
              <a:t>Metode</a:t>
            </a:r>
            <a:r>
              <a:rPr lang="en-US" sz="1200" dirty="0"/>
              <a:t> LASSO </a:t>
            </a:r>
            <a:r>
              <a:rPr lang="en-US" sz="1200" dirty="0" err="1"/>
              <a:t>mengurangi</a:t>
            </a:r>
            <a:r>
              <a:rPr lang="en-US" sz="1200" dirty="0"/>
              <a:t> </a:t>
            </a:r>
            <a:r>
              <a:rPr lang="en-US" sz="1200" dirty="0" err="1"/>
              <a:t>multikolinieritas</a:t>
            </a:r>
            <a:r>
              <a:rPr lang="en-US" sz="1200" dirty="0"/>
              <a:t>  </a:t>
            </a:r>
            <a:r>
              <a:rPr lang="en-US" sz="1200" dirty="0" err="1"/>
              <a:t>dengan</a:t>
            </a:r>
            <a:r>
              <a:rPr lang="en-US" sz="1200" dirty="0"/>
              <a:t> </a:t>
            </a:r>
            <a:r>
              <a:rPr lang="en-US" sz="1200" dirty="0" err="1"/>
              <a:t>menentukan</a:t>
            </a:r>
            <a:r>
              <a:rPr lang="en-US" sz="1200" dirty="0"/>
              <a:t> </a:t>
            </a:r>
            <a:r>
              <a:rPr lang="en-US" sz="1200" dirty="0" err="1"/>
              <a:t>penduga</a:t>
            </a:r>
            <a:r>
              <a:rPr lang="en-US" sz="1200" dirty="0"/>
              <a:t> yang bias </a:t>
            </a:r>
            <a:r>
              <a:rPr lang="en-US" sz="1200" dirty="0" err="1"/>
              <a:t>tetapi</a:t>
            </a:r>
            <a:r>
              <a:rPr lang="en-US" sz="1200" dirty="0"/>
              <a:t> </a:t>
            </a:r>
            <a:r>
              <a:rPr lang="en-US" sz="1200" dirty="0" err="1"/>
              <a:t>mempunyai</a:t>
            </a:r>
            <a:r>
              <a:rPr lang="en-US" sz="1200" dirty="0"/>
              <a:t> </a:t>
            </a:r>
            <a:r>
              <a:rPr lang="en-US" sz="1200" dirty="0" err="1"/>
              <a:t>varians</a:t>
            </a:r>
            <a:r>
              <a:rPr lang="en-US" sz="1200" dirty="0"/>
              <a:t> yang </a:t>
            </a:r>
            <a:r>
              <a:rPr lang="en-US" sz="1200" dirty="0" err="1"/>
              <a:t>lebih</a:t>
            </a:r>
            <a:r>
              <a:rPr lang="en-US" sz="1200" dirty="0"/>
              <a:t> </a:t>
            </a:r>
            <a:r>
              <a:rPr lang="en-US" sz="1200" dirty="0" err="1"/>
              <a:t>kecil</a:t>
            </a:r>
            <a:r>
              <a:rPr lang="en-US" sz="1200" dirty="0"/>
              <a:t> </a:t>
            </a:r>
            <a:r>
              <a:rPr lang="en-US" sz="1200" dirty="0" err="1"/>
              <a:t>dari</a:t>
            </a:r>
            <a:r>
              <a:rPr lang="en-US" sz="1200" dirty="0"/>
              <a:t> </a:t>
            </a:r>
            <a:r>
              <a:rPr lang="en-US" sz="1200" dirty="0" err="1"/>
              <a:t>varians</a:t>
            </a:r>
            <a:r>
              <a:rPr lang="en-US" sz="1200" dirty="0"/>
              <a:t> </a:t>
            </a:r>
            <a:r>
              <a:rPr lang="en-US" sz="1200" dirty="0" err="1"/>
              <a:t>penduga</a:t>
            </a:r>
            <a:r>
              <a:rPr lang="en-US" sz="1200" dirty="0"/>
              <a:t> OLS (</a:t>
            </a:r>
            <a:r>
              <a:rPr lang="en-US" sz="1200" dirty="0" err="1"/>
              <a:t>Ohvyer</a:t>
            </a:r>
            <a:r>
              <a:rPr lang="en-US" sz="1200" dirty="0"/>
              <a:t>, 2011). </a:t>
            </a:r>
            <a:endParaRPr lang="en-ID" sz="1200" dirty="0" err="1">
              <a:cs typeface="Arial" panose="020B0604020202020204" pitchFamily="34" charset="0"/>
            </a:endParaRPr>
          </a:p>
          <a:p>
            <a:pPr marL="171450" indent="-171450" algn="l">
              <a:lnSpc>
                <a:spcPct val="150000"/>
              </a:lnSpc>
              <a:buFont typeface="Arial" panose="020B0604020202020204" pitchFamily="34" charset="0"/>
              <a:buChar char="•"/>
            </a:pPr>
            <a:r>
              <a:rPr lang="en-ID" sz="1200" dirty="0">
                <a:cs typeface="Arial" panose="020B0604020202020204" pitchFamily="34" charset="0"/>
              </a:rPr>
              <a:t>LASSO </a:t>
            </a:r>
            <a:r>
              <a:rPr lang="en-ID" sz="1200" dirty="0" err="1">
                <a:cs typeface="Arial" panose="020B0604020202020204" pitchFamily="34" charset="0"/>
              </a:rPr>
              <a:t>dapat</a:t>
            </a:r>
            <a:r>
              <a:rPr lang="en-ID" sz="1200" dirty="0">
                <a:cs typeface="Arial" panose="020B0604020202020204" pitchFamily="34" charset="0"/>
              </a:rPr>
              <a:t> </a:t>
            </a:r>
            <a:r>
              <a:rPr lang="en-ID" sz="1200" dirty="0" err="1">
                <a:cs typeface="Arial" panose="020B0604020202020204" pitchFamily="34" charset="0"/>
              </a:rPr>
              <a:t>menyusutkan</a:t>
            </a:r>
            <a:r>
              <a:rPr lang="en-ID" sz="1200" dirty="0">
                <a:cs typeface="Arial" panose="020B0604020202020204" pitchFamily="34" charset="0"/>
              </a:rPr>
              <a:t> </a:t>
            </a:r>
            <a:r>
              <a:rPr lang="en-ID" sz="1200" dirty="0" err="1">
                <a:cs typeface="Arial" panose="020B0604020202020204" pitchFamily="34" charset="0"/>
              </a:rPr>
              <a:t>beberapa</a:t>
            </a:r>
            <a:r>
              <a:rPr lang="en-ID" sz="1200" dirty="0">
                <a:cs typeface="Arial" panose="020B0604020202020204" pitchFamily="34" charset="0"/>
              </a:rPr>
              <a:t> </a:t>
            </a:r>
            <a:r>
              <a:rPr lang="en-ID" sz="1200" dirty="0" err="1">
                <a:cs typeface="Arial" panose="020B0604020202020204" pitchFamily="34" charset="0"/>
              </a:rPr>
              <a:t>koefisien</a:t>
            </a:r>
            <a:r>
              <a:rPr lang="en-ID" sz="1200" dirty="0">
                <a:cs typeface="Arial" panose="020B0604020202020204" pitchFamily="34" charset="0"/>
              </a:rPr>
              <a:t> dan </a:t>
            </a:r>
            <a:r>
              <a:rPr lang="en-ID" sz="1200" dirty="0" err="1">
                <a:cs typeface="Arial" panose="020B0604020202020204" pitchFamily="34" charset="0"/>
              </a:rPr>
              <a:t>menetapkan</a:t>
            </a:r>
            <a:r>
              <a:rPr lang="en-ID" sz="1200" dirty="0">
                <a:cs typeface="Arial" panose="020B0604020202020204" pitchFamily="34" charset="0"/>
              </a:rPr>
              <a:t> yang lain </a:t>
            </a:r>
            <a:r>
              <a:rPr lang="en-ID" sz="1200" dirty="0" err="1">
                <a:cs typeface="Arial" panose="020B0604020202020204" pitchFamily="34" charset="0"/>
              </a:rPr>
              <a:t>ke</a:t>
            </a:r>
            <a:r>
              <a:rPr lang="en-ID" sz="1200" dirty="0">
                <a:cs typeface="Arial" panose="020B0604020202020204" pitchFamily="34" charset="0"/>
              </a:rPr>
              <a:t> 0 </a:t>
            </a:r>
            <a:r>
              <a:rPr lang="en-ID" sz="1200" dirty="0" err="1">
                <a:cs typeface="Arial" panose="020B0604020202020204" pitchFamily="34" charset="0"/>
              </a:rPr>
              <a:t>sehingga</a:t>
            </a:r>
            <a:r>
              <a:rPr lang="en-ID" sz="1200" dirty="0">
                <a:cs typeface="Arial" panose="020B0604020202020204" pitchFamily="34" charset="0"/>
              </a:rPr>
              <a:t> </a:t>
            </a:r>
            <a:r>
              <a:rPr lang="en-ID" sz="1200" dirty="0" err="1">
                <a:cs typeface="Arial" panose="020B0604020202020204" pitchFamily="34" charset="0"/>
              </a:rPr>
              <a:t>dapat</a:t>
            </a:r>
            <a:r>
              <a:rPr lang="en-ID" sz="1200" dirty="0">
                <a:cs typeface="Arial" panose="020B0604020202020204" pitchFamily="34" charset="0"/>
              </a:rPr>
              <a:t> </a:t>
            </a:r>
            <a:r>
              <a:rPr lang="en-ID" sz="1200" dirty="0" err="1">
                <a:cs typeface="Arial" panose="020B0604020202020204" pitchFamily="34" charset="0"/>
              </a:rPr>
              <a:t>menyusutkan</a:t>
            </a:r>
            <a:r>
              <a:rPr lang="en-ID" sz="1200" dirty="0">
                <a:cs typeface="Arial" panose="020B0604020202020204" pitchFamily="34" charset="0"/>
              </a:rPr>
              <a:t> variable yang </a:t>
            </a:r>
            <a:r>
              <a:rPr lang="en-ID" sz="1200" dirty="0" err="1">
                <a:cs typeface="Arial" panose="020B0604020202020204" pitchFamily="34" charset="0"/>
              </a:rPr>
              <a:t>tidak</a:t>
            </a:r>
            <a:r>
              <a:rPr lang="en-ID" sz="1200" dirty="0">
                <a:cs typeface="Arial" panose="020B0604020202020204" pitchFamily="34" charset="0"/>
              </a:rPr>
              <a:t> </a:t>
            </a:r>
            <a:r>
              <a:rPr lang="en-ID" sz="1200" dirty="0" err="1">
                <a:cs typeface="Arial" panose="020B0604020202020204" pitchFamily="34" charset="0"/>
              </a:rPr>
              <a:t>berpengaruh</a:t>
            </a:r>
            <a:r>
              <a:rPr lang="en-ID" sz="1200" dirty="0">
                <a:cs typeface="Arial" panose="020B0604020202020204" pitchFamily="34" charset="0"/>
              </a:rPr>
              <a:t> </a:t>
            </a:r>
            <a:endParaRPr lang="en-ID" sz="1200" dirty="0">
              <a:cs typeface="Arial" panose="020B0604020202020204" pitchFamily="34" charset="0"/>
            </a:endParaRPr>
          </a:p>
          <a:p>
            <a:pPr marL="171450" indent="-171450">
              <a:lnSpc>
                <a:spcPct val="150000"/>
              </a:lnSpc>
              <a:buFont typeface="Arial" panose="020B0604020202020204" pitchFamily="34" charset="0"/>
              <a:buChar char="•"/>
            </a:pPr>
            <a:r>
              <a:rPr lang="en-US" sz="1200" dirty="0" err="1"/>
              <a:t>Bentuk</a:t>
            </a:r>
            <a:r>
              <a:rPr lang="en-US" sz="1200" dirty="0"/>
              <a:t> </a:t>
            </a:r>
            <a:r>
              <a:rPr lang="en-US" sz="1200" dirty="0" err="1"/>
              <a:t>persamaan</a:t>
            </a:r>
            <a:r>
              <a:rPr lang="en-US" sz="1200" dirty="0"/>
              <a:t> penalty </a:t>
            </a:r>
            <a:r>
              <a:rPr lang="en-US" sz="1200" dirty="0" err="1"/>
              <a:t>dari</a:t>
            </a:r>
            <a:r>
              <a:rPr lang="en-US" sz="1200" dirty="0"/>
              <a:t> LASSO </a:t>
            </a:r>
            <a:r>
              <a:rPr lang="en-US" sz="1200" dirty="0" err="1"/>
              <a:t>sebagai</a:t>
            </a:r>
            <a:r>
              <a:rPr lang="en-US" sz="1200" dirty="0"/>
              <a:t> </a:t>
            </a:r>
            <a:r>
              <a:rPr lang="en-US" sz="1200" dirty="0" err="1"/>
              <a:t>berikut</a:t>
            </a:r>
            <a:r>
              <a:rPr lang="en-US" sz="1200" dirty="0"/>
              <a:t> :</a:t>
            </a:r>
            <a:endParaRPr lang="en-ID" sz="1200" dirty="0"/>
          </a:p>
          <a:p>
            <a:pPr marL="171450" indent="-171450" algn="l">
              <a:lnSpc>
                <a:spcPct val="150000"/>
              </a:lnSpc>
              <a:buFont typeface="Arial" panose="020B0604020202020204" pitchFamily="34" charset="0"/>
              <a:buChar char="•"/>
            </a:pPr>
            <a:endParaRPr lang="en-ID" sz="1200" dirty="0" err="1">
              <a:cs typeface="Arial" panose="020B0604020202020204" pitchFamily="34" charset="0"/>
            </a:endParaRPr>
          </a:p>
        </p:txBody>
      </p:sp>
      <mc:AlternateContent xmlns:mc="http://schemas.openxmlformats.org/markup-compatibility/2006">
        <mc:Choice xmlns:a14="http://schemas.microsoft.com/office/drawing/2010/main" Requires="a14">
          <p:sp>
            <p:nvSpPr>
              <p:cNvPr id="3" name="Rectangle 2"/>
              <p:cNvSpPr/>
              <p:nvPr/>
            </p:nvSpPr>
            <p:spPr>
              <a:xfrm>
                <a:off x="2051720" y="4353037"/>
                <a:ext cx="2144818" cy="8798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D" i="1">
                          <a:latin typeface="Cambria Math" panose="02040503050406030204" pitchFamily="18" charset="0"/>
                        </a:rPr>
                        <m:t>𝑝𝑒𝑛</m:t>
                      </m:r>
                      <m:r>
                        <a:rPr lang="en-ID" i="0">
                          <a:latin typeface="Cambria Math" panose="02040503050406030204" pitchFamily="18" charset="0"/>
                        </a:rPr>
                        <m:t>(</m:t>
                      </m:r>
                      <m:r>
                        <a:rPr lang="en-ID" i="1">
                          <a:latin typeface="Cambria Math" panose="02040503050406030204" pitchFamily="18" charset="0"/>
                        </a:rPr>
                        <m:t>𝛽</m:t>
                      </m:r>
                      <m:r>
                        <a:rPr lang="en-ID" i="0">
                          <a:latin typeface="Cambria Math" panose="02040503050406030204" pitchFamily="18" charset="0"/>
                        </a:rPr>
                        <m:t>)= </m:t>
                      </m:r>
                      <m:r>
                        <a:rPr lang="en-ID" i="1">
                          <a:latin typeface="Cambria Math" panose="02040503050406030204" pitchFamily="18" charset="0"/>
                        </a:rPr>
                        <m:t>𝜆</m:t>
                      </m:r>
                      <m:nary>
                        <m:naryPr>
                          <m:chr m:val="∑"/>
                          <m:limLoc m:val="undOvr"/>
                          <m:ctrlPr>
                            <a:rPr lang="en-ID" i="1">
                              <a:latin typeface="Cambria Math" panose="02040503050406030204" pitchFamily="18" charset="0"/>
                            </a:rPr>
                          </m:ctrlPr>
                        </m:naryPr>
                        <m:sub>
                          <m:r>
                            <a:rPr lang="en-ID" i="1">
                              <a:latin typeface="Cambria Math" panose="02040503050406030204" pitchFamily="18" charset="0"/>
                            </a:rPr>
                            <m:t>𝑗</m:t>
                          </m:r>
                          <m:r>
                            <a:rPr lang="en-ID" i="0">
                              <a:latin typeface="Cambria Math" panose="02040503050406030204" pitchFamily="18" charset="0"/>
                            </a:rPr>
                            <m:t>=</m:t>
                          </m:r>
                          <m:r>
                            <a:rPr lang="en-ID" i="0">
                              <a:latin typeface="Cambria Math" panose="02040503050406030204" pitchFamily="18" charset="0"/>
                            </a:rPr>
                            <m:t>1</m:t>
                          </m:r>
                        </m:sub>
                        <m:sup>
                          <m:r>
                            <a:rPr lang="en-ID" i="1">
                              <a:latin typeface="Cambria Math" panose="02040503050406030204" pitchFamily="18" charset="0"/>
                            </a:rPr>
                            <m:t>𝑝</m:t>
                          </m:r>
                        </m:sup>
                        <m:e>
                          <m:d>
                            <m:dPr>
                              <m:begChr m:val="|"/>
                              <m:endChr m:val="|"/>
                              <m:ctrlPr>
                                <a:rPr lang="en-ID" i="1">
                                  <a:latin typeface="Cambria Math" panose="02040503050406030204" pitchFamily="18" charset="0"/>
                                </a:rPr>
                              </m:ctrlPr>
                            </m:dPr>
                            <m:e>
                              <m:sSub>
                                <m:sSubPr>
                                  <m:ctrlPr>
                                    <a:rPr lang="en-ID" i="1">
                                      <a:latin typeface="Cambria Math" panose="02040503050406030204" pitchFamily="18" charset="0"/>
                                    </a:rPr>
                                  </m:ctrlPr>
                                </m:sSubPr>
                                <m:e>
                                  <m:r>
                                    <a:rPr lang="en-ID" i="1">
                                      <a:latin typeface="Cambria Math" panose="02040503050406030204" pitchFamily="18" charset="0"/>
                                    </a:rPr>
                                    <m:t>𝛽</m:t>
                                  </m:r>
                                </m:e>
                                <m:sub>
                                  <m:r>
                                    <a:rPr lang="en-ID" i="1">
                                      <a:latin typeface="Cambria Math" panose="02040503050406030204" pitchFamily="18" charset="0"/>
                                    </a:rPr>
                                    <m:t>𝑗</m:t>
                                  </m:r>
                                </m:sub>
                              </m:sSub>
                            </m:e>
                          </m:d>
                        </m:e>
                      </m:nary>
                    </m:oMath>
                  </m:oMathPara>
                </a14:m>
                <a:endParaRPr lang="en-ID" dirty="0"/>
              </a:p>
            </p:txBody>
          </p:sp>
        </mc:Choice>
        <mc:Fallback>
          <p:sp>
            <p:nvSpPr>
              <p:cNvPr id="3" name="Rectangle 2"/>
              <p:cNvSpPr>
                <a:spLocks noRot="1" noChangeAspect="1" noMove="1" noResize="1" noEditPoints="1" noAdjustHandles="1" noChangeArrowheads="1" noChangeShapeType="1" noTextEdit="1"/>
              </p:cNvSpPr>
              <p:nvPr/>
            </p:nvSpPr>
            <p:spPr>
              <a:xfrm>
                <a:off x="2051720" y="4353037"/>
                <a:ext cx="2144818" cy="879856"/>
              </a:xfrm>
              <a:prstGeom prst="rect">
                <a:avLst/>
              </a:prstGeom>
              <a:blipFill rotWithShape="1">
                <a:blip r:embed="rId1"/>
                <a:stretch>
                  <a:fillRect l="-2" t="-13" r="21" b="56"/>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38743"/>
            <a:ext cx="9144000" cy="576064"/>
          </a:xfrm>
        </p:spPr>
        <p:txBody>
          <a:bodyPr/>
          <a:lstStyle/>
          <a:p>
            <a:pPr>
              <a:lnSpc>
                <a:spcPct val="60000"/>
              </a:lnSpc>
            </a:pPr>
            <a:r>
              <a:rPr lang="en-ID" dirty="0">
                <a:solidFill>
                  <a:schemeClr val="tx1">
                    <a:lumMod val="75000"/>
                    <a:lumOff val="25000"/>
                  </a:schemeClr>
                </a:solidFill>
                <a:latin typeface="Futura Md BT" panose="020B0602020204020303" pitchFamily="34" charset="0"/>
              </a:rPr>
              <a:t>Elastic Net</a:t>
            </a:r>
            <a:endParaRPr lang="en-ID" dirty="0">
              <a:solidFill>
                <a:schemeClr val="tx1">
                  <a:lumMod val="75000"/>
                  <a:lumOff val="25000"/>
                </a:schemeClr>
              </a:solidFill>
              <a:latin typeface="Futura Md BT" panose="020B0602020204020303" pitchFamily="34" charset="0"/>
            </a:endParaRPr>
          </a:p>
        </p:txBody>
      </p:sp>
      <p:sp>
        <p:nvSpPr>
          <p:cNvPr id="3" name="TextBox 27"/>
          <p:cNvSpPr txBox="1"/>
          <p:nvPr/>
        </p:nvSpPr>
        <p:spPr>
          <a:xfrm>
            <a:off x="306070" y="1014095"/>
            <a:ext cx="8586410" cy="172015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i="1" dirty="0"/>
              <a:t>Elastic Net </a:t>
            </a:r>
            <a:r>
              <a:rPr lang="en-US" sz="1200" dirty="0" err="1"/>
              <a:t>adalah</a:t>
            </a:r>
            <a:r>
              <a:rPr lang="en-US" sz="1200" dirty="0"/>
              <a:t> </a:t>
            </a:r>
            <a:r>
              <a:rPr lang="en-US" sz="1200" dirty="0" err="1"/>
              <a:t>metode</a:t>
            </a:r>
            <a:r>
              <a:rPr lang="en-US" sz="1200" dirty="0"/>
              <a:t> penalty </a:t>
            </a:r>
            <a:r>
              <a:rPr lang="en-US" sz="1200" dirty="0" err="1"/>
              <a:t>seperti</a:t>
            </a:r>
            <a:r>
              <a:rPr lang="en-US" sz="1200" dirty="0"/>
              <a:t> </a:t>
            </a:r>
            <a:r>
              <a:rPr lang="en-US" sz="1200" dirty="0" err="1"/>
              <a:t>dengan</a:t>
            </a:r>
            <a:r>
              <a:rPr lang="en-US" sz="1200" dirty="0"/>
              <a:t> </a:t>
            </a:r>
            <a:r>
              <a:rPr lang="en-US" sz="1200" dirty="0" err="1"/>
              <a:t>Regresi</a:t>
            </a:r>
            <a:r>
              <a:rPr lang="en-US" sz="1200" dirty="0"/>
              <a:t> Ridge dan LASSO yang </a:t>
            </a:r>
            <a:r>
              <a:rPr lang="en-US" sz="1200" dirty="0" err="1"/>
              <a:t>dapat</a:t>
            </a:r>
            <a:r>
              <a:rPr lang="en-US" sz="1200" dirty="0"/>
              <a:t> </a:t>
            </a:r>
            <a:r>
              <a:rPr lang="en-US" sz="1200" dirty="0" err="1"/>
              <a:t>mengatasi</a:t>
            </a:r>
            <a:r>
              <a:rPr lang="en-US" sz="1200" dirty="0"/>
              <a:t> </a:t>
            </a:r>
            <a:r>
              <a:rPr lang="en-US" sz="1200" dirty="0" err="1"/>
              <a:t>permasalah</a:t>
            </a:r>
            <a:r>
              <a:rPr lang="en-US" sz="1200" dirty="0"/>
              <a:t> </a:t>
            </a:r>
            <a:endParaRPr lang="en-US" sz="1200" dirty="0"/>
          </a:p>
          <a:p>
            <a:pPr>
              <a:lnSpc>
                <a:spcPct val="150000"/>
              </a:lnSpc>
            </a:pPr>
            <a:r>
              <a:rPr lang="en-US" sz="1200" dirty="0"/>
              <a:t>    </a:t>
            </a:r>
            <a:r>
              <a:rPr lang="en-US" sz="1200" dirty="0" err="1"/>
              <a:t>multikolinearitas</a:t>
            </a:r>
            <a:r>
              <a:rPr lang="en-US" sz="1200" dirty="0"/>
              <a:t> (Zou &amp; Hastie, 2005) </a:t>
            </a:r>
            <a:endParaRPr lang="en-US" sz="1200" dirty="0"/>
          </a:p>
          <a:p>
            <a:pPr marL="171450" indent="-171450">
              <a:lnSpc>
                <a:spcPct val="150000"/>
              </a:lnSpc>
              <a:buFont typeface="Arial" panose="020B0604020202020204" pitchFamily="34" charset="0"/>
              <a:buChar char="•"/>
            </a:pPr>
            <a:r>
              <a:rPr lang="en-US" sz="1200" i="1" dirty="0"/>
              <a:t>Elastic Net </a:t>
            </a:r>
            <a:r>
              <a:rPr lang="en-US" sz="1200" dirty="0" err="1"/>
              <a:t>adalah</a:t>
            </a:r>
            <a:r>
              <a:rPr lang="en-US" sz="1200" dirty="0"/>
              <a:t> </a:t>
            </a:r>
            <a:r>
              <a:rPr lang="en-US" sz="1200" dirty="0" err="1"/>
              <a:t>penggabungan</a:t>
            </a:r>
            <a:r>
              <a:rPr lang="en-US" sz="1200" dirty="0"/>
              <a:t> </a:t>
            </a:r>
            <a:r>
              <a:rPr lang="en-US" sz="1200" i="1" dirty="0"/>
              <a:t>penalty</a:t>
            </a:r>
            <a:r>
              <a:rPr lang="en-US" sz="1200" dirty="0"/>
              <a:t> </a:t>
            </a:r>
            <a:r>
              <a:rPr lang="en-US" sz="1200" dirty="0" err="1"/>
              <a:t>dari</a:t>
            </a:r>
            <a:r>
              <a:rPr lang="en-US" sz="1200" dirty="0"/>
              <a:t> </a:t>
            </a:r>
            <a:r>
              <a:rPr lang="en-US" sz="1200" dirty="0" err="1"/>
              <a:t>regresi</a:t>
            </a:r>
            <a:r>
              <a:rPr lang="en-US" sz="1200" dirty="0"/>
              <a:t> </a:t>
            </a:r>
            <a:r>
              <a:rPr lang="en-US" sz="1200" i="1" dirty="0"/>
              <a:t>ridge </a:t>
            </a:r>
            <a:r>
              <a:rPr lang="en-US" sz="1200" dirty="0" err="1"/>
              <a:t>dimana</a:t>
            </a:r>
            <a:r>
              <a:rPr lang="en-US" sz="1200" dirty="0"/>
              <a:t> </a:t>
            </a:r>
            <a:r>
              <a:rPr lang="en-US" sz="1200" dirty="0" err="1"/>
              <a:t>dapat</a:t>
            </a:r>
            <a:r>
              <a:rPr lang="en-US" sz="1200" dirty="0"/>
              <a:t> </a:t>
            </a:r>
            <a:r>
              <a:rPr lang="en-US" sz="1200" dirty="0" err="1"/>
              <a:t>menangani</a:t>
            </a:r>
            <a:r>
              <a:rPr lang="en-US" sz="1200" dirty="0"/>
              <a:t> </a:t>
            </a:r>
            <a:r>
              <a:rPr lang="en-US" sz="1200" dirty="0" err="1"/>
              <a:t>masalah</a:t>
            </a:r>
            <a:r>
              <a:rPr lang="en-US" sz="1200" dirty="0"/>
              <a:t> </a:t>
            </a:r>
            <a:r>
              <a:rPr lang="en-US" sz="1200" dirty="0" err="1"/>
              <a:t>korelasi</a:t>
            </a:r>
            <a:r>
              <a:rPr lang="en-US" sz="1200" dirty="0"/>
              <a:t> </a:t>
            </a:r>
            <a:r>
              <a:rPr lang="en-US" sz="1200" dirty="0" err="1"/>
              <a:t>tinggi</a:t>
            </a:r>
            <a:r>
              <a:rPr lang="en-US" sz="1200" dirty="0"/>
              <a:t> dan LASSO </a:t>
            </a:r>
            <a:r>
              <a:rPr lang="en-US" sz="1200" dirty="0" err="1"/>
              <a:t>dimana</a:t>
            </a:r>
            <a:r>
              <a:rPr lang="en-US" sz="1200" dirty="0"/>
              <a:t> </a:t>
            </a:r>
            <a:r>
              <a:rPr lang="en-US" sz="1200" dirty="0" err="1"/>
              <a:t>memiliki</a:t>
            </a:r>
            <a:r>
              <a:rPr lang="en-US" sz="1200" dirty="0"/>
              <a:t> </a:t>
            </a:r>
            <a:r>
              <a:rPr lang="en-US" sz="1200" dirty="0" err="1"/>
              <a:t>sifat</a:t>
            </a:r>
            <a:r>
              <a:rPr lang="en-US" sz="1200" dirty="0"/>
              <a:t> </a:t>
            </a:r>
            <a:r>
              <a:rPr lang="en-US" sz="1200" dirty="0" err="1"/>
              <a:t>pemilihan</a:t>
            </a:r>
            <a:r>
              <a:rPr lang="en-US" sz="1200" dirty="0"/>
              <a:t> variable.</a:t>
            </a:r>
            <a:r>
              <a:rPr lang="en-US" sz="1200" i="1" dirty="0"/>
              <a:t> </a:t>
            </a:r>
            <a:endParaRPr lang="en-US" sz="1200" i="1" dirty="0"/>
          </a:p>
          <a:p>
            <a:pPr marL="171450" indent="-171450">
              <a:lnSpc>
                <a:spcPct val="150000"/>
              </a:lnSpc>
              <a:buFont typeface="Arial" panose="020B0604020202020204" pitchFamily="34" charset="0"/>
              <a:buChar char="•"/>
            </a:pPr>
            <a:r>
              <a:rPr lang="en-US" sz="1200" dirty="0" err="1"/>
              <a:t>Bentuk</a:t>
            </a:r>
            <a:r>
              <a:rPr lang="en-US" sz="1200" dirty="0"/>
              <a:t> </a:t>
            </a:r>
            <a:r>
              <a:rPr lang="en-US" sz="1200" dirty="0" err="1"/>
              <a:t>persamaan</a:t>
            </a:r>
            <a:r>
              <a:rPr lang="en-US" sz="1200" dirty="0"/>
              <a:t> penalty </a:t>
            </a:r>
            <a:r>
              <a:rPr lang="en-US" sz="1200" dirty="0" err="1"/>
              <a:t>dari</a:t>
            </a:r>
            <a:r>
              <a:rPr lang="en-US" sz="1200" dirty="0"/>
              <a:t> </a:t>
            </a:r>
            <a:r>
              <a:rPr lang="en-US" sz="1200" i="1" dirty="0"/>
              <a:t>elastic net</a:t>
            </a:r>
            <a:r>
              <a:rPr lang="en-US" sz="1200" dirty="0"/>
              <a:t> </a:t>
            </a:r>
            <a:r>
              <a:rPr lang="en-US" sz="1200" dirty="0" err="1"/>
              <a:t>sebagai</a:t>
            </a:r>
            <a:r>
              <a:rPr lang="en-US" sz="1200" dirty="0"/>
              <a:t> </a:t>
            </a:r>
            <a:r>
              <a:rPr lang="en-US" sz="1200" dirty="0" err="1"/>
              <a:t>berikut</a:t>
            </a:r>
            <a:r>
              <a:rPr lang="en-US" sz="1200" dirty="0"/>
              <a:t> :</a:t>
            </a:r>
            <a:endParaRPr lang="en-ID" sz="1200" dirty="0"/>
          </a:p>
          <a:p>
            <a:pPr marL="171450" indent="-171450">
              <a:lnSpc>
                <a:spcPct val="150000"/>
              </a:lnSpc>
              <a:buFont typeface="Arial" panose="020B0604020202020204" pitchFamily="34" charset="0"/>
              <a:buChar char="•"/>
            </a:pPr>
            <a:endParaRPr lang="en-ID" sz="1200" dirty="0" err="1">
              <a:solidFill>
                <a:schemeClr val="tx1">
                  <a:lumMod val="75000"/>
                  <a:lumOff val="25000"/>
                </a:schemeClr>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4" name="Rectangle 3"/>
              <p:cNvSpPr/>
              <p:nvPr/>
            </p:nvSpPr>
            <p:spPr>
              <a:xfrm>
                <a:off x="2339752" y="2489149"/>
                <a:ext cx="3498457" cy="8798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D" i="1">
                          <a:latin typeface="Cambria Math" panose="02040503050406030204" pitchFamily="18" charset="0"/>
                        </a:rPr>
                        <m:t>𝑝𝑒𝑛</m:t>
                      </m:r>
                      <m:r>
                        <a:rPr lang="en-ID" i="0">
                          <a:latin typeface="Cambria Math" panose="02040503050406030204" pitchFamily="18" charset="0"/>
                        </a:rPr>
                        <m:t>(</m:t>
                      </m:r>
                      <m:r>
                        <a:rPr lang="en-ID" i="1">
                          <a:latin typeface="Cambria Math" panose="02040503050406030204" pitchFamily="18" charset="0"/>
                        </a:rPr>
                        <m:t>𝛽</m:t>
                      </m:r>
                      <m:r>
                        <a:rPr lang="en-ID" i="0">
                          <a:latin typeface="Cambria Math" panose="02040503050406030204" pitchFamily="18" charset="0"/>
                        </a:rPr>
                        <m:t>)= </m:t>
                      </m:r>
                      <m:sSub>
                        <m:sSubPr>
                          <m:ctrlPr>
                            <a:rPr lang="en-ID" i="1">
                              <a:latin typeface="Cambria Math" panose="02040503050406030204" pitchFamily="18" charset="0"/>
                            </a:rPr>
                          </m:ctrlPr>
                        </m:sSubPr>
                        <m:e>
                          <m:r>
                            <a:rPr lang="en-ID" i="1">
                              <a:latin typeface="Cambria Math" panose="02040503050406030204" pitchFamily="18" charset="0"/>
                            </a:rPr>
                            <m:t>𝜆</m:t>
                          </m:r>
                        </m:e>
                        <m:sub>
                          <m:r>
                            <a:rPr lang="en-ID" i="0">
                              <a:latin typeface="Cambria Math" panose="02040503050406030204" pitchFamily="18" charset="0"/>
                            </a:rPr>
                            <m:t>1</m:t>
                          </m:r>
                        </m:sub>
                      </m:sSub>
                      <m:nary>
                        <m:naryPr>
                          <m:chr m:val="∑"/>
                          <m:limLoc m:val="undOvr"/>
                          <m:ctrlPr>
                            <a:rPr lang="en-ID" i="1">
                              <a:latin typeface="Cambria Math" panose="02040503050406030204" pitchFamily="18" charset="0"/>
                            </a:rPr>
                          </m:ctrlPr>
                        </m:naryPr>
                        <m:sub>
                          <m:r>
                            <a:rPr lang="en-ID" i="1">
                              <a:latin typeface="Cambria Math" panose="02040503050406030204" pitchFamily="18" charset="0"/>
                            </a:rPr>
                            <m:t>𝑗</m:t>
                          </m:r>
                          <m:r>
                            <a:rPr lang="en-ID" i="0">
                              <a:latin typeface="Cambria Math" panose="02040503050406030204" pitchFamily="18" charset="0"/>
                            </a:rPr>
                            <m:t>=</m:t>
                          </m:r>
                          <m:r>
                            <a:rPr lang="en-ID" i="0">
                              <a:latin typeface="Cambria Math" panose="02040503050406030204" pitchFamily="18" charset="0"/>
                            </a:rPr>
                            <m:t>1</m:t>
                          </m:r>
                        </m:sub>
                        <m:sup>
                          <m:r>
                            <a:rPr lang="en-ID" i="1">
                              <a:latin typeface="Cambria Math" panose="02040503050406030204" pitchFamily="18" charset="0"/>
                            </a:rPr>
                            <m:t>𝑝</m:t>
                          </m:r>
                        </m:sup>
                        <m:e>
                          <m:d>
                            <m:dPr>
                              <m:begChr m:val="|"/>
                              <m:endChr m:val="|"/>
                              <m:ctrlPr>
                                <a:rPr lang="en-ID" i="1">
                                  <a:latin typeface="Cambria Math" panose="02040503050406030204" pitchFamily="18" charset="0"/>
                                </a:rPr>
                              </m:ctrlPr>
                            </m:dPr>
                            <m:e>
                              <m:sSub>
                                <m:sSubPr>
                                  <m:ctrlPr>
                                    <a:rPr lang="en-ID" i="1">
                                      <a:latin typeface="Cambria Math" panose="02040503050406030204" pitchFamily="18" charset="0"/>
                                    </a:rPr>
                                  </m:ctrlPr>
                                </m:sSubPr>
                                <m:e>
                                  <m:r>
                                    <a:rPr lang="en-ID" i="1">
                                      <a:latin typeface="Cambria Math" panose="02040503050406030204" pitchFamily="18" charset="0"/>
                                    </a:rPr>
                                    <m:t>𝛽</m:t>
                                  </m:r>
                                </m:e>
                                <m:sub>
                                  <m:r>
                                    <a:rPr lang="en-ID" i="1">
                                      <a:latin typeface="Cambria Math" panose="02040503050406030204" pitchFamily="18" charset="0"/>
                                    </a:rPr>
                                    <m:t>𝑗</m:t>
                                  </m:r>
                                </m:sub>
                              </m:sSub>
                            </m:e>
                          </m:d>
                          <m:r>
                            <a:rPr lang="en-ID" i="0">
                              <a:latin typeface="Cambria Math" panose="02040503050406030204" pitchFamily="18" charset="0"/>
                            </a:rPr>
                            <m:t>+ </m:t>
                          </m:r>
                          <m:sSub>
                            <m:sSubPr>
                              <m:ctrlPr>
                                <a:rPr lang="en-ID" i="1">
                                  <a:latin typeface="Cambria Math" panose="02040503050406030204" pitchFamily="18" charset="0"/>
                                </a:rPr>
                              </m:ctrlPr>
                            </m:sSubPr>
                            <m:e>
                              <m:r>
                                <a:rPr lang="en-ID" i="1">
                                  <a:latin typeface="Cambria Math" panose="02040503050406030204" pitchFamily="18" charset="0"/>
                                </a:rPr>
                                <m:t>𝜆</m:t>
                              </m:r>
                            </m:e>
                            <m:sub>
                              <m:r>
                                <a:rPr lang="en-ID" i="0">
                                  <a:latin typeface="Cambria Math" panose="02040503050406030204" pitchFamily="18" charset="0"/>
                                </a:rPr>
                                <m:t>2</m:t>
                              </m:r>
                            </m:sub>
                          </m:sSub>
                          <m:nary>
                            <m:naryPr>
                              <m:chr m:val="∑"/>
                              <m:limLoc m:val="undOvr"/>
                              <m:ctrlPr>
                                <a:rPr lang="en-ID" i="1">
                                  <a:latin typeface="Cambria Math" panose="02040503050406030204" pitchFamily="18" charset="0"/>
                                </a:rPr>
                              </m:ctrlPr>
                            </m:naryPr>
                            <m:sub>
                              <m:r>
                                <a:rPr lang="en-ID" i="1">
                                  <a:latin typeface="Cambria Math" panose="02040503050406030204" pitchFamily="18" charset="0"/>
                                </a:rPr>
                                <m:t>𝑗</m:t>
                              </m:r>
                              <m:r>
                                <a:rPr lang="en-ID" i="0">
                                  <a:latin typeface="Cambria Math" panose="02040503050406030204" pitchFamily="18" charset="0"/>
                                </a:rPr>
                                <m:t>=</m:t>
                              </m:r>
                              <m:r>
                                <a:rPr lang="en-ID" i="0">
                                  <a:latin typeface="Cambria Math" panose="02040503050406030204" pitchFamily="18" charset="0"/>
                                </a:rPr>
                                <m:t>1</m:t>
                              </m:r>
                            </m:sub>
                            <m:sup>
                              <m:r>
                                <a:rPr lang="en-ID" i="1">
                                  <a:latin typeface="Cambria Math" panose="02040503050406030204" pitchFamily="18" charset="0"/>
                                </a:rPr>
                                <m:t>𝑝</m:t>
                              </m:r>
                            </m:sup>
                            <m:e>
                              <m:sSup>
                                <m:sSupPr>
                                  <m:ctrlPr>
                                    <a:rPr lang="en-ID" i="1">
                                      <a:latin typeface="Cambria Math" panose="02040503050406030204" pitchFamily="18" charset="0"/>
                                    </a:rPr>
                                  </m:ctrlPr>
                                </m:sSupPr>
                                <m:e>
                                  <m:sSub>
                                    <m:sSubPr>
                                      <m:ctrlPr>
                                        <a:rPr lang="en-ID" i="1">
                                          <a:latin typeface="Cambria Math" panose="02040503050406030204" pitchFamily="18" charset="0"/>
                                        </a:rPr>
                                      </m:ctrlPr>
                                    </m:sSubPr>
                                    <m:e>
                                      <m:r>
                                        <a:rPr lang="en-ID" i="1">
                                          <a:latin typeface="Cambria Math" panose="02040503050406030204" pitchFamily="18" charset="0"/>
                                        </a:rPr>
                                        <m:t>𝛽</m:t>
                                      </m:r>
                                    </m:e>
                                    <m:sub>
                                      <m:r>
                                        <a:rPr lang="en-ID" i="1">
                                          <a:latin typeface="Cambria Math" panose="02040503050406030204" pitchFamily="18" charset="0"/>
                                        </a:rPr>
                                        <m:t>𝑗</m:t>
                                      </m:r>
                                    </m:sub>
                                  </m:sSub>
                                </m:e>
                                <m:sup>
                                  <m:r>
                                    <a:rPr lang="en-ID" i="0">
                                      <a:latin typeface="Cambria Math" panose="02040503050406030204" pitchFamily="18" charset="0"/>
                                    </a:rPr>
                                    <m:t>2</m:t>
                                  </m:r>
                                </m:sup>
                              </m:sSup>
                            </m:e>
                          </m:nary>
                        </m:e>
                      </m:nary>
                    </m:oMath>
                  </m:oMathPara>
                </a14:m>
                <a:endParaRPr lang="en-ID" dirty="0"/>
              </a:p>
            </p:txBody>
          </p:sp>
        </mc:Choice>
        <mc:Fallback>
          <p:sp>
            <p:nvSpPr>
              <p:cNvPr id="4" name="Rectangle 3"/>
              <p:cNvSpPr>
                <a:spLocks noRot="1" noChangeAspect="1" noMove="1" noResize="1" noEditPoints="1" noAdjustHandles="1" noChangeArrowheads="1" noChangeShapeType="1" noTextEdit="1"/>
              </p:cNvSpPr>
              <p:nvPr/>
            </p:nvSpPr>
            <p:spPr>
              <a:xfrm>
                <a:off x="2339752" y="2489149"/>
                <a:ext cx="3498457" cy="879856"/>
              </a:xfrm>
              <a:prstGeom prst="rect">
                <a:avLst/>
              </a:prstGeom>
              <a:blipFill rotWithShape="1">
                <a:blip r:embed="rId1"/>
                <a:stretch>
                  <a:fillRect l="-12" t="-66" r="1" b="38"/>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0498"/>
            <a:ext cx="9144000" cy="576064"/>
          </a:xfrm>
        </p:spPr>
        <p:txBody>
          <a:bodyPr/>
          <a:lstStyle/>
          <a:p>
            <a:pPr>
              <a:lnSpc>
                <a:spcPct val="60000"/>
              </a:lnSpc>
            </a:pPr>
            <a:r>
              <a:rPr lang="en-ID" dirty="0">
                <a:solidFill>
                  <a:schemeClr val="tx1">
                    <a:lumMod val="75000"/>
                    <a:lumOff val="25000"/>
                  </a:schemeClr>
                </a:solidFill>
                <a:latin typeface="Futura Md BT" panose="020B0602020204020303" pitchFamily="34" charset="0"/>
              </a:rPr>
              <a:t>Smoothly Clipped Absolute Deviation </a:t>
            </a:r>
            <a:endParaRPr lang="en-ID" dirty="0">
              <a:solidFill>
                <a:schemeClr val="tx1">
                  <a:lumMod val="75000"/>
                  <a:lumOff val="25000"/>
                </a:schemeClr>
              </a:solidFill>
              <a:latin typeface="Futura Md BT" panose="020B0602020204020303" pitchFamily="34" charset="0"/>
            </a:endParaRPr>
          </a:p>
          <a:p>
            <a:pPr>
              <a:lnSpc>
                <a:spcPct val="60000"/>
              </a:lnSpc>
            </a:pPr>
            <a:r>
              <a:rPr lang="en-ID" dirty="0">
                <a:solidFill>
                  <a:schemeClr val="tx1">
                    <a:lumMod val="75000"/>
                    <a:lumOff val="25000"/>
                  </a:schemeClr>
                </a:solidFill>
                <a:latin typeface="Futura Md BT" panose="020B0602020204020303" pitchFamily="34" charset="0"/>
              </a:rPr>
              <a:t>(SCAD)</a:t>
            </a:r>
            <a:endParaRPr lang="en-ID" dirty="0">
              <a:solidFill>
                <a:schemeClr val="tx1">
                  <a:lumMod val="75000"/>
                  <a:lumOff val="25000"/>
                </a:schemeClr>
              </a:solidFill>
              <a:latin typeface="Futura Md BT" panose="020B0602020204020303" pitchFamily="34" charset="0"/>
            </a:endParaRPr>
          </a:p>
        </p:txBody>
      </p:sp>
      <mc:AlternateContent xmlns:mc="http://schemas.openxmlformats.org/markup-compatibility/2006">
        <mc:Choice xmlns:a14="http://schemas.microsoft.com/office/drawing/2010/main" Requires="a14">
          <p:sp>
            <p:nvSpPr>
              <p:cNvPr id="3" name="TextBox 27"/>
              <p:cNvSpPr txBox="1"/>
              <p:nvPr/>
            </p:nvSpPr>
            <p:spPr>
              <a:xfrm>
                <a:off x="306070" y="1014095"/>
                <a:ext cx="8837930" cy="329545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i="1" dirty="0"/>
                  <a:t>Smoothly Clipped Absolute Deviation </a:t>
                </a:r>
                <a:r>
                  <a:rPr lang="en-US" sz="1000" dirty="0"/>
                  <a:t>(SCAD) </a:t>
                </a:r>
                <a:r>
                  <a:rPr lang="en-US" sz="1000" dirty="0" err="1"/>
                  <a:t>adalah</a:t>
                </a:r>
                <a:r>
                  <a:rPr lang="en-US" sz="1000" dirty="0"/>
                  <a:t> salah </a:t>
                </a:r>
                <a:r>
                  <a:rPr lang="en-US" sz="1000" dirty="0" err="1"/>
                  <a:t>satu</a:t>
                </a:r>
                <a:r>
                  <a:rPr lang="en-US" sz="1000" dirty="0"/>
                  <a:t> </a:t>
                </a:r>
                <a:r>
                  <a:rPr lang="en-US" sz="1000" dirty="0" err="1"/>
                  <a:t>metode</a:t>
                </a:r>
                <a:r>
                  <a:rPr lang="en-US" sz="1000" dirty="0"/>
                  <a:t> </a:t>
                </a:r>
                <a:r>
                  <a:rPr lang="en-US" sz="1000" i="1" dirty="0"/>
                  <a:t>penalty </a:t>
                </a:r>
                <a:r>
                  <a:rPr lang="en-US" sz="1000" dirty="0"/>
                  <a:t>yang </a:t>
                </a:r>
                <a:r>
                  <a:rPr lang="en-US" sz="1000" dirty="0" err="1"/>
                  <a:t>berguna</a:t>
                </a:r>
                <a:r>
                  <a:rPr lang="en-US" sz="1000" dirty="0"/>
                  <a:t> </a:t>
                </a:r>
                <a:r>
                  <a:rPr lang="en-US" sz="1000" dirty="0" err="1"/>
                  <a:t>untuk</a:t>
                </a:r>
                <a:r>
                  <a:rPr lang="en-US" sz="1000" dirty="0"/>
                  <a:t> </a:t>
                </a:r>
                <a:r>
                  <a:rPr lang="en-US" sz="1000" dirty="0" err="1"/>
                  <a:t>menyusutkan</a:t>
                </a:r>
                <a:r>
                  <a:rPr lang="en-US" sz="1000" dirty="0"/>
                  <a:t> parameter </a:t>
                </a:r>
                <a:r>
                  <a:rPr lang="en-US" sz="1000" dirty="0" err="1"/>
                  <a:t>hingga</a:t>
                </a:r>
                <a:r>
                  <a:rPr lang="en-US" sz="1000" dirty="0"/>
                  <a:t> </a:t>
                </a:r>
                <a:r>
                  <a:rPr lang="en-US" sz="1000" dirty="0" err="1"/>
                  <a:t>mendekati</a:t>
                </a:r>
                <a:r>
                  <a:rPr lang="en-US" sz="1000" dirty="0"/>
                  <a:t> </a:t>
                </a:r>
                <a:r>
                  <a:rPr lang="en-US" sz="1000" dirty="0" err="1"/>
                  <a:t>nol</a:t>
                </a:r>
                <a:r>
                  <a:rPr lang="en-US" sz="1000" dirty="0"/>
                  <a:t>, </a:t>
                </a:r>
                <a:r>
                  <a:rPr lang="en-US" sz="1000" dirty="0" err="1"/>
                  <a:t>sehingga</a:t>
                </a:r>
                <a:r>
                  <a:rPr lang="en-US" sz="1000" dirty="0"/>
                  <a:t> </a:t>
                </a:r>
                <a:r>
                  <a:rPr lang="en-US" sz="1000" dirty="0" err="1"/>
                  <a:t>akan</a:t>
                </a:r>
                <a:r>
                  <a:rPr lang="en-US" sz="1000" dirty="0"/>
                  <a:t> </a:t>
                </a:r>
                <a:r>
                  <a:rPr lang="en-US" sz="1000" dirty="0" err="1"/>
                  <a:t>diperoleh</a:t>
                </a:r>
                <a:r>
                  <a:rPr lang="en-US" sz="1000" dirty="0"/>
                  <a:t> </a:t>
                </a:r>
                <a:r>
                  <a:rPr lang="en-US" sz="1000" dirty="0" err="1"/>
                  <a:t>ragam</a:t>
                </a:r>
                <a:r>
                  <a:rPr lang="en-US" sz="1000" dirty="0"/>
                  <a:t> yang paling minimum. </a:t>
                </a:r>
                <a:endParaRPr lang="en-US" sz="1000" dirty="0"/>
              </a:p>
              <a:p>
                <a:pPr marL="171450" indent="-171450">
                  <a:lnSpc>
                    <a:spcPct val="150000"/>
                  </a:lnSpc>
                  <a:buFont typeface="Arial" panose="020B0604020202020204" pitchFamily="34" charset="0"/>
                  <a:buChar char="•"/>
                </a:pPr>
                <a:r>
                  <a:rPr lang="en-US" sz="1000" dirty="0" err="1"/>
                  <a:t>Metode</a:t>
                </a:r>
                <a:r>
                  <a:rPr lang="en-US" sz="1000" dirty="0"/>
                  <a:t> SCAD </a:t>
                </a:r>
                <a:r>
                  <a:rPr lang="en-US" sz="1000" dirty="0" err="1"/>
                  <a:t>diusulkan</a:t>
                </a:r>
                <a:r>
                  <a:rPr lang="en-US" sz="1000" dirty="0"/>
                  <a:t> </a:t>
                </a:r>
                <a:r>
                  <a:rPr lang="en-US" sz="1000" dirty="0" err="1"/>
                  <a:t>untuk</a:t>
                </a:r>
                <a:r>
                  <a:rPr lang="en-US" sz="1000" dirty="0"/>
                  <a:t> </a:t>
                </a:r>
                <a:r>
                  <a:rPr lang="en-US" sz="1000" dirty="0" err="1"/>
                  <a:t>mengatasi</a:t>
                </a:r>
                <a:r>
                  <a:rPr lang="en-US" sz="1000" dirty="0"/>
                  <a:t> </a:t>
                </a:r>
                <a:r>
                  <a:rPr lang="en-US" sz="1000" dirty="0" err="1"/>
                  <a:t>masalah</a:t>
                </a:r>
                <a:r>
                  <a:rPr lang="en-US" sz="1000" dirty="0"/>
                  <a:t> bias pada </a:t>
                </a:r>
                <a:r>
                  <a:rPr lang="en-US" sz="1000" i="1" dirty="0"/>
                  <a:t>penalty </a:t>
                </a:r>
                <a:r>
                  <a:rPr lang="en-US" sz="1000" dirty="0"/>
                  <a:t>LASSO. </a:t>
                </a:r>
                <a:endParaRPr lang="en-US" sz="1000" dirty="0"/>
              </a:p>
              <a:p>
                <a:pPr marL="171450" indent="-171450">
                  <a:lnSpc>
                    <a:spcPct val="150000"/>
                  </a:lnSpc>
                  <a:buFont typeface="Arial" panose="020B0604020202020204" pitchFamily="34" charset="0"/>
                  <a:buChar char="•"/>
                </a:pPr>
                <a:r>
                  <a:rPr lang="en-US" sz="1000" i="1" dirty="0"/>
                  <a:t>Penalty </a:t>
                </a:r>
                <a:r>
                  <a:rPr lang="en-US" sz="1000" dirty="0"/>
                  <a:t>LASSO </a:t>
                </a:r>
                <a:r>
                  <a:rPr lang="en-US" sz="1000" dirty="0" err="1"/>
                  <a:t>menghasilkan</a:t>
                </a:r>
                <a:r>
                  <a:rPr lang="en-US" sz="1000" dirty="0"/>
                  <a:t> </a:t>
                </a:r>
                <a:r>
                  <a:rPr lang="en-US" sz="1000" dirty="0" err="1"/>
                  <a:t>perkiraan</a:t>
                </a:r>
                <a:r>
                  <a:rPr lang="en-US" sz="1000" dirty="0"/>
                  <a:t> yang bias pada </a:t>
                </a:r>
                <a:r>
                  <a:rPr lang="en-US" sz="1000" dirty="0" err="1"/>
                  <a:t>koefisen</a:t>
                </a:r>
                <a:r>
                  <a:rPr lang="en-US" sz="1000" dirty="0"/>
                  <a:t> yang </a:t>
                </a:r>
                <a:r>
                  <a:rPr lang="en-US" sz="1000" dirty="0" err="1"/>
                  <a:t>besar</a:t>
                </a:r>
                <a:r>
                  <a:rPr lang="en-US" sz="1000" dirty="0"/>
                  <a:t> </a:t>
                </a:r>
                <a:r>
                  <a:rPr lang="en-US" sz="1000" dirty="0" err="1"/>
                  <a:t>karena</a:t>
                </a:r>
                <a:r>
                  <a:rPr lang="en-US" sz="1000" dirty="0"/>
                  <a:t> </a:t>
                </a:r>
                <a:r>
                  <a:rPr lang="en-US" sz="1000" dirty="0" err="1"/>
                  <a:t>menghasilkan</a:t>
                </a:r>
                <a:r>
                  <a:rPr lang="en-US" sz="1000" dirty="0"/>
                  <a:t> penalty yang </a:t>
                </a:r>
                <a:r>
                  <a:rPr lang="en-US" sz="1000" dirty="0" err="1"/>
                  <a:t>besar</a:t>
                </a:r>
                <a:r>
                  <a:rPr lang="en-US" sz="1000" dirty="0"/>
                  <a:t>. </a:t>
                </a:r>
                <a:endParaRPr lang="en-US" sz="1000" dirty="0"/>
              </a:p>
              <a:p>
                <a:pPr marL="171450" indent="-171450">
                  <a:lnSpc>
                    <a:spcPct val="150000"/>
                  </a:lnSpc>
                  <a:buFont typeface="Arial" panose="020B0604020202020204" pitchFamily="34" charset="0"/>
                  <a:buChar char="•"/>
                </a:pPr>
                <a:r>
                  <a:rPr lang="en-US" sz="1000" dirty="0" err="1"/>
                  <a:t>persamaan</a:t>
                </a:r>
                <a:r>
                  <a:rPr lang="en-US" sz="1000" i="1" dirty="0"/>
                  <a:t> penalty </a:t>
                </a:r>
                <a:r>
                  <a:rPr lang="en-US" sz="1000" dirty="0"/>
                  <a:t>SCAD pada model </a:t>
                </a:r>
                <a:r>
                  <a:rPr lang="en-US" sz="1000" dirty="0" err="1"/>
                  <a:t>regresi</a:t>
                </a:r>
                <a:r>
                  <a:rPr lang="en-US" sz="1000" dirty="0"/>
                  <a:t> </a:t>
                </a:r>
                <a:r>
                  <a:rPr lang="en-US" sz="1000" dirty="0" err="1"/>
                  <a:t>sebagai</a:t>
                </a:r>
                <a:r>
                  <a:rPr lang="en-US" sz="1000" dirty="0"/>
                  <a:t> </a:t>
                </a:r>
                <a:r>
                  <a:rPr lang="en-US" sz="1000" dirty="0" err="1"/>
                  <a:t>berikut</a:t>
                </a:r>
                <a:r>
                  <a:rPr lang="en-US" sz="1000" dirty="0"/>
                  <a:t> :</a:t>
                </a:r>
                <a:endParaRPr lang="en-US" sz="1000" dirty="0"/>
              </a:p>
              <a:p>
                <a:pPr>
                  <a:lnSpc>
                    <a:spcPct val="150000"/>
                  </a:lnSpc>
                </a:pPr>
                <a:endParaRPr lang="en-US" sz="1000" dirty="0"/>
              </a:p>
              <a:p>
                <a:pPr>
                  <a:lnSpc>
                    <a:spcPct val="150000"/>
                  </a:lnSpc>
                </a:pPr>
                <a:endParaRPr lang="en-ID" sz="1000" dirty="0"/>
              </a:p>
              <a:p>
                <a:pPr marL="171450" indent="-171450">
                  <a:lnSpc>
                    <a:spcPct val="150000"/>
                  </a:lnSpc>
                  <a:buFont typeface="Arial" panose="020B0604020202020204" pitchFamily="34" charset="0"/>
                  <a:buChar char="•"/>
                </a:pPr>
                <a:r>
                  <a:rPr lang="en-US" sz="1000" dirty="0" err="1"/>
                  <a:t>Ketentuan</a:t>
                </a:r>
                <a:r>
                  <a:rPr lang="en-US" sz="1000" dirty="0"/>
                  <a:t> </a:t>
                </a:r>
                <a14:m>
                  <m:oMath xmlns:m="http://schemas.openxmlformats.org/officeDocument/2006/math">
                    <m:r>
                      <a:rPr lang="zh-CN" altLang="en-US" sz="1000" i="1">
                        <a:latin typeface="Cambria Math" panose="02040503050406030204" pitchFamily="18" charset="0"/>
                      </a:rPr>
                      <m:t>𝑎</m:t>
                    </m:r>
                    <m:r>
                      <a:rPr lang="en-US" altLang="zh-CN" sz="1000" i="1">
                        <a:latin typeface="Cambria Math" panose="02040503050406030204" pitchFamily="18" charset="0"/>
                      </a:rPr>
                      <m:t>=</m:t>
                    </m:r>
                    <m:r>
                      <a:rPr lang="en-US" altLang="zh-CN" sz="1000" i="1">
                        <a:latin typeface="Cambria Math" panose="02040503050406030204" pitchFamily="18" charset="0"/>
                      </a:rPr>
                      <m:t>3</m:t>
                    </m:r>
                    <m:r>
                      <a:rPr lang="en-US" altLang="zh-CN" sz="1000" i="1">
                        <a:latin typeface="Cambria Math" panose="02040503050406030204" pitchFamily="18" charset="0"/>
                      </a:rPr>
                      <m:t>.</m:t>
                    </m:r>
                    <m:r>
                      <a:rPr lang="en-US" altLang="zh-CN" sz="1000" i="1">
                        <a:latin typeface="Cambria Math" panose="02040503050406030204" pitchFamily="18" charset="0"/>
                      </a:rPr>
                      <m:t>7</m:t>
                    </m:r>
                  </m:oMath>
                </a14:m>
                <a:r>
                  <a:rPr lang="en-ID" sz="1000" dirty="0"/>
                  <a:t> </a:t>
                </a:r>
                <a:r>
                  <a:rPr lang="en-ID" sz="1000" dirty="0" err="1"/>
                  <a:t>sebagai</a:t>
                </a:r>
                <a:r>
                  <a:rPr lang="en-ID" sz="1000" dirty="0"/>
                  <a:t> </a:t>
                </a:r>
                <a:r>
                  <a:rPr lang="en-ID" sz="1000" dirty="0" err="1"/>
                  <a:t>konstanta</a:t>
                </a:r>
                <a:r>
                  <a:rPr lang="en-ID" sz="1000" dirty="0"/>
                  <a:t> dan </a:t>
                </a:r>
                <a14:m>
                  <m:oMath xmlns:m="http://schemas.openxmlformats.org/officeDocument/2006/math">
                    <m:r>
                      <a:rPr lang="zh-CN" altLang="en-US" sz="1000" i="1">
                        <a:latin typeface="Cambria Math" panose="02040503050406030204" pitchFamily="18" charset="0"/>
                      </a:rPr>
                      <m:t>𝜆</m:t>
                    </m:r>
                  </m:oMath>
                </a14:m>
                <a:r>
                  <a:rPr lang="en-ID" sz="1000" dirty="0"/>
                  <a:t> </a:t>
                </a:r>
                <a:r>
                  <a:rPr lang="en-ID" sz="1000" dirty="0" err="1"/>
                  <a:t>sebaga</a:t>
                </a:r>
                <a:r>
                  <a:rPr lang="en-ID" sz="1000" dirty="0"/>
                  <a:t> parameter. </a:t>
                </a:r>
                <a:endParaRPr lang="en-ID" sz="1000" dirty="0"/>
              </a:p>
              <a:p>
                <a:pPr marL="171450" indent="-171450">
                  <a:lnSpc>
                    <a:spcPct val="150000"/>
                  </a:lnSpc>
                  <a:buFont typeface="Arial" panose="020B0604020202020204" pitchFamily="34" charset="0"/>
                  <a:buChar char="•"/>
                </a:pPr>
                <a:r>
                  <a:rPr lang="en-ID" sz="1000" dirty="0" err="1"/>
                  <a:t>Jika</a:t>
                </a:r>
                <a:r>
                  <a:rPr lang="en-ID" sz="1000" dirty="0"/>
                  <a:t> </a:t>
                </a:r>
                <a14:m>
                  <m:oMath xmlns:m="http://schemas.openxmlformats.org/officeDocument/2006/math">
                    <m:r>
                      <a:rPr lang="zh-CN" altLang="en-US" sz="1000" i="1">
                        <a:latin typeface="Cambria Math" panose="02040503050406030204" pitchFamily="18" charset="0"/>
                      </a:rPr>
                      <m:t>𝛽</m:t>
                    </m:r>
                  </m:oMath>
                </a14:m>
                <a:r>
                  <a:rPr lang="en-ID" sz="1000" dirty="0"/>
                  <a:t> </a:t>
                </a:r>
                <a:r>
                  <a:rPr lang="en-ID" sz="1000" dirty="0" err="1"/>
                  <a:t>bernilai</a:t>
                </a:r>
                <a:r>
                  <a:rPr lang="en-ID" sz="1000" dirty="0"/>
                  <a:t> </a:t>
                </a:r>
                <a:r>
                  <a:rPr lang="en-ID" sz="1000" dirty="0" err="1"/>
                  <a:t>besar</a:t>
                </a:r>
                <a:r>
                  <a:rPr lang="en-ID" sz="1000" dirty="0"/>
                  <a:t> </a:t>
                </a:r>
                <a:r>
                  <a:rPr lang="en-ID" sz="1000" dirty="0" err="1"/>
                  <a:t>maka</a:t>
                </a:r>
                <a:r>
                  <a:rPr lang="en-ID" sz="1000" dirty="0"/>
                  <a:t> </a:t>
                </a:r>
                <a:r>
                  <a:rPr lang="en-ID" sz="1000" dirty="0" err="1"/>
                  <a:t>akan</a:t>
                </a:r>
                <a:r>
                  <a:rPr lang="en-ID" sz="1000" dirty="0"/>
                  <a:t> </a:t>
                </a:r>
                <a:r>
                  <a:rPr lang="en-ID" sz="1000" dirty="0" err="1"/>
                  <a:t>menghasilkan</a:t>
                </a:r>
                <a:r>
                  <a:rPr lang="en-ID" sz="1000" dirty="0"/>
                  <a:t> </a:t>
                </a:r>
                <a:r>
                  <a:rPr lang="en-ID" sz="1000" i="1" dirty="0"/>
                  <a:t>penalty </a:t>
                </a:r>
                <a:r>
                  <a:rPr lang="en-ID" sz="1000" dirty="0"/>
                  <a:t>yang </a:t>
                </a:r>
                <a:r>
                  <a:rPr lang="en-ID" sz="1000" dirty="0" err="1"/>
                  <a:t>kecil</a:t>
                </a:r>
                <a:r>
                  <a:rPr lang="en-ID" sz="1000" dirty="0"/>
                  <a:t>. </a:t>
                </a:r>
                <a:endParaRPr lang="en-ID" sz="1000" dirty="0"/>
              </a:p>
              <a:p>
                <a:pPr marL="171450" indent="-171450">
                  <a:lnSpc>
                    <a:spcPct val="150000"/>
                  </a:lnSpc>
                  <a:buFont typeface="Arial" panose="020B0604020202020204" pitchFamily="34" charset="0"/>
                  <a:buChar char="•"/>
                </a:pPr>
                <a:r>
                  <a:rPr lang="en-ID" sz="1000" dirty="0" err="1"/>
                  <a:t>Sehingga</a:t>
                </a:r>
                <a:r>
                  <a:rPr lang="en-ID" sz="1000" dirty="0"/>
                  <a:t>, variable </a:t>
                </a:r>
                <a:r>
                  <a:rPr lang="en-ID" sz="1000" dirty="0" err="1"/>
                  <a:t>bebas</a:t>
                </a:r>
                <a:r>
                  <a:rPr lang="en-ID" sz="1000" dirty="0"/>
                  <a:t> </a:t>
                </a:r>
                <a:r>
                  <a:rPr lang="en-ID" sz="1000" dirty="0" err="1"/>
                  <a:t>dapat</a:t>
                </a:r>
                <a:r>
                  <a:rPr lang="en-ID" sz="1000" dirty="0"/>
                  <a:t> </a:t>
                </a:r>
                <a:r>
                  <a:rPr lang="en-ID" sz="1000" dirty="0" err="1"/>
                  <a:t>dimasukkan</a:t>
                </a:r>
                <a:r>
                  <a:rPr lang="en-ID" sz="1000" dirty="0"/>
                  <a:t> pada model </a:t>
                </a:r>
                <a:r>
                  <a:rPr lang="en-ID" sz="1000" dirty="0" err="1"/>
                  <a:t>karena</a:t>
                </a:r>
                <a:r>
                  <a:rPr lang="en-ID" sz="1000" dirty="0"/>
                  <a:t> variable </a:t>
                </a:r>
                <a:r>
                  <a:rPr lang="en-ID" sz="1000" dirty="0" err="1"/>
                  <a:t>bebas</a:t>
                </a:r>
                <a:r>
                  <a:rPr lang="en-ID" sz="1000" dirty="0"/>
                  <a:t> </a:t>
                </a:r>
                <a:r>
                  <a:rPr lang="en-ID" sz="1000" dirty="0" err="1"/>
                  <a:t>tersebut</a:t>
                </a:r>
                <a:r>
                  <a:rPr lang="en-ID" sz="1000" dirty="0"/>
                  <a:t> </a:t>
                </a:r>
                <a:r>
                  <a:rPr lang="en-ID" sz="1000" dirty="0" err="1"/>
                  <a:t>berpengaruh</a:t>
                </a:r>
                <a:r>
                  <a:rPr lang="en-ID" sz="1000" dirty="0"/>
                  <a:t> </a:t>
                </a:r>
                <a:r>
                  <a:rPr lang="en-ID" sz="1000" dirty="0" err="1"/>
                  <a:t>tehadap</a:t>
                </a:r>
                <a:r>
                  <a:rPr lang="en-ID" sz="1000" dirty="0"/>
                  <a:t> variable </a:t>
                </a:r>
                <a:r>
                  <a:rPr lang="en-ID" sz="1000" dirty="0" err="1"/>
                  <a:t>terikat</a:t>
                </a:r>
                <a:r>
                  <a:rPr lang="en-ID" sz="1000" dirty="0"/>
                  <a:t>. </a:t>
                </a:r>
                <a:endParaRPr lang="en-ID" sz="1000" dirty="0"/>
              </a:p>
              <a:p>
                <a:pPr marL="171450" indent="-171450">
                  <a:lnSpc>
                    <a:spcPct val="150000"/>
                  </a:lnSpc>
                  <a:buFont typeface="Arial" panose="020B0604020202020204" pitchFamily="34" charset="0"/>
                  <a:buChar char="•"/>
                </a:pPr>
                <a:r>
                  <a:rPr lang="en-ID" sz="1000" dirty="0" err="1"/>
                  <a:t>Sebaliknya</a:t>
                </a:r>
                <a:r>
                  <a:rPr lang="en-ID" sz="1000" dirty="0"/>
                  <a:t>, </a:t>
                </a:r>
                <a:r>
                  <a:rPr lang="en-ID" sz="1000" dirty="0" err="1"/>
                  <a:t>Jika</a:t>
                </a:r>
                <a:r>
                  <a:rPr lang="en-ID" sz="1000" dirty="0"/>
                  <a:t> </a:t>
                </a:r>
                <a14:m>
                  <m:oMath xmlns:m="http://schemas.openxmlformats.org/officeDocument/2006/math">
                    <m:r>
                      <a:rPr lang="zh-CN" altLang="en-US" sz="1000" i="1">
                        <a:latin typeface="Cambria Math" panose="02040503050406030204" pitchFamily="18" charset="0"/>
                      </a:rPr>
                      <m:t>𝛽</m:t>
                    </m:r>
                  </m:oMath>
                </a14:m>
                <a:r>
                  <a:rPr lang="en-ID" sz="1000" dirty="0"/>
                  <a:t> </a:t>
                </a:r>
                <a:r>
                  <a:rPr lang="en-ID" sz="1000" dirty="0" err="1"/>
                  <a:t>bernilai</a:t>
                </a:r>
                <a:r>
                  <a:rPr lang="en-ID" sz="1000" dirty="0"/>
                  <a:t> </a:t>
                </a:r>
                <a:r>
                  <a:rPr lang="en-ID" sz="1000" dirty="0" err="1"/>
                  <a:t>kecil</a:t>
                </a:r>
                <a:r>
                  <a:rPr lang="en-ID" sz="1000" dirty="0"/>
                  <a:t> </a:t>
                </a:r>
                <a:r>
                  <a:rPr lang="en-ID" sz="1000" dirty="0" err="1"/>
                  <a:t>maka</a:t>
                </a:r>
                <a:r>
                  <a:rPr lang="en-ID" sz="1000" dirty="0"/>
                  <a:t> </a:t>
                </a:r>
                <a:r>
                  <a:rPr lang="en-ID" sz="1000" dirty="0" err="1"/>
                  <a:t>akan</a:t>
                </a:r>
                <a:r>
                  <a:rPr lang="en-ID" sz="1000" dirty="0"/>
                  <a:t> </a:t>
                </a:r>
                <a:r>
                  <a:rPr lang="en-ID" sz="1000" dirty="0" err="1"/>
                  <a:t>menghasilkan</a:t>
                </a:r>
                <a:r>
                  <a:rPr lang="en-ID" sz="1000" dirty="0"/>
                  <a:t> </a:t>
                </a:r>
                <a:r>
                  <a:rPr lang="en-ID" sz="1000" i="1" dirty="0"/>
                  <a:t>penalty </a:t>
                </a:r>
                <a:r>
                  <a:rPr lang="en-ID" sz="1000" dirty="0"/>
                  <a:t>yang </a:t>
                </a:r>
                <a:r>
                  <a:rPr lang="en-ID" sz="1000" dirty="0" err="1"/>
                  <a:t>bebas</a:t>
                </a:r>
                <a:r>
                  <a:rPr lang="en-ID" sz="1000" dirty="0"/>
                  <a:t>. </a:t>
                </a:r>
                <a:endParaRPr lang="en-ID" sz="1000" dirty="0"/>
              </a:p>
              <a:p>
                <a:pPr marL="171450" indent="-171450">
                  <a:lnSpc>
                    <a:spcPct val="150000"/>
                  </a:lnSpc>
                  <a:buFont typeface="Arial" panose="020B0604020202020204" pitchFamily="34" charset="0"/>
                  <a:buChar char="•"/>
                </a:pPr>
                <a:r>
                  <a:rPr lang="en-ID" sz="1000" dirty="0" err="1"/>
                  <a:t>Sehingga</a:t>
                </a:r>
                <a:r>
                  <a:rPr lang="en-ID" sz="1000" dirty="0"/>
                  <a:t>, variable </a:t>
                </a:r>
                <a:r>
                  <a:rPr lang="en-ID" sz="1000" dirty="0" err="1"/>
                  <a:t>bebas</a:t>
                </a:r>
                <a:r>
                  <a:rPr lang="en-ID" sz="1000" dirty="0"/>
                  <a:t> </a:t>
                </a:r>
                <a:r>
                  <a:rPr lang="en-ID" sz="1000" dirty="0" err="1"/>
                  <a:t>dicegah</a:t>
                </a:r>
                <a:r>
                  <a:rPr lang="en-ID" sz="1000" dirty="0"/>
                  <a:t> </a:t>
                </a:r>
                <a:r>
                  <a:rPr lang="en-ID" sz="1000" dirty="0" err="1"/>
                  <a:t>untuk</a:t>
                </a:r>
                <a:r>
                  <a:rPr lang="en-ID" sz="1000" dirty="0"/>
                  <a:t> </a:t>
                </a:r>
                <a:r>
                  <a:rPr lang="en-ID" sz="1000" dirty="0" err="1"/>
                  <a:t>masuk</a:t>
                </a:r>
                <a:r>
                  <a:rPr lang="en-ID" sz="1000" dirty="0"/>
                  <a:t> pada model </a:t>
                </a:r>
                <a:r>
                  <a:rPr lang="en-ID" sz="1000" dirty="0" err="1"/>
                  <a:t>karena</a:t>
                </a:r>
                <a:r>
                  <a:rPr lang="en-ID" sz="1000" dirty="0"/>
                  <a:t> variable </a:t>
                </a:r>
                <a:r>
                  <a:rPr lang="en-ID" sz="1000" dirty="0" err="1"/>
                  <a:t>bebas</a:t>
                </a:r>
                <a:r>
                  <a:rPr lang="en-ID" sz="1000" dirty="0"/>
                  <a:t> </a:t>
                </a:r>
                <a:r>
                  <a:rPr lang="en-ID" sz="1000" dirty="0" err="1"/>
                  <a:t>tersebut</a:t>
                </a:r>
                <a:r>
                  <a:rPr lang="en-ID" sz="1000" dirty="0"/>
                  <a:t> </a:t>
                </a:r>
                <a:r>
                  <a:rPr lang="en-ID" sz="1000" dirty="0" err="1"/>
                  <a:t>tidak</a:t>
                </a:r>
                <a:r>
                  <a:rPr lang="en-ID" sz="1000" dirty="0"/>
                  <a:t> </a:t>
                </a:r>
                <a:r>
                  <a:rPr lang="en-ID" sz="1000" dirty="0" err="1"/>
                  <a:t>berpengaruh</a:t>
                </a:r>
                <a:r>
                  <a:rPr lang="en-ID" sz="1000" dirty="0"/>
                  <a:t> </a:t>
                </a:r>
                <a:r>
                  <a:rPr lang="en-ID" sz="1000" dirty="0" err="1"/>
                  <a:t>tehadap</a:t>
                </a:r>
                <a:r>
                  <a:rPr lang="en-ID" sz="1000" dirty="0"/>
                  <a:t> variable </a:t>
                </a:r>
                <a:r>
                  <a:rPr lang="en-ID" sz="1000" dirty="0" err="1"/>
                  <a:t>terikat</a:t>
                </a:r>
                <a:r>
                  <a:rPr lang="en-ID" sz="1000" dirty="0"/>
                  <a:t>. </a:t>
                </a:r>
                <a:endParaRPr lang="en-ID" sz="1000" dirty="0"/>
              </a:p>
              <a:p>
                <a:pPr marL="171450" indent="-171450">
                  <a:lnSpc>
                    <a:spcPct val="150000"/>
                  </a:lnSpc>
                  <a:buFont typeface="Arial" panose="020B0604020202020204" pitchFamily="34" charset="0"/>
                  <a:buChar char="•"/>
                </a:pPr>
                <a:r>
                  <a:rPr lang="en-ID" sz="1000" dirty="0"/>
                  <a:t>Model </a:t>
                </a:r>
                <a:r>
                  <a:rPr lang="en-ID" sz="1000" i="1" dirty="0"/>
                  <a:t>penalty </a:t>
                </a:r>
                <a:r>
                  <a:rPr lang="en-ID" sz="1000" dirty="0"/>
                  <a:t>SCAD pada model SVM </a:t>
                </a:r>
                <a:r>
                  <a:rPr lang="en-ID" sz="1000" dirty="0" err="1"/>
                  <a:t>sebagai</a:t>
                </a:r>
                <a:r>
                  <a:rPr lang="en-ID" sz="1000" dirty="0"/>
                  <a:t> </a:t>
                </a:r>
                <a:r>
                  <a:rPr lang="en-ID" sz="1000" dirty="0" err="1"/>
                  <a:t>berikut</a:t>
                </a:r>
                <a:r>
                  <a:rPr lang="en-ID" sz="1000" dirty="0"/>
                  <a:t> :</a:t>
                </a:r>
                <a:br>
                  <a:rPr lang="en-US" sz="1000" dirty="0"/>
                </a:br>
                <a:endParaRPr lang="en-ID" sz="1000" dirty="0"/>
              </a:p>
            </p:txBody>
          </p:sp>
        </mc:Choice>
        <mc:Fallback>
          <p:sp>
            <p:nvSpPr>
              <p:cNvPr id="3" name="TextBox 27"/>
              <p:cNvSpPr txBox="1">
                <a:spLocks noRot="1" noChangeAspect="1" noMove="1" noResize="1" noEditPoints="1" noAdjustHandles="1" noChangeArrowheads="1" noChangeShapeType="1" noTextEdit="1"/>
              </p:cNvSpPr>
              <p:nvPr/>
            </p:nvSpPr>
            <p:spPr>
              <a:xfrm>
                <a:off x="306070" y="1014095"/>
                <a:ext cx="8837930" cy="3295454"/>
              </a:xfrm>
              <a:prstGeom prst="rect">
                <a:avLst/>
              </a:prstGeom>
              <a:blipFill rotWithShape="1">
                <a:blip r:embed="rId1"/>
                <a:stretch>
                  <a:fillRect b="1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655676" y="2226413"/>
                <a:ext cx="5364596" cy="50731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ID" sz="1200" i="1" smtClean="0">
                              <a:latin typeface="Cambria Math" panose="02040503050406030204" pitchFamily="18" charset="0"/>
                            </a:rPr>
                          </m:ctrlPr>
                        </m:sSubSupPr>
                        <m:e>
                          <m:r>
                            <a:rPr lang="en-ID" sz="1200" i="1">
                              <a:latin typeface="Cambria Math" panose="02040503050406030204" pitchFamily="18" charset="0"/>
                            </a:rPr>
                            <m:t>𝑝</m:t>
                          </m:r>
                        </m:e>
                        <m:sub>
                          <m:d>
                            <m:dPr>
                              <m:begChr m:val=""/>
                              <m:ctrlPr>
                                <a:rPr lang="en-ID" sz="1200" i="1">
                                  <a:latin typeface="Cambria Math" panose="02040503050406030204" pitchFamily="18" charset="0"/>
                                </a:rPr>
                              </m:ctrlPr>
                            </m:dPr>
                            <m:e>
                              <m:r>
                                <a:rPr lang="en-ID" sz="1200" i="1">
                                  <a:latin typeface="Cambria Math" panose="02040503050406030204" pitchFamily="18" charset="0"/>
                                </a:rPr>
                                <m:t>𝑆𝐶𝐴𝐷</m:t>
                              </m:r>
                              <m:r>
                                <a:rPr lang="en-ID" sz="1200" i="0">
                                  <a:latin typeface="Cambria Math" panose="02040503050406030204" pitchFamily="18" charset="0"/>
                                </a:rPr>
                                <m:t> (</m:t>
                              </m:r>
                              <m:r>
                                <a:rPr lang="en-ID" sz="1200" i="1">
                                  <a:latin typeface="Cambria Math" panose="02040503050406030204" pitchFamily="18" charset="0"/>
                                </a:rPr>
                                <m:t>𝜆</m:t>
                              </m:r>
                            </m:e>
                          </m:d>
                        </m:sub>
                        <m:sup>
                          <m:r>
                            <a:rPr lang="en-ID" sz="1200" i="0">
                              <a:latin typeface="Cambria Math" panose="02040503050406030204" pitchFamily="18" charset="0"/>
                            </a:rPr>
                            <m:t>′</m:t>
                          </m:r>
                        </m:sup>
                      </m:sSubSup>
                      <m:d>
                        <m:dPr>
                          <m:ctrlPr>
                            <a:rPr lang="en-ID" sz="1200" i="1">
                              <a:latin typeface="Cambria Math" panose="02040503050406030204" pitchFamily="18" charset="0"/>
                            </a:rPr>
                          </m:ctrlPr>
                        </m:dPr>
                        <m:e>
                          <m:r>
                            <a:rPr lang="en-ID" sz="1200" i="1">
                              <a:latin typeface="Cambria Math" panose="02040503050406030204" pitchFamily="18" charset="0"/>
                            </a:rPr>
                            <m:t>𝛽</m:t>
                          </m:r>
                        </m:e>
                      </m:d>
                      <m:r>
                        <a:rPr lang="en-ID" sz="1200" i="0">
                          <a:latin typeface="Cambria Math" panose="02040503050406030204" pitchFamily="18" charset="0"/>
                        </a:rPr>
                        <m:t>=</m:t>
                      </m:r>
                      <m:r>
                        <a:rPr lang="en-ID" sz="1200" i="1">
                          <a:latin typeface="Cambria Math" panose="02040503050406030204" pitchFamily="18" charset="0"/>
                        </a:rPr>
                        <m:t>𝜆</m:t>
                      </m:r>
                      <m:d>
                        <m:dPr>
                          <m:begChr m:val="{"/>
                          <m:endChr m:val="}"/>
                          <m:ctrlPr>
                            <a:rPr lang="en-ID" sz="1200" i="1">
                              <a:latin typeface="Cambria Math" panose="02040503050406030204" pitchFamily="18" charset="0"/>
                            </a:rPr>
                          </m:ctrlPr>
                        </m:dPr>
                        <m:e>
                          <m:d>
                            <m:dPr>
                              <m:begChr m:val=""/>
                              <m:ctrlPr>
                                <a:rPr lang="en-ID" sz="1200" i="1">
                                  <a:latin typeface="Cambria Math" panose="02040503050406030204" pitchFamily="18" charset="0"/>
                                </a:rPr>
                              </m:ctrlPr>
                            </m:dPr>
                            <m:e>
                              <m:r>
                                <a:rPr lang="en-ID" sz="1200" i="1">
                                  <a:latin typeface="Cambria Math" panose="02040503050406030204" pitchFamily="18" charset="0"/>
                                </a:rPr>
                                <m:t>𝐼</m:t>
                              </m:r>
                              <m:d>
                                <m:dPr>
                                  <m:ctrlPr>
                                    <a:rPr lang="en-ID" sz="1200" i="1">
                                      <a:latin typeface="Cambria Math" panose="02040503050406030204" pitchFamily="18" charset="0"/>
                                    </a:rPr>
                                  </m:ctrlPr>
                                </m:dPr>
                                <m:e>
                                  <m:r>
                                    <a:rPr lang="en-ID" sz="1200" i="1">
                                      <a:latin typeface="Cambria Math" panose="02040503050406030204" pitchFamily="18" charset="0"/>
                                    </a:rPr>
                                    <m:t>𝛽</m:t>
                                  </m:r>
                                  <m:r>
                                    <a:rPr lang="en-ID" sz="1200" i="0">
                                      <a:latin typeface="Cambria Math" panose="02040503050406030204" pitchFamily="18" charset="0"/>
                                    </a:rPr>
                                    <m:t>≤</m:t>
                                  </m:r>
                                  <m:r>
                                    <a:rPr lang="en-ID" sz="1200" i="1">
                                      <a:latin typeface="Cambria Math" panose="02040503050406030204" pitchFamily="18" charset="0"/>
                                    </a:rPr>
                                    <m:t>𝜆</m:t>
                                  </m:r>
                                </m:e>
                              </m:d>
                              <m:r>
                                <a:rPr lang="en-ID" sz="1200" i="0">
                                  <a:latin typeface="Cambria Math" panose="02040503050406030204" pitchFamily="18" charset="0"/>
                                </a:rPr>
                                <m:t>+</m:t>
                              </m:r>
                              <m:f>
                                <m:fPr>
                                  <m:ctrlPr>
                                    <a:rPr lang="en-ID" sz="1200" i="1">
                                      <a:latin typeface="Cambria Math" panose="02040503050406030204" pitchFamily="18" charset="0"/>
                                    </a:rPr>
                                  </m:ctrlPr>
                                </m:fPr>
                                <m:num>
                                  <m:sSub>
                                    <m:sSubPr>
                                      <m:ctrlPr>
                                        <a:rPr lang="en-ID" sz="1200" i="1">
                                          <a:latin typeface="Cambria Math" panose="02040503050406030204" pitchFamily="18" charset="0"/>
                                        </a:rPr>
                                      </m:ctrlPr>
                                    </m:sSubPr>
                                    <m:e>
                                      <m:d>
                                        <m:dPr>
                                          <m:ctrlPr>
                                            <a:rPr lang="en-ID" sz="1200" i="1">
                                              <a:latin typeface="Cambria Math" panose="02040503050406030204" pitchFamily="18" charset="0"/>
                                            </a:rPr>
                                          </m:ctrlPr>
                                        </m:dPr>
                                        <m:e>
                                          <m:r>
                                            <a:rPr lang="en-ID" sz="1200" i="1">
                                              <a:latin typeface="Cambria Math" panose="02040503050406030204" pitchFamily="18" charset="0"/>
                                            </a:rPr>
                                            <m:t>𝑎</m:t>
                                          </m:r>
                                          <m:r>
                                            <a:rPr lang="en-ID" sz="1200" i="1">
                                              <a:latin typeface="Cambria Math" panose="02040503050406030204" pitchFamily="18" charset="0"/>
                                            </a:rPr>
                                            <m:t>𝜆</m:t>
                                          </m:r>
                                          <m:r>
                                            <a:rPr lang="en-ID" sz="1200" i="0">
                                              <a:latin typeface="Cambria Math" panose="02040503050406030204" pitchFamily="18" charset="0"/>
                                            </a:rPr>
                                            <m:t>−</m:t>
                                          </m:r>
                                          <m:r>
                                            <a:rPr lang="en-ID" sz="1200" i="1">
                                              <a:latin typeface="Cambria Math" panose="02040503050406030204" pitchFamily="18" charset="0"/>
                                            </a:rPr>
                                            <m:t>𝛽</m:t>
                                          </m:r>
                                        </m:e>
                                      </m:d>
                                    </m:e>
                                    <m:sub>
                                      <m:r>
                                        <a:rPr lang="en-ID" sz="1200" i="0">
                                          <a:latin typeface="Cambria Math" panose="02040503050406030204" pitchFamily="18" charset="0"/>
                                        </a:rPr>
                                        <m:t>+</m:t>
                                      </m:r>
                                    </m:sub>
                                  </m:sSub>
                                </m:num>
                                <m:den>
                                  <m:d>
                                    <m:dPr>
                                      <m:ctrlPr>
                                        <a:rPr lang="en-ID" sz="1200" i="1">
                                          <a:latin typeface="Cambria Math" panose="02040503050406030204" pitchFamily="18" charset="0"/>
                                        </a:rPr>
                                      </m:ctrlPr>
                                    </m:dPr>
                                    <m:e>
                                      <m:r>
                                        <a:rPr lang="en-ID" sz="1200" i="1">
                                          <a:latin typeface="Cambria Math" panose="02040503050406030204" pitchFamily="18" charset="0"/>
                                        </a:rPr>
                                        <m:t>𝑎</m:t>
                                      </m:r>
                                      <m:r>
                                        <a:rPr lang="en-ID" sz="1200" i="0">
                                          <a:latin typeface="Cambria Math" panose="02040503050406030204" pitchFamily="18" charset="0"/>
                                        </a:rPr>
                                        <m:t>−</m:t>
                                      </m:r>
                                      <m:r>
                                        <a:rPr lang="en-ID" sz="1200" i="0">
                                          <a:latin typeface="Cambria Math" panose="02040503050406030204" pitchFamily="18" charset="0"/>
                                        </a:rPr>
                                        <m:t>1</m:t>
                                      </m:r>
                                    </m:e>
                                  </m:d>
                                  <m:r>
                                    <a:rPr lang="en-ID" sz="1200" i="1">
                                      <a:latin typeface="Cambria Math" panose="02040503050406030204" pitchFamily="18" charset="0"/>
                                    </a:rPr>
                                    <m:t>𝜆</m:t>
                                  </m:r>
                                </m:den>
                              </m:f>
                              <m:r>
                                <a:rPr lang="en-ID" sz="1200" i="1">
                                  <a:latin typeface="Cambria Math" panose="02040503050406030204" pitchFamily="18" charset="0"/>
                                </a:rPr>
                                <m:t>𝐼</m:t>
                              </m:r>
                              <m:r>
                                <a:rPr lang="en-ID" sz="1200" i="0">
                                  <a:latin typeface="Cambria Math" panose="02040503050406030204" pitchFamily="18" charset="0"/>
                                </a:rPr>
                                <m:t>(</m:t>
                              </m:r>
                              <m:r>
                                <a:rPr lang="en-ID" sz="1200" i="1">
                                  <a:latin typeface="Cambria Math" panose="02040503050406030204" pitchFamily="18" charset="0"/>
                                </a:rPr>
                                <m:t>𝛽</m:t>
                              </m:r>
                              <m:r>
                                <a:rPr lang="en-ID" sz="1200" i="0">
                                  <a:latin typeface="Cambria Math" panose="02040503050406030204" pitchFamily="18" charset="0"/>
                                </a:rPr>
                                <m:t>&gt;</m:t>
                              </m:r>
                              <m:r>
                                <a:rPr lang="en-ID" sz="1200" i="1">
                                  <a:latin typeface="Cambria Math" panose="02040503050406030204" pitchFamily="18" charset="0"/>
                                </a:rPr>
                                <m:t>𝜆</m:t>
                              </m:r>
                              <m:r>
                                <a:rPr lang="en-ID" sz="1200" b="0" i="1" smtClean="0">
                                  <a:latin typeface="Cambria Math" panose="02040503050406030204" pitchFamily="18" charset="0"/>
                                </a:rPr>
                                <m:t>)</m:t>
                              </m:r>
                            </m:e>
                          </m:d>
                        </m:e>
                      </m:d>
                    </m:oMath>
                  </m:oMathPara>
                </a14:m>
                <a:endParaRPr lang="en-ID" sz="1200" dirty="0"/>
              </a:p>
            </p:txBody>
          </p:sp>
        </mc:Choice>
        <mc:Fallback>
          <p:sp>
            <p:nvSpPr>
              <p:cNvPr id="4" name="Rectangle 3"/>
              <p:cNvSpPr>
                <a:spLocks noRot="1" noChangeAspect="1" noMove="1" noResize="1" noEditPoints="1" noAdjustHandles="1" noChangeArrowheads="1" noChangeShapeType="1" noTextEdit="1"/>
              </p:cNvSpPr>
              <p:nvPr/>
            </p:nvSpPr>
            <p:spPr>
              <a:xfrm>
                <a:off x="1655676" y="2226413"/>
                <a:ext cx="5364596" cy="507318"/>
              </a:xfrm>
              <a:prstGeom prst="rect">
                <a:avLst/>
              </a:prstGeom>
              <a:blipFill rotWithShape="1">
                <a:blip r:embed="rId2"/>
                <a:stretch>
                  <a:fillRect l="-4" t="-20" r="6" b="1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661412" y="4159768"/>
                <a:ext cx="4572000" cy="1058495"/>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sSubSup>
                        <m:sSubSupPr>
                          <m:ctrlPr>
                            <a:rPr lang="en-ID" sz="1100" i="1">
                              <a:latin typeface="Cambria Math" panose="02040503050406030204" pitchFamily="18" charset="0"/>
                            </a:rPr>
                          </m:ctrlPr>
                        </m:sSubSupPr>
                        <m:e>
                          <m:r>
                            <a:rPr lang="en-ID" sz="1100" i="1">
                              <a:latin typeface="Cambria Math" panose="02040503050406030204" pitchFamily="18" charset="0"/>
                            </a:rPr>
                            <m:t>𝑝</m:t>
                          </m:r>
                        </m:e>
                        <m:sub>
                          <m:d>
                            <m:dPr>
                              <m:begChr m:val=""/>
                              <m:ctrlPr>
                                <a:rPr lang="en-ID" sz="1100" i="1">
                                  <a:latin typeface="Cambria Math" panose="02040503050406030204" pitchFamily="18" charset="0"/>
                                </a:rPr>
                              </m:ctrlPr>
                            </m:dPr>
                            <m:e>
                              <m:r>
                                <a:rPr lang="en-ID" sz="1100" i="1">
                                  <a:latin typeface="Cambria Math" panose="02040503050406030204" pitchFamily="18" charset="0"/>
                                </a:rPr>
                                <m:t>𝑆𝐶𝐴𝐷</m:t>
                              </m:r>
                              <m:r>
                                <a:rPr lang="en-ID" sz="1100" i="0">
                                  <a:latin typeface="Cambria Math" panose="02040503050406030204" pitchFamily="18" charset="0"/>
                                </a:rPr>
                                <m:t>(</m:t>
                              </m:r>
                              <m:r>
                                <a:rPr lang="en-ID" sz="1100" i="1">
                                  <a:latin typeface="Cambria Math" panose="02040503050406030204" pitchFamily="18" charset="0"/>
                                </a:rPr>
                                <m:t>𝜆</m:t>
                              </m:r>
                            </m:e>
                          </m:d>
                        </m:sub>
                        <m:sup>
                          <m:r>
                            <a:rPr lang="en-ID" sz="1100" i="0">
                              <a:latin typeface="Cambria Math" panose="02040503050406030204" pitchFamily="18" charset="0"/>
                            </a:rPr>
                            <m:t>′</m:t>
                          </m:r>
                        </m:sup>
                      </m:sSubSup>
                      <m:d>
                        <m:dPr>
                          <m:ctrlPr>
                            <a:rPr lang="en-ID" sz="1100" i="1">
                              <a:latin typeface="Cambria Math" panose="02040503050406030204" pitchFamily="18" charset="0"/>
                            </a:rPr>
                          </m:ctrlPr>
                        </m:dPr>
                        <m:e>
                          <m:d>
                            <m:dPr>
                              <m:begChr m:val="|"/>
                              <m:endChr m:val="|"/>
                              <m:ctrlPr>
                                <a:rPr lang="en-ID" sz="1100" i="1">
                                  <a:latin typeface="Cambria Math" panose="02040503050406030204" pitchFamily="18" charset="0"/>
                                </a:rPr>
                              </m:ctrlPr>
                            </m:dPr>
                            <m:e>
                              <m:r>
                                <a:rPr lang="en-ID" sz="1100" i="1">
                                  <a:latin typeface="Cambria Math" panose="02040503050406030204" pitchFamily="18" charset="0"/>
                                </a:rPr>
                                <m:t>𝑤</m:t>
                              </m:r>
                            </m:e>
                          </m:d>
                        </m:e>
                      </m:d>
                      <m:r>
                        <a:rPr lang="en-ID" sz="1100" i="0">
                          <a:latin typeface="Cambria Math" panose="02040503050406030204" pitchFamily="18" charset="0"/>
                        </a:rPr>
                        <m:t>=</m:t>
                      </m:r>
                      <m:d>
                        <m:dPr>
                          <m:begChr m:val="{"/>
                          <m:endChr m:val=""/>
                          <m:ctrlPr>
                            <a:rPr lang="en-ID" sz="1100" i="1">
                              <a:latin typeface="Cambria Math" panose="02040503050406030204" pitchFamily="18" charset="0"/>
                            </a:rPr>
                          </m:ctrlPr>
                        </m:dPr>
                        <m:e>
                          <m:m>
                            <m:mPr>
                              <m:mcs>
                                <m:mc>
                                  <m:mcPr>
                                    <m:count m:val="2"/>
                                    <m:mcJc m:val="center"/>
                                  </m:mcPr>
                                </m:mc>
                              </m:mcs>
                              <m:plcHide m:val="on"/>
                              <m:ctrlPr>
                                <a:rPr lang="en-ID" sz="1100" i="1">
                                  <a:latin typeface="Cambria Math" panose="02040503050406030204" pitchFamily="18" charset="0"/>
                                </a:rPr>
                              </m:ctrlPr>
                            </m:mPr>
                            <m:mr>
                              <m:e>
                                <m:r>
                                  <a:rPr lang="en-ID" sz="1100" i="1">
                                    <a:latin typeface="Cambria Math" panose="02040503050406030204" pitchFamily="18" charset="0"/>
                                  </a:rPr>
                                  <m:t>𝜆</m:t>
                                </m:r>
                                <m:d>
                                  <m:dPr>
                                    <m:begChr m:val="|"/>
                                    <m:endChr m:val="|"/>
                                    <m:ctrlPr>
                                      <a:rPr lang="en-ID" sz="1100" i="1">
                                        <a:latin typeface="Cambria Math" panose="02040503050406030204" pitchFamily="18" charset="0"/>
                                      </a:rPr>
                                    </m:ctrlPr>
                                  </m:dPr>
                                  <m:e>
                                    <m:r>
                                      <a:rPr lang="en-ID" sz="1100" i="1">
                                        <a:latin typeface="Cambria Math" panose="02040503050406030204" pitchFamily="18" charset="0"/>
                                      </a:rPr>
                                      <m:t>𝑤</m:t>
                                    </m:r>
                                  </m:e>
                                </m:d>
                                <m:r>
                                  <a:rPr lang="en-ID" sz="1100" i="0">
                                    <a:latin typeface="Cambria Math" panose="02040503050406030204" pitchFamily="18" charset="0"/>
                                  </a:rPr>
                                  <m:t> </m:t>
                                </m:r>
                              </m:e>
                              <m:e>
                                <m:r>
                                  <a:rPr lang="en-ID" sz="1100" i="1">
                                    <a:latin typeface="Cambria Math" panose="02040503050406030204" pitchFamily="18" charset="0"/>
                                  </a:rPr>
                                  <m:t>𝑖𝑓</m:t>
                                </m:r>
                                <m:r>
                                  <a:rPr lang="en-ID" sz="1100" i="0">
                                    <a:latin typeface="Cambria Math" panose="02040503050406030204" pitchFamily="18" charset="0"/>
                                  </a:rPr>
                                  <m:t> |</m:t>
                                </m:r>
                                <m:r>
                                  <a:rPr lang="en-ID" sz="1100" i="1">
                                    <a:latin typeface="Cambria Math" panose="02040503050406030204" pitchFamily="18" charset="0"/>
                                  </a:rPr>
                                  <m:t>𝑤</m:t>
                                </m:r>
                                <m:r>
                                  <a:rPr lang="en-ID" sz="1100" i="0">
                                    <a:latin typeface="Cambria Math" panose="02040503050406030204" pitchFamily="18" charset="0"/>
                                  </a:rPr>
                                  <m:t>|≤</m:t>
                                </m:r>
                                <m:r>
                                  <a:rPr lang="en-ID" sz="1100" i="1">
                                    <a:latin typeface="Cambria Math" panose="02040503050406030204" pitchFamily="18" charset="0"/>
                                  </a:rPr>
                                  <m:t>𝜆</m:t>
                                </m:r>
                              </m:e>
                            </m:mr>
                            <m:mr>
                              <m:e>
                                <m:r>
                                  <a:rPr lang="en-ID" sz="1100" i="0">
                                    <a:latin typeface="Cambria Math" panose="02040503050406030204" pitchFamily="18" charset="0"/>
                                  </a:rPr>
                                  <m:t>−</m:t>
                                </m:r>
                                <m:f>
                                  <m:fPr>
                                    <m:ctrlPr>
                                      <a:rPr lang="en-ID" sz="1100" i="1">
                                        <a:latin typeface="Cambria Math" panose="02040503050406030204" pitchFamily="18" charset="0"/>
                                      </a:rPr>
                                    </m:ctrlPr>
                                  </m:fPr>
                                  <m:num>
                                    <m:d>
                                      <m:dPr>
                                        <m:ctrlPr>
                                          <a:rPr lang="en-ID" sz="1100" i="1">
                                            <a:latin typeface="Cambria Math" panose="02040503050406030204" pitchFamily="18" charset="0"/>
                                          </a:rPr>
                                        </m:ctrlPr>
                                      </m:dPr>
                                      <m:e>
                                        <m:sSup>
                                          <m:sSupPr>
                                            <m:ctrlPr>
                                              <a:rPr lang="en-ID" sz="1100" i="1">
                                                <a:latin typeface="Cambria Math" panose="02040503050406030204" pitchFamily="18" charset="0"/>
                                              </a:rPr>
                                            </m:ctrlPr>
                                          </m:sSupPr>
                                          <m:e>
                                            <m:d>
                                              <m:dPr>
                                                <m:begChr m:val="|"/>
                                                <m:endChr m:val="|"/>
                                                <m:ctrlPr>
                                                  <a:rPr lang="en-ID" sz="1100" i="1">
                                                    <a:latin typeface="Cambria Math" panose="02040503050406030204" pitchFamily="18" charset="0"/>
                                                  </a:rPr>
                                                </m:ctrlPr>
                                              </m:dPr>
                                              <m:e>
                                                <m:r>
                                                  <a:rPr lang="en-ID" sz="1100" i="1">
                                                    <a:latin typeface="Cambria Math" panose="02040503050406030204" pitchFamily="18" charset="0"/>
                                                  </a:rPr>
                                                  <m:t>𝑤</m:t>
                                                </m:r>
                                              </m:e>
                                            </m:d>
                                          </m:e>
                                          <m:sup>
                                            <m:r>
                                              <a:rPr lang="en-ID" sz="1100" i="0">
                                                <a:latin typeface="Cambria Math" panose="02040503050406030204" pitchFamily="18" charset="0"/>
                                              </a:rPr>
                                              <m:t>2</m:t>
                                            </m:r>
                                          </m:sup>
                                        </m:sSup>
                                        <m:r>
                                          <a:rPr lang="en-ID" sz="1100" i="0">
                                            <a:latin typeface="Cambria Math" panose="02040503050406030204" pitchFamily="18" charset="0"/>
                                          </a:rPr>
                                          <m:t>−</m:t>
                                        </m:r>
                                        <m:r>
                                          <a:rPr lang="en-ID" sz="1100" i="0">
                                            <a:latin typeface="Cambria Math" panose="02040503050406030204" pitchFamily="18" charset="0"/>
                                          </a:rPr>
                                          <m:t>2</m:t>
                                        </m:r>
                                        <m:r>
                                          <a:rPr lang="en-ID" sz="1100" i="1">
                                            <a:latin typeface="Cambria Math" panose="02040503050406030204" pitchFamily="18" charset="0"/>
                                          </a:rPr>
                                          <m:t>𝑎</m:t>
                                        </m:r>
                                        <m:r>
                                          <a:rPr lang="en-ID" sz="1100" i="1">
                                            <a:latin typeface="Cambria Math" panose="02040503050406030204" pitchFamily="18" charset="0"/>
                                          </a:rPr>
                                          <m:t>𝜆</m:t>
                                        </m:r>
                                        <m:d>
                                          <m:dPr>
                                            <m:begChr m:val="|"/>
                                            <m:endChr m:val="|"/>
                                            <m:ctrlPr>
                                              <a:rPr lang="en-ID" sz="1100" i="1">
                                                <a:latin typeface="Cambria Math" panose="02040503050406030204" pitchFamily="18" charset="0"/>
                                              </a:rPr>
                                            </m:ctrlPr>
                                          </m:dPr>
                                          <m:e>
                                            <m:r>
                                              <a:rPr lang="en-ID" sz="1100" i="1">
                                                <a:latin typeface="Cambria Math" panose="02040503050406030204" pitchFamily="18" charset="0"/>
                                              </a:rPr>
                                              <m:t>𝑤</m:t>
                                            </m:r>
                                          </m:e>
                                        </m:d>
                                        <m:r>
                                          <a:rPr lang="en-ID" sz="1100" i="0">
                                            <a:latin typeface="Cambria Math" panose="02040503050406030204" pitchFamily="18" charset="0"/>
                                          </a:rPr>
                                          <m:t>+</m:t>
                                        </m:r>
                                        <m:sSup>
                                          <m:sSupPr>
                                            <m:ctrlPr>
                                              <a:rPr lang="en-ID" sz="1100" i="1">
                                                <a:latin typeface="Cambria Math" panose="02040503050406030204" pitchFamily="18" charset="0"/>
                                              </a:rPr>
                                            </m:ctrlPr>
                                          </m:sSupPr>
                                          <m:e>
                                            <m:r>
                                              <a:rPr lang="en-ID" sz="1100" i="1">
                                                <a:latin typeface="Cambria Math" panose="02040503050406030204" pitchFamily="18" charset="0"/>
                                              </a:rPr>
                                              <m:t>𝜆</m:t>
                                            </m:r>
                                          </m:e>
                                          <m:sup>
                                            <m:r>
                                              <a:rPr lang="en-ID" sz="1100" i="0">
                                                <a:latin typeface="Cambria Math" panose="02040503050406030204" pitchFamily="18" charset="0"/>
                                              </a:rPr>
                                              <m:t>2</m:t>
                                            </m:r>
                                          </m:sup>
                                        </m:sSup>
                                      </m:e>
                                    </m:d>
                                  </m:num>
                                  <m:den>
                                    <m:d>
                                      <m:dPr>
                                        <m:begChr m:val=""/>
                                        <m:ctrlPr>
                                          <a:rPr lang="en-ID" sz="1100" i="1">
                                            <a:latin typeface="Cambria Math" panose="02040503050406030204" pitchFamily="18" charset="0"/>
                                          </a:rPr>
                                        </m:ctrlPr>
                                      </m:dPr>
                                      <m:e>
                                        <m:r>
                                          <a:rPr lang="en-ID" sz="1100" i="0">
                                            <a:latin typeface="Cambria Math" panose="02040503050406030204" pitchFamily="18" charset="0"/>
                                          </a:rPr>
                                          <m:t>2</m:t>
                                        </m:r>
                                        <m:r>
                                          <a:rPr lang="en-ID" sz="1100" i="0">
                                            <a:latin typeface="Cambria Math" panose="02040503050406030204" pitchFamily="18" charset="0"/>
                                          </a:rPr>
                                          <m:t>(</m:t>
                                        </m:r>
                                        <m:r>
                                          <a:rPr lang="en-ID" sz="1100" i="1">
                                            <a:latin typeface="Cambria Math" panose="02040503050406030204" pitchFamily="18" charset="0"/>
                                          </a:rPr>
                                          <m:t>𝑎</m:t>
                                        </m:r>
                                        <m:r>
                                          <a:rPr lang="en-ID" sz="1100" i="0">
                                            <a:latin typeface="Cambria Math" panose="02040503050406030204" pitchFamily="18" charset="0"/>
                                          </a:rPr>
                                          <m:t>−</m:t>
                                        </m:r>
                                        <m:r>
                                          <a:rPr lang="en-ID" sz="1100" i="0">
                                            <a:latin typeface="Cambria Math" panose="02040503050406030204" pitchFamily="18" charset="0"/>
                                          </a:rPr>
                                          <m:t>1</m:t>
                                        </m:r>
                                      </m:e>
                                    </m:d>
                                  </m:den>
                                </m:f>
                              </m:e>
                              <m:e>
                                <m:r>
                                  <a:rPr lang="en-ID" sz="1100" i="1">
                                    <a:latin typeface="Cambria Math" panose="02040503050406030204" pitchFamily="18" charset="0"/>
                                  </a:rPr>
                                  <m:t>𝑖𝑓</m:t>
                                </m:r>
                                <m:r>
                                  <a:rPr lang="en-ID" sz="1100" i="0">
                                    <a:latin typeface="Cambria Math" panose="02040503050406030204" pitchFamily="18" charset="0"/>
                                  </a:rPr>
                                  <m:t> </m:t>
                                </m:r>
                                <m:r>
                                  <a:rPr lang="en-ID" sz="1100" i="1">
                                    <a:latin typeface="Cambria Math" panose="02040503050406030204" pitchFamily="18" charset="0"/>
                                  </a:rPr>
                                  <m:t>𝜆</m:t>
                                </m:r>
                                <m:r>
                                  <a:rPr lang="en-ID" sz="1100" i="0">
                                    <a:latin typeface="Cambria Math" panose="02040503050406030204" pitchFamily="18" charset="0"/>
                                  </a:rPr>
                                  <m:t>&lt;|</m:t>
                                </m:r>
                                <m:r>
                                  <a:rPr lang="en-ID" sz="1100" i="1">
                                    <a:latin typeface="Cambria Math" panose="02040503050406030204" pitchFamily="18" charset="0"/>
                                  </a:rPr>
                                  <m:t>𝑤</m:t>
                                </m:r>
                                <m:r>
                                  <a:rPr lang="en-ID" sz="1100" i="0">
                                    <a:latin typeface="Cambria Math" panose="02040503050406030204" pitchFamily="18" charset="0"/>
                                  </a:rPr>
                                  <m:t>|≤</m:t>
                                </m:r>
                                <m:r>
                                  <a:rPr lang="en-ID" sz="1100" i="1">
                                    <a:latin typeface="Cambria Math" panose="02040503050406030204" pitchFamily="18" charset="0"/>
                                  </a:rPr>
                                  <m:t>𝑎</m:t>
                                </m:r>
                                <m:r>
                                  <a:rPr lang="en-ID" sz="1100" i="1">
                                    <a:latin typeface="Cambria Math" panose="02040503050406030204" pitchFamily="18" charset="0"/>
                                  </a:rPr>
                                  <m:t>𝜆</m:t>
                                </m:r>
                              </m:e>
                            </m:mr>
                            <m:mr>
                              <m:e>
                                <m:f>
                                  <m:fPr>
                                    <m:ctrlPr>
                                      <a:rPr lang="en-ID" sz="1100" i="1">
                                        <a:latin typeface="Cambria Math" panose="02040503050406030204" pitchFamily="18" charset="0"/>
                                      </a:rPr>
                                    </m:ctrlPr>
                                  </m:fPr>
                                  <m:num>
                                    <m:d>
                                      <m:dPr>
                                        <m:endChr m:val=""/>
                                        <m:ctrlPr>
                                          <a:rPr lang="en-ID" sz="1100" i="1">
                                            <a:latin typeface="Cambria Math" panose="02040503050406030204" pitchFamily="18" charset="0"/>
                                          </a:rPr>
                                        </m:ctrlPr>
                                      </m:dPr>
                                      <m:e>
                                        <m:r>
                                          <a:rPr lang="en-ID" sz="1100" i="1">
                                            <a:latin typeface="Cambria Math" panose="02040503050406030204" pitchFamily="18" charset="0"/>
                                          </a:rPr>
                                          <m:t>𝑎</m:t>
                                        </m:r>
                                        <m:r>
                                          <a:rPr lang="en-ID" sz="1100" i="0">
                                            <a:latin typeface="Cambria Math" panose="02040503050406030204" pitchFamily="18" charset="0"/>
                                          </a:rPr>
                                          <m:t>+</m:t>
                                        </m:r>
                                        <m:r>
                                          <a:rPr lang="en-ID" sz="1100" i="0">
                                            <a:latin typeface="Cambria Math" panose="02040503050406030204" pitchFamily="18" charset="0"/>
                                          </a:rPr>
                                          <m:t>1</m:t>
                                        </m:r>
                                        <m:r>
                                          <a:rPr lang="en-ID" sz="1100" i="0">
                                            <a:latin typeface="Cambria Math" panose="02040503050406030204" pitchFamily="18" charset="0"/>
                                          </a:rPr>
                                          <m:t>)</m:t>
                                        </m:r>
                                        <m:sSup>
                                          <m:sSupPr>
                                            <m:ctrlPr>
                                              <a:rPr lang="en-ID" sz="1100" i="1">
                                                <a:latin typeface="Cambria Math" panose="02040503050406030204" pitchFamily="18" charset="0"/>
                                              </a:rPr>
                                            </m:ctrlPr>
                                          </m:sSupPr>
                                          <m:e>
                                            <m:r>
                                              <a:rPr lang="en-ID" sz="1100" i="1">
                                                <a:latin typeface="Cambria Math" panose="02040503050406030204" pitchFamily="18" charset="0"/>
                                              </a:rPr>
                                              <m:t>𝜆</m:t>
                                            </m:r>
                                          </m:e>
                                          <m:sup>
                                            <m:r>
                                              <a:rPr lang="en-ID" sz="1100" i="0">
                                                <a:latin typeface="Cambria Math" panose="02040503050406030204" pitchFamily="18" charset="0"/>
                                              </a:rPr>
                                              <m:t>2</m:t>
                                            </m:r>
                                          </m:sup>
                                        </m:sSup>
                                      </m:e>
                                    </m:d>
                                  </m:num>
                                  <m:den>
                                    <m:r>
                                      <a:rPr lang="en-ID" sz="1100" i="0">
                                        <a:latin typeface="Cambria Math" panose="02040503050406030204" pitchFamily="18" charset="0"/>
                                      </a:rPr>
                                      <m:t>2</m:t>
                                    </m:r>
                                  </m:den>
                                </m:f>
                              </m:e>
                              <m:e>
                                <m:r>
                                  <a:rPr lang="en-ID" sz="1100" i="1">
                                    <a:latin typeface="Cambria Math" panose="02040503050406030204" pitchFamily="18" charset="0"/>
                                  </a:rPr>
                                  <m:t>𝑖𝑓</m:t>
                                </m:r>
                                <m:r>
                                  <a:rPr lang="en-ID" sz="1100" i="0">
                                    <a:latin typeface="Cambria Math" panose="02040503050406030204" pitchFamily="18" charset="0"/>
                                  </a:rPr>
                                  <m:t> |</m:t>
                                </m:r>
                                <m:r>
                                  <a:rPr lang="en-ID" sz="1100" i="1">
                                    <a:latin typeface="Cambria Math" panose="02040503050406030204" pitchFamily="18" charset="0"/>
                                  </a:rPr>
                                  <m:t>𝑤</m:t>
                                </m:r>
                                <m:r>
                                  <a:rPr lang="en-ID" sz="1100" i="0">
                                    <a:latin typeface="Cambria Math" panose="02040503050406030204" pitchFamily="18" charset="0"/>
                                  </a:rPr>
                                  <m:t>&gt;</m:t>
                                </m:r>
                                <m:r>
                                  <a:rPr lang="en-ID" sz="1100" i="1">
                                    <a:latin typeface="Cambria Math" panose="02040503050406030204" pitchFamily="18" charset="0"/>
                                  </a:rPr>
                                  <m:t>𝑎</m:t>
                                </m:r>
                                <m:r>
                                  <a:rPr lang="en-ID" sz="1100" i="1">
                                    <a:latin typeface="Cambria Math" panose="02040503050406030204" pitchFamily="18" charset="0"/>
                                  </a:rPr>
                                  <m:t>𝜆</m:t>
                                </m:r>
                              </m:e>
                            </m:mr>
                          </m:m>
                        </m:e>
                      </m:d>
                    </m:oMath>
                  </m:oMathPara>
                </a14:m>
                <a:endParaRPr lang="en-ID" sz="1100" dirty="0"/>
              </a:p>
            </p:txBody>
          </p:sp>
        </mc:Choice>
        <mc:Fallback>
          <p:sp>
            <p:nvSpPr>
              <p:cNvPr id="5" name="Rectangle 4"/>
              <p:cNvSpPr>
                <a:spLocks noRot="1" noChangeAspect="1" noMove="1" noResize="1" noEditPoints="1" noAdjustHandles="1" noChangeArrowheads="1" noChangeShapeType="1" noTextEdit="1"/>
              </p:cNvSpPr>
              <p:nvPr/>
            </p:nvSpPr>
            <p:spPr>
              <a:xfrm>
                <a:off x="1661412" y="4159768"/>
                <a:ext cx="4572000" cy="1058495"/>
              </a:xfrm>
              <a:prstGeom prst="rect">
                <a:avLst/>
              </a:prstGeom>
              <a:blipFill rotWithShape="1">
                <a:blip r:embed="rId3"/>
                <a:stretch>
                  <a:fillRect l="-6" t="-49" r="6" b="44"/>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0498"/>
            <a:ext cx="9144000" cy="576064"/>
          </a:xfrm>
        </p:spPr>
        <p:txBody>
          <a:bodyPr/>
          <a:lstStyle/>
          <a:p>
            <a:pPr>
              <a:lnSpc>
                <a:spcPct val="60000"/>
              </a:lnSpc>
            </a:pPr>
            <a:r>
              <a:rPr lang="en-ID" dirty="0">
                <a:solidFill>
                  <a:schemeClr val="tx1">
                    <a:lumMod val="75000"/>
                    <a:lumOff val="25000"/>
                  </a:schemeClr>
                </a:solidFill>
                <a:latin typeface="Futura Md BT" panose="020B0602020204020303" pitchFamily="34" charset="0"/>
              </a:rPr>
              <a:t>Elastic SCAD</a:t>
            </a:r>
            <a:endParaRPr lang="en-ID" dirty="0">
              <a:solidFill>
                <a:schemeClr val="tx1">
                  <a:lumMod val="75000"/>
                  <a:lumOff val="25000"/>
                </a:schemeClr>
              </a:solidFill>
              <a:latin typeface="Futura Md BT" panose="020B0602020204020303" pitchFamily="34" charset="0"/>
            </a:endParaRPr>
          </a:p>
        </p:txBody>
      </p:sp>
      <p:sp>
        <p:nvSpPr>
          <p:cNvPr id="3" name="TextBox 27"/>
          <p:cNvSpPr txBox="1"/>
          <p:nvPr/>
        </p:nvSpPr>
        <p:spPr>
          <a:xfrm>
            <a:off x="306070" y="1014095"/>
            <a:ext cx="8837930" cy="116615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i="1" dirty="0"/>
              <a:t>Penalty </a:t>
            </a:r>
            <a:r>
              <a:rPr lang="en-US" sz="1200" dirty="0"/>
              <a:t>SCAD </a:t>
            </a:r>
            <a:r>
              <a:rPr lang="en-US" sz="1200" dirty="0" err="1"/>
              <a:t>memilih</a:t>
            </a:r>
            <a:r>
              <a:rPr lang="en-US" sz="1200" dirty="0"/>
              <a:t> </a:t>
            </a:r>
            <a:r>
              <a:rPr lang="en-US" sz="1200" dirty="0" err="1"/>
              <a:t>terlalu</a:t>
            </a:r>
            <a:r>
              <a:rPr lang="en-US" sz="1200" dirty="0"/>
              <a:t> </a:t>
            </a:r>
            <a:r>
              <a:rPr lang="en-US" sz="1200" dirty="0" err="1"/>
              <a:t>ketat</a:t>
            </a:r>
            <a:r>
              <a:rPr lang="en-US" sz="1200" dirty="0"/>
              <a:t> pada </a:t>
            </a:r>
            <a:r>
              <a:rPr lang="en-US" sz="1200" dirty="0" err="1"/>
              <a:t>fitur</a:t>
            </a:r>
            <a:r>
              <a:rPr lang="en-US" sz="1200" dirty="0"/>
              <a:t> </a:t>
            </a:r>
            <a:r>
              <a:rPr lang="en-US" sz="1200" dirty="0" err="1"/>
              <a:t>atau</a:t>
            </a:r>
            <a:r>
              <a:rPr lang="en-US" sz="1200" dirty="0"/>
              <a:t> variable pada data </a:t>
            </a:r>
            <a:r>
              <a:rPr lang="en-US" sz="1200" i="1" dirty="0"/>
              <a:t>non-sparse</a:t>
            </a:r>
            <a:r>
              <a:rPr lang="en-US" sz="1200" dirty="0"/>
              <a:t>.</a:t>
            </a:r>
            <a:endParaRPr lang="en-US" sz="1200" dirty="0"/>
          </a:p>
          <a:p>
            <a:pPr marL="171450" indent="-171450">
              <a:lnSpc>
                <a:spcPct val="150000"/>
              </a:lnSpc>
              <a:buFont typeface="Arial" panose="020B0604020202020204" pitchFamily="34" charset="0"/>
              <a:buChar char="•"/>
            </a:pPr>
            <a:r>
              <a:rPr lang="en-US" sz="1200" dirty="0"/>
              <a:t>Pada </a:t>
            </a:r>
            <a:r>
              <a:rPr lang="en-US" sz="1200" dirty="0" err="1"/>
              <a:t>metode</a:t>
            </a:r>
            <a:r>
              <a:rPr lang="en-US" sz="1200" dirty="0"/>
              <a:t> </a:t>
            </a:r>
            <a:r>
              <a:rPr lang="en-US" sz="1200" i="1" dirty="0"/>
              <a:t>elastic </a:t>
            </a:r>
            <a:r>
              <a:rPr lang="en-US" sz="1200" dirty="0"/>
              <a:t>SCAD </a:t>
            </a:r>
            <a:r>
              <a:rPr lang="en-US" sz="1200" dirty="0" err="1"/>
              <a:t>mengusulkan</a:t>
            </a:r>
            <a:r>
              <a:rPr lang="en-US" sz="1200" dirty="0"/>
              <a:t> </a:t>
            </a:r>
            <a:r>
              <a:rPr lang="en-US" sz="1200" dirty="0" err="1"/>
              <a:t>kombinasi</a:t>
            </a:r>
            <a:r>
              <a:rPr lang="en-US" sz="1200" dirty="0"/>
              <a:t> </a:t>
            </a:r>
            <a:r>
              <a:rPr lang="en-US" sz="1200" dirty="0" err="1"/>
              <a:t>antara</a:t>
            </a:r>
            <a:r>
              <a:rPr lang="en-US" sz="1200" dirty="0"/>
              <a:t> </a:t>
            </a:r>
            <a:r>
              <a:rPr lang="en-US" sz="1200" dirty="0" err="1"/>
              <a:t>metode</a:t>
            </a:r>
            <a:r>
              <a:rPr lang="en-US" sz="1200" dirty="0"/>
              <a:t> SCAD dan </a:t>
            </a:r>
            <a:r>
              <a:rPr lang="en-US" sz="1200" dirty="0" err="1"/>
              <a:t>metode</a:t>
            </a:r>
            <a:r>
              <a:rPr lang="en-US" sz="1200" dirty="0"/>
              <a:t> </a:t>
            </a:r>
            <a:r>
              <a:rPr lang="en-US" sz="1200" i="1" dirty="0"/>
              <a:t>ridge</a:t>
            </a:r>
            <a:r>
              <a:rPr lang="en-US" sz="1200" dirty="0"/>
              <a:t> </a:t>
            </a:r>
            <a:r>
              <a:rPr lang="en-US" sz="1200" dirty="0" err="1"/>
              <a:t>dengan</a:t>
            </a:r>
            <a:r>
              <a:rPr lang="en-US" sz="1200" dirty="0"/>
              <a:t> </a:t>
            </a:r>
            <a:r>
              <a:rPr lang="en-US" sz="1200" dirty="0" err="1"/>
              <a:t>mempertahankan</a:t>
            </a:r>
            <a:r>
              <a:rPr lang="en-US" sz="1200" dirty="0"/>
              <a:t> </a:t>
            </a:r>
            <a:r>
              <a:rPr lang="en-US" sz="1200" dirty="0" err="1"/>
              <a:t>keunggulan</a:t>
            </a:r>
            <a:r>
              <a:rPr lang="en-US" sz="1200" dirty="0"/>
              <a:t> </a:t>
            </a:r>
            <a:r>
              <a:rPr lang="en-US" sz="1200" dirty="0" err="1"/>
              <a:t>metode</a:t>
            </a:r>
            <a:r>
              <a:rPr lang="en-US" sz="1200" dirty="0"/>
              <a:t> </a:t>
            </a:r>
            <a:r>
              <a:rPr lang="en-US" sz="1200" dirty="0" err="1"/>
              <a:t>keduanya</a:t>
            </a:r>
            <a:endParaRPr lang="en-US" sz="1200" dirty="0"/>
          </a:p>
          <a:p>
            <a:pPr marL="171450" indent="-171450">
              <a:lnSpc>
                <a:spcPct val="150000"/>
              </a:lnSpc>
              <a:buFont typeface="Arial" panose="020B0604020202020204" pitchFamily="34" charset="0"/>
              <a:buChar char="•"/>
            </a:pPr>
            <a:r>
              <a:rPr lang="en-US" sz="1200" dirty="0" err="1"/>
              <a:t>Bentuk</a:t>
            </a:r>
            <a:r>
              <a:rPr lang="en-US" sz="1200" dirty="0"/>
              <a:t> </a:t>
            </a:r>
            <a:r>
              <a:rPr lang="en-US" sz="1200" i="1" dirty="0"/>
              <a:t>penalty Elastic </a:t>
            </a:r>
            <a:r>
              <a:rPr lang="en-US" sz="1200" dirty="0"/>
              <a:t>SCAD </a:t>
            </a:r>
            <a:r>
              <a:rPr lang="en-US" sz="1200" dirty="0" err="1"/>
              <a:t>sebagai</a:t>
            </a:r>
            <a:r>
              <a:rPr lang="en-US" sz="1200" dirty="0"/>
              <a:t> </a:t>
            </a:r>
            <a:r>
              <a:rPr lang="en-US" sz="1200" dirty="0" err="1"/>
              <a:t>berikut</a:t>
            </a:r>
            <a:r>
              <a:rPr lang="en-US" sz="1200" dirty="0"/>
              <a:t> :</a:t>
            </a:r>
            <a:endParaRPr lang="en-ID" sz="1200" dirty="0"/>
          </a:p>
        </p:txBody>
      </p:sp>
      <mc:AlternateContent xmlns:mc="http://schemas.openxmlformats.org/markup-compatibility/2006">
        <mc:Choice xmlns:a14="http://schemas.microsoft.com/office/drawing/2010/main" Requires="a14">
          <p:sp>
            <p:nvSpPr>
              <p:cNvPr id="4" name="Rectangle 3"/>
              <p:cNvSpPr/>
              <p:nvPr/>
            </p:nvSpPr>
            <p:spPr>
              <a:xfrm>
                <a:off x="2480049" y="2131822"/>
                <a:ext cx="4183902" cy="8798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D" i="1">
                          <a:latin typeface="Cambria Math" panose="02040503050406030204" pitchFamily="18" charset="0"/>
                        </a:rPr>
                        <m:t>𝑝𝑒𝑛</m:t>
                      </m:r>
                      <m:r>
                        <a:rPr lang="en-ID" i="0">
                          <a:latin typeface="Cambria Math" panose="02040503050406030204" pitchFamily="18" charset="0"/>
                        </a:rPr>
                        <m:t>(</m:t>
                      </m:r>
                      <m:r>
                        <a:rPr lang="en-ID" i="1">
                          <a:latin typeface="Cambria Math" panose="02040503050406030204" pitchFamily="18" charset="0"/>
                        </a:rPr>
                        <m:t>𝛽</m:t>
                      </m:r>
                      <m:r>
                        <a:rPr lang="en-ID" i="0">
                          <a:latin typeface="Cambria Math" panose="02040503050406030204" pitchFamily="18" charset="0"/>
                        </a:rPr>
                        <m:t>)= </m:t>
                      </m:r>
                      <m:nary>
                        <m:naryPr>
                          <m:chr m:val="∑"/>
                          <m:limLoc m:val="undOvr"/>
                          <m:ctrlPr>
                            <a:rPr lang="en-ID" i="1">
                              <a:latin typeface="Cambria Math" panose="02040503050406030204" pitchFamily="18" charset="0"/>
                            </a:rPr>
                          </m:ctrlPr>
                        </m:naryPr>
                        <m:sub>
                          <m:r>
                            <a:rPr lang="en-ID" i="1">
                              <a:latin typeface="Cambria Math" panose="02040503050406030204" pitchFamily="18" charset="0"/>
                            </a:rPr>
                            <m:t>𝑗</m:t>
                          </m:r>
                          <m:r>
                            <a:rPr lang="en-ID" i="0">
                              <a:latin typeface="Cambria Math" panose="02040503050406030204" pitchFamily="18" charset="0"/>
                            </a:rPr>
                            <m:t>=</m:t>
                          </m:r>
                          <m:r>
                            <a:rPr lang="en-ID" i="0">
                              <a:latin typeface="Cambria Math" panose="02040503050406030204" pitchFamily="18" charset="0"/>
                            </a:rPr>
                            <m:t>1</m:t>
                          </m:r>
                        </m:sub>
                        <m:sup>
                          <m:r>
                            <a:rPr lang="en-ID" i="1">
                              <a:latin typeface="Cambria Math" panose="02040503050406030204" pitchFamily="18" charset="0"/>
                            </a:rPr>
                            <m:t>𝑝</m:t>
                          </m:r>
                        </m:sup>
                        <m:e>
                          <m:sSubSup>
                            <m:sSubSupPr>
                              <m:ctrlPr>
                                <a:rPr lang="en-ID" i="1">
                                  <a:latin typeface="Cambria Math" panose="02040503050406030204" pitchFamily="18" charset="0"/>
                                </a:rPr>
                              </m:ctrlPr>
                            </m:sSubSupPr>
                            <m:e>
                              <m:r>
                                <a:rPr lang="en-ID" i="1">
                                  <a:latin typeface="Cambria Math" panose="02040503050406030204" pitchFamily="18" charset="0"/>
                                </a:rPr>
                                <m:t>𝑝</m:t>
                              </m:r>
                            </m:e>
                            <m:sub>
                              <m:d>
                                <m:dPr>
                                  <m:begChr m:val=""/>
                                  <m:ctrlPr>
                                    <a:rPr lang="en-ID" i="1">
                                      <a:latin typeface="Cambria Math" panose="02040503050406030204" pitchFamily="18" charset="0"/>
                                    </a:rPr>
                                  </m:ctrlPr>
                                </m:dPr>
                                <m:e>
                                  <m:r>
                                    <a:rPr lang="en-ID" i="1">
                                      <a:latin typeface="Cambria Math" panose="02040503050406030204" pitchFamily="18" charset="0"/>
                                    </a:rPr>
                                    <m:t>𝑆𝐶𝐴𝐷</m:t>
                                  </m:r>
                                  <m:r>
                                    <a:rPr lang="en-ID" i="0">
                                      <a:latin typeface="Cambria Math" panose="02040503050406030204" pitchFamily="18" charset="0"/>
                                    </a:rPr>
                                    <m:t> (</m:t>
                                  </m:r>
                                  <m:sSub>
                                    <m:sSubPr>
                                      <m:ctrlPr>
                                        <a:rPr lang="en-ID" i="1">
                                          <a:latin typeface="Cambria Math" panose="02040503050406030204" pitchFamily="18" charset="0"/>
                                        </a:rPr>
                                      </m:ctrlPr>
                                    </m:sSubPr>
                                    <m:e>
                                      <m:r>
                                        <a:rPr lang="en-ID" i="1">
                                          <a:latin typeface="Cambria Math" panose="02040503050406030204" pitchFamily="18" charset="0"/>
                                        </a:rPr>
                                        <m:t>𝜆</m:t>
                                      </m:r>
                                    </m:e>
                                    <m:sub>
                                      <m:r>
                                        <a:rPr lang="en-ID" i="0">
                                          <a:latin typeface="Cambria Math" panose="02040503050406030204" pitchFamily="18" charset="0"/>
                                        </a:rPr>
                                        <m:t>1</m:t>
                                      </m:r>
                                    </m:sub>
                                  </m:sSub>
                                </m:e>
                              </m:d>
                            </m:sub>
                            <m:sup>
                              <m:r>
                                <a:rPr lang="en-ID" i="0">
                                  <a:latin typeface="Cambria Math" panose="02040503050406030204" pitchFamily="18" charset="0"/>
                                </a:rPr>
                                <m:t>′</m:t>
                              </m:r>
                            </m:sup>
                          </m:sSubSup>
                          <m:d>
                            <m:dPr>
                              <m:ctrlPr>
                                <a:rPr lang="en-ID" i="1">
                                  <a:latin typeface="Cambria Math" panose="02040503050406030204" pitchFamily="18" charset="0"/>
                                </a:rPr>
                              </m:ctrlPr>
                            </m:dPr>
                            <m:e>
                              <m:r>
                                <a:rPr lang="en-ID" i="1">
                                  <a:latin typeface="Cambria Math" panose="02040503050406030204" pitchFamily="18" charset="0"/>
                                </a:rPr>
                                <m:t>𝛽</m:t>
                              </m:r>
                            </m:e>
                          </m:d>
                          <m:r>
                            <a:rPr lang="en-ID" i="0">
                              <a:latin typeface="Cambria Math" panose="02040503050406030204" pitchFamily="18" charset="0"/>
                            </a:rPr>
                            <m:t>+ </m:t>
                          </m:r>
                          <m:sSub>
                            <m:sSubPr>
                              <m:ctrlPr>
                                <a:rPr lang="en-ID" i="1">
                                  <a:latin typeface="Cambria Math" panose="02040503050406030204" pitchFamily="18" charset="0"/>
                                </a:rPr>
                              </m:ctrlPr>
                            </m:sSubPr>
                            <m:e>
                              <m:r>
                                <a:rPr lang="en-ID" i="1">
                                  <a:latin typeface="Cambria Math" panose="02040503050406030204" pitchFamily="18" charset="0"/>
                                </a:rPr>
                                <m:t>𝜆</m:t>
                              </m:r>
                            </m:e>
                            <m:sub>
                              <m:r>
                                <a:rPr lang="en-ID" i="0">
                                  <a:latin typeface="Cambria Math" panose="02040503050406030204" pitchFamily="18" charset="0"/>
                                </a:rPr>
                                <m:t>2</m:t>
                              </m:r>
                            </m:sub>
                          </m:sSub>
                          <m:nary>
                            <m:naryPr>
                              <m:chr m:val="∑"/>
                              <m:limLoc m:val="undOvr"/>
                              <m:ctrlPr>
                                <a:rPr lang="en-ID" i="1">
                                  <a:latin typeface="Cambria Math" panose="02040503050406030204" pitchFamily="18" charset="0"/>
                                </a:rPr>
                              </m:ctrlPr>
                            </m:naryPr>
                            <m:sub>
                              <m:r>
                                <a:rPr lang="en-ID" i="1">
                                  <a:latin typeface="Cambria Math" panose="02040503050406030204" pitchFamily="18" charset="0"/>
                                </a:rPr>
                                <m:t>𝑗</m:t>
                              </m:r>
                              <m:r>
                                <a:rPr lang="en-ID" i="0">
                                  <a:latin typeface="Cambria Math" panose="02040503050406030204" pitchFamily="18" charset="0"/>
                                </a:rPr>
                                <m:t>=</m:t>
                              </m:r>
                              <m:r>
                                <a:rPr lang="en-ID" i="0">
                                  <a:latin typeface="Cambria Math" panose="02040503050406030204" pitchFamily="18" charset="0"/>
                                </a:rPr>
                                <m:t>1</m:t>
                              </m:r>
                            </m:sub>
                            <m:sup>
                              <m:r>
                                <a:rPr lang="en-ID" i="1">
                                  <a:latin typeface="Cambria Math" panose="02040503050406030204" pitchFamily="18" charset="0"/>
                                </a:rPr>
                                <m:t>𝑝</m:t>
                              </m:r>
                            </m:sup>
                            <m:e>
                              <m:sSup>
                                <m:sSupPr>
                                  <m:ctrlPr>
                                    <a:rPr lang="en-ID" i="1">
                                      <a:latin typeface="Cambria Math" panose="02040503050406030204" pitchFamily="18" charset="0"/>
                                    </a:rPr>
                                  </m:ctrlPr>
                                </m:sSupPr>
                                <m:e>
                                  <m:sSub>
                                    <m:sSubPr>
                                      <m:ctrlPr>
                                        <a:rPr lang="en-ID" i="1">
                                          <a:latin typeface="Cambria Math" panose="02040503050406030204" pitchFamily="18" charset="0"/>
                                        </a:rPr>
                                      </m:ctrlPr>
                                    </m:sSubPr>
                                    <m:e>
                                      <m:r>
                                        <a:rPr lang="en-ID" i="1">
                                          <a:latin typeface="Cambria Math" panose="02040503050406030204" pitchFamily="18" charset="0"/>
                                        </a:rPr>
                                        <m:t>𝛽</m:t>
                                      </m:r>
                                    </m:e>
                                    <m:sub>
                                      <m:r>
                                        <a:rPr lang="en-ID" i="1">
                                          <a:latin typeface="Cambria Math" panose="02040503050406030204" pitchFamily="18" charset="0"/>
                                        </a:rPr>
                                        <m:t>𝑗</m:t>
                                      </m:r>
                                    </m:sub>
                                  </m:sSub>
                                </m:e>
                                <m:sup>
                                  <m:r>
                                    <a:rPr lang="en-ID" i="0">
                                      <a:latin typeface="Cambria Math" panose="02040503050406030204" pitchFamily="18" charset="0"/>
                                    </a:rPr>
                                    <m:t>2</m:t>
                                  </m:r>
                                </m:sup>
                              </m:sSup>
                            </m:e>
                          </m:nary>
                        </m:e>
                      </m:nary>
                    </m:oMath>
                  </m:oMathPara>
                </a14:m>
                <a:endParaRPr lang="en-ID" dirty="0"/>
              </a:p>
            </p:txBody>
          </p:sp>
        </mc:Choice>
        <mc:Fallback>
          <p:sp>
            <p:nvSpPr>
              <p:cNvPr id="4" name="Rectangle 3"/>
              <p:cNvSpPr>
                <a:spLocks noRot="1" noChangeAspect="1" noMove="1" noResize="1" noEditPoints="1" noAdjustHandles="1" noChangeArrowheads="1" noChangeShapeType="1" noTextEdit="1"/>
              </p:cNvSpPr>
              <p:nvPr/>
            </p:nvSpPr>
            <p:spPr>
              <a:xfrm>
                <a:off x="2480049" y="2131822"/>
                <a:ext cx="4183902" cy="879856"/>
              </a:xfrm>
              <a:prstGeom prst="rect">
                <a:avLst/>
              </a:prstGeom>
              <a:blipFill rotWithShape="1">
                <a:blip r:embed="rId1"/>
                <a:stretch>
                  <a:fillRect l="-9" t="-14" r="6" b="58"/>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526790" y="1404124"/>
            <a:ext cx="680944" cy="761484"/>
            <a:chOff x="2391994" y="1635646"/>
            <a:chExt cx="805454" cy="1584088"/>
          </a:xfrm>
        </p:grpSpPr>
        <p:sp>
          <p:nvSpPr>
            <p:cNvPr id="38" name="Rectangle 37"/>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Isosceles Triangle 38"/>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6" name="Group 5"/>
          <p:cNvGrpSpPr/>
          <p:nvPr/>
        </p:nvGrpSpPr>
        <p:grpSpPr>
          <a:xfrm>
            <a:off x="3342570" y="1331726"/>
            <a:ext cx="680944" cy="833905"/>
            <a:chOff x="2391994" y="1635646"/>
            <a:chExt cx="805454" cy="1584088"/>
          </a:xfrm>
          <a:solidFill>
            <a:srgbClr val="9AD3E9"/>
          </a:solidFill>
        </p:grpSpPr>
        <p:sp>
          <p:nvSpPr>
            <p:cNvPr id="4" name="Rectangle 3"/>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8" name="Group 7"/>
          <p:cNvGrpSpPr/>
          <p:nvPr/>
        </p:nvGrpSpPr>
        <p:grpSpPr>
          <a:xfrm>
            <a:off x="1342454" y="1360583"/>
            <a:ext cx="2664296" cy="901412"/>
            <a:chOff x="496119" y="2469560"/>
            <a:chExt cx="1752190" cy="901412"/>
          </a:xfrm>
          <a:noFill/>
        </p:grpSpPr>
        <p:sp>
          <p:nvSpPr>
            <p:cNvPr id="9" name="TextBox 8"/>
            <p:cNvSpPr txBox="1"/>
            <p:nvPr/>
          </p:nvSpPr>
          <p:spPr>
            <a:xfrm>
              <a:off x="496119" y="2724641"/>
              <a:ext cx="1285832" cy="646331"/>
            </a:xfrm>
            <a:prstGeom prst="rect">
              <a:avLst/>
            </a:prstGeom>
            <a:grp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Produk</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mempunyai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dua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atribut</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yaitu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mutu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produk</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ciri-ciri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produk</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p:txBody>
        </p:sp>
        <p:sp>
          <p:nvSpPr>
            <p:cNvPr id="10" name="TextBox 9"/>
            <p:cNvSpPr txBox="1"/>
            <p:nvPr/>
          </p:nvSpPr>
          <p:spPr>
            <a:xfrm>
              <a:off x="496119" y="2469560"/>
              <a:ext cx="1752190" cy="307777"/>
            </a:xfrm>
            <a:prstGeom prst="rect">
              <a:avLst/>
            </a:prstGeom>
            <a:noFill/>
          </p:spPr>
          <p:txBody>
            <a:bodyPr wrap="square" rtlCol="0">
              <a:spAutoFit/>
            </a:bodyPr>
            <a:lstStyle/>
            <a:p>
              <a:r>
                <a:rPr lang="en-US" altLang="ko-KR" sz="1400" b="1" dirty="0">
                  <a:solidFill>
                    <a:schemeClr val="accent2"/>
                  </a:solidFill>
                  <a:cs typeface="Arial" panose="020B0604020202020204" pitchFamily="34" charset="0"/>
                </a:rPr>
                <a:t>Product</a:t>
              </a:r>
              <a:endParaRPr lang="ko-KR" altLang="en-US" sz="1400" b="1" dirty="0">
                <a:solidFill>
                  <a:schemeClr val="accent2"/>
                </a:solidFill>
                <a:cs typeface="Arial" panose="020B0604020202020204" pitchFamily="34" charset="0"/>
              </a:endParaRPr>
            </a:p>
          </p:txBody>
        </p:sp>
      </p:grpSp>
      <p:sp>
        <p:nvSpPr>
          <p:cNvPr id="11" name="TextBox 10"/>
          <p:cNvSpPr txBox="1"/>
          <p:nvPr/>
        </p:nvSpPr>
        <p:spPr>
          <a:xfrm>
            <a:off x="483838" y="1352326"/>
            <a:ext cx="70912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01</a:t>
            </a:r>
            <a:endParaRPr lang="ko-KR" altLang="en-US" sz="2800" b="1" dirty="0">
              <a:solidFill>
                <a:schemeClr val="bg1"/>
              </a:solidFill>
              <a:cs typeface="Arial" panose="020B0604020202020204" pitchFamily="34" charset="0"/>
            </a:endParaRPr>
          </a:p>
        </p:txBody>
      </p:sp>
      <p:grpSp>
        <p:nvGrpSpPr>
          <p:cNvPr id="15" name="Group 14"/>
          <p:cNvGrpSpPr/>
          <p:nvPr/>
        </p:nvGrpSpPr>
        <p:grpSpPr>
          <a:xfrm>
            <a:off x="4185332" y="1355065"/>
            <a:ext cx="2258031" cy="1270744"/>
            <a:chOff x="-190294" y="2460721"/>
            <a:chExt cx="1752190" cy="1270744"/>
          </a:xfrm>
          <a:noFill/>
        </p:grpSpPr>
        <p:sp>
          <p:nvSpPr>
            <p:cNvPr id="16" name="TextBox 15"/>
            <p:cNvSpPr txBox="1"/>
            <p:nvPr/>
          </p:nvSpPr>
          <p:spPr>
            <a:xfrm>
              <a:off x="-190294" y="2715802"/>
              <a:ext cx="1752190" cy="1015663"/>
            </a:xfrm>
            <a:prstGeom prst="rect">
              <a:avLst/>
            </a:prstGeom>
            <a:grpFill/>
          </p:spPr>
          <p:txBody>
            <a:bodyPr wrap="square" rtlCol="0">
              <a:spAutoFit/>
            </a:bodyPr>
            <a:lstStyle/>
            <a:p>
              <a:r>
                <a:rPr lang="en-ID" altLang="en-US" sz="1200" dirty="0">
                  <a:solidFill>
                    <a:schemeClr val="tx1">
                      <a:lumMod val="75000"/>
                      <a:lumOff val="25000"/>
                    </a:schemeClr>
                  </a:solidFill>
                  <a:cs typeface="Arial" panose="020B0604020202020204" pitchFamily="34" charset="0"/>
                </a:rPr>
                <a:t>P</a:t>
              </a:r>
              <a:r>
                <a:rPr lang="en-US" altLang="ko-KR" sz="1200" dirty="0" err="1">
                  <a:solidFill>
                    <a:schemeClr val="tx1">
                      <a:lumMod val="75000"/>
                      <a:lumOff val="25000"/>
                    </a:schemeClr>
                  </a:solidFill>
                  <a:cs typeface="Arial" panose="020B0604020202020204" pitchFamily="34" charset="0"/>
                </a:rPr>
                <a:t>erusahaan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harus</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mengetahui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terlebih</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dahulu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besarnya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biaya</a:t>
              </a:r>
              <a:r>
                <a:rPr lang="en-US" altLang="ko-KR" sz="1200" dirty="0">
                  <a:solidFill>
                    <a:schemeClr val="tx1">
                      <a:lumMod val="75000"/>
                      <a:lumOff val="25000"/>
                    </a:schemeClr>
                  </a:solidFill>
                  <a:cs typeface="Arial" panose="020B0604020202020204" pitchFamily="34" charset="0"/>
                </a:rPr>
                <a:t> yang </a:t>
              </a:r>
              <a:r>
                <a:rPr lang="en-US" altLang="ko-KR" sz="1200" dirty="0" err="1">
                  <a:solidFill>
                    <a:schemeClr val="tx1">
                      <a:lumMod val="75000"/>
                      <a:lumOff val="25000"/>
                    </a:schemeClr>
                  </a:solidFill>
                  <a:cs typeface="Arial" panose="020B0604020202020204" pitchFamily="34" charset="0"/>
                </a:rPr>
                <a:t>dikeluarkan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untuk</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membuat</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produk</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err="1">
                  <a:solidFill>
                    <a:schemeClr val="tx1">
                      <a:lumMod val="75000"/>
                      <a:lumOff val="25000"/>
                    </a:schemeClr>
                  </a:solidFill>
                  <a:cs typeface="Arial" panose="020B0604020202020204" pitchFamily="34" charset="0"/>
                </a:rPr>
                <a:t>atau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harga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belinya</a:t>
              </a:r>
              <a:r>
                <a:rPr lang="en-US" altLang="ko-KR" sz="1200" dirty="0">
                  <a:solidFill>
                    <a:schemeClr val="tx1">
                      <a:lumMod val="75000"/>
                      <a:lumOff val="25000"/>
                    </a:schemeClr>
                  </a:solidFill>
                  <a:cs typeface="Arial" panose="020B0604020202020204" pitchFamily="34" charset="0"/>
                </a:rPr>
                <a:t> </a:t>
              </a:r>
              <a:r>
                <a:rPr lang="en-ID" altLang="en-US" sz="1200" dirty="0">
                  <a:solidFill>
                    <a:schemeClr val="tx1">
                      <a:lumMod val="75000"/>
                      <a:lumOff val="25000"/>
                    </a:schemeClr>
                  </a:solidFill>
                  <a:cs typeface="Arial" panose="020B0604020202020204" pitchFamily="34" charset="0"/>
                </a:rPr>
                <a:t>dan </a:t>
              </a:r>
              <a:r>
                <a:rPr lang="en-ID" altLang="en-US" sz="1200" dirty="0" err="1">
                  <a:solidFill>
                    <a:schemeClr val="tx1">
                      <a:lumMod val="75000"/>
                      <a:lumOff val="25000"/>
                    </a:schemeClr>
                  </a:solidFill>
                  <a:cs typeface="Arial" panose="020B0604020202020204" pitchFamily="34" charset="0"/>
                </a:rPr>
                <a:t>harga</a:t>
              </a:r>
              <a:r>
                <a:rPr lang="en-ID" altLang="en-US" sz="1200" dirty="0">
                  <a:solidFill>
                    <a:schemeClr val="tx1">
                      <a:lumMod val="75000"/>
                      <a:lumOff val="25000"/>
                    </a:schemeClr>
                  </a:solidFill>
                  <a:cs typeface="Arial" panose="020B0604020202020204" pitchFamily="34" charset="0"/>
                </a:rPr>
                <a:t> </a:t>
              </a:r>
              <a:endParaRPr lang="en-ID" altLang="en-US" sz="1200" dirty="0">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produk</a:t>
              </a:r>
              <a:r>
                <a:rPr lang="en-ID" altLang="en-US" sz="1200" dirty="0">
                  <a:solidFill>
                    <a:schemeClr val="tx1">
                      <a:lumMod val="75000"/>
                      <a:lumOff val="25000"/>
                    </a:schemeClr>
                  </a:solidFill>
                  <a:cs typeface="Arial" panose="020B0604020202020204" pitchFamily="34" charset="0"/>
                </a:rPr>
                <a:t> di pasar </a:t>
              </a:r>
              <a:r>
                <a:rPr lang="en-ID" altLang="en-US" sz="1200" dirty="0" err="1">
                  <a:solidFill>
                    <a:schemeClr val="tx1">
                      <a:lumMod val="75000"/>
                      <a:lumOff val="25000"/>
                    </a:schemeClr>
                  </a:solidFill>
                  <a:cs typeface="Arial" panose="020B0604020202020204" pitchFamily="34" charset="0"/>
                </a:rPr>
                <a:t>persaingan</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p:txBody>
        </p:sp>
        <p:sp>
          <p:nvSpPr>
            <p:cNvPr id="17" name="TextBox 16"/>
            <p:cNvSpPr txBox="1"/>
            <p:nvPr/>
          </p:nvSpPr>
          <p:spPr>
            <a:xfrm>
              <a:off x="-190294" y="2460721"/>
              <a:ext cx="1752190" cy="307777"/>
            </a:xfrm>
            <a:prstGeom prst="rect">
              <a:avLst/>
            </a:prstGeom>
            <a:noFill/>
          </p:spPr>
          <p:txBody>
            <a:bodyPr wrap="square" rtlCol="0">
              <a:spAutoFit/>
            </a:bodyPr>
            <a:lstStyle/>
            <a:p>
              <a:r>
                <a:rPr lang="en-ID" sz="1400" b="1" dirty="0">
                  <a:solidFill>
                    <a:srgbClr val="9AD3E9"/>
                  </a:solidFill>
                  <a:cs typeface="Arial" panose="020B0604020202020204" pitchFamily="34" charset="0"/>
                </a:rPr>
                <a:t>Price</a:t>
              </a:r>
              <a:endParaRPr lang="en-ID" sz="1400" b="1" dirty="0">
                <a:solidFill>
                  <a:srgbClr val="9AD3E9"/>
                </a:solidFill>
                <a:cs typeface="Arial" panose="020B0604020202020204" pitchFamily="34" charset="0"/>
              </a:endParaRPr>
            </a:p>
          </p:txBody>
        </p:sp>
      </p:grpSp>
      <p:grpSp>
        <p:nvGrpSpPr>
          <p:cNvPr id="22" name="Group 21"/>
          <p:cNvGrpSpPr/>
          <p:nvPr/>
        </p:nvGrpSpPr>
        <p:grpSpPr>
          <a:xfrm>
            <a:off x="7175834" y="1314618"/>
            <a:ext cx="1967321" cy="1086078"/>
            <a:chOff x="496119" y="2469560"/>
            <a:chExt cx="1752190" cy="1086078"/>
          </a:xfrm>
          <a:noFill/>
        </p:grpSpPr>
        <p:sp>
          <p:nvSpPr>
            <p:cNvPr id="23" name="TextBox 22"/>
            <p:cNvSpPr txBox="1"/>
            <p:nvPr/>
          </p:nvSpPr>
          <p:spPr>
            <a:xfrm>
              <a:off x="496119" y="2724641"/>
              <a:ext cx="1752190" cy="830997"/>
            </a:xfrm>
            <a:prstGeom prst="rect">
              <a:avLst/>
            </a:prstGeom>
            <a:grp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Promosi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memiliki</a:t>
              </a:r>
              <a:r>
                <a:rPr lang="en-US" altLang="ko-KR" sz="1200" dirty="0">
                  <a:solidFill>
                    <a:schemeClr val="tx1">
                      <a:lumMod val="75000"/>
                      <a:lumOff val="25000"/>
                    </a:schemeClr>
                  </a:solidFill>
                  <a:cs typeface="Arial" panose="020B0604020202020204" pitchFamily="34" charset="0"/>
                </a:rPr>
                <a:t> lima </a:t>
              </a:r>
              <a:r>
                <a:rPr lang="en-US" altLang="ko-KR" sz="1200" dirty="0" err="1">
                  <a:solidFill>
                    <a:schemeClr val="tx1">
                      <a:lumMod val="75000"/>
                      <a:lumOff val="25000"/>
                    </a:schemeClr>
                  </a:solidFill>
                  <a:cs typeface="Arial" panose="020B0604020202020204" pitchFamily="34" charset="0"/>
                </a:rPr>
                <a:t>unsur</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utama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yaitu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periklanan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penjualan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pribadi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publisitas</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pemasaran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langsung</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dan </a:t>
              </a:r>
              <a:r>
                <a:rPr lang="en-US" altLang="ko-KR" sz="1200" dirty="0" err="1">
                  <a:solidFill>
                    <a:schemeClr val="tx1">
                      <a:lumMod val="75000"/>
                      <a:lumOff val="25000"/>
                    </a:schemeClr>
                  </a:solidFill>
                  <a:cs typeface="Arial" panose="020B0604020202020204" pitchFamily="34" charset="0"/>
                </a:rPr>
                <a:t>promosi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penjualan</a:t>
              </a:r>
              <a:r>
                <a:rPr lang="en-US" altLang="ko-KR" sz="1200" dirty="0">
                  <a:solidFill>
                    <a:schemeClr val="tx1">
                      <a:lumMod val="75000"/>
                      <a:lumOff val="25000"/>
                    </a:schemeClr>
                  </a:solidFill>
                  <a:cs typeface="Arial" panose="020B0604020202020204" pitchFamily="34" charset="0"/>
                </a:rPr>
                <a:t> (Kotler,2002).</a:t>
              </a:r>
              <a:endParaRPr lang="en-US" altLang="ko-KR" sz="1200" dirty="0">
                <a:solidFill>
                  <a:schemeClr val="tx1">
                    <a:lumMod val="75000"/>
                    <a:lumOff val="25000"/>
                  </a:schemeClr>
                </a:solidFill>
                <a:cs typeface="Arial" panose="020B0604020202020204" pitchFamily="34" charset="0"/>
              </a:endParaRPr>
            </a:p>
          </p:txBody>
        </p:sp>
        <p:sp>
          <p:nvSpPr>
            <p:cNvPr id="24" name="TextBox 23"/>
            <p:cNvSpPr txBox="1"/>
            <p:nvPr/>
          </p:nvSpPr>
          <p:spPr>
            <a:xfrm>
              <a:off x="496119" y="2469560"/>
              <a:ext cx="1752190" cy="307777"/>
            </a:xfrm>
            <a:prstGeom prst="rect">
              <a:avLst/>
            </a:prstGeom>
            <a:noFill/>
          </p:spPr>
          <p:txBody>
            <a:bodyPr wrap="square" rtlCol="0">
              <a:spAutoFit/>
            </a:bodyPr>
            <a:lstStyle/>
            <a:p>
              <a:r>
                <a:rPr lang="en-US" altLang="ko-KR" sz="1400" b="1" dirty="0">
                  <a:solidFill>
                    <a:schemeClr val="accent1"/>
                  </a:solidFill>
                  <a:cs typeface="Arial" panose="020B0604020202020204" pitchFamily="34" charset="0"/>
                </a:rPr>
                <a:t>Promotion</a:t>
              </a:r>
              <a:endParaRPr lang="ko-KR" altLang="en-US" sz="1400" b="1" dirty="0">
                <a:solidFill>
                  <a:schemeClr val="accent1"/>
                </a:solidFill>
                <a:cs typeface="Arial" panose="020B0604020202020204" pitchFamily="34" charset="0"/>
              </a:endParaRPr>
            </a:p>
          </p:txBody>
        </p:sp>
      </p:grpSp>
      <p:sp>
        <p:nvSpPr>
          <p:cNvPr id="25" name="TextBox 24"/>
          <p:cNvSpPr txBox="1"/>
          <p:nvPr/>
        </p:nvSpPr>
        <p:spPr>
          <a:xfrm>
            <a:off x="2727887" y="3738877"/>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03</a:t>
            </a:r>
            <a:endParaRPr lang="ko-KR" altLang="en-US" sz="3600" b="1" dirty="0">
              <a:solidFill>
                <a:schemeClr val="bg1"/>
              </a:solidFill>
              <a:cs typeface="Arial" panose="020B0604020202020204" pitchFamily="34" charset="0"/>
            </a:endParaRPr>
          </a:p>
        </p:txBody>
      </p:sp>
      <p:grpSp>
        <p:nvGrpSpPr>
          <p:cNvPr id="29" name="Group 28"/>
          <p:cNvGrpSpPr/>
          <p:nvPr/>
        </p:nvGrpSpPr>
        <p:grpSpPr>
          <a:xfrm>
            <a:off x="1208579" y="2938725"/>
            <a:ext cx="2664296" cy="1270744"/>
            <a:chOff x="496119" y="2469560"/>
            <a:chExt cx="1752190" cy="1270744"/>
          </a:xfrm>
          <a:noFill/>
        </p:grpSpPr>
        <p:sp>
          <p:nvSpPr>
            <p:cNvPr id="30" name="TextBox 29"/>
            <p:cNvSpPr txBox="1"/>
            <p:nvPr/>
          </p:nvSpPr>
          <p:spPr>
            <a:xfrm>
              <a:off x="496119" y="2724641"/>
              <a:ext cx="1752190" cy="1015663"/>
            </a:xfrm>
            <a:prstGeom prst="rect">
              <a:avLst/>
            </a:prstGeom>
            <a:grp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Lokasi </a:t>
              </a:r>
              <a:r>
                <a:rPr lang="en-US" altLang="ko-KR" sz="1200" dirty="0" err="1">
                  <a:solidFill>
                    <a:schemeClr val="tx1">
                      <a:lumMod val="75000"/>
                      <a:lumOff val="25000"/>
                    </a:schemeClr>
                  </a:solidFill>
                  <a:cs typeface="Arial" panose="020B0604020202020204" pitchFamily="34" charset="0"/>
                </a:rPr>
                <a:t>berhubungan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dengan</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err="1">
                  <a:solidFill>
                    <a:schemeClr val="tx1">
                      <a:lumMod val="75000"/>
                      <a:lumOff val="25000"/>
                    </a:schemeClr>
                  </a:solidFill>
                  <a:cs typeface="Arial" panose="020B0604020202020204" pitchFamily="34" charset="0"/>
                </a:rPr>
                <a:t>dimana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perusahaan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harus</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bermarkas</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melakukan</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err="1">
                  <a:solidFill>
                    <a:schemeClr val="tx1">
                      <a:lumMod val="75000"/>
                      <a:lumOff val="25000"/>
                    </a:schemeClr>
                  </a:solidFill>
                  <a:cs typeface="Arial" panose="020B0604020202020204" pitchFamily="34" charset="0"/>
                </a:rPr>
                <a:t>kegiatannya</a:t>
              </a:r>
              <a:r>
                <a:rPr lang="en-US" altLang="ko-KR" sz="1200" dirty="0">
                  <a:solidFill>
                    <a:schemeClr val="tx1">
                      <a:lumMod val="75000"/>
                      <a:lumOff val="25000"/>
                    </a:schemeClr>
                  </a:solidFill>
                  <a:cs typeface="Arial" panose="020B0604020202020204" pitchFamily="34" charset="0"/>
                </a:rPr>
                <a:t> </a:t>
              </a:r>
              <a:r>
                <a:rPr lang="en-ID" altLang="en-US" sz="1200" dirty="0">
                  <a:solidFill>
                    <a:schemeClr val="tx1">
                      <a:lumMod val="75000"/>
                      <a:lumOff val="25000"/>
                    </a:schemeClr>
                  </a:solidFill>
                  <a:cs typeface="Arial" panose="020B0604020202020204" pitchFamily="34" charset="0"/>
                </a:rPr>
                <a:t>dan </a:t>
              </a:r>
              <a:r>
                <a:rPr lang="en-ID" altLang="en-US" sz="1200" dirty="0" err="1">
                  <a:solidFill>
                    <a:schemeClr val="tx1">
                      <a:lumMod val="75000"/>
                      <a:lumOff val="25000"/>
                    </a:schemeClr>
                  </a:solidFill>
                  <a:cs typeface="Arial" panose="020B0604020202020204" pitchFamily="34" charset="0"/>
                </a:rPr>
                <a:t>berhubungan</a:t>
              </a:r>
              <a:endParaRPr lang="en-ID" altLang="en-US" sz="1200" dirty="0">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dengan</a:t>
              </a:r>
              <a:r>
                <a:rPr lang="en-ID" altLang="en-US" sz="1200" dirty="0">
                  <a:solidFill>
                    <a:schemeClr val="tx1">
                      <a:lumMod val="75000"/>
                      <a:lumOff val="25000"/>
                    </a:schemeClr>
                  </a:solidFill>
                  <a:cs typeface="Arial" panose="020B0604020202020204" pitchFamily="34" charset="0"/>
                </a:rPr>
                <a:t> </a:t>
              </a:r>
              <a:r>
                <a:rPr lang="en-ID" altLang="en-US" sz="1200" dirty="0" err="1">
                  <a:solidFill>
                    <a:schemeClr val="tx1">
                      <a:lumMod val="75000"/>
                      <a:lumOff val="25000"/>
                    </a:schemeClr>
                  </a:solidFill>
                  <a:cs typeface="Arial" panose="020B0604020202020204" pitchFamily="34" charset="0"/>
                </a:rPr>
                <a:t>distribusi</a:t>
              </a:r>
              <a:endParaRPr lang="en-ID" altLang="en-US" sz="1200" dirty="0">
                <a:solidFill>
                  <a:schemeClr val="tx1">
                    <a:lumMod val="75000"/>
                    <a:lumOff val="25000"/>
                  </a:schemeClr>
                </a:solidFill>
                <a:cs typeface="Arial" panose="020B0604020202020204" pitchFamily="34" charset="0"/>
              </a:endParaRPr>
            </a:p>
          </p:txBody>
        </p:sp>
        <p:sp>
          <p:nvSpPr>
            <p:cNvPr id="31" name="TextBox 30"/>
            <p:cNvSpPr txBox="1"/>
            <p:nvPr/>
          </p:nvSpPr>
          <p:spPr>
            <a:xfrm>
              <a:off x="496119" y="2469560"/>
              <a:ext cx="1752190" cy="307777"/>
            </a:xfrm>
            <a:prstGeom prst="rect">
              <a:avLst/>
            </a:prstGeom>
            <a:noFill/>
          </p:spPr>
          <p:txBody>
            <a:bodyPr wrap="square" rtlCol="0">
              <a:spAutoFit/>
            </a:bodyPr>
            <a:lstStyle/>
            <a:p>
              <a:r>
                <a:rPr lang="en-US" altLang="ko-KR" sz="1400" b="1" dirty="0">
                  <a:solidFill>
                    <a:schemeClr val="accent4"/>
                  </a:solidFill>
                  <a:cs typeface="Arial" panose="020B0604020202020204" pitchFamily="34" charset="0"/>
                </a:rPr>
                <a:t>Place</a:t>
              </a:r>
              <a:endParaRPr lang="ko-KR" altLang="en-US" sz="1400" b="1" dirty="0">
                <a:solidFill>
                  <a:schemeClr val="accent4"/>
                </a:solidFill>
                <a:cs typeface="Arial" panose="020B0604020202020204" pitchFamily="34" charset="0"/>
              </a:endParaRPr>
            </a:p>
          </p:txBody>
        </p:sp>
      </p:grpSp>
      <p:sp>
        <p:nvSpPr>
          <p:cNvPr id="32" name="TextBox 31"/>
          <p:cNvSpPr txBox="1"/>
          <p:nvPr/>
        </p:nvSpPr>
        <p:spPr>
          <a:xfrm>
            <a:off x="4946439" y="2964372"/>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04</a:t>
            </a:r>
            <a:endParaRPr lang="ko-KR" altLang="en-US" sz="3600" b="1" dirty="0">
              <a:solidFill>
                <a:schemeClr val="bg1"/>
              </a:solidFill>
              <a:cs typeface="Arial" panose="020B0604020202020204" pitchFamily="34" charset="0"/>
            </a:endParaRPr>
          </a:p>
        </p:txBody>
      </p:sp>
      <p:sp>
        <p:nvSpPr>
          <p:cNvPr id="18" name="TextBox 17"/>
          <p:cNvSpPr txBox="1"/>
          <p:nvPr/>
        </p:nvSpPr>
        <p:spPr>
          <a:xfrm>
            <a:off x="3395595" y="1319120"/>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02</a:t>
            </a:r>
            <a:endParaRPr lang="ko-KR" altLang="en-US" sz="2800" b="1" dirty="0">
              <a:solidFill>
                <a:schemeClr val="bg1"/>
              </a:solidFill>
              <a:cs typeface="Arial" panose="020B0604020202020204" pitchFamily="34" charset="0"/>
            </a:endParaRPr>
          </a:p>
        </p:txBody>
      </p:sp>
      <p:grpSp>
        <p:nvGrpSpPr>
          <p:cNvPr id="40" name="Group 39"/>
          <p:cNvGrpSpPr/>
          <p:nvPr/>
        </p:nvGrpSpPr>
        <p:grpSpPr>
          <a:xfrm>
            <a:off x="6443363" y="1331702"/>
            <a:ext cx="680944" cy="833905"/>
            <a:chOff x="2391994" y="1635646"/>
            <a:chExt cx="805454" cy="1584088"/>
          </a:xfrm>
        </p:grpSpPr>
        <p:sp>
          <p:nvSpPr>
            <p:cNvPr id="41" name="Rectangle 40"/>
            <p:cNvSpPr/>
            <p:nvPr/>
          </p:nvSpPr>
          <p:spPr>
            <a:xfrm>
              <a:off x="2391994" y="1635646"/>
              <a:ext cx="805454" cy="792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solidFill>
                  <a:srgbClr val="F8B2A3"/>
                </a:solidFill>
              </a:endParaRPr>
            </a:p>
          </p:txBody>
        </p:sp>
        <p:sp>
          <p:nvSpPr>
            <p:cNvPr id="42" name="Isosceles Triangle 41"/>
            <p:cNvSpPr/>
            <p:nvPr/>
          </p:nvSpPr>
          <p:spPr>
            <a:xfrm rot="10800000">
              <a:off x="2391994" y="2427734"/>
              <a:ext cx="805454" cy="792000"/>
            </a:xfrm>
            <a:prstGeom prst="triangle">
              <a:avLst>
                <a:gd name="adj"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F8B2A3"/>
                </a:solidFill>
              </a:endParaRPr>
            </a:p>
          </p:txBody>
        </p:sp>
      </p:grpSp>
      <p:sp>
        <p:nvSpPr>
          <p:cNvPr id="43" name="TextBox 42"/>
          <p:cNvSpPr txBox="1"/>
          <p:nvPr/>
        </p:nvSpPr>
        <p:spPr>
          <a:xfrm>
            <a:off x="6496388" y="1319096"/>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03</a:t>
            </a:r>
            <a:endParaRPr lang="ko-KR" altLang="en-US" sz="2800" b="1" dirty="0">
              <a:solidFill>
                <a:schemeClr val="bg1"/>
              </a:solidFill>
              <a:cs typeface="Arial" panose="020B0604020202020204" pitchFamily="34" charset="0"/>
            </a:endParaRPr>
          </a:p>
        </p:txBody>
      </p:sp>
      <p:grpSp>
        <p:nvGrpSpPr>
          <p:cNvPr id="44" name="Group 43"/>
          <p:cNvGrpSpPr/>
          <p:nvPr/>
        </p:nvGrpSpPr>
        <p:grpSpPr>
          <a:xfrm>
            <a:off x="481633" y="2944396"/>
            <a:ext cx="680944" cy="833905"/>
            <a:chOff x="2391994" y="1635646"/>
            <a:chExt cx="805454" cy="1584088"/>
          </a:xfrm>
          <a:solidFill>
            <a:srgbClr val="98DFBB"/>
          </a:solidFill>
        </p:grpSpPr>
        <p:sp>
          <p:nvSpPr>
            <p:cNvPr id="45" name="Rectangle 44"/>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Isosceles Triangle 45"/>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47" name="TextBox 46"/>
          <p:cNvSpPr txBox="1"/>
          <p:nvPr/>
        </p:nvSpPr>
        <p:spPr>
          <a:xfrm>
            <a:off x="534658" y="2931790"/>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04</a:t>
            </a:r>
            <a:endParaRPr lang="ko-KR" altLang="en-US" sz="2800" b="1" dirty="0">
              <a:solidFill>
                <a:schemeClr val="bg1"/>
              </a:solidFill>
              <a:cs typeface="Arial" panose="020B0604020202020204" pitchFamily="34" charset="0"/>
            </a:endParaRPr>
          </a:p>
        </p:txBody>
      </p:sp>
      <p:grpSp>
        <p:nvGrpSpPr>
          <p:cNvPr id="49" name="Group 48"/>
          <p:cNvGrpSpPr/>
          <p:nvPr/>
        </p:nvGrpSpPr>
        <p:grpSpPr>
          <a:xfrm>
            <a:off x="4024359" y="2943944"/>
            <a:ext cx="2346074" cy="716746"/>
            <a:chOff x="496119" y="2469560"/>
            <a:chExt cx="1752190" cy="716746"/>
          </a:xfrm>
          <a:noFill/>
        </p:grpSpPr>
        <p:sp>
          <p:nvSpPr>
            <p:cNvPr id="50" name="TextBox 49"/>
            <p:cNvSpPr txBox="1"/>
            <p:nvPr/>
          </p:nvSpPr>
          <p:spPr>
            <a:xfrm>
              <a:off x="496119" y="2724641"/>
              <a:ext cx="1752190" cy="461665"/>
            </a:xfrm>
            <a:prstGeom prst="rect">
              <a:avLst/>
            </a:prstGeom>
            <a:grp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semua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pelaku</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dalam</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penyajian</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mempengaruhi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persepsi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pembeli</a:t>
              </a:r>
              <a:endParaRPr lang="en-ID" altLang="en-US" sz="1200" dirty="0">
                <a:solidFill>
                  <a:schemeClr val="tx1">
                    <a:lumMod val="75000"/>
                    <a:lumOff val="25000"/>
                  </a:schemeClr>
                </a:solidFill>
                <a:cs typeface="Arial" panose="020B0604020202020204" pitchFamily="34" charset="0"/>
              </a:endParaRPr>
            </a:p>
          </p:txBody>
        </p:sp>
        <p:sp>
          <p:nvSpPr>
            <p:cNvPr id="51" name="TextBox 50"/>
            <p:cNvSpPr txBox="1"/>
            <p:nvPr/>
          </p:nvSpPr>
          <p:spPr>
            <a:xfrm>
              <a:off x="496119" y="2469560"/>
              <a:ext cx="1752190" cy="307777"/>
            </a:xfrm>
            <a:prstGeom prst="rect">
              <a:avLst/>
            </a:prstGeom>
            <a:noFill/>
          </p:spPr>
          <p:txBody>
            <a:bodyPr wrap="square" rtlCol="0">
              <a:spAutoFit/>
            </a:bodyPr>
            <a:lstStyle/>
            <a:p>
              <a:r>
                <a:rPr lang="en-US" altLang="ko-KR" sz="1400" b="1" dirty="0">
                  <a:solidFill>
                    <a:srgbClr val="ABD2E1"/>
                  </a:solidFill>
                  <a:cs typeface="Arial" panose="020B0604020202020204" pitchFamily="34" charset="0"/>
                </a:rPr>
                <a:t>People</a:t>
              </a:r>
              <a:endParaRPr lang="ko-KR" altLang="en-US" sz="1400" b="1" dirty="0">
                <a:solidFill>
                  <a:srgbClr val="ABD2E1"/>
                </a:solidFill>
                <a:cs typeface="Arial" panose="020B0604020202020204" pitchFamily="34" charset="0"/>
              </a:endParaRPr>
            </a:p>
          </p:txBody>
        </p:sp>
      </p:grpSp>
      <p:grpSp>
        <p:nvGrpSpPr>
          <p:cNvPr id="52" name="Group 51"/>
          <p:cNvGrpSpPr/>
          <p:nvPr/>
        </p:nvGrpSpPr>
        <p:grpSpPr>
          <a:xfrm>
            <a:off x="3297413" y="2949615"/>
            <a:ext cx="680944" cy="833905"/>
            <a:chOff x="2391994" y="1635646"/>
            <a:chExt cx="805454" cy="1584088"/>
          </a:xfrm>
        </p:grpSpPr>
        <p:sp>
          <p:nvSpPr>
            <p:cNvPr id="53" name="Rectangle 52"/>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Isosceles Triangle 53"/>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55" name="TextBox 54"/>
          <p:cNvSpPr txBox="1"/>
          <p:nvPr/>
        </p:nvSpPr>
        <p:spPr>
          <a:xfrm>
            <a:off x="3350438" y="2937009"/>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05</a:t>
            </a:r>
            <a:endParaRPr lang="ko-KR" altLang="en-US" sz="2800" b="1" dirty="0">
              <a:solidFill>
                <a:schemeClr val="bg1"/>
              </a:solidFill>
              <a:cs typeface="Arial" panose="020B0604020202020204" pitchFamily="34" charset="0"/>
            </a:endParaRPr>
          </a:p>
        </p:txBody>
      </p:sp>
      <p:grpSp>
        <p:nvGrpSpPr>
          <p:cNvPr id="57" name="Group 56"/>
          <p:cNvGrpSpPr/>
          <p:nvPr/>
        </p:nvGrpSpPr>
        <p:grpSpPr>
          <a:xfrm>
            <a:off x="7170310" y="2996542"/>
            <a:ext cx="1967321" cy="716746"/>
            <a:chOff x="496119" y="2469560"/>
            <a:chExt cx="1752190" cy="716746"/>
          </a:xfrm>
          <a:noFill/>
        </p:grpSpPr>
        <p:sp>
          <p:nvSpPr>
            <p:cNvPr id="58" name="TextBox 57"/>
            <p:cNvSpPr txBox="1"/>
            <p:nvPr/>
          </p:nvSpPr>
          <p:spPr>
            <a:xfrm>
              <a:off x="496119" y="2724641"/>
              <a:ext cx="1752190" cy="461665"/>
            </a:xfrm>
            <a:prstGeom prst="rect">
              <a:avLst/>
            </a:prstGeom>
            <a:grp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lingkungan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fisik</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dimana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perusahaan</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konsumen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berinteraksi</a:t>
              </a:r>
              <a:r>
                <a:rPr lang="en-US" altLang="ko-KR" sz="1200" dirty="0">
                  <a:solidFill>
                    <a:schemeClr val="tx1">
                      <a:lumMod val="75000"/>
                      <a:lumOff val="25000"/>
                    </a:schemeClr>
                  </a:solidFill>
                  <a:cs typeface="Arial" panose="020B0604020202020204" pitchFamily="34" charset="0"/>
                </a:rPr>
                <a:t>.</a:t>
              </a:r>
              <a:endParaRPr lang="en-ID" altLang="en-US" sz="1200" dirty="0">
                <a:solidFill>
                  <a:schemeClr val="tx1">
                    <a:lumMod val="75000"/>
                    <a:lumOff val="25000"/>
                  </a:schemeClr>
                </a:solidFill>
                <a:cs typeface="Arial" panose="020B0604020202020204" pitchFamily="34" charset="0"/>
              </a:endParaRPr>
            </a:p>
          </p:txBody>
        </p:sp>
        <p:sp>
          <p:nvSpPr>
            <p:cNvPr id="59" name="TextBox 58"/>
            <p:cNvSpPr txBox="1"/>
            <p:nvPr/>
          </p:nvSpPr>
          <p:spPr>
            <a:xfrm>
              <a:off x="496119" y="2469560"/>
              <a:ext cx="1752190" cy="307777"/>
            </a:xfrm>
            <a:prstGeom prst="rect">
              <a:avLst/>
            </a:prstGeom>
            <a:noFill/>
          </p:spPr>
          <p:txBody>
            <a:bodyPr wrap="square" rtlCol="0">
              <a:spAutoFit/>
            </a:bodyPr>
            <a:lstStyle/>
            <a:p>
              <a:r>
                <a:rPr lang="en-US" altLang="ko-KR" sz="1400" b="1" dirty="0">
                  <a:solidFill>
                    <a:srgbClr val="9AD3E9"/>
                  </a:solidFill>
                  <a:cs typeface="Arial" panose="020B0604020202020204" pitchFamily="34" charset="0"/>
                </a:rPr>
                <a:t>Physical Evidence</a:t>
              </a:r>
              <a:endParaRPr lang="ko-KR" altLang="en-US" sz="1400" b="1" dirty="0">
                <a:solidFill>
                  <a:srgbClr val="9AD3E9"/>
                </a:solidFill>
                <a:cs typeface="Arial" panose="020B0604020202020204" pitchFamily="34" charset="0"/>
              </a:endParaRPr>
            </a:p>
          </p:txBody>
        </p:sp>
      </p:grpSp>
      <p:grpSp>
        <p:nvGrpSpPr>
          <p:cNvPr id="60" name="Group 59"/>
          <p:cNvGrpSpPr/>
          <p:nvPr/>
        </p:nvGrpSpPr>
        <p:grpSpPr>
          <a:xfrm>
            <a:off x="6443364" y="3002213"/>
            <a:ext cx="680944" cy="833905"/>
            <a:chOff x="2391994" y="1635646"/>
            <a:chExt cx="805454" cy="1584088"/>
          </a:xfrm>
          <a:solidFill>
            <a:srgbClr val="9AD3E9"/>
          </a:solidFill>
        </p:grpSpPr>
        <p:sp>
          <p:nvSpPr>
            <p:cNvPr id="61" name="Rectangle 60"/>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Isosceles Triangle 61"/>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63" name="TextBox 62"/>
          <p:cNvSpPr txBox="1"/>
          <p:nvPr/>
        </p:nvSpPr>
        <p:spPr>
          <a:xfrm>
            <a:off x="6496389" y="2989607"/>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06</a:t>
            </a:r>
            <a:endParaRPr lang="ko-KR" altLang="en-US" sz="2800" b="1" dirty="0">
              <a:solidFill>
                <a:schemeClr val="bg1"/>
              </a:solidFill>
              <a:cs typeface="Arial" panose="020B0604020202020204" pitchFamily="34" charset="0"/>
            </a:endParaRPr>
          </a:p>
        </p:txBody>
      </p:sp>
      <p:grpSp>
        <p:nvGrpSpPr>
          <p:cNvPr id="64" name="Group 63"/>
          <p:cNvGrpSpPr/>
          <p:nvPr/>
        </p:nvGrpSpPr>
        <p:grpSpPr>
          <a:xfrm>
            <a:off x="4024358" y="4140196"/>
            <a:ext cx="2472030" cy="1270744"/>
            <a:chOff x="496119" y="2469560"/>
            <a:chExt cx="1752190" cy="1270744"/>
          </a:xfrm>
          <a:noFill/>
        </p:grpSpPr>
        <p:sp>
          <p:nvSpPr>
            <p:cNvPr id="65" name="TextBox 64"/>
            <p:cNvSpPr txBox="1"/>
            <p:nvPr/>
          </p:nvSpPr>
          <p:spPr>
            <a:xfrm>
              <a:off x="496119" y="2724641"/>
              <a:ext cx="1752190" cy="1015663"/>
            </a:xfrm>
            <a:prstGeom prst="rect">
              <a:avLst/>
            </a:prstGeom>
            <a:grp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semua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prosedur</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mekanisme</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aliran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aktivitas</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dengan</a:t>
              </a:r>
              <a:r>
                <a:rPr lang="en-US" altLang="ko-KR" sz="1200" dirty="0">
                  <a:solidFill>
                    <a:schemeClr val="tx1">
                      <a:lumMod val="75000"/>
                      <a:lumOff val="25000"/>
                    </a:schemeClr>
                  </a:solidFill>
                  <a:cs typeface="Arial" panose="020B0604020202020204" pitchFamily="34" charset="0"/>
                </a:rPr>
                <a:t> mana </a:t>
              </a:r>
              <a:r>
                <a:rPr lang="en-US" altLang="ko-KR" sz="1200" dirty="0" err="1">
                  <a:solidFill>
                    <a:schemeClr val="tx1">
                      <a:lumMod val="75000"/>
                      <a:lumOff val="25000"/>
                    </a:schemeClr>
                  </a:solidFill>
                  <a:cs typeface="Arial" panose="020B0604020202020204" pitchFamily="34" charset="0"/>
                </a:rPr>
                <a:t>jasa</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dapat</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disampaikan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ke</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konsumen</a:t>
              </a:r>
              <a:r>
                <a:rPr lang="en-US" altLang="ko-KR" sz="1200" dirty="0">
                  <a:solidFill>
                    <a:schemeClr val="tx1">
                      <a:lumMod val="75000"/>
                      <a:lumOff val="25000"/>
                    </a:schemeClr>
                  </a:solidFill>
                  <a:cs typeface="Arial" panose="020B0604020202020204" pitchFamily="34" charset="0"/>
                </a:rPr>
                <a:t>. </a:t>
              </a:r>
              <a:endParaRPr lang="en-ID" altLang="en-US" sz="1200" dirty="0">
                <a:solidFill>
                  <a:schemeClr val="tx1">
                    <a:lumMod val="75000"/>
                    <a:lumOff val="25000"/>
                  </a:schemeClr>
                </a:solidFill>
                <a:cs typeface="Arial" panose="020B0604020202020204" pitchFamily="34" charset="0"/>
              </a:endParaRPr>
            </a:p>
          </p:txBody>
        </p:sp>
        <p:sp>
          <p:nvSpPr>
            <p:cNvPr id="66" name="TextBox 65"/>
            <p:cNvSpPr txBox="1"/>
            <p:nvPr/>
          </p:nvSpPr>
          <p:spPr>
            <a:xfrm>
              <a:off x="496119" y="2469560"/>
              <a:ext cx="1752190" cy="307777"/>
            </a:xfrm>
            <a:prstGeom prst="rect">
              <a:avLst/>
            </a:prstGeom>
            <a:noFill/>
          </p:spPr>
          <p:txBody>
            <a:bodyPr wrap="square" rtlCol="0">
              <a:spAutoFit/>
            </a:bodyPr>
            <a:lstStyle/>
            <a:p>
              <a:r>
                <a:rPr lang="en-US" altLang="ko-KR" sz="1400" b="1" dirty="0">
                  <a:solidFill>
                    <a:srgbClr val="9AD3E9"/>
                  </a:solidFill>
                  <a:cs typeface="Arial" panose="020B0604020202020204" pitchFamily="34" charset="0"/>
                </a:rPr>
                <a:t>Process</a:t>
              </a:r>
              <a:endParaRPr lang="ko-KR" altLang="en-US" sz="1400" b="1" dirty="0">
                <a:solidFill>
                  <a:srgbClr val="9AD3E9"/>
                </a:solidFill>
                <a:cs typeface="Arial" panose="020B0604020202020204" pitchFamily="34" charset="0"/>
              </a:endParaRPr>
            </a:p>
          </p:txBody>
        </p:sp>
      </p:grpSp>
      <p:grpSp>
        <p:nvGrpSpPr>
          <p:cNvPr id="67" name="Group 66"/>
          <p:cNvGrpSpPr/>
          <p:nvPr/>
        </p:nvGrpSpPr>
        <p:grpSpPr>
          <a:xfrm>
            <a:off x="3297412" y="4145867"/>
            <a:ext cx="680944" cy="833905"/>
            <a:chOff x="2391994" y="1635646"/>
            <a:chExt cx="805454" cy="1584088"/>
          </a:xfrm>
          <a:solidFill>
            <a:srgbClr val="9AD3E9"/>
          </a:solidFill>
        </p:grpSpPr>
        <p:sp>
          <p:nvSpPr>
            <p:cNvPr id="68" name="Rectangle 67"/>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Isosceles Triangle 68"/>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70" name="TextBox 69"/>
          <p:cNvSpPr txBox="1"/>
          <p:nvPr/>
        </p:nvSpPr>
        <p:spPr>
          <a:xfrm>
            <a:off x="3350437" y="4133261"/>
            <a:ext cx="600991" cy="523220"/>
          </a:xfrm>
          <a:prstGeom prst="rect">
            <a:avLst/>
          </a:prstGeom>
          <a:noFill/>
        </p:spPr>
        <p:txBody>
          <a:bodyPr wrap="square" rtlCol="0">
            <a:spAutoFit/>
          </a:bodyPr>
          <a:lstStyle/>
          <a:p>
            <a:pPr algn="ctr"/>
            <a:r>
              <a:rPr lang="en-US" altLang="ko-KR" sz="2800" b="1" dirty="0">
                <a:solidFill>
                  <a:schemeClr val="bg1"/>
                </a:solidFill>
                <a:cs typeface="Arial" panose="020B0604020202020204" pitchFamily="34" charset="0"/>
              </a:rPr>
              <a:t>07</a:t>
            </a:r>
            <a:endParaRPr lang="ko-KR" altLang="en-US" sz="2800" b="1" dirty="0">
              <a:solidFill>
                <a:schemeClr val="bg1"/>
              </a:solidFill>
              <a:cs typeface="Arial" panose="020B0604020202020204" pitchFamily="34" charset="0"/>
            </a:endParaRPr>
          </a:p>
        </p:txBody>
      </p:sp>
      <p:sp>
        <p:nvSpPr>
          <p:cNvPr id="75" name="Text Placeholder 1"/>
          <p:cNvSpPr>
            <a:spLocks noGrp="1"/>
          </p:cNvSpPr>
          <p:nvPr>
            <p:ph type="body" sz="quarter" idx="10"/>
          </p:nvPr>
        </p:nvSpPr>
        <p:spPr>
          <a:xfrm>
            <a:off x="0" y="410498"/>
            <a:ext cx="9144000" cy="576064"/>
          </a:xfrm>
        </p:spPr>
        <p:txBody>
          <a:bodyPr/>
          <a:lstStyle/>
          <a:p>
            <a:pPr>
              <a:lnSpc>
                <a:spcPct val="60000"/>
              </a:lnSpc>
            </a:pPr>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Pemasaan</a:t>
            </a:r>
            <a:endParaRPr lang="en-ID" dirty="0">
              <a:solidFill>
                <a:schemeClr val="tx1">
                  <a:lumMod val="75000"/>
                  <a:lumOff val="25000"/>
                </a:schemeClr>
              </a:solidFill>
              <a:latin typeface="Futura Md BT" panose="020B06020202040203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b="0" dirty="0" err="1">
                <a:latin typeface="Futura Md BT" panose="020B0602020204020303" pitchFamily="34" charset="0"/>
              </a:rPr>
              <a:t>Penyelesaian Masalah</a:t>
            </a:r>
            <a:endParaRPr lang="en-ID" b="0" dirty="0">
              <a:latin typeface="Futura Md BT" panose="020B0602020204020303" pitchFamily="34" charset="0"/>
            </a:endParaRPr>
          </a:p>
        </p:txBody>
      </p:sp>
      <p:sp>
        <p:nvSpPr>
          <p:cNvPr id="3" name="Text Placeholder 2"/>
          <p:cNvSpPr>
            <a:spLocks noGrp="1"/>
          </p:cNvSpPr>
          <p:nvPr>
            <p:ph type="body" sz="quarter" idx="11"/>
          </p:nvPr>
        </p:nvSpPr>
        <p:spPr>
          <a:xfrm>
            <a:off x="4250566" y="2775709"/>
            <a:ext cx="4930200" cy="288032"/>
          </a:xfrm>
        </p:spPr>
        <p:txBody>
          <a:bodyPr/>
          <a:lstStyle/>
          <a:p>
            <a:pPr lvl="0"/>
            <a:endParaRPr lang="en-ID" altLang="en-US" sz="2000" dirty="0">
              <a:latin typeface="Futura Lt BT" panose="020B0402020204020303" charset="0"/>
              <a:cs typeface="Futura Lt BT" panose="020B0402020204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altLang="ko-KR" b="0" dirty="0" err="1">
                <a:latin typeface="Futura Md BT" panose="020B0602020204020303" pitchFamily="34" charset="0"/>
              </a:rPr>
              <a:t>Latar</a:t>
            </a:r>
            <a:r>
              <a:rPr lang="en-ID" altLang="ko-KR" b="0" dirty="0">
                <a:latin typeface="Futura Md BT" panose="020B0602020204020303" pitchFamily="34" charset="0"/>
              </a:rPr>
              <a:t> </a:t>
            </a:r>
            <a:r>
              <a:rPr lang="en-ID" altLang="ko-KR" b="0" dirty="0" err="1">
                <a:latin typeface="Futura Md BT" panose="020B0602020204020303" pitchFamily="34" charset="0"/>
              </a:rPr>
              <a:t>Belakang</a:t>
            </a:r>
            <a:endParaRPr lang="ko-KR" altLang="en-US" b="0" dirty="0">
              <a:latin typeface="Futura Md BT" panose="020B0602020204020303" pitchFamily="34" charset="0"/>
            </a:endParaRPr>
          </a:p>
        </p:txBody>
      </p:sp>
      <p:sp>
        <p:nvSpPr>
          <p:cNvPr id="3" name="Text Placeholder 2"/>
          <p:cNvSpPr>
            <a:spLocks noGrp="1"/>
          </p:cNvSpPr>
          <p:nvPr>
            <p:ph type="body" sz="quarter" idx="11"/>
          </p:nvPr>
        </p:nvSpPr>
        <p:spPr>
          <a:xfrm>
            <a:off x="4355976" y="2787774"/>
            <a:ext cx="4930200" cy="288032"/>
          </a:xfrm>
        </p:spPr>
        <p:txBody>
          <a:bodyPr/>
          <a:lstStyle/>
          <a:p>
            <a:pPr lvl="0"/>
            <a:endParaRPr lang="en-US" altLang="ko-K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0498"/>
            <a:ext cx="9144000" cy="576064"/>
          </a:xfrm>
        </p:spPr>
        <p:txBody>
          <a:bodyPr/>
          <a:lstStyle/>
          <a:p>
            <a:pPr>
              <a:lnSpc>
                <a:spcPct val="60000"/>
              </a:lnSpc>
            </a:pPr>
            <a:r>
              <a:rPr lang="en-ID" dirty="0">
                <a:solidFill>
                  <a:schemeClr val="tx1">
                    <a:lumMod val="75000"/>
                    <a:lumOff val="25000"/>
                  </a:schemeClr>
                </a:solidFill>
                <a:latin typeface="Futura Md BT" panose="020B0602020204020303" pitchFamily="34" charset="0"/>
              </a:rPr>
              <a:t>Formulasi Permasalahan</a:t>
            </a:r>
            <a:endParaRPr lang="en-ID" dirty="0">
              <a:solidFill>
                <a:schemeClr val="tx1">
                  <a:lumMod val="75000"/>
                  <a:lumOff val="25000"/>
                </a:schemeClr>
              </a:solidFill>
              <a:latin typeface="Futura Md BT" panose="020B0602020204020303" pitchFamily="34" charset="0"/>
            </a:endParaRPr>
          </a:p>
        </p:txBody>
      </p:sp>
      <p:sp>
        <p:nvSpPr>
          <p:cNvPr id="3" name="TextBox 27"/>
          <p:cNvSpPr txBox="1"/>
          <p:nvPr/>
        </p:nvSpPr>
        <p:spPr>
          <a:xfrm>
            <a:off x="306070" y="1014095"/>
            <a:ext cx="8528050" cy="34150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sz="1200" dirty="0"/>
              <a:t>Dataset dari seluruh pelanggan Ubis Tropodo terlebih dahulu untuk dilakukan preprosesing data</a:t>
            </a:r>
            <a:endParaRPr lang="en-ID" sz="1200" dirty="0"/>
          </a:p>
          <a:p>
            <a:pPr marL="171450" indent="-171450">
              <a:lnSpc>
                <a:spcPct val="150000"/>
              </a:lnSpc>
              <a:buFont typeface="Arial" panose="020B0604020202020204" pitchFamily="34" charset="0"/>
              <a:buChar char="•"/>
            </a:pPr>
            <a:r>
              <a:rPr lang="en-ID" sz="1200" dirty="0"/>
              <a:t>Kemudian, dataset itu akan dibangun model prediktif dengan berbagai macam metode seperti regresi logistik dengan </a:t>
            </a:r>
            <a:endParaRPr lang="en-ID" sz="1200" dirty="0"/>
          </a:p>
          <a:p>
            <a:pPr indent="0" defTabSz="914400">
              <a:lnSpc>
                <a:spcPct val="150000"/>
              </a:lnSpc>
              <a:buFont typeface="Arial" panose="020B0604020202020204" pitchFamily="34" charset="0"/>
              <a:buNone/>
              <a:tabLst>
                <a:tab pos="179070" algn="l"/>
              </a:tabLst>
            </a:pPr>
            <a:r>
              <a:rPr lang="en-ID" sz="1200" dirty="0"/>
              <a:t>	model penaltinya dan SVM dengan model penaltinya, untuk memprediksi pelanggan yang melakukan </a:t>
            </a:r>
            <a:r>
              <a:rPr lang="en-ID" sz="1200" i="1" dirty="0"/>
              <a:t>churn</a:t>
            </a:r>
            <a:endParaRPr lang="en-ID" sz="1200" i="1" dirty="0"/>
          </a:p>
          <a:p>
            <a:pPr marL="171450" indent="-171450">
              <a:lnSpc>
                <a:spcPct val="150000"/>
              </a:lnSpc>
              <a:buFont typeface="Arial" panose="020B0604020202020204" pitchFamily="34" charset="0"/>
              <a:buChar char="•"/>
            </a:pPr>
            <a:r>
              <a:rPr lang="en-ID" sz="1200" dirty="0"/>
              <a:t>Model prediktif dari berbagai macam metode tersebut akan dilakukan evaluasi untuk mencari metode model prediktif </a:t>
            </a:r>
            <a:endParaRPr lang="en-ID" sz="1200" dirty="0"/>
          </a:p>
          <a:p>
            <a:pPr indent="0" defTabSz="914400">
              <a:lnSpc>
                <a:spcPct val="150000"/>
              </a:lnSpc>
              <a:buFont typeface="Arial" panose="020B0604020202020204" pitchFamily="34" charset="0"/>
              <a:buNone/>
              <a:tabLst>
                <a:tab pos="179070" algn="l"/>
              </a:tabLst>
            </a:pPr>
            <a:r>
              <a:rPr lang="en-ID" sz="1200" dirty="0"/>
              <a:t>	yang terbaik </a:t>
            </a:r>
            <a:endParaRPr lang="en-ID" sz="1200" dirty="0"/>
          </a:p>
          <a:p>
            <a:pPr marL="171450" indent="-171450">
              <a:lnSpc>
                <a:spcPct val="150000"/>
              </a:lnSpc>
              <a:buFont typeface="Arial" panose="020B0604020202020204" pitchFamily="34" charset="0"/>
              <a:buChar char="•"/>
            </a:pPr>
            <a:r>
              <a:rPr lang="en-ID" sz="1200" dirty="0"/>
              <a:t>Hasil model prediktif tersebut akan diketahui variabel-variabel yang mempengaruhi pelanggan untuk </a:t>
            </a:r>
            <a:r>
              <a:rPr lang="en-ID" sz="1200" i="1" dirty="0"/>
              <a:t>churn </a:t>
            </a:r>
            <a:r>
              <a:rPr lang="en-ID" sz="1200" dirty="0"/>
              <a:t>berdasarkan uji estimasi</a:t>
            </a:r>
            <a:endParaRPr lang="en-ID" sz="1200" dirty="0"/>
          </a:p>
          <a:p>
            <a:pPr marL="171450" indent="-171450">
              <a:lnSpc>
                <a:spcPct val="150000"/>
              </a:lnSpc>
              <a:buFont typeface="Arial" panose="020B0604020202020204" pitchFamily="34" charset="0"/>
              <a:buChar char="•"/>
            </a:pPr>
            <a:r>
              <a:rPr lang="en-ID" sz="1200" dirty="0"/>
              <a:t>Pelanggan yang terprediksi </a:t>
            </a:r>
            <a:r>
              <a:rPr lang="en-ID" sz="1200" i="1" dirty="0"/>
              <a:t>churn </a:t>
            </a:r>
            <a:r>
              <a:rPr lang="en-ID" sz="1200" dirty="0"/>
              <a:t>akan dilakukan analisa bauran pemasaran </a:t>
            </a:r>
            <a:r>
              <a:rPr lang="en-ID" sz="1200" i="1" dirty="0"/>
              <a:t>(mix marketing) </a:t>
            </a:r>
            <a:r>
              <a:rPr lang="en-ID" sz="1200" dirty="0"/>
              <a:t>untuk mencari tahu </a:t>
            </a:r>
            <a:endParaRPr lang="en-ID" sz="1200" dirty="0"/>
          </a:p>
          <a:p>
            <a:pPr indent="0" defTabSz="914400">
              <a:lnSpc>
                <a:spcPct val="150000"/>
              </a:lnSpc>
              <a:buFont typeface="Arial" panose="020B0604020202020204" pitchFamily="34" charset="0"/>
              <a:buNone/>
              <a:tabLst>
                <a:tab pos="179070" algn="l"/>
              </a:tabLst>
            </a:pPr>
            <a:r>
              <a:rPr lang="en-ID" sz="1200" dirty="0"/>
              <a:t>	kebijakan yang tepat untuk mengurangi </a:t>
            </a:r>
            <a:r>
              <a:rPr lang="en-ID" sz="1200" i="1" dirty="0"/>
              <a:t>churn</a:t>
            </a:r>
            <a:endParaRPr lang="en-ID" sz="1200" i="1" dirty="0"/>
          </a:p>
          <a:p>
            <a:pPr marL="171450" indent="-171450">
              <a:lnSpc>
                <a:spcPct val="150000"/>
              </a:lnSpc>
              <a:buFont typeface="Arial" panose="020B0604020202020204" pitchFamily="34" charset="0"/>
              <a:buChar char="•"/>
            </a:pPr>
            <a:r>
              <a:rPr lang="en-ID" sz="1200" dirty="0"/>
              <a:t>Hasil dari analisa bauran pemasaran kemudian diambil keputusan manajemen untuk mengurangi </a:t>
            </a:r>
            <a:r>
              <a:rPr lang="en-ID" sz="1200" i="1" dirty="0"/>
              <a:t>churn</a:t>
            </a:r>
            <a:endParaRPr lang="en-ID" sz="1200" i="1" dirty="0"/>
          </a:p>
          <a:p>
            <a:pPr marL="171450" indent="-171450">
              <a:lnSpc>
                <a:spcPct val="150000"/>
              </a:lnSpc>
              <a:buFont typeface="Arial" panose="020B0604020202020204" pitchFamily="34" charset="0"/>
              <a:buChar char="•"/>
            </a:pPr>
            <a:endParaRPr lang="en-ID" sz="1200" dirty="0"/>
          </a:p>
          <a:p>
            <a:pPr marL="171450" indent="-171450">
              <a:lnSpc>
                <a:spcPct val="150000"/>
              </a:lnSpc>
              <a:buFont typeface="Arial" panose="020B0604020202020204" pitchFamily="34" charset="0"/>
              <a:buChar char="•"/>
            </a:pPr>
            <a:endParaRPr lang="en-ID"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b="0" dirty="0" err="1">
                <a:latin typeface="Futura Md BT" panose="020B0602020204020303" pitchFamily="34" charset="0"/>
              </a:rPr>
              <a:t>Metodologi Penelitian</a:t>
            </a:r>
            <a:endParaRPr lang="en-ID" b="0" dirty="0">
              <a:latin typeface="Futura Md BT" panose="020B0602020204020303" pitchFamily="34" charset="0"/>
            </a:endParaRPr>
          </a:p>
        </p:txBody>
      </p:sp>
      <p:sp>
        <p:nvSpPr>
          <p:cNvPr id="3" name="Text Placeholder 2"/>
          <p:cNvSpPr>
            <a:spLocks noGrp="1"/>
          </p:cNvSpPr>
          <p:nvPr>
            <p:ph type="body" sz="quarter" idx="11"/>
          </p:nvPr>
        </p:nvSpPr>
        <p:spPr>
          <a:xfrm>
            <a:off x="4250566" y="2775709"/>
            <a:ext cx="4930200" cy="288032"/>
          </a:xfrm>
        </p:spPr>
        <p:txBody>
          <a:bodyPr/>
          <a:lstStyle/>
          <a:p>
            <a:pPr lvl="0"/>
            <a:endParaRPr lang="en-ID" altLang="en-US" sz="2000" dirty="0">
              <a:latin typeface="Futura Lt BT" panose="020B0402020204020303" charset="0"/>
              <a:cs typeface="Futura Lt BT" panose="020B04020202040203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latin typeface="Futura Md BT" panose="020B0602020204020303" pitchFamily="34" charset="0"/>
                <a:sym typeface="+mn-ea"/>
              </a:rPr>
              <a:t>Diagram Alir Penelitian</a:t>
            </a:r>
            <a:endParaRPr lang="en-ID" altLang="ko-KR" dirty="0">
              <a:latin typeface="Futura Md BT" panose="020B0602020204020303" pitchFamily="34" charset="0"/>
            </a:endParaRPr>
          </a:p>
        </p:txBody>
      </p:sp>
      <p:sp>
        <p:nvSpPr>
          <p:cNvPr id="6" name="Oval 5"/>
          <p:cNvSpPr/>
          <p:nvPr/>
        </p:nvSpPr>
        <p:spPr>
          <a:xfrm>
            <a:off x="720725" y="946785"/>
            <a:ext cx="1604010" cy="4324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Mulai</a:t>
            </a:r>
            <a:endParaRPr lang="en-ID" altLang="en-US">
              <a:latin typeface="Futura Bk BT" panose="020B0502020204020303" pitchFamily="34" charset="0"/>
              <a:cs typeface="Futura Bk BT" panose="020B0502020204020303" pitchFamily="34" charset="0"/>
            </a:endParaRPr>
          </a:p>
        </p:txBody>
      </p:sp>
      <p:sp>
        <p:nvSpPr>
          <p:cNvPr id="7" name="Rectangles 6"/>
          <p:cNvSpPr/>
          <p:nvPr/>
        </p:nvSpPr>
        <p:spPr>
          <a:xfrm>
            <a:off x="721360" y="1523365"/>
            <a:ext cx="1602740"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Latar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Belakang</a:t>
            </a:r>
            <a:endParaRPr lang="en-ID" altLang="en-US">
              <a:latin typeface="Futura Bk BT" panose="020B0502020204020303" pitchFamily="34" charset="0"/>
              <a:cs typeface="Futura Bk BT" panose="020B0502020204020303" pitchFamily="34" charset="0"/>
            </a:endParaRPr>
          </a:p>
        </p:txBody>
      </p:sp>
      <p:sp>
        <p:nvSpPr>
          <p:cNvPr id="8" name="Rectangles 7"/>
          <p:cNvSpPr/>
          <p:nvPr/>
        </p:nvSpPr>
        <p:spPr>
          <a:xfrm>
            <a:off x="721995" y="2207260"/>
            <a:ext cx="1602740"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Perumusan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Masalah</a:t>
            </a:r>
            <a:endParaRPr lang="en-ID" altLang="en-US">
              <a:latin typeface="Futura Bk BT" panose="020B0502020204020303" pitchFamily="34" charset="0"/>
              <a:cs typeface="Futura Bk BT" panose="020B0502020204020303" pitchFamily="34" charset="0"/>
            </a:endParaRPr>
          </a:p>
        </p:txBody>
      </p:sp>
      <p:sp>
        <p:nvSpPr>
          <p:cNvPr id="9" name="Rectangles 8"/>
          <p:cNvSpPr/>
          <p:nvPr/>
        </p:nvSpPr>
        <p:spPr>
          <a:xfrm>
            <a:off x="721995" y="2866390"/>
            <a:ext cx="1602740" cy="68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Tujuan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Penelitian</a:t>
            </a:r>
            <a:endParaRPr lang="en-ID" altLang="en-US">
              <a:latin typeface="Futura Bk BT" panose="020B0502020204020303" pitchFamily="34" charset="0"/>
              <a:cs typeface="Futura Bk BT" panose="020B0502020204020303" pitchFamily="34" charset="0"/>
            </a:endParaRPr>
          </a:p>
        </p:txBody>
      </p:sp>
      <p:sp>
        <p:nvSpPr>
          <p:cNvPr id="10" name="Rectangles 9"/>
          <p:cNvSpPr/>
          <p:nvPr/>
        </p:nvSpPr>
        <p:spPr>
          <a:xfrm>
            <a:off x="721995" y="3684270"/>
            <a:ext cx="1602740" cy="68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Tinjauan</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Pustaka</a:t>
            </a:r>
            <a:endParaRPr lang="en-ID" altLang="en-US">
              <a:latin typeface="Futura Bk BT" panose="020B0502020204020303" pitchFamily="34" charset="0"/>
              <a:cs typeface="Futura Bk BT" panose="020B0502020204020303" pitchFamily="34" charset="0"/>
            </a:endParaRPr>
          </a:p>
        </p:txBody>
      </p:sp>
      <p:sp>
        <p:nvSpPr>
          <p:cNvPr id="11" name="Oval 10"/>
          <p:cNvSpPr/>
          <p:nvPr/>
        </p:nvSpPr>
        <p:spPr>
          <a:xfrm>
            <a:off x="6415692" y="3468052"/>
            <a:ext cx="1889125" cy="4324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dirty="0" err="1">
                <a:latin typeface="Futura Bk BT" panose="020B0502020204020303" pitchFamily="34" charset="0"/>
                <a:cs typeface="Futura Bk BT" panose="020B0502020204020303" pitchFamily="34" charset="0"/>
              </a:rPr>
              <a:t>Selesai</a:t>
            </a:r>
            <a:endParaRPr lang="en-ID" altLang="en-US" dirty="0">
              <a:latin typeface="Futura Bk BT" panose="020B0502020204020303" pitchFamily="34" charset="0"/>
              <a:cs typeface="Futura Bk BT" panose="020B0502020204020303" pitchFamily="34" charset="0"/>
            </a:endParaRPr>
          </a:p>
        </p:txBody>
      </p:sp>
      <p:sp>
        <p:nvSpPr>
          <p:cNvPr id="13" name="Rectangles 12"/>
          <p:cNvSpPr/>
          <p:nvPr/>
        </p:nvSpPr>
        <p:spPr>
          <a:xfrm>
            <a:off x="2584450" y="1433195"/>
            <a:ext cx="1602740" cy="68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Penelitian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Terdahulu</a:t>
            </a:r>
            <a:endParaRPr lang="en-ID" altLang="en-US">
              <a:latin typeface="Futura Bk BT" panose="020B0502020204020303" pitchFamily="34" charset="0"/>
              <a:cs typeface="Futura Bk BT" panose="020B0502020204020303" pitchFamily="34" charset="0"/>
            </a:endParaRPr>
          </a:p>
        </p:txBody>
      </p:sp>
      <p:sp>
        <p:nvSpPr>
          <p:cNvPr id="14" name="Rectangles 13"/>
          <p:cNvSpPr/>
          <p:nvPr/>
        </p:nvSpPr>
        <p:spPr>
          <a:xfrm>
            <a:off x="2584450" y="2320925"/>
            <a:ext cx="1602740" cy="853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Pengumpulan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Dataset</a:t>
            </a:r>
            <a:endParaRPr lang="en-ID" altLang="en-US">
              <a:latin typeface="Futura Bk BT" panose="020B0502020204020303" pitchFamily="34" charset="0"/>
              <a:cs typeface="Futura Bk BT" panose="020B0502020204020303" pitchFamily="34" charset="0"/>
            </a:endParaRPr>
          </a:p>
        </p:txBody>
      </p:sp>
      <p:sp>
        <p:nvSpPr>
          <p:cNvPr id="15" name="Rectangles 14"/>
          <p:cNvSpPr/>
          <p:nvPr/>
        </p:nvSpPr>
        <p:spPr>
          <a:xfrm>
            <a:off x="2584450" y="3357245"/>
            <a:ext cx="1602740" cy="853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Preprocessing</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Dataset</a:t>
            </a:r>
            <a:endParaRPr lang="en-ID" altLang="en-US">
              <a:latin typeface="Futura Bk BT" panose="020B0502020204020303" pitchFamily="34" charset="0"/>
              <a:cs typeface="Futura Bk BT" panose="020B0502020204020303" pitchFamily="34" charset="0"/>
            </a:endParaRPr>
          </a:p>
        </p:txBody>
      </p:sp>
      <p:cxnSp>
        <p:nvCxnSpPr>
          <p:cNvPr id="17" name="Straight Arrow Connector 16"/>
          <p:cNvCxnSpPr>
            <a:stCxn id="6" idx="4"/>
            <a:endCxn id="7" idx="0"/>
          </p:cNvCxnSpPr>
          <p:nvPr/>
        </p:nvCxnSpPr>
        <p:spPr>
          <a:xfrm>
            <a:off x="1522730" y="1379220"/>
            <a:ext cx="0" cy="144145"/>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a:off x="1522730" y="2027555"/>
            <a:ext cx="635" cy="179705"/>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a:off x="1523365" y="2711450"/>
            <a:ext cx="0" cy="15494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a:off x="1523365" y="3550920"/>
            <a:ext cx="0" cy="13335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0"/>
            <a:endCxn id="10" idx="2"/>
          </p:cNvCxnSpPr>
          <p:nvPr/>
        </p:nvCxnSpPr>
        <p:spPr>
          <a:xfrm rot="16200000" flipH="1" flipV="1">
            <a:off x="986790" y="1969770"/>
            <a:ext cx="2935605" cy="1862455"/>
          </a:xfrm>
          <a:prstGeom prst="bentConnector5">
            <a:avLst>
              <a:gd name="adj1" fmla="val -8112"/>
              <a:gd name="adj2" fmla="val 49983"/>
              <a:gd name="adj3" fmla="val 108112"/>
            </a:avLst>
          </a:prstGeom>
          <a:ln w="38100" cmpd="sng">
            <a:solidFill>
              <a:srgbClr val="ABD2E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4" idx="0"/>
          </p:cNvCxnSpPr>
          <p:nvPr/>
        </p:nvCxnSpPr>
        <p:spPr>
          <a:xfrm>
            <a:off x="3385820" y="2117725"/>
            <a:ext cx="0" cy="20320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5" idx="0"/>
          </p:cNvCxnSpPr>
          <p:nvPr/>
        </p:nvCxnSpPr>
        <p:spPr>
          <a:xfrm>
            <a:off x="3385820" y="3174365"/>
            <a:ext cx="0" cy="18288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48175" y="1418590"/>
            <a:ext cx="1718310" cy="68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Membangun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Model Prediktif</a:t>
            </a:r>
            <a:endParaRPr lang="en-ID" altLang="en-US">
              <a:latin typeface="Futura Bk BT" panose="020B0502020204020303" pitchFamily="34" charset="0"/>
              <a:cs typeface="Futura Bk BT" panose="020B0502020204020303" pitchFamily="34" charset="0"/>
            </a:endParaRPr>
          </a:p>
        </p:txBody>
      </p:sp>
      <p:sp>
        <p:nvSpPr>
          <p:cNvPr id="5" name="Rectangles 4"/>
          <p:cNvSpPr/>
          <p:nvPr/>
        </p:nvSpPr>
        <p:spPr>
          <a:xfrm>
            <a:off x="4448175" y="2306320"/>
            <a:ext cx="1718310" cy="853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a:latin typeface="Futura Bk BT" panose="020B0502020204020303" pitchFamily="34" charset="0"/>
                <a:cs typeface="Futura Bk BT" panose="020B0502020204020303" pitchFamily="34" charset="0"/>
              </a:rPr>
              <a:t>Evaluasi </a:t>
            </a:r>
            <a:endParaRPr lang="en-ID" altLang="en-US">
              <a:latin typeface="Futura Bk BT" panose="020B0502020204020303" pitchFamily="34" charset="0"/>
              <a:cs typeface="Futura Bk BT" panose="020B0502020204020303" pitchFamily="34" charset="0"/>
            </a:endParaRPr>
          </a:p>
          <a:p>
            <a:pPr algn="ctr"/>
            <a:r>
              <a:rPr lang="en-ID" altLang="en-US">
                <a:latin typeface="Futura Bk BT" panose="020B0502020204020303" pitchFamily="34" charset="0"/>
                <a:cs typeface="Futura Bk BT" panose="020B0502020204020303" pitchFamily="34" charset="0"/>
              </a:rPr>
              <a:t>Model</a:t>
            </a:r>
            <a:endParaRPr lang="en-ID" altLang="en-US">
              <a:latin typeface="Futura Bk BT" panose="020B0502020204020303" pitchFamily="34" charset="0"/>
              <a:cs typeface="Futura Bk BT" panose="020B0502020204020303" pitchFamily="34" charset="0"/>
            </a:endParaRPr>
          </a:p>
        </p:txBody>
      </p:sp>
      <p:sp>
        <p:nvSpPr>
          <p:cNvPr id="12" name="Rectangles 11"/>
          <p:cNvSpPr/>
          <p:nvPr/>
        </p:nvSpPr>
        <p:spPr>
          <a:xfrm>
            <a:off x="4448175" y="3342640"/>
            <a:ext cx="1718310" cy="853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700" dirty="0" err="1">
                <a:latin typeface="Futura Bk BT" panose="020B0502020204020303" pitchFamily="34" charset="0"/>
                <a:cs typeface="Futura Bk BT" panose="020B0502020204020303" pitchFamily="34" charset="0"/>
              </a:rPr>
              <a:t>Analisis</a:t>
            </a:r>
            <a:r>
              <a:rPr lang="en-ID" altLang="en-US" sz="1700" dirty="0">
                <a:latin typeface="Futura Bk BT" panose="020B0502020204020303" pitchFamily="34" charset="0"/>
                <a:cs typeface="Futura Bk BT" panose="020B0502020204020303" pitchFamily="34" charset="0"/>
              </a:rPr>
              <a:t> </a:t>
            </a:r>
            <a:r>
              <a:rPr lang="en-ID" altLang="en-US" sz="1700" dirty="0" err="1">
                <a:latin typeface="Futura Bk BT" panose="020B0502020204020303" pitchFamily="34" charset="0"/>
                <a:cs typeface="Futura Bk BT" panose="020B0502020204020303" pitchFamily="34" charset="0"/>
              </a:rPr>
              <a:t>Bauran</a:t>
            </a:r>
            <a:r>
              <a:rPr lang="en-ID" altLang="en-US" sz="1700" dirty="0">
                <a:latin typeface="Futura Bk BT" panose="020B0502020204020303" pitchFamily="34" charset="0"/>
                <a:cs typeface="Futura Bk BT" panose="020B0502020204020303" pitchFamily="34" charset="0"/>
              </a:rPr>
              <a:t> </a:t>
            </a:r>
            <a:r>
              <a:rPr lang="en-ID" altLang="en-US" sz="1700" dirty="0" err="1">
                <a:latin typeface="Futura Bk BT" panose="020B0502020204020303" pitchFamily="34" charset="0"/>
                <a:cs typeface="Futura Bk BT" panose="020B0502020204020303" pitchFamily="34" charset="0"/>
              </a:rPr>
              <a:t>Pemasaran</a:t>
            </a:r>
            <a:endParaRPr lang="en-ID" altLang="en-US" sz="1700" dirty="0">
              <a:latin typeface="Futura Bk BT" panose="020B0502020204020303" pitchFamily="34" charset="0"/>
              <a:cs typeface="Futura Bk BT" panose="020B0502020204020303" pitchFamily="34" charset="0"/>
            </a:endParaRPr>
          </a:p>
        </p:txBody>
      </p:sp>
      <p:cxnSp>
        <p:nvCxnSpPr>
          <p:cNvPr id="16" name="Straight Arrow Connector 15"/>
          <p:cNvCxnSpPr>
            <a:stCxn id="4" idx="2"/>
            <a:endCxn id="5" idx="0"/>
          </p:cNvCxnSpPr>
          <p:nvPr/>
        </p:nvCxnSpPr>
        <p:spPr>
          <a:xfrm>
            <a:off x="5307330" y="2103120"/>
            <a:ext cx="0" cy="20320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12" idx="0"/>
          </p:cNvCxnSpPr>
          <p:nvPr/>
        </p:nvCxnSpPr>
        <p:spPr>
          <a:xfrm>
            <a:off x="5307330" y="3159760"/>
            <a:ext cx="0" cy="18288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 idx="0"/>
            <a:endCxn id="15" idx="2"/>
          </p:cNvCxnSpPr>
          <p:nvPr/>
        </p:nvCxnSpPr>
        <p:spPr>
          <a:xfrm rot="16200000" flipH="1" flipV="1">
            <a:off x="2950528" y="1853883"/>
            <a:ext cx="2792095" cy="1921510"/>
          </a:xfrm>
          <a:prstGeom prst="bentConnector5">
            <a:avLst>
              <a:gd name="adj1" fmla="val -8540"/>
              <a:gd name="adj2" fmla="val 51504"/>
              <a:gd name="adj3" fmla="val 108517"/>
            </a:avLst>
          </a:prstGeom>
          <a:ln w="38100" cmpd="sng">
            <a:solidFill>
              <a:srgbClr val="ABD2E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9" idx="0"/>
            <a:endCxn id="12" idx="2"/>
          </p:cNvCxnSpPr>
          <p:nvPr/>
        </p:nvCxnSpPr>
        <p:spPr>
          <a:xfrm rot="16200000" flipH="1" flipV="1">
            <a:off x="4922679" y="1803241"/>
            <a:ext cx="2777490" cy="2008188"/>
          </a:xfrm>
          <a:prstGeom prst="bentConnector5">
            <a:avLst>
              <a:gd name="adj1" fmla="val -8230"/>
              <a:gd name="adj2" fmla="val 52111"/>
              <a:gd name="adj3" fmla="val 108230"/>
            </a:avLst>
          </a:prstGeom>
          <a:ln w="38100" cmpd="sng">
            <a:solidFill>
              <a:srgbClr val="ABD2E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Rectangles 28"/>
          <p:cNvSpPr/>
          <p:nvPr/>
        </p:nvSpPr>
        <p:spPr>
          <a:xfrm>
            <a:off x="6371590" y="1418590"/>
            <a:ext cx="1887855" cy="788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dirty="0" err="1">
                <a:latin typeface="Futura Bk BT" panose="020B0502020204020303" pitchFamily="34" charset="0"/>
                <a:cs typeface="Futura Bk BT" panose="020B0502020204020303" pitchFamily="34" charset="0"/>
              </a:rPr>
              <a:t>Analisis</a:t>
            </a:r>
            <a:r>
              <a:rPr lang="en-ID" altLang="en-US" dirty="0">
                <a:latin typeface="Futura Bk BT" panose="020B0502020204020303" pitchFamily="34" charset="0"/>
                <a:cs typeface="Futura Bk BT" panose="020B0502020204020303" pitchFamily="34" charset="0"/>
              </a:rPr>
              <a:t> </a:t>
            </a:r>
            <a:endParaRPr lang="en-ID" altLang="en-US" dirty="0">
              <a:latin typeface="Futura Bk BT" panose="020B0502020204020303" pitchFamily="34" charset="0"/>
              <a:cs typeface="Futura Bk BT" panose="020B0502020204020303" pitchFamily="34" charset="0"/>
            </a:endParaRPr>
          </a:p>
          <a:p>
            <a:pPr algn="ctr"/>
            <a:r>
              <a:rPr lang="en-ID" altLang="en-US" dirty="0" err="1">
                <a:latin typeface="Futura Bk BT" panose="020B0502020204020303" pitchFamily="34" charset="0"/>
                <a:cs typeface="Futura Bk BT" panose="020B0502020204020303" pitchFamily="34" charset="0"/>
              </a:rPr>
              <a:t>Manajemen</a:t>
            </a:r>
            <a:r>
              <a:rPr lang="en-ID" altLang="en-US" dirty="0">
                <a:latin typeface="Futura Bk BT" panose="020B0502020204020303" pitchFamily="34" charset="0"/>
                <a:cs typeface="Futura Bk BT" panose="020B0502020204020303" pitchFamily="34" charset="0"/>
              </a:rPr>
              <a:t> </a:t>
            </a:r>
            <a:endParaRPr lang="en-ID" altLang="en-US" dirty="0">
              <a:latin typeface="Futura Bk BT" panose="020B0502020204020303" pitchFamily="34" charset="0"/>
              <a:cs typeface="Futura Bk BT" panose="020B0502020204020303" pitchFamily="34" charset="0"/>
            </a:endParaRPr>
          </a:p>
          <a:p>
            <a:pPr algn="ctr"/>
            <a:r>
              <a:rPr lang="en-ID" altLang="en-US" dirty="0">
                <a:latin typeface="Futura Bk BT" panose="020B0502020204020303" pitchFamily="34" charset="0"/>
                <a:cs typeface="Futura Bk BT" panose="020B0502020204020303" pitchFamily="34" charset="0"/>
              </a:rPr>
              <a:t>Churn</a:t>
            </a:r>
            <a:endParaRPr lang="en-ID" altLang="en-US" dirty="0">
              <a:latin typeface="Futura Bk BT" panose="020B0502020204020303" pitchFamily="34" charset="0"/>
              <a:cs typeface="Futura Bk BT" panose="020B0502020204020303" pitchFamily="34" charset="0"/>
            </a:endParaRPr>
          </a:p>
        </p:txBody>
      </p:sp>
      <p:sp>
        <p:nvSpPr>
          <p:cNvPr id="30" name="Rectangles 29"/>
          <p:cNvSpPr/>
          <p:nvPr/>
        </p:nvSpPr>
        <p:spPr>
          <a:xfrm>
            <a:off x="6371590" y="2427734"/>
            <a:ext cx="1887855" cy="853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dirty="0">
                <a:latin typeface="Futura Bk BT" panose="020B0502020204020303" pitchFamily="34" charset="0"/>
                <a:cs typeface="Futura Bk BT" panose="020B0502020204020303" pitchFamily="34" charset="0"/>
              </a:rPr>
              <a:t>Kesimpulan</a:t>
            </a:r>
            <a:endParaRPr lang="en-ID" altLang="en-US" dirty="0">
              <a:latin typeface="Futura Bk BT" panose="020B0502020204020303" pitchFamily="34" charset="0"/>
              <a:cs typeface="Futura Bk BT" panose="020B0502020204020303" pitchFamily="34" charset="0"/>
            </a:endParaRPr>
          </a:p>
          <a:p>
            <a:pPr algn="ctr"/>
            <a:r>
              <a:rPr lang="en-ID" altLang="en-US" dirty="0">
                <a:latin typeface="Futura Bk BT" panose="020B0502020204020303" pitchFamily="34" charset="0"/>
                <a:cs typeface="Futura Bk BT" panose="020B0502020204020303" pitchFamily="34" charset="0"/>
              </a:rPr>
              <a:t>dan Saran</a:t>
            </a:r>
            <a:endParaRPr lang="en-ID" altLang="en-US" dirty="0">
              <a:latin typeface="Futura Bk BT" panose="020B0502020204020303" pitchFamily="34" charset="0"/>
              <a:cs typeface="Futura Bk BT" panose="020B0502020204020303" pitchFamily="34" charset="0"/>
            </a:endParaRPr>
          </a:p>
        </p:txBody>
      </p:sp>
      <p:cxnSp>
        <p:nvCxnSpPr>
          <p:cNvPr id="32" name="Straight Arrow Connector 31"/>
          <p:cNvCxnSpPr>
            <a:stCxn id="29" idx="2"/>
            <a:endCxn id="30" idx="0"/>
          </p:cNvCxnSpPr>
          <p:nvPr/>
        </p:nvCxnSpPr>
        <p:spPr>
          <a:xfrm>
            <a:off x="7315518" y="2207260"/>
            <a:ext cx="0" cy="220474"/>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2"/>
          </p:cNvCxnSpPr>
          <p:nvPr/>
        </p:nvCxnSpPr>
        <p:spPr>
          <a:xfrm>
            <a:off x="7315835" y="3281174"/>
            <a:ext cx="0" cy="182880"/>
          </a:xfrm>
          <a:prstGeom prst="straightConnector1">
            <a:avLst/>
          </a:prstGeom>
          <a:ln w="38100" cmpd="sng">
            <a:solidFill>
              <a:srgbClr val="ABD2E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latin typeface="Futura Md BT" panose="020B0602020204020303" pitchFamily="34" charset="0"/>
              </a:rPr>
              <a:t>Dataset</a:t>
            </a:r>
            <a:endParaRPr lang="en-ID" dirty="0">
              <a:solidFill>
                <a:schemeClr val="tx1">
                  <a:lumMod val="75000"/>
                  <a:lumOff val="25000"/>
                </a:schemeClr>
              </a:solidFill>
              <a:latin typeface="Futura Md BT" panose="020B0602020204020303" pitchFamily="34" charset="0"/>
            </a:endParaRPr>
          </a:p>
        </p:txBody>
      </p:sp>
      <p:grpSp>
        <p:nvGrpSpPr>
          <p:cNvPr id="6" name="Group 5"/>
          <p:cNvGrpSpPr/>
          <p:nvPr/>
        </p:nvGrpSpPr>
        <p:grpSpPr>
          <a:xfrm>
            <a:off x="1308100" y="2031365"/>
            <a:ext cx="864235" cy="99441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 name="TextBox 9"/>
          <p:cNvSpPr txBox="1"/>
          <p:nvPr/>
        </p:nvSpPr>
        <p:spPr>
          <a:xfrm>
            <a:off x="2244090" y="2082165"/>
            <a:ext cx="5303520" cy="1168400"/>
          </a:xfrm>
          <a:prstGeom prst="rect">
            <a:avLst/>
          </a:prstGeom>
          <a:noFill/>
        </p:spPr>
        <p:txBody>
          <a:bodyPr wrap="square" rtlCol="0">
            <a:spAutoFit/>
          </a:bodyPr>
          <a:lstStyle/>
          <a:p>
            <a:pPr algn="just"/>
            <a:r>
              <a:rPr lang="en-ID" altLang="ko-KR" sz="1400" dirty="0" err="1">
                <a:solidFill>
                  <a:schemeClr val="tx1">
                    <a:lumMod val="65000"/>
                    <a:lumOff val="35000"/>
                  </a:schemeClr>
                </a:solidFill>
                <a:cs typeface="Arial" panose="020B0604020202020204" pitchFamily="34" charset="0"/>
                <a:sym typeface="+mn-ea"/>
              </a:rPr>
              <a:t>Objek</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penelitian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ini</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adalah</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pelanggan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layanan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Indihome</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dari</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perusahaan</a:t>
            </a:r>
            <a:r>
              <a:rPr lang="en-ID" altLang="ko-KR" sz="1400" dirty="0">
                <a:solidFill>
                  <a:schemeClr val="tx1">
                    <a:lumMod val="65000"/>
                    <a:lumOff val="35000"/>
                  </a:schemeClr>
                </a:solidFill>
                <a:cs typeface="Arial" panose="020B0604020202020204" pitchFamily="34" charset="0"/>
                <a:sym typeface="+mn-ea"/>
              </a:rPr>
              <a:t> PT. Telekomunikasi Indonesia di </a:t>
            </a:r>
            <a:r>
              <a:rPr lang="en-ID" altLang="ko-KR" sz="1400" dirty="0" err="1">
                <a:solidFill>
                  <a:schemeClr val="tx1">
                    <a:lumMod val="65000"/>
                    <a:lumOff val="35000"/>
                  </a:schemeClr>
                </a:solidFill>
                <a:cs typeface="Arial" panose="020B0604020202020204" pitchFamily="34" charset="0"/>
                <a:sym typeface="+mn-ea"/>
              </a:rPr>
              <a:t>lokasi</a:t>
            </a:r>
            <a:r>
              <a:rPr lang="en-ID" altLang="ko-KR" sz="1400" dirty="0">
                <a:solidFill>
                  <a:schemeClr val="tx1">
                    <a:lumMod val="65000"/>
                    <a:lumOff val="35000"/>
                  </a:schemeClr>
                </a:solidFill>
                <a:cs typeface="Arial" panose="020B0604020202020204" pitchFamily="34" charset="0"/>
                <a:sym typeface="+mn-ea"/>
              </a:rPr>
              <a:t> Unit </a:t>
            </a:r>
            <a:r>
              <a:rPr lang="en-ID" altLang="ko-KR" sz="1400" dirty="0" err="1">
                <a:solidFill>
                  <a:schemeClr val="tx1">
                    <a:lumMod val="65000"/>
                    <a:lumOff val="35000"/>
                  </a:schemeClr>
                </a:solidFill>
                <a:cs typeface="Arial" panose="020B0604020202020204" pitchFamily="34" charset="0"/>
                <a:sym typeface="+mn-ea"/>
              </a:rPr>
              <a:t>Bisnis</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Tropodo</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Witel</a:t>
            </a:r>
            <a:r>
              <a:rPr lang="en-ID" altLang="ko-KR" sz="1400" dirty="0">
                <a:solidFill>
                  <a:schemeClr val="tx1">
                    <a:lumMod val="65000"/>
                    <a:lumOff val="35000"/>
                  </a:schemeClr>
                </a:solidFill>
                <a:cs typeface="Arial" panose="020B0604020202020204" pitchFamily="34" charset="0"/>
                <a:sym typeface="+mn-ea"/>
              </a:rPr>
              <a:t> Surabaya Selatan pada </a:t>
            </a:r>
            <a:r>
              <a:rPr lang="en-ID" altLang="ko-KR" sz="1400" dirty="0" err="1">
                <a:solidFill>
                  <a:schemeClr val="tx1">
                    <a:lumMod val="65000"/>
                    <a:lumOff val="35000"/>
                  </a:schemeClr>
                </a:solidFill>
                <a:cs typeface="Arial" panose="020B0604020202020204" pitchFamily="34" charset="0"/>
                <a:sym typeface="+mn-ea"/>
              </a:rPr>
              <a:t>tahun</a:t>
            </a:r>
            <a:r>
              <a:rPr lang="en-ID" altLang="ko-KR" sz="1400" dirty="0">
                <a:solidFill>
                  <a:schemeClr val="tx1">
                    <a:lumMod val="65000"/>
                    <a:lumOff val="35000"/>
                  </a:schemeClr>
                </a:solidFill>
                <a:cs typeface="Arial" panose="020B0604020202020204" pitchFamily="34" charset="0"/>
                <a:sym typeface="+mn-ea"/>
              </a:rPr>
              <a:t> 2020. </a:t>
            </a:r>
            <a:r>
              <a:rPr lang="nn-NO" altLang="ko-KR" sz="1400" dirty="0">
                <a:solidFill>
                  <a:schemeClr val="tx1">
                    <a:lumMod val="65000"/>
                    <a:lumOff val="35000"/>
                  </a:schemeClr>
                </a:solidFill>
                <a:cs typeface="Arial" panose="020B0604020202020204" pitchFamily="34" charset="0"/>
                <a:sym typeface="+mn-ea"/>
              </a:rPr>
              <a:t>Data penelitian yang digunakan sejumlah 20.816 pelanggan dimana 16.917 pelanggan aktif dan 3.899 pelanggan churn</a:t>
            </a:r>
            <a:endParaRPr lang="en-ID" altLang="ko-KR" sz="1400" dirty="0">
              <a:solidFill>
                <a:schemeClr val="tx1">
                  <a:lumMod val="65000"/>
                  <a:lumOff val="35000"/>
                </a:schemeClr>
              </a:solidFill>
              <a:cs typeface="Arial" panose="020B0604020202020204" pitchFamily="34" charset="0"/>
              <a:sym typeface="+mn-ea"/>
            </a:endParaRPr>
          </a:p>
        </p:txBody>
      </p:sp>
      <p:sp>
        <p:nvSpPr>
          <p:cNvPr id="11" name="TextBox 10"/>
          <p:cNvSpPr txBox="1"/>
          <p:nvPr/>
        </p:nvSpPr>
        <p:spPr>
          <a:xfrm>
            <a:off x="1385615" y="207379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latin typeface="Futura Md BT" panose="020B0602020204020303" pitchFamily="34" charset="0"/>
              </a:rPr>
              <a:t>Variabel Penelitian</a:t>
            </a:r>
            <a:endParaRPr lang="en-ID" dirty="0">
              <a:solidFill>
                <a:schemeClr val="tx1">
                  <a:lumMod val="75000"/>
                  <a:lumOff val="25000"/>
                </a:schemeClr>
              </a:solidFill>
              <a:latin typeface="Futura Md BT" panose="020B0602020204020303" pitchFamily="34" charset="0"/>
            </a:endParaRPr>
          </a:p>
        </p:txBody>
      </p:sp>
      <p:graphicFrame>
        <p:nvGraphicFramePr>
          <p:cNvPr id="4" name="Table 3"/>
          <p:cNvGraphicFramePr/>
          <p:nvPr/>
        </p:nvGraphicFramePr>
        <p:xfrm>
          <a:off x="1468120" y="851535"/>
          <a:ext cx="6493510" cy="4067175"/>
        </p:xfrm>
        <a:graphic>
          <a:graphicData uri="http://schemas.openxmlformats.org/drawingml/2006/table">
            <a:tbl>
              <a:tblPr firstRow="1" bandRow="1">
                <a:tableStyleId>{5C22544A-7EE6-4342-B048-85BDC9FD1C3A}</a:tableStyleId>
              </a:tblPr>
              <a:tblGrid>
                <a:gridCol w="1346835"/>
                <a:gridCol w="1537970"/>
                <a:gridCol w="3608705"/>
              </a:tblGrid>
              <a:tr h="359410">
                <a:tc>
                  <a:txBody>
                    <a:bodyPr/>
                    <a:lstStyle/>
                    <a:p>
                      <a:pPr indent="0" algn="ctr">
                        <a:buNone/>
                      </a:pPr>
                      <a:r>
                        <a:rPr lang="en-US" sz="1000" b="0">
                          <a:solidFill>
                            <a:srgbClr val="000000"/>
                          </a:solidFill>
                          <a:latin typeface="Times New Roman" panose="02020603050405020304" charset="-122"/>
                        </a:rPr>
                        <a:t>Kelompok Atribut</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Variabel</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Keterangan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rowSpan="4">
                  <a:txBody>
                    <a:bodyPr/>
                    <a:lstStyle/>
                    <a:p>
                      <a:pPr indent="0" algn="ctr">
                        <a:buNone/>
                      </a:pPr>
                      <a:r>
                        <a:rPr lang="en-US" sz="1000" b="0">
                          <a:solidFill>
                            <a:srgbClr val="000000"/>
                          </a:solidFill>
                          <a:latin typeface="Times New Roman" panose="02020603050405020304" charset="-122"/>
                        </a:rPr>
                        <a:t>DATA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DIVISI</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Divisi Telkom yang menaungi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765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000" b="0">
                          <a:solidFill>
                            <a:srgbClr val="000000"/>
                          </a:solidFill>
                          <a:latin typeface="Times New Roman" panose="02020603050405020304" charset="-122"/>
                        </a:rPr>
                        <a:t>CATEGORI</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Kategori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32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000" b="0">
                          <a:solidFill>
                            <a:srgbClr val="000000"/>
                          </a:solidFill>
                          <a:latin typeface="Times New Roman" panose="02020603050405020304" charset="-122"/>
                        </a:rPr>
                        <a:t>LAMA PEMAKAIAN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Lama pelanggan menggunakan layanan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32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000" b="0">
                          <a:solidFill>
                            <a:srgbClr val="000000"/>
                          </a:solidFill>
                          <a:latin typeface="Times New Roman" panose="02020603050405020304" charset="-122"/>
                        </a:rPr>
                        <a:t>CLASS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Kelas Pelanggan berdasarkan prioritas</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rowSpan="4">
                  <a:txBody>
                    <a:bodyPr/>
                    <a:lstStyle/>
                    <a:p>
                      <a:pPr indent="0" algn="ctr">
                        <a:buNone/>
                      </a:pPr>
                      <a:r>
                        <a:rPr lang="en-US" sz="1000" b="0">
                          <a:solidFill>
                            <a:srgbClr val="000000"/>
                          </a:solidFill>
                          <a:latin typeface="Times New Roman" panose="02020603050405020304" charset="-122"/>
                        </a:rPr>
                        <a:t>LAYANAN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TELP</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Status pelanggan berlanggan telepon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000" b="0">
                          <a:solidFill>
                            <a:srgbClr val="000000"/>
                          </a:solidFill>
                          <a:latin typeface="Times New Roman" panose="02020603050405020304" charset="-122"/>
                        </a:rPr>
                        <a:t>INET</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Status pelanggan berlanggan internet</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000" b="0">
                          <a:solidFill>
                            <a:srgbClr val="000000"/>
                          </a:solidFill>
                          <a:latin typeface="Times New Roman" panose="02020603050405020304" charset="-122"/>
                        </a:rPr>
                        <a:t>TV</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Status pelanggan berlanggan TV</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000" b="0">
                          <a:solidFill>
                            <a:srgbClr val="000000"/>
                          </a:solidFill>
                          <a:latin typeface="Times New Roman" panose="02020603050405020304" charset="-122"/>
                        </a:rPr>
                        <a:t>TECH</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Jenis teknologi yang digunakan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7650">
                <a:tc rowSpan="2">
                  <a:txBody>
                    <a:bodyPr/>
                    <a:lstStyle/>
                    <a:p>
                      <a:pPr indent="0" algn="ctr">
                        <a:buNone/>
                      </a:pPr>
                      <a:r>
                        <a:rPr lang="en-US" sz="1000" b="0">
                          <a:solidFill>
                            <a:srgbClr val="000000"/>
                          </a:solidFill>
                          <a:latin typeface="Times New Roman" panose="02020603050405020304" charset="-122"/>
                        </a:rPr>
                        <a:t>PAKET</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SPEED</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Paket kecepatan internet yang digunakan pelanggan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32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000" b="0">
                          <a:solidFill>
                            <a:srgbClr val="000000"/>
                          </a:solidFill>
                          <a:latin typeface="Times New Roman" panose="02020603050405020304" charset="-122"/>
                        </a:rPr>
                        <a:t>INDIHOME DESC</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Deskripsi Paket Indihome berdasarkan layanan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410">
                <a:tc>
                  <a:txBody>
                    <a:bodyPr/>
                    <a:lstStyle/>
                    <a:p>
                      <a:pPr indent="0" algn="ctr">
                        <a:buNone/>
                      </a:pPr>
                      <a:r>
                        <a:rPr lang="en-US" sz="1000" b="0">
                          <a:solidFill>
                            <a:srgbClr val="000000"/>
                          </a:solidFill>
                          <a:latin typeface="Times New Roman" panose="02020603050405020304" charset="-122"/>
                        </a:rPr>
                        <a:t>PEMAKAIAN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USAGE INET</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Jumlah penggunaan rata-rata layanan internet pelanggan dalam satu bulan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7015">
                <a:tc>
                  <a:txBody>
                    <a:bodyPr/>
                    <a:lstStyle/>
                    <a:p>
                      <a:pPr indent="0" algn="ctr">
                        <a:buNone/>
                      </a:pPr>
                      <a:r>
                        <a:rPr lang="en-US" sz="1000" b="0">
                          <a:solidFill>
                            <a:srgbClr val="000000"/>
                          </a:solidFill>
                          <a:latin typeface="Times New Roman" panose="02020603050405020304" charset="-122"/>
                        </a:rPr>
                        <a:t>TAGIHAN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BILL</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Jumlah tagihan rata-ratayang dibayarkan dalam satu bulan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7650">
                <a:tc>
                  <a:txBody>
                    <a:bodyPr/>
                    <a:lstStyle/>
                    <a:p>
                      <a:pPr indent="0" algn="ctr">
                        <a:buNone/>
                      </a:pPr>
                      <a:r>
                        <a:rPr lang="en-US" sz="1000" b="0">
                          <a:solidFill>
                            <a:srgbClr val="000000"/>
                          </a:solidFill>
                          <a:latin typeface="Times New Roman" panose="02020603050405020304" charset="-122"/>
                        </a:rPr>
                        <a:t>GANGGUAN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GANGGUAN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Jumlah complaint pelanggan pada satu tahun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lgn="ctr">
                        <a:buNone/>
                      </a:pPr>
                      <a:r>
                        <a:rPr lang="en-US" sz="1000" b="0">
                          <a:solidFill>
                            <a:srgbClr val="000000"/>
                          </a:solidFill>
                          <a:latin typeface="Times New Roman" panose="02020603050405020304" charset="-122"/>
                        </a:rPr>
                        <a:t>CHURN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122"/>
                        </a:rPr>
                        <a:t>CHURN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charset="-122"/>
                        </a:rPr>
                        <a:t>Status churn</a:t>
                      </a:r>
                      <a:endParaRPr lang="en-US" sz="1000" b="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rPr>
              <a:t>Preprocessing Data</a:t>
            </a:r>
            <a:endParaRPr lang="en-ID" dirty="0">
              <a:solidFill>
                <a:schemeClr val="tx1">
                  <a:lumMod val="75000"/>
                  <a:lumOff val="25000"/>
                </a:schemeClr>
              </a:solidFill>
            </a:endParaRPr>
          </a:p>
        </p:txBody>
      </p:sp>
      <p:grpSp>
        <p:nvGrpSpPr>
          <p:cNvPr id="6" name="Group 5"/>
          <p:cNvGrpSpPr/>
          <p:nvPr/>
        </p:nvGrpSpPr>
        <p:grpSpPr>
          <a:xfrm>
            <a:off x="899592" y="1521505"/>
            <a:ext cx="864096" cy="1188088"/>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 name="TextBox 9"/>
          <p:cNvSpPr txBox="1"/>
          <p:nvPr/>
        </p:nvSpPr>
        <p:spPr>
          <a:xfrm>
            <a:off x="1835785" y="1572260"/>
            <a:ext cx="2664460" cy="1107996"/>
          </a:xfrm>
          <a:prstGeom prst="rect">
            <a:avLst/>
          </a:prstGeom>
          <a:noFill/>
        </p:spPr>
        <p:txBody>
          <a:bodyPr wrap="square" rtlCol="0">
            <a:spAutoFit/>
          </a:bodyPr>
          <a:lstStyle/>
          <a:p>
            <a:r>
              <a:rPr lang="en-ID" b="1" dirty="0" err="1">
                <a:solidFill>
                  <a:schemeClr val="accent2"/>
                </a:solidFill>
                <a:cs typeface="Arial" panose="020B0604020202020204" pitchFamily="34" charset="0"/>
              </a:rPr>
              <a:t>Seleksi</a:t>
            </a:r>
            <a:r>
              <a:rPr lang="en-ID" b="1" dirty="0">
                <a:solidFill>
                  <a:schemeClr val="accent2"/>
                </a:solidFill>
                <a:cs typeface="Arial" panose="020B0604020202020204" pitchFamily="34" charset="0"/>
              </a:rPr>
              <a:t> </a:t>
            </a:r>
            <a:r>
              <a:rPr lang="en-ID" b="1" dirty="0" err="1">
                <a:solidFill>
                  <a:schemeClr val="accent2"/>
                </a:solidFill>
                <a:cs typeface="Arial" panose="020B0604020202020204" pitchFamily="34" charset="0"/>
              </a:rPr>
              <a:t>Variabel</a:t>
            </a:r>
            <a:endParaRPr lang="en-ID" b="1" dirty="0">
              <a:solidFill>
                <a:schemeClr val="accent2"/>
              </a:solidFill>
              <a:cs typeface="Arial" panose="020B0604020202020204" pitchFamily="34" charset="0"/>
            </a:endParaRPr>
          </a:p>
          <a:p>
            <a:r>
              <a:rPr lang="en-ID" sz="1600" dirty="0" err="1">
                <a:cs typeface="Arial" panose="020B0604020202020204" pitchFamily="34" charset="0"/>
              </a:rPr>
              <a:t>Seleksi</a:t>
            </a:r>
            <a:r>
              <a:rPr lang="en-ID" sz="1600" dirty="0">
                <a:cs typeface="Arial" panose="020B0604020202020204" pitchFamily="34" charset="0"/>
              </a:rPr>
              <a:t> yang data variable </a:t>
            </a:r>
            <a:r>
              <a:rPr lang="en-ID" sz="1600" dirty="0" err="1">
                <a:cs typeface="Arial" panose="020B0604020202020204" pitchFamily="34" charset="0"/>
              </a:rPr>
              <a:t>kurang</a:t>
            </a:r>
            <a:r>
              <a:rPr lang="en-ID" sz="1600" dirty="0">
                <a:cs typeface="Arial" panose="020B0604020202020204" pitchFamily="34" charset="0"/>
              </a:rPr>
              <a:t> </a:t>
            </a:r>
            <a:r>
              <a:rPr lang="en-ID" sz="1600" dirty="0" err="1">
                <a:cs typeface="Arial" panose="020B0604020202020204" pitchFamily="34" charset="0"/>
              </a:rPr>
              <a:t>lengkap</a:t>
            </a:r>
            <a:r>
              <a:rPr lang="en-ID" sz="1600" dirty="0">
                <a:cs typeface="Arial" panose="020B0604020202020204" pitchFamily="34" charset="0"/>
              </a:rPr>
              <a:t> dan </a:t>
            </a:r>
            <a:r>
              <a:rPr lang="en-ID" sz="1600" dirty="0" err="1">
                <a:cs typeface="Arial" panose="020B0604020202020204" pitchFamily="34" charset="0"/>
              </a:rPr>
              <a:t>tidak</a:t>
            </a:r>
            <a:r>
              <a:rPr lang="en-ID" sz="1600" dirty="0">
                <a:cs typeface="Arial" panose="020B0604020202020204" pitchFamily="34" charset="0"/>
              </a:rPr>
              <a:t> </a:t>
            </a:r>
            <a:endParaRPr lang="en-ID" sz="1600" dirty="0">
              <a:cs typeface="Arial" panose="020B0604020202020204" pitchFamily="34" charset="0"/>
            </a:endParaRPr>
          </a:p>
          <a:p>
            <a:r>
              <a:rPr lang="en-ID" sz="1600" dirty="0" err="1">
                <a:cs typeface="Arial" panose="020B0604020202020204" pitchFamily="34" charset="0"/>
              </a:rPr>
              <a:t>sesuai</a:t>
            </a:r>
            <a:endParaRPr lang="en-ID" sz="1600" dirty="0">
              <a:cs typeface="Arial" panose="020B0604020202020204" pitchFamily="34" charset="0"/>
            </a:endParaRPr>
          </a:p>
        </p:txBody>
      </p:sp>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nvGrpSpPr>
          <p:cNvPr id="12" name="Group 11"/>
          <p:cNvGrpSpPr/>
          <p:nvPr/>
        </p:nvGrpSpPr>
        <p:grpSpPr>
          <a:xfrm>
            <a:off x="4643756" y="1521505"/>
            <a:ext cx="1155829" cy="1188088"/>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7" name="TextBox 16"/>
          <p:cNvSpPr txBox="1"/>
          <p:nvPr/>
        </p:nvSpPr>
        <p:spPr>
          <a:xfrm>
            <a:off x="5799584" y="1572293"/>
            <a:ext cx="3344415" cy="1631216"/>
          </a:xfrm>
          <a:prstGeom prst="rect">
            <a:avLst/>
          </a:prstGeom>
          <a:noFill/>
        </p:spPr>
        <p:txBody>
          <a:bodyPr wrap="square" rtlCol="0">
            <a:spAutoFit/>
          </a:bodyPr>
          <a:lstStyle/>
          <a:p>
            <a:r>
              <a:rPr lang="en-ID" b="1" dirty="0" err="1">
                <a:solidFill>
                  <a:schemeClr val="accent3"/>
                </a:solidFill>
                <a:cs typeface="Arial" panose="020B0604020202020204" pitchFamily="34" charset="0"/>
              </a:rPr>
              <a:t>Partisi</a:t>
            </a:r>
            <a:r>
              <a:rPr lang="en-ID" b="1" dirty="0">
                <a:solidFill>
                  <a:schemeClr val="accent3"/>
                </a:solidFill>
                <a:cs typeface="Arial" panose="020B0604020202020204" pitchFamily="34" charset="0"/>
              </a:rPr>
              <a:t> Data</a:t>
            </a:r>
            <a:endParaRPr lang="en-ID" b="1" dirty="0">
              <a:solidFill>
                <a:schemeClr val="accent3"/>
              </a:solidFill>
              <a:cs typeface="Arial" panose="020B0604020202020204" pitchFamily="34" charset="0"/>
            </a:endParaRPr>
          </a:p>
          <a:p>
            <a:r>
              <a:rPr lang="en-ID" sz="1600" dirty="0"/>
              <a:t>Data </a:t>
            </a:r>
            <a:r>
              <a:rPr lang="en-ID" sz="1600" i="1" dirty="0"/>
              <a:t>training </a:t>
            </a:r>
            <a:r>
              <a:rPr lang="en-ID" sz="1600" dirty="0"/>
              <a:t>yang </a:t>
            </a:r>
            <a:r>
              <a:rPr lang="en-ID" sz="1600" dirty="0" err="1"/>
              <a:t>digunakan</a:t>
            </a:r>
            <a:r>
              <a:rPr lang="en-ID" sz="1600" dirty="0"/>
              <a:t> </a:t>
            </a:r>
            <a:endParaRPr lang="en-ID" sz="1600" dirty="0"/>
          </a:p>
          <a:p>
            <a:r>
              <a:rPr lang="en-ID" sz="1600" dirty="0" err="1"/>
              <a:t>sejumlah</a:t>
            </a:r>
            <a:r>
              <a:rPr lang="en-ID" sz="1600" dirty="0"/>
              <a:t> 14.572 </a:t>
            </a:r>
            <a:r>
              <a:rPr lang="en-ID" sz="1600" dirty="0" err="1"/>
              <a:t>pelanggan</a:t>
            </a:r>
            <a:r>
              <a:rPr lang="en-ID" sz="1600" dirty="0"/>
              <a:t> dan </a:t>
            </a:r>
            <a:endParaRPr lang="en-ID" sz="1600" dirty="0"/>
          </a:p>
          <a:p>
            <a:r>
              <a:rPr lang="en-ID" sz="1600" dirty="0"/>
              <a:t>data </a:t>
            </a:r>
            <a:r>
              <a:rPr lang="en-ID" sz="1600" i="1" dirty="0"/>
              <a:t>testing</a:t>
            </a:r>
            <a:r>
              <a:rPr lang="en-ID" sz="1600" dirty="0"/>
              <a:t> yang </a:t>
            </a:r>
            <a:r>
              <a:rPr lang="en-ID" sz="1600" dirty="0" err="1"/>
              <a:t>digunakan</a:t>
            </a:r>
            <a:r>
              <a:rPr lang="en-ID" sz="1600" dirty="0"/>
              <a:t> </a:t>
            </a:r>
            <a:endParaRPr lang="en-ID" sz="1600" dirty="0"/>
          </a:p>
          <a:p>
            <a:r>
              <a:rPr lang="en-ID" sz="1600" dirty="0" err="1"/>
              <a:t>sejumlah</a:t>
            </a:r>
            <a:r>
              <a:rPr lang="en-ID" sz="1600" dirty="0"/>
              <a:t> 6.244 </a:t>
            </a:r>
            <a:r>
              <a:rPr lang="en-ID" sz="1600" dirty="0" err="1"/>
              <a:t>pelanggan</a:t>
            </a:r>
            <a:r>
              <a:rPr lang="en-ID" sz="1600" dirty="0"/>
              <a:t>. </a:t>
            </a:r>
            <a:endParaRPr lang="en-ID" sz="1600" dirty="0"/>
          </a:p>
          <a:p>
            <a:endParaRPr lang="en-ID" b="1" dirty="0">
              <a:solidFill>
                <a:schemeClr val="accent3"/>
              </a:solidFill>
              <a:cs typeface="Arial" panose="020B0604020202020204" pitchFamily="34" charset="0"/>
            </a:endParaRPr>
          </a:p>
        </p:txBody>
      </p:sp>
      <p:sp>
        <p:nvSpPr>
          <p:cNvPr id="18" name="TextBox 17"/>
          <p:cNvSpPr txBox="1"/>
          <p:nvPr/>
        </p:nvSpPr>
        <p:spPr>
          <a:xfrm>
            <a:off x="4721245" y="1564253"/>
            <a:ext cx="948532"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ID" dirty="0" err="1">
                <a:latin typeface="Futura Md BT" panose="020B0602020204020303" pitchFamily="34" charset="0"/>
              </a:rPr>
              <a:t>Evaluasi Model</a:t>
            </a:r>
            <a:endParaRPr lang="en-ID" dirty="0">
              <a:latin typeface="Futura Md BT" panose="020B0602020204020303" pitchFamily="34" charset="0"/>
            </a:endParaRPr>
          </a:p>
        </p:txBody>
      </p:sp>
      <p:grpSp>
        <p:nvGrpSpPr>
          <p:cNvPr id="4" name="Group 3"/>
          <p:cNvGrpSpPr/>
          <p:nvPr/>
        </p:nvGrpSpPr>
        <p:grpSpPr>
          <a:xfrm>
            <a:off x="3419872" y="1486561"/>
            <a:ext cx="1060704" cy="1429526"/>
            <a:chOff x="4041649" y="1707654"/>
            <a:chExt cx="1060704" cy="1429526"/>
          </a:xfrm>
        </p:grpSpPr>
        <p:sp>
          <p:nvSpPr>
            <p:cNvPr id="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6" name="Hexagon 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sp>
        <p:nvSpPr>
          <p:cNvPr id="7" name="Hexagon 6"/>
          <p:cNvSpPr/>
          <p:nvPr/>
        </p:nvSpPr>
        <p:spPr>
          <a:xfrm>
            <a:off x="4000804" y="2499742"/>
            <a:ext cx="1098501" cy="95572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nvGrpSpPr>
          <p:cNvPr id="8" name="Group 7"/>
          <p:cNvGrpSpPr/>
          <p:nvPr/>
        </p:nvGrpSpPr>
        <p:grpSpPr>
          <a:xfrm rot="3600000">
            <a:off x="4379315" y="1384644"/>
            <a:ext cx="1060704" cy="1429526"/>
            <a:chOff x="4041649" y="1707654"/>
            <a:chExt cx="1060704" cy="1429526"/>
          </a:xfrm>
        </p:grpSpPr>
        <p:sp>
          <p:nvSpPr>
            <p:cNvPr id="9"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10" name="Hexagon 9"/>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1" name="Group 10"/>
          <p:cNvGrpSpPr/>
          <p:nvPr/>
        </p:nvGrpSpPr>
        <p:grpSpPr>
          <a:xfrm rot="7084136">
            <a:off x="5012118" y="2130682"/>
            <a:ext cx="1060704" cy="1429526"/>
            <a:chOff x="4041649" y="1707654"/>
            <a:chExt cx="1060704" cy="1429526"/>
          </a:xfrm>
        </p:grpSpPr>
        <p:sp>
          <p:nvSpPr>
            <p:cNvPr id="12"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3" name="Hexagon 12"/>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4" name="Group 13"/>
          <p:cNvGrpSpPr/>
          <p:nvPr/>
        </p:nvGrpSpPr>
        <p:grpSpPr>
          <a:xfrm rot="10800000">
            <a:off x="4620373" y="2994924"/>
            <a:ext cx="1060704" cy="1429526"/>
            <a:chOff x="4041649" y="1707654"/>
            <a:chExt cx="1060704" cy="1429526"/>
          </a:xfrm>
        </p:grpSpPr>
        <p:sp>
          <p:nvSpPr>
            <p:cNvPr id="1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6" name="Hexagon 1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7" name="Group 16"/>
          <p:cNvGrpSpPr/>
          <p:nvPr/>
        </p:nvGrpSpPr>
        <p:grpSpPr>
          <a:xfrm rot="14480428">
            <a:off x="3651116" y="3135508"/>
            <a:ext cx="1060704" cy="1429526"/>
            <a:chOff x="4041649" y="1707654"/>
            <a:chExt cx="1060704" cy="1429526"/>
          </a:xfrm>
        </p:grpSpPr>
        <p:sp>
          <p:nvSpPr>
            <p:cNvPr id="18"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9" name="Hexagon 18"/>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20" name="Group 19"/>
          <p:cNvGrpSpPr/>
          <p:nvPr/>
        </p:nvGrpSpPr>
        <p:grpSpPr>
          <a:xfrm rot="18000000">
            <a:off x="3001225" y="2344498"/>
            <a:ext cx="1060704" cy="1429526"/>
            <a:chOff x="4041649" y="1707654"/>
            <a:chExt cx="1060704" cy="1429526"/>
          </a:xfrm>
        </p:grpSpPr>
        <p:sp>
          <p:nvSpPr>
            <p:cNvPr id="21"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2" name="Hexagon 21"/>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sp>
        <p:nvSpPr>
          <p:cNvPr id="23" name="Block Arc 14"/>
          <p:cNvSpPr/>
          <p:nvPr/>
        </p:nvSpPr>
        <p:spPr>
          <a:xfrm rot="16200000">
            <a:off x="4236956" y="2664298"/>
            <a:ext cx="626197" cy="62660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nvGrpSpPr>
          <p:cNvPr id="36" name="Group 35"/>
          <p:cNvGrpSpPr/>
          <p:nvPr/>
        </p:nvGrpSpPr>
        <p:grpSpPr>
          <a:xfrm>
            <a:off x="179512" y="1505175"/>
            <a:ext cx="2718823" cy="492617"/>
            <a:chOff x="-43093" y="3362835"/>
            <a:chExt cx="2906390" cy="492617"/>
          </a:xfrm>
        </p:grpSpPr>
        <p:sp>
          <p:nvSpPr>
            <p:cNvPr id="37" name="TextBox 36"/>
            <p:cNvSpPr txBox="1"/>
            <p:nvPr/>
          </p:nvSpPr>
          <p:spPr>
            <a:xfrm>
              <a:off x="33883" y="3579862"/>
              <a:ext cx="2829414" cy="275590"/>
            </a:xfrm>
            <a:prstGeom prst="rect">
              <a:avLst/>
            </a:prstGeom>
            <a:noFill/>
          </p:spPr>
          <p:txBody>
            <a:bodyPr wrap="square" rtlCol="0">
              <a:spAutoFit/>
            </a:bodyPr>
            <a:lstStyle/>
            <a:p>
              <a:pPr algn="r"/>
              <a:endParaRPr lang="en-ID" altLang="en-US" sz="1200" dirty="0">
                <a:solidFill>
                  <a:schemeClr val="tx1">
                    <a:lumMod val="75000"/>
                    <a:lumOff val="25000"/>
                  </a:schemeClr>
                </a:solidFill>
                <a:cs typeface="Arial" panose="020B0604020202020204" pitchFamily="34" charset="0"/>
              </a:endParaRPr>
            </a:p>
          </p:txBody>
        </p:sp>
        <p:sp>
          <p:nvSpPr>
            <p:cNvPr id="38" name="TextBox 37"/>
            <p:cNvSpPr txBox="1"/>
            <p:nvPr/>
          </p:nvSpPr>
          <p:spPr>
            <a:xfrm>
              <a:off x="-43093" y="3362835"/>
              <a:ext cx="2906390" cy="275590"/>
            </a:xfrm>
            <a:prstGeom prst="rect">
              <a:avLst/>
            </a:prstGeom>
            <a:noFill/>
          </p:spPr>
          <p:txBody>
            <a:bodyPr wrap="square" rtlCol="0">
              <a:spAutoFit/>
            </a:bodyPr>
            <a:lstStyle/>
            <a:p>
              <a:pPr algn="r"/>
              <a:r>
                <a:rPr lang="en-ID" sz="1200" b="1" dirty="0" err="1">
                  <a:solidFill>
                    <a:schemeClr val="tx1">
                      <a:lumMod val="75000"/>
                      <a:lumOff val="25000"/>
                    </a:schemeClr>
                  </a:solidFill>
                  <a:cs typeface="Arial" panose="020B0604020202020204" pitchFamily="34" charset="0"/>
                </a:rPr>
                <a:t>Confusion Matrix</a:t>
              </a:r>
              <a:endParaRPr lang="en-ID" sz="1200" b="1"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1" y="2670130"/>
            <a:ext cx="2483768" cy="492617"/>
            <a:chOff x="803640" y="3362835"/>
            <a:chExt cx="2059657" cy="492617"/>
          </a:xfrm>
        </p:grpSpPr>
        <p:sp>
          <p:nvSpPr>
            <p:cNvPr id="40" name="TextBox 39"/>
            <p:cNvSpPr txBox="1"/>
            <p:nvPr/>
          </p:nvSpPr>
          <p:spPr>
            <a:xfrm>
              <a:off x="803640" y="3579862"/>
              <a:ext cx="2059657" cy="275590"/>
            </a:xfrm>
            <a:prstGeom prst="rect">
              <a:avLst/>
            </a:prstGeom>
            <a:noFill/>
          </p:spPr>
          <p:txBody>
            <a:bodyPr wrap="square" rtlCol="0">
              <a:spAutoFit/>
            </a:bodyPr>
            <a:lstStyle/>
            <a:p>
              <a:pPr algn="r"/>
              <a:r>
                <a:rPr lang="en-ID" altLang="ko-KR" sz="1200" dirty="0" err="1">
                  <a:solidFill>
                    <a:schemeClr val="tx1">
                      <a:lumMod val="75000"/>
                      <a:lumOff val="25000"/>
                    </a:schemeClr>
                  </a:solidFill>
                  <a:cs typeface="Arial" panose="020B0604020202020204" pitchFamily="34" charset="0"/>
                </a:rPr>
                <a:t>Sensitivitas</a:t>
              </a:r>
              <a:r>
                <a:rPr lang="en-ID" altLang="ko-KR" sz="1200" dirty="0">
                  <a:solidFill>
                    <a:schemeClr val="tx1">
                      <a:lumMod val="75000"/>
                      <a:lumOff val="25000"/>
                    </a:schemeClr>
                  </a:solidFill>
                  <a:cs typeface="Arial" panose="020B0604020202020204" pitchFamily="34" charset="0"/>
                </a:rPr>
                <a:t>=  TP/(TP+FN)</a:t>
              </a:r>
              <a:endParaRPr lang="en-ID" altLang="ko-KR" sz="1200" dirty="0">
                <a:solidFill>
                  <a:schemeClr val="tx1">
                    <a:lumMod val="75000"/>
                    <a:lumOff val="25000"/>
                  </a:schemeClr>
                </a:solidFill>
                <a:cs typeface="Arial" panose="020B0604020202020204" pitchFamily="34" charset="0"/>
              </a:endParaRPr>
            </a:p>
          </p:txBody>
        </p:sp>
        <p:sp>
          <p:nvSpPr>
            <p:cNvPr id="41" name="TextBox 40"/>
            <p:cNvSpPr txBox="1"/>
            <p:nvPr/>
          </p:nvSpPr>
          <p:spPr>
            <a:xfrm>
              <a:off x="803640" y="3362835"/>
              <a:ext cx="2059657" cy="275590"/>
            </a:xfrm>
            <a:prstGeom prst="rect">
              <a:avLst/>
            </a:prstGeom>
            <a:noFill/>
          </p:spPr>
          <p:txBody>
            <a:bodyPr wrap="square" rtlCol="0">
              <a:spAutoFit/>
            </a:bodyPr>
            <a:lstStyle/>
            <a:p>
              <a:pPr algn="r"/>
              <a:r>
                <a:rPr lang="en-ID" sz="1200" b="1" dirty="0" err="1">
                  <a:solidFill>
                    <a:schemeClr val="tx1">
                      <a:lumMod val="75000"/>
                      <a:lumOff val="25000"/>
                    </a:schemeClr>
                  </a:solidFill>
                  <a:cs typeface="Arial" panose="020B0604020202020204" pitchFamily="34" charset="0"/>
                </a:rPr>
                <a:t>Sensitivitas</a:t>
              </a:r>
              <a:endParaRPr lang="en-ID" sz="1200" b="1" dirty="0">
                <a:solidFill>
                  <a:schemeClr val="tx1">
                    <a:lumMod val="75000"/>
                    <a:lumOff val="25000"/>
                  </a:schemeClr>
                </a:solidFill>
                <a:cs typeface="Arial" panose="020B0604020202020204" pitchFamily="34" charset="0"/>
              </a:endParaRPr>
            </a:p>
          </p:txBody>
        </p:sp>
      </p:grpSp>
      <p:grpSp>
        <p:nvGrpSpPr>
          <p:cNvPr id="42" name="Group 41"/>
          <p:cNvGrpSpPr/>
          <p:nvPr/>
        </p:nvGrpSpPr>
        <p:grpSpPr>
          <a:xfrm>
            <a:off x="179513" y="3542478"/>
            <a:ext cx="2862838" cy="494026"/>
            <a:chOff x="803640" y="3362835"/>
            <a:chExt cx="2059657" cy="494026"/>
          </a:xfrm>
        </p:grpSpPr>
        <p:sp>
          <p:nvSpPr>
            <p:cNvPr id="43" name="TextBox 42"/>
            <p:cNvSpPr txBox="1"/>
            <p:nvPr/>
          </p:nvSpPr>
          <p:spPr>
            <a:xfrm>
              <a:off x="803640" y="3579862"/>
              <a:ext cx="2059657" cy="276999"/>
            </a:xfrm>
            <a:prstGeom prst="rect">
              <a:avLst/>
            </a:prstGeom>
            <a:noFill/>
          </p:spPr>
          <p:txBody>
            <a:bodyPr wrap="square" rtlCol="0">
              <a:spAutoFit/>
            </a:bodyPr>
            <a:lstStyle/>
            <a:p>
              <a:pPr algn="r"/>
              <a:r>
                <a:rPr lang="en-ID" altLang="en-US" sz="1200" dirty="0">
                  <a:solidFill>
                    <a:schemeClr val="tx1">
                      <a:lumMod val="75000"/>
                      <a:lumOff val="25000"/>
                    </a:schemeClr>
                  </a:solidFill>
                  <a:cs typeface="Arial" panose="020B0604020202020204" pitchFamily="34" charset="0"/>
                </a:rPr>
                <a:t>A</a:t>
              </a:r>
              <a:r>
                <a:rPr lang="en-US" altLang="ko-KR" sz="1200" dirty="0" err="1">
                  <a:solidFill>
                    <a:schemeClr val="tx1">
                      <a:lumMod val="75000"/>
                      <a:lumOff val="25000"/>
                    </a:schemeClr>
                  </a:solidFill>
                  <a:cs typeface="Arial" panose="020B0604020202020204" pitchFamily="34" charset="0"/>
                </a:rPr>
                <a:t>kurasi</a:t>
              </a:r>
              <a:r>
                <a:rPr lang="en-US" altLang="ko-KR" sz="1200" dirty="0">
                  <a:solidFill>
                    <a:schemeClr val="tx1">
                      <a:lumMod val="75000"/>
                      <a:lumOff val="25000"/>
                    </a:schemeClr>
                  </a:solidFill>
                  <a:cs typeface="Arial" panose="020B0604020202020204" pitchFamily="34" charset="0"/>
                </a:rPr>
                <a:t>=  (TP+TN)/(TP+TN+FP+FN)</a:t>
              </a:r>
              <a:endParaRPr lang="en-US" altLang="ko-KR" sz="1200" dirty="0">
                <a:solidFill>
                  <a:schemeClr val="tx1">
                    <a:lumMod val="75000"/>
                    <a:lumOff val="25000"/>
                  </a:schemeClr>
                </a:solidFill>
                <a:cs typeface="Arial" panose="020B0604020202020204" pitchFamily="34" charset="0"/>
              </a:endParaRPr>
            </a:p>
          </p:txBody>
        </p:sp>
        <p:sp>
          <p:nvSpPr>
            <p:cNvPr id="44" name="TextBox 43"/>
            <p:cNvSpPr txBox="1"/>
            <p:nvPr/>
          </p:nvSpPr>
          <p:spPr>
            <a:xfrm>
              <a:off x="803640" y="3362835"/>
              <a:ext cx="2059657" cy="275590"/>
            </a:xfrm>
            <a:prstGeom prst="rect">
              <a:avLst/>
            </a:prstGeom>
            <a:noFill/>
          </p:spPr>
          <p:txBody>
            <a:bodyPr wrap="square" rtlCol="0">
              <a:spAutoFit/>
            </a:bodyPr>
            <a:lstStyle/>
            <a:p>
              <a:pPr algn="r"/>
              <a:r>
                <a:rPr lang="en-ID" sz="1200" b="1" dirty="0">
                  <a:solidFill>
                    <a:schemeClr val="tx1">
                      <a:lumMod val="75000"/>
                      <a:lumOff val="25000"/>
                    </a:schemeClr>
                  </a:solidFill>
                  <a:cs typeface="Arial" panose="020B0604020202020204" pitchFamily="34" charset="0"/>
                </a:rPr>
                <a:t>Accuracy</a:t>
              </a:r>
              <a:endParaRPr lang="en-ID" sz="1200" b="1" dirty="0">
                <a:solidFill>
                  <a:schemeClr val="tx1">
                    <a:lumMod val="75000"/>
                    <a:lumOff val="25000"/>
                  </a:schemeClr>
                </a:solidFill>
                <a:cs typeface="Arial" panose="020B0604020202020204" pitchFamily="34" charset="0"/>
              </a:endParaRPr>
            </a:p>
          </p:txBody>
        </p:sp>
      </p:grpSp>
      <p:grpSp>
        <p:nvGrpSpPr>
          <p:cNvPr id="45" name="Group 44"/>
          <p:cNvGrpSpPr/>
          <p:nvPr/>
        </p:nvGrpSpPr>
        <p:grpSpPr>
          <a:xfrm>
            <a:off x="5940152" y="1505175"/>
            <a:ext cx="3312368" cy="492617"/>
            <a:chOff x="803640" y="3362835"/>
            <a:chExt cx="2059657" cy="492617"/>
          </a:xfrm>
        </p:grpSpPr>
        <p:sp>
          <p:nvSpPr>
            <p:cNvPr id="46" name="TextBox 45"/>
            <p:cNvSpPr txBox="1"/>
            <p:nvPr/>
          </p:nvSpPr>
          <p:spPr>
            <a:xfrm>
              <a:off x="803640" y="3579862"/>
              <a:ext cx="2059657" cy="275590"/>
            </a:xfrm>
            <a:prstGeom prst="rect">
              <a:avLst/>
            </a:prstGeom>
            <a:noFill/>
          </p:spPr>
          <p:txBody>
            <a:bodyPr wrap="square" rtlCol="0">
              <a:spAutoFit/>
            </a:bodyPr>
            <a:lstStyle/>
            <a:p>
              <a:r>
                <a:rPr lang="en-ID" altLang="ko-KR" sz="1200" dirty="0" err="1">
                  <a:solidFill>
                    <a:schemeClr val="tx1">
                      <a:lumMod val="75000"/>
                      <a:lumOff val="25000"/>
                    </a:schemeClr>
                  </a:solidFill>
                  <a:cs typeface="Arial" panose="020B0604020202020204" pitchFamily="34" charset="0"/>
                </a:rPr>
                <a:t>Spesifitas</a:t>
              </a:r>
              <a:r>
                <a:rPr lang="en-ID" altLang="ko-KR" sz="1200" dirty="0">
                  <a:solidFill>
                    <a:schemeClr val="tx1">
                      <a:lumMod val="75000"/>
                      <a:lumOff val="25000"/>
                    </a:schemeClr>
                  </a:solidFill>
                  <a:cs typeface="Arial" panose="020B0604020202020204" pitchFamily="34" charset="0"/>
                </a:rPr>
                <a:t> =  TN/(TN+FP)</a:t>
              </a:r>
              <a:endParaRPr lang="en-ID" altLang="ko-KR" sz="1200" dirty="0">
                <a:solidFill>
                  <a:schemeClr val="tx1">
                    <a:lumMod val="75000"/>
                    <a:lumOff val="25000"/>
                  </a:schemeClr>
                </a:solidFill>
                <a:cs typeface="Arial" panose="020B0604020202020204" pitchFamily="34" charset="0"/>
              </a:endParaRPr>
            </a:p>
          </p:txBody>
        </p:sp>
        <p:sp>
          <p:nvSpPr>
            <p:cNvPr id="47" name="TextBox 46"/>
            <p:cNvSpPr txBox="1"/>
            <p:nvPr/>
          </p:nvSpPr>
          <p:spPr>
            <a:xfrm>
              <a:off x="803640" y="3362835"/>
              <a:ext cx="2059657" cy="275590"/>
            </a:xfrm>
            <a:prstGeom prst="rect">
              <a:avLst/>
            </a:prstGeom>
            <a:noFill/>
          </p:spPr>
          <p:txBody>
            <a:bodyPr wrap="square" rtlCol="0">
              <a:spAutoFit/>
            </a:bodyPr>
            <a:lstStyle/>
            <a:p>
              <a:r>
                <a:rPr lang="en-ID" sz="1200" b="1" dirty="0" err="1">
                  <a:solidFill>
                    <a:schemeClr val="tx1">
                      <a:lumMod val="75000"/>
                      <a:lumOff val="25000"/>
                    </a:schemeClr>
                  </a:solidFill>
                  <a:cs typeface="Arial" panose="020B0604020202020204" pitchFamily="34" charset="0"/>
                </a:rPr>
                <a:t>Spesifitas</a:t>
              </a:r>
              <a:endParaRPr lang="en-ID" sz="1200" b="1" dirty="0">
                <a:solidFill>
                  <a:schemeClr val="tx1">
                    <a:lumMod val="75000"/>
                    <a:lumOff val="25000"/>
                  </a:schemeClr>
                </a:solidFill>
                <a:cs typeface="Arial" panose="020B0604020202020204" pitchFamily="34" charset="0"/>
              </a:endParaRPr>
            </a:p>
          </p:txBody>
        </p:sp>
      </p:grpSp>
      <p:grpSp>
        <p:nvGrpSpPr>
          <p:cNvPr id="48" name="Group 47"/>
          <p:cNvGrpSpPr/>
          <p:nvPr/>
        </p:nvGrpSpPr>
        <p:grpSpPr>
          <a:xfrm>
            <a:off x="6422489" y="2332691"/>
            <a:ext cx="2830829" cy="1416050"/>
            <a:chOff x="803640" y="3362835"/>
            <a:chExt cx="2381491" cy="1416050"/>
          </a:xfrm>
        </p:grpSpPr>
        <p:sp>
          <p:nvSpPr>
            <p:cNvPr id="49" name="TextBox 48"/>
            <p:cNvSpPr txBox="1"/>
            <p:nvPr/>
          </p:nvSpPr>
          <p:spPr>
            <a:xfrm>
              <a:off x="803640" y="3580005"/>
              <a:ext cx="2381491" cy="1198880"/>
            </a:xfrm>
            <a:prstGeom prst="rect">
              <a:avLst/>
            </a:prstGeom>
            <a:noFill/>
          </p:spPr>
          <p:txBody>
            <a:bodyPr wrap="square" rtlCol="0">
              <a:spAutoFit/>
            </a:bodyPr>
            <a:lstStyle/>
            <a:p>
              <a:r>
                <a:rPr lang="en-ID" altLang="en-US" sz="1200" dirty="0" err="1">
                  <a:solidFill>
                    <a:schemeClr val="tx1">
                      <a:lumMod val="75000"/>
                      <a:lumOff val="25000"/>
                    </a:schemeClr>
                  </a:solidFill>
                  <a:cs typeface="Arial" panose="020B0604020202020204" pitchFamily="34" charset="0"/>
                </a:rPr>
                <a:t>Nilai AUC	Interpretasi</a:t>
              </a:r>
              <a:endParaRPr lang="en-ID" altLang="en-US" sz="1200" dirty="0" err="1">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0.9-1.00	Excellent Classification</a:t>
              </a:r>
              <a:endParaRPr lang="en-ID" altLang="en-US" sz="1200" dirty="0" err="1">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0.8-0.9	Good Classification</a:t>
              </a:r>
              <a:endParaRPr lang="en-ID" altLang="en-US" sz="1200" dirty="0" err="1">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0.7-0.8	Fair Classification</a:t>
              </a:r>
              <a:endParaRPr lang="en-ID" altLang="en-US" sz="1200" dirty="0" err="1">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0.6-0.7	Poor Classification</a:t>
              </a:r>
              <a:endParaRPr lang="en-ID" altLang="en-US" sz="1200" dirty="0" err="1">
                <a:solidFill>
                  <a:schemeClr val="tx1">
                    <a:lumMod val="75000"/>
                    <a:lumOff val="25000"/>
                  </a:schemeClr>
                </a:solidFill>
                <a:cs typeface="Arial" panose="020B0604020202020204" pitchFamily="34" charset="0"/>
              </a:endParaRPr>
            </a:p>
            <a:p>
              <a:r>
                <a:rPr lang="en-ID" altLang="en-US" sz="1200" dirty="0" err="1">
                  <a:solidFill>
                    <a:schemeClr val="tx1">
                      <a:lumMod val="75000"/>
                      <a:lumOff val="25000"/>
                    </a:schemeClr>
                  </a:solidFill>
                  <a:cs typeface="Arial" panose="020B0604020202020204" pitchFamily="34" charset="0"/>
                </a:rPr>
                <a:t>0.5-0.6	Failure</a:t>
              </a:r>
              <a:endParaRPr lang="en-ID" altLang="en-US" sz="1200" dirty="0" err="1">
                <a:solidFill>
                  <a:schemeClr val="tx1">
                    <a:lumMod val="75000"/>
                    <a:lumOff val="25000"/>
                  </a:schemeClr>
                </a:solidFill>
                <a:cs typeface="Arial" panose="020B0604020202020204" pitchFamily="34" charset="0"/>
              </a:endParaRPr>
            </a:p>
          </p:txBody>
        </p:sp>
        <p:sp>
          <p:nvSpPr>
            <p:cNvPr id="50" name="TextBox 49"/>
            <p:cNvSpPr txBox="1"/>
            <p:nvPr/>
          </p:nvSpPr>
          <p:spPr>
            <a:xfrm>
              <a:off x="803640" y="3362835"/>
              <a:ext cx="2059657" cy="275590"/>
            </a:xfrm>
            <a:prstGeom prst="rect">
              <a:avLst/>
            </a:prstGeom>
            <a:noFill/>
          </p:spPr>
          <p:txBody>
            <a:bodyPr wrap="square" rtlCol="0">
              <a:spAutoFit/>
            </a:bodyPr>
            <a:lstStyle/>
            <a:p>
              <a:r>
                <a:rPr lang="en-ID" sz="1200" b="1" dirty="0" err="1">
                  <a:solidFill>
                    <a:schemeClr val="tx1">
                      <a:lumMod val="75000"/>
                      <a:lumOff val="25000"/>
                    </a:schemeClr>
                  </a:solidFill>
                  <a:cs typeface="Arial" panose="020B0604020202020204" pitchFamily="34" charset="0"/>
                </a:rPr>
                <a:t>ROC dan AUC</a:t>
              </a:r>
              <a:endParaRPr lang="en-ID" sz="1200" b="1"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35896" y="2230378"/>
            <a:ext cx="5508104" cy="473576"/>
          </a:xfrm>
        </p:spPr>
        <p:txBody>
          <a:bodyPr/>
          <a:lstStyle/>
          <a:p>
            <a:r>
              <a:rPr lang="en-ID" b="0" dirty="0">
                <a:latin typeface="Futura Md BT" panose="020B0602020204020303" pitchFamily="34" charset="0"/>
              </a:rPr>
              <a:t>Analisa dan </a:t>
            </a:r>
            <a:r>
              <a:rPr lang="en-ID" b="0" dirty="0" err="1">
                <a:latin typeface="Futura Md BT" panose="020B0602020204020303" pitchFamily="34" charset="0"/>
              </a:rPr>
              <a:t>Pembahasan</a:t>
            </a:r>
            <a:endParaRPr lang="en-ID" b="0" dirty="0">
              <a:latin typeface="Futura Md BT" panose="020B0602020204020303" pitchFamily="34" charset="0"/>
            </a:endParaRPr>
          </a:p>
        </p:txBody>
      </p:sp>
      <p:sp>
        <p:nvSpPr>
          <p:cNvPr id="3" name="Text Placeholder 2"/>
          <p:cNvSpPr>
            <a:spLocks noGrp="1"/>
          </p:cNvSpPr>
          <p:nvPr>
            <p:ph type="body" sz="quarter" idx="11"/>
          </p:nvPr>
        </p:nvSpPr>
        <p:spPr>
          <a:xfrm>
            <a:off x="4250566" y="2775709"/>
            <a:ext cx="4930200" cy="288032"/>
          </a:xfrm>
        </p:spPr>
        <p:txBody>
          <a:bodyPr/>
          <a:lstStyle/>
          <a:p>
            <a:pPr lvl="0"/>
            <a:endParaRPr lang="en-ID" altLang="en-US" sz="2000" dirty="0">
              <a:latin typeface="Futura Lt BT" panose="020B0402020204020303" charset="0"/>
              <a:cs typeface="Futura Lt BT" panose="020B04020202040203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Pemilihan</a:t>
            </a:r>
            <a:r>
              <a:rPr lang="en-ID" dirty="0">
                <a:solidFill>
                  <a:schemeClr val="tx1">
                    <a:lumMod val="75000"/>
                    <a:lumOff val="25000"/>
                  </a:schemeClr>
                </a:solidFill>
                <a:latin typeface="Futura Md BT" panose="020B0602020204020303" pitchFamily="34" charset="0"/>
              </a:rPr>
              <a:t> Model </a:t>
            </a:r>
            <a:r>
              <a:rPr lang="en-ID" dirty="0" err="1">
                <a:solidFill>
                  <a:schemeClr val="tx1">
                    <a:lumMod val="75000"/>
                    <a:lumOff val="25000"/>
                  </a:schemeClr>
                </a:solidFill>
                <a:latin typeface="Futura Md BT" panose="020B0602020204020303" pitchFamily="34" charset="0"/>
              </a:rPr>
              <a:t>Terbaik</a:t>
            </a:r>
            <a:r>
              <a:rPr lang="en-ID" dirty="0">
                <a:solidFill>
                  <a:schemeClr val="tx1">
                    <a:lumMod val="75000"/>
                    <a:lumOff val="25000"/>
                  </a:schemeClr>
                </a:solidFill>
                <a:latin typeface="Futura Md BT" panose="020B0602020204020303" pitchFamily="34" charset="0"/>
              </a:rPr>
              <a:t> Testing</a:t>
            </a:r>
            <a:endParaRPr lang="en-ID" dirty="0">
              <a:solidFill>
                <a:schemeClr val="tx1">
                  <a:lumMod val="75000"/>
                  <a:lumOff val="25000"/>
                </a:schemeClr>
              </a:solidFill>
              <a:latin typeface="Futura Md BT" panose="020B0602020204020303" pitchFamily="34" charset="0"/>
            </a:endParaRPr>
          </a:p>
        </p:txBody>
      </p:sp>
      <p:graphicFrame>
        <p:nvGraphicFramePr>
          <p:cNvPr id="4" name="Table 3"/>
          <p:cNvGraphicFramePr>
            <a:graphicFrameLocks noGrp="1"/>
          </p:cNvGraphicFramePr>
          <p:nvPr/>
        </p:nvGraphicFramePr>
        <p:xfrm>
          <a:off x="1043607" y="987574"/>
          <a:ext cx="7056785" cy="1800225"/>
        </p:xfrm>
        <a:graphic>
          <a:graphicData uri="http://schemas.openxmlformats.org/drawingml/2006/table">
            <a:tbl>
              <a:tblPr firstRow="1" firstCol="1" bandRow="1">
                <a:tableStyleId>{5C22544A-7EE6-4342-B048-85BDC9FD1C3A}</a:tableStyleId>
              </a:tblPr>
              <a:tblGrid>
                <a:gridCol w="2796745"/>
                <a:gridCol w="976144"/>
                <a:gridCol w="898790"/>
                <a:gridCol w="1059024"/>
                <a:gridCol w="1326082"/>
              </a:tblGrid>
              <a:tr h="200025">
                <a:tc>
                  <a:txBody>
                    <a:bodyPr/>
                    <a:lstStyle/>
                    <a:p>
                      <a:pPr algn="ctr">
                        <a:lnSpc>
                          <a:spcPct val="115000"/>
                        </a:lnSpc>
                        <a:spcAft>
                          <a:spcPts val="1000"/>
                        </a:spcAft>
                      </a:pPr>
                      <a:r>
                        <a:rPr lang="en-ID" sz="1200">
                          <a:effectLst/>
                        </a:rPr>
                        <a:t>Model</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D" sz="1200">
                          <a:effectLst/>
                        </a:rPr>
                        <a:t>AUC</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D" sz="1200">
                          <a:effectLst/>
                        </a:rPr>
                        <a:t>Akurasi</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D" sz="1200">
                          <a:effectLst/>
                        </a:rPr>
                        <a:t>Spesifitas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D" sz="1200">
                          <a:effectLst/>
                        </a:rPr>
                        <a:t>Sensitivitas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Regresi Logistik</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0.8319</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84.10%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60.19%</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87.94%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Regresi Logistik LASSO</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0.8324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84.18%</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65.91%</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86.01%</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Regresi Logistik Elastic Net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0.8250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84.18%</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61.15%</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87.06%</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Regresi Logistik SCAD</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0.8316</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83.81%</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58.64%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88.12%</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Regresi Logistik Elastic SCAD</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0.8306</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83.81%</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58.64%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84.33%</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SVM</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0.7420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80.67%</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46.89%</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84.33%</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SVM Elastic Net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0.6374</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80.77%</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47.53%</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84.61%</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200025">
                <a:tc>
                  <a:txBody>
                    <a:bodyPr/>
                    <a:lstStyle/>
                    <a:p>
                      <a:pPr>
                        <a:lnSpc>
                          <a:spcPct val="115000"/>
                        </a:lnSpc>
                        <a:spcAft>
                          <a:spcPts val="1000"/>
                        </a:spcAft>
                      </a:pPr>
                      <a:r>
                        <a:rPr lang="en-US" sz="1200">
                          <a:effectLst/>
                        </a:rPr>
                        <a:t>SVM SCAD</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0.5998</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80.40%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a:effectLst/>
                        </a:rPr>
                        <a:t>45.99%</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US" sz="1200" dirty="0">
                          <a:effectLst/>
                        </a:rPr>
                        <a:t>84.64%</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
        <p:nvSpPr>
          <p:cNvPr id="3" name="TextBox 27"/>
          <p:cNvSpPr txBox="1"/>
          <p:nvPr/>
        </p:nvSpPr>
        <p:spPr>
          <a:xfrm>
            <a:off x="107315" y="3291840"/>
            <a:ext cx="8912225" cy="922020"/>
          </a:xfrm>
          <a:prstGeom prst="rect">
            <a:avLst/>
          </a:prstGeom>
          <a:noFill/>
        </p:spPr>
        <p:txBody>
          <a:bodyPr wrap="square" rtlCol="0">
            <a:spAutoFit/>
          </a:bodyPr>
          <a:p>
            <a:pPr marL="171450" indent="-171450">
              <a:lnSpc>
                <a:spcPct val="150000"/>
              </a:lnSpc>
              <a:buFont typeface="Arial" panose="020B0604020202020204" pitchFamily="34" charset="0"/>
              <a:buChar char="•"/>
            </a:pPr>
            <a:r>
              <a:rPr lang="en-ID" sz="1200" dirty="0"/>
              <a:t>Berdasarkan tabel hasil model prediktif bahwa metode yang memiliki nilai AUC dan Akurasi tertinggi dalam prediksi adalah Regresi Logistik LASSO. Metode tersebut berhasil menunjukkan klasifikasi dan prediksi yang terbaik. Model tersebut yang akan digunakan untuk proses selanjutnya</a:t>
            </a:r>
            <a:endParaRPr lang="en-ID"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555392"/>
            <a:ext cx="3978761" cy="576064"/>
          </a:xfrm>
        </p:spPr>
        <p:txBody>
          <a:bodyPr/>
          <a:lstStyle/>
          <a:p>
            <a:pPr algn="l"/>
            <a:r>
              <a:rPr lang="en-US" sz="2000" dirty="0">
                <a:latin typeface="Futura Md BT" panose="020B0602020204020303" pitchFamily="34" charset="0"/>
              </a:rPr>
              <a:t>Uji </a:t>
            </a:r>
            <a:r>
              <a:rPr lang="en-US" sz="2000" dirty="0" err="1">
                <a:latin typeface="Futura Md BT" panose="020B0602020204020303" pitchFamily="34" charset="0"/>
              </a:rPr>
              <a:t>Estimasi</a:t>
            </a:r>
            <a:r>
              <a:rPr lang="en-US" sz="2000" dirty="0">
                <a:latin typeface="Futura Md BT" panose="020B0602020204020303" pitchFamily="34" charset="0"/>
              </a:rPr>
              <a:t> </a:t>
            </a:r>
            <a:endParaRPr lang="en-US" sz="2000" dirty="0">
              <a:latin typeface="Futura Md BT" panose="020B0602020204020303" pitchFamily="34" charset="0"/>
            </a:endParaRPr>
          </a:p>
          <a:p>
            <a:pPr algn="l"/>
            <a:r>
              <a:rPr lang="en-US" sz="2000" dirty="0">
                <a:latin typeface="Futura Md BT" panose="020B0602020204020303" pitchFamily="34" charset="0"/>
              </a:rPr>
              <a:t>Parameter </a:t>
            </a:r>
            <a:r>
              <a:rPr lang="en-US" sz="2000" dirty="0" err="1">
                <a:latin typeface="Futura Md BT" panose="020B0602020204020303" pitchFamily="34" charset="0"/>
              </a:rPr>
              <a:t>Secara</a:t>
            </a:r>
            <a:r>
              <a:rPr lang="en-US" sz="2000" dirty="0">
                <a:latin typeface="Futura Md BT" panose="020B0602020204020303" pitchFamily="34" charset="0"/>
              </a:rPr>
              <a:t> </a:t>
            </a:r>
            <a:r>
              <a:rPr lang="en-US" sz="2000" dirty="0" err="1">
                <a:latin typeface="Futura Md BT" panose="020B0602020204020303" pitchFamily="34" charset="0"/>
              </a:rPr>
              <a:t>Parsial</a:t>
            </a:r>
            <a:r>
              <a:rPr lang="en-US" sz="2000" dirty="0">
                <a:latin typeface="Futura Md BT" panose="020B0602020204020303" pitchFamily="34" charset="0"/>
              </a:rPr>
              <a:t> Pada </a:t>
            </a:r>
            <a:endParaRPr lang="en-US" sz="2000" dirty="0">
              <a:latin typeface="Futura Md BT" panose="020B0602020204020303" pitchFamily="34" charset="0"/>
            </a:endParaRPr>
          </a:p>
          <a:p>
            <a:pPr algn="l"/>
            <a:r>
              <a:rPr lang="en-US" sz="2000" dirty="0" err="1">
                <a:latin typeface="Futura Md BT" panose="020B0602020204020303" pitchFamily="34" charset="0"/>
              </a:rPr>
              <a:t>Regresi</a:t>
            </a:r>
            <a:r>
              <a:rPr lang="en-US" sz="2000" dirty="0">
                <a:latin typeface="Futura Md BT" panose="020B0602020204020303" pitchFamily="34" charset="0"/>
              </a:rPr>
              <a:t> </a:t>
            </a:r>
            <a:r>
              <a:rPr lang="en-US" sz="2000" dirty="0" err="1">
                <a:latin typeface="Futura Md BT" panose="020B0602020204020303" pitchFamily="34" charset="0"/>
              </a:rPr>
              <a:t>Logistik</a:t>
            </a:r>
            <a:r>
              <a:rPr lang="en-US" sz="2000" dirty="0">
                <a:latin typeface="Futura Md BT" panose="020B0602020204020303" pitchFamily="34" charset="0"/>
              </a:rPr>
              <a:t> </a:t>
            </a:r>
            <a:endParaRPr lang="en-US" sz="2000" dirty="0">
              <a:latin typeface="Futura Md BT" panose="020B0602020204020303" pitchFamily="34" charset="0"/>
            </a:endParaRPr>
          </a:p>
          <a:p>
            <a:pPr algn="l"/>
            <a:r>
              <a:rPr lang="en-US" sz="2000" i="1" dirty="0">
                <a:latin typeface="Futura Md BT" panose="020B0602020204020303" pitchFamily="34" charset="0"/>
              </a:rPr>
              <a:t>LASSO</a:t>
            </a:r>
            <a:r>
              <a:rPr lang="en-US" sz="2000" dirty="0">
                <a:latin typeface="Futura Md BT" panose="020B0602020204020303" pitchFamily="34" charset="0"/>
              </a:rPr>
              <a:t> </a:t>
            </a:r>
            <a:endParaRPr lang="en-ID" sz="2000" dirty="0">
              <a:solidFill>
                <a:schemeClr val="tx1">
                  <a:lumMod val="75000"/>
                  <a:lumOff val="25000"/>
                </a:schemeClr>
              </a:solidFill>
              <a:latin typeface="Futura Md BT" panose="020B0602020204020303" pitchFamily="34" charset="0"/>
            </a:endParaRPr>
          </a:p>
        </p:txBody>
      </p:sp>
      <p:graphicFrame>
        <p:nvGraphicFramePr>
          <p:cNvPr id="3" name="Table 2"/>
          <p:cNvGraphicFramePr>
            <a:graphicFrameLocks noGrp="1"/>
          </p:cNvGraphicFramePr>
          <p:nvPr/>
        </p:nvGraphicFramePr>
        <p:xfrm>
          <a:off x="5148064" y="483518"/>
          <a:ext cx="3384376" cy="4320476"/>
        </p:xfrm>
        <a:graphic>
          <a:graphicData uri="http://schemas.openxmlformats.org/drawingml/2006/table">
            <a:tbl>
              <a:tblPr firstRow="1" firstCol="1" bandRow="1">
                <a:tableStyleId>{5C22544A-7EE6-4342-B048-85BDC9FD1C3A}</a:tableStyleId>
              </a:tblPr>
              <a:tblGrid>
                <a:gridCol w="2411650"/>
                <a:gridCol w="552139"/>
                <a:gridCol w="420587"/>
              </a:tblGrid>
              <a:tr h="525558">
                <a:tc>
                  <a:txBody>
                    <a:bodyPr/>
                    <a:lstStyle/>
                    <a:p>
                      <a:pPr algn="ctr">
                        <a:lnSpc>
                          <a:spcPct val="115000"/>
                        </a:lnSpc>
                        <a:spcAft>
                          <a:spcPts val="1000"/>
                        </a:spcAft>
                      </a:pPr>
                      <a:r>
                        <a:rPr lang="en-ID" sz="800">
                          <a:effectLst/>
                        </a:rPr>
                        <a:t>Variabel</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ctr"/>
                </a:tc>
                <a:tc>
                  <a:txBody>
                    <a:bodyPr/>
                    <a:lstStyle/>
                    <a:p>
                      <a:pPr algn="ctr">
                        <a:lnSpc>
                          <a:spcPct val="115000"/>
                        </a:lnSpc>
                        <a:spcAft>
                          <a:spcPts val="1000"/>
                        </a:spcAft>
                      </a:pPr>
                      <a:r>
                        <a:rPr lang="en-ID" sz="800">
                          <a:effectLst/>
                        </a:rPr>
                        <a:t>Koefisien Estimasi</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ctr"/>
                </a:tc>
                <a:tc>
                  <a:txBody>
                    <a:bodyPr/>
                    <a:lstStyle/>
                    <a:p>
                      <a:pPr algn="ctr">
                        <a:lnSpc>
                          <a:spcPct val="115000"/>
                        </a:lnSpc>
                        <a:spcAft>
                          <a:spcPts val="1000"/>
                        </a:spcAft>
                      </a:pPr>
                      <a:r>
                        <a:rPr lang="en-ID" sz="800">
                          <a:effectLst/>
                        </a:rPr>
                        <a:t>Z Value</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ctr"/>
                </a:tc>
              </a:tr>
              <a:tr h="171959">
                <a:tc>
                  <a:txBody>
                    <a:bodyPr/>
                    <a:lstStyle/>
                    <a:p>
                      <a:pPr>
                        <a:lnSpc>
                          <a:spcPct val="115000"/>
                        </a:lnSpc>
                        <a:spcAft>
                          <a:spcPts val="1000"/>
                        </a:spcAft>
                      </a:pPr>
                      <a:r>
                        <a:rPr lang="en-ID" sz="800">
                          <a:effectLst/>
                        </a:rPr>
                        <a:t>Kontanta</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ctr"/>
                </a:tc>
                <a:tc>
                  <a:txBody>
                    <a:bodyPr/>
                    <a:lstStyle/>
                    <a:p>
                      <a:pPr algn="r">
                        <a:lnSpc>
                          <a:spcPct val="115000"/>
                        </a:lnSpc>
                        <a:spcAft>
                          <a:spcPts val="1000"/>
                        </a:spcAft>
                      </a:pPr>
                      <a:r>
                        <a:rPr lang="en-ID" sz="800">
                          <a:effectLst/>
                        </a:rPr>
                        <a:t>-1.4858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-2.606</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DIVISI DCS (X</a:t>
                      </a:r>
                      <a:r>
                        <a:rPr lang="en-ID" sz="500">
                          <a:effectLst/>
                        </a:rPr>
                        <a:t>1</a:t>
                      </a:r>
                      <a:r>
                        <a:rPr lang="en-ID" sz="800">
                          <a:effectLst/>
                        </a:rPr>
                        <a:t>(1))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1.46722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10.233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DIVISI DES (X1(2))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DIVISI DGS (X1(3))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CATEGORY Dinas dan Mitra Telkom (X2(1))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-0.7154</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-2.332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CATEGORY Residensial dan Apartemen (X2(2))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-0.3058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-2.622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LAMA.PEMAKAIAN (X3)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0.01046</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11.636</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dirty="0">
                          <a:effectLst/>
                        </a:rPr>
                        <a:t>TELP YES (X4(1))</a:t>
                      </a:r>
                      <a:endParaRPr lang="en-ID"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-0.9765</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-3.389</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TV YES (X5(1))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-1.6178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-5.8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TECH FTTH(X6(1))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0.63603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7.747</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TECH MSAN (X6(2))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0.38697</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2.294</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SPEED 2-10 Mbps (X7(1))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-0.4072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-5.58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SPEED 20-100 Mbps (X7(2))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-0.2717</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-2.049</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BILL (X9)</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-1x10</a:t>
                      </a:r>
                      <a:r>
                        <a:rPr lang="en-ID" sz="800" baseline="30000">
                          <a:effectLst/>
                        </a:rPr>
                        <a:t>-6</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-5.653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CLASS.PELANGGAN Platinum (X11(1))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CLASS.PELANGGAN Silver (X11(2))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0.59928</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7.623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CLASS.PELANGGAN Titanium (X11(3)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0.46185</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3.501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INDIHOME.DESC OLD INDIHOME (X12(1))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0.69951</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2.285</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355738">
                <a:tc>
                  <a:txBody>
                    <a:bodyPr/>
                    <a:lstStyle/>
                    <a:p>
                      <a:pPr>
                        <a:lnSpc>
                          <a:spcPct val="115000"/>
                        </a:lnSpc>
                        <a:spcAft>
                          <a:spcPts val="1000"/>
                        </a:spcAft>
                      </a:pPr>
                      <a:r>
                        <a:rPr lang="en-ID" sz="800">
                          <a:effectLst/>
                        </a:rPr>
                        <a:t>INDIHOME.DESC 3P INDIHOME OTHERS (X12(2))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INDIHOME.DESC INDIHOME 2P (X12(3))</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-1.5414</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-5.492</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r h="171959">
                <a:tc>
                  <a:txBody>
                    <a:bodyPr/>
                    <a:lstStyle/>
                    <a:p>
                      <a:pPr>
                        <a:lnSpc>
                          <a:spcPct val="115000"/>
                        </a:lnSpc>
                        <a:spcAft>
                          <a:spcPts val="1000"/>
                        </a:spcAft>
                      </a:pPr>
                      <a:r>
                        <a:rPr lang="en-ID" sz="800">
                          <a:effectLst/>
                        </a:rPr>
                        <a:t>INDIHOME.DESC NON INDIHOME (X12(4))</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a:effectLst/>
                        </a:rPr>
                        <a:t>0</a:t>
                      </a:r>
                      <a:endParaRPr lang="en-ID"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c>
                  <a:txBody>
                    <a:bodyPr/>
                    <a:lstStyle/>
                    <a:p>
                      <a:pPr algn="r">
                        <a:lnSpc>
                          <a:spcPct val="115000"/>
                        </a:lnSpc>
                        <a:spcAft>
                          <a:spcPts val="1000"/>
                        </a:spcAft>
                      </a:pPr>
                      <a:r>
                        <a:rPr lang="en-ID" sz="800" dirty="0">
                          <a:effectLst/>
                        </a:rPr>
                        <a:t>0</a:t>
                      </a:r>
                      <a:endParaRPr lang="en-ID"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519" marR="44519" marT="0" marB="0" anchor="b"/>
                </a:tc>
              </a:tr>
            </a:tbl>
          </a:graphicData>
        </a:graphic>
      </p:graphicFrame>
      <p:sp>
        <p:nvSpPr>
          <p:cNvPr id="4" name="Text Box 3"/>
          <p:cNvSpPr txBox="1"/>
          <p:nvPr/>
        </p:nvSpPr>
        <p:spPr>
          <a:xfrm>
            <a:off x="467360" y="1707515"/>
            <a:ext cx="4566285" cy="2584450"/>
          </a:xfrm>
          <a:prstGeom prst="rect">
            <a:avLst/>
          </a:prstGeom>
          <a:noFill/>
        </p:spPr>
        <p:txBody>
          <a:bodyPr wrap="square" rtlCol="0" anchor="t">
            <a:spAutoFit/>
          </a:bodyPr>
          <a:p>
            <a:pPr marL="171450" indent="-171450">
              <a:lnSpc>
                <a:spcPct val="150000"/>
              </a:lnSpc>
              <a:buFont typeface="Arial" panose="020B0604020202020204" pitchFamily="34" charset="0"/>
              <a:buChar char="•"/>
            </a:pPr>
            <a:r>
              <a:rPr lang="en-ID" dirty="0">
                <a:sym typeface="+mn-ea"/>
              </a:rPr>
              <a:t>Dari Hasil tabel uji estimasi tersebut nilai koefisien estimasi dan z value menunjukkan besar tidaknya pengaruh variabel tersebut menentukan pelanggan </a:t>
            </a:r>
            <a:r>
              <a:rPr lang="en-ID" i="1" dirty="0">
                <a:sym typeface="+mn-ea"/>
              </a:rPr>
              <a:t>churn. </a:t>
            </a:r>
            <a:endParaRPr lang="en-ID" i="1" dirty="0">
              <a:sym typeface="+mn-ea"/>
            </a:endParaRPr>
          </a:p>
          <a:p>
            <a:pPr marL="171450" indent="-171450">
              <a:lnSpc>
                <a:spcPct val="150000"/>
              </a:lnSpc>
              <a:buFont typeface="Arial" panose="020B0604020202020204" pitchFamily="34" charset="0"/>
              <a:buChar char="•"/>
            </a:pPr>
            <a:r>
              <a:rPr lang="en-ID" dirty="0">
                <a:sym typeface="+mn-ea"/>
              </a:rPr>
              <a:t>Semakin besar nilainya semakin berpengaruh pelanggan melakukan churn</a:t>
            </a:r>
            <a:endParaRPr lang="en-ID"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err="1">
                <a:latin typeface="Futura Md BT" panose="020B0602020204020303" pitchFamily="34" charset="0"/>
              </a:rPr>
              <a:t>Latar</a:t>
            </a:r>
            <a:r>
              <a:rPr lang="en-US" altLang="ko-KR" dirty="0">
                <a:latin typeface="Futura Md BT" panose="020B0602020204020303" pitchFamily="34" charset="0"/>
              </a:rPr>
              <a:t> </a:t>
            </a:r>
            <a:r>
              <a:rPr lang="en-US" altLang="ko-KR" dirty="0" err="1">
                <a:latin typeface="Futura Md BT" panose="020B0602020204020303" pitchFamily="34" charset="0"/>
              </a:rPr>
              <a:t>Belakang</a:t>
            </a:r>
            <a:endParaRPr lang="ko-KR" altLang="en-US" dirty="0">
              <a:latin typeface="Futura Md BT" panose="020B0602020204020303" pitchFamily="34" charset="0"/>
            </a:endParaRPr>
          </a:p>
        </p:txBody>
      </p:sp>
      <p:grpSp>
        <p:nvGrpSpPr>
          <p:cNvPr id="4" name="Group 3"/>
          <p:cNvGrpSpPr/>
          <p:nvPr/>
        </p:nvGrpSpPr>
        <p:grpSpPr>
          <a:xfrm>
            <a:off x="3419872" y="1486561"/>
            <a:ext cx="1060704" cy="1429526"/>
            <a:chOff x="4041649" y="1707654"/>
            <a:chExt cx="1060704" cy="1429526"/>
          </a:xfrm>
        </p:grpSpPr>
        <p:sp>
          <p:nvSpPr>
            <p:cNvPr id="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6" name="Hexagon 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sp>
        <p:nvSpPr>
          <p:cNvPr id="7" name="Hexagon 6"/>
          <p:cNvSpPr/>
          <p:nvPr/>
        </p:nvSpPr>
        <p:spPr>
          <a:xfrm>
            <a:off x="4000804" y="2499742"/>
            <a:ext cx="1098501" cy="95572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nvGrpSpPr>
          <p:cNvPr id="8" name="Group 7"/>
          <p:cNvGrpSpPr/>
          <p:nvPr/>
        </p:nvGrpSpPr>
        <p:grpSpPr>
          <a:xfrm rot="3600000">
            <a:off x="4379315" y="1384644"/>
            <a:ext cx="1060704" cy="1429526"/>
            <a:chOff x="4041649" y="1707654"/>
            <a:chExt cx="1060704" cy="1429526"/>
          </a:xfrm>
        </p:grpSpPr>
        <p:sp>
          <p:nvSpPr>
            <p:cNvPr id="9"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10" name="Hexagon 9"/>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1" name="Group 10"/>
          <p:cNvGrpSpPr/>
          <p:nvPr/>
        </p:nvGrpSpPr>
        <p:grpSpPr>
          <a:xfrm rot="7084136">
            <a:off x="5012118" y="2130682"/>
            <a:ext cx="1060704" cy="1429526"/>
            <a:chOff x="4041649" y="1707654"/>
            <a:chExt cx="1060704" cy="1429526"/>
          </a:xfrm>
        </p:grpSpPr>
        <p:sp>
          <p:nvSpPr>
            <p:cNvPr id="12"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3" name="Hexagon 12"/>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4" name="Group 13"/>
          <p:cNvGrpSpPr/>
          <p:nvPr/>
        </p:nvGrpSpPr>
        <p:grpSpPr>
          <a:xfrm rot="10800000">
            <a:off x="4620373" y="2994924"/>
            <a:ext cx="1060704" cy="1429526"/>
            <a:chOff x="4041649" y="1707654"/>
            <a:chExt cx="1060704" cy="1429526"/>
          </a:xfrm>
        </p:grpSpPr>
        <p:sp>
          <p:nvSpPr>
            <p:cNvPr id="1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6" name="Hexagon 1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7" name="Group 16"/>
          <p:cNvGrpSpPr/>
          <p:nvPr/>
        </p:nvGrpSpPr>
        <p:grpSpPr>
          <a:xfrm rot="14480428">
            <a:off x="3651116" y="3135508"/>
            <a:ext cx="1060704" cy="1429526"/>
            <a:chOff x="4041649" y="1707654"/>
            <a:chExt cx="1060704" cy="1429526"/>
          </a:xfrm>
        </p:grpSpPr>
        <p:sp>
          <p:nvSpPr>
            <p:cNvPr id="18"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sp>
          <p:nvSpPr>
            <p:cNvPr id="19" name="Hexagon 18"/>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20" name="Group 19"/>
          <p:cNvGrpSpPr/>
          <p:nvPr/>
        </p:nvGrpSpPr>
        <p:grpSpPr>
          <a:xfrm rot="18000000">
            <a:off x="3001225" y="2344498"/>
            <a:ext cx="1060704" cy="1429526"/>
            <a:chOff x="4041649" y="1707654"/>
            <a:chExt cx="1060704" cy="1429526"/>
          </a:xfrm>
        </p:grpSpPr>
        <p:sp>
          <p:nvSpPr>
            <p:cNvPr id="21"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1" fmla="*/ 832104 w 1060704"/>
                <a:gd name="connsiteY0-2" fmla="*/ 1584176 h 1584176"/>
                <a:gd name="connsiteX1-3" fmla="*/ 228600 w 1060704"/>
                <a:gd name="connsiteY1-4" fmla="*/ 1584176 h 1584176"/>
                <a:gd name="connsiteX2-5" fmla="*/ 0 w 1060704"/>
                <a:gd name="connsiteY2-6" fmla="*/ 1126976 h 1584176"/>
                <a:gd name="connsiteX3-7" fmla="*/ 228600 w 1060704"/>
                <a:gd name="connsiteY3-8" fmla="*/ 669776 h 1584176"/>
                <a:gd name="connsiteX4-9" fmla="*/ 226249 w 1060704"/>
                <a:gd name="connsiteY4-10" fmla="*/ 669776 h 1584176"/>
                <a:gd name="connsiteX5-11" fmla="*/ 531051 w 1060704"/>
                <a:gd name="connsiteY5-12" fmla="*/ 0 h 1584176"/>
                <a:gd name="connsiteX6-13" fmla="*/ 831087 w 1060704"/>
                <a:gd name="connsiteY6-14" fmla="*/ 660747 h 1584176"/>
                <a:gd name="connsiteX7-15" fmla="*/ 831087 w 1060704"/>
                <a:gd name="connsiteY7-16" fmla="*/ 669776 h 1584176"/>
                <a:gd name="connsiteX8-17" fmla="*/ 832104 w 1060704"/>
                <a:gd name="connsiteY8-18" fmla="*/ 669776 h 1584176"/>
                <a:gd name="connsiteX9-19" fmla="*/ 1060704 w 1060704"/>
                <a:gd name="connsiteY9-20" fmla="*/ 1126976 h 1584176"/>
                <a:gd name="connsiteX10" fmla="*/ 832104 w 1060704"/>
                <a:gd name="connsiteY10" fmla="*/ 1584176 h 1584176"/>
                <a:gd name="connsiteX0-21" fmla="*/ 832104 w 1060704"/>
                <a:gd name="connsiteY0-22" fmla="*/ 1584176 h 1584176"/>
                <a:gd name="connsiteX1-23" fmla="*/ 228600 w 1060704"/>
                <a:gd name="connsiteY1-24" fmla="*/ 1584176 h 1584176"/>
                <a:gd name="connsiteX2-25" fmla="*/ 0 w 1060704"/>
                <a:gd name="connsiteY2-26" fmla="*/ 1126976 h 1584176"/>
                <a:gd name="connsiteX3-27" fmla="*/ 228600 w 1060704"/>
                <a:gd name="connsiteY3-28" fmla="*/ 669776 h 1584176"/>
                <a:gd name="connsiteX4-29" fmla="*/ 226249 w 1060704"/>
                <a:gd name="connsiteY4-30" fmla="*/ 669776 h 1584176"/>
                <a:gd name="connsiteX5-31" fmla="*/ 531051 w 1060704"/>
                <a:gd name="connsiteY5-32" fmla="*/ 0 h 1584176"/>
                <a:gd name="connsiteX6-33" fmla="*/ 831087 w 1060704"/>
                <a:gd name="connsiteY6-34" fmla="*/ 653603 h 1584176"/>
                <a:gd name="connsiteX7-35" fmla="*/ 831087 w 1060704"/>
                <a:gd name="connsiteY7-36" fmla="*/ 660747 h 1584176"/>
                <a:gd name="connsiteX8-37" fmla="*/ 831087 w 1060704"/>
                <a:gd name="connsiteY8-38" fmla="*/ 669776 h 1584176"/>
                <a:gd name="connsiteX9-39" fmla="*/ 832104 w 1060704"/>
                <a:gd name="connsiteY9-40" fmla="*/ 669776 h 1584176"/>
                <a:gd name="connsiteX10-41" fmla="*/ 1060704 w 1060704"/>
                <a:gd name="connsiteY10-42" fmla="*/ 1126976 h 1584176"/>
                <a:gd name="connsiteX11" fmla="*/ 832104 w 1060704"/>
                <a:gd name="connsiteY11" fmla="*/ 1584176 h 1584176"/>
                <a:gd name="connsiteX0-43" fmla="*/ 832104 w 1060704"/>
                <a:gd name="connsiteY0-44" fmla="*/ 1584176 h 1584176"/>
                <a:gd name="connsiteX1-45" fmla="*/ 228600 w 1060704"/>
                <a:gd name="connsiteY1-46" fmla="*/ 1584176 h 1584176"/>
                <a:gd name="connsiteX2-47" fmla="*/ 0 w 1060704"/>
                <a:gd name="connsiteY2-48" fmla="*/ 1126976 h 1584176"/>
                <a:gd name="connsiteX3-49" fmla="*/ 228600 w 1060704"/>
                <a:gd name="connsiteY3-50" fmla="*/ 669776 h 1584176"/>
                <a:gd name="connsiteX4-51" fmla="*/ 226249 w 1060704"/>
                <a:gd name="connsiteY4-52" fmla="*/ 669776 h 1584176"/>
                <a:gd name="connsiteX5-53" fmla="*/ 531051 w 1060704"/>
                <a:gd name="connsiteY5-54" fmla="*/ 0 h 1584176"/>
                <a:gd name="connsiteX6-55" fmla="*/ 831087 w 1060704"/>
                <a:gd name="connsiteY6-56" fmla="*/ 653603 h 1584176"/>
                <a:gd name="connsiteX7-57" fmla="*/ 831087 w 1060704"/>
                <a:gd name="connsiteY7-58" fmla="*/ 660747 h 1584176"/>
                <a:gd name="connsiteX8-59" fmla="*/ 831087 w 1060704"/>
                <a:gd name="connsiteY8-60" fmla="*/ 669776 h 1584176"/>
                <a:gd name="connsiteX9-61" fmla="*/ 832104 w 1060704"/>
                <a:gd name="connsiteY9-62" fmla="*/ 669776 h 1584176"/>
                <a:gd name="connsiteX10-63" fmla="*/ 1060704 w 1060704"/>
                <a:gd name="connsiteY10-64" fmla="*/ 1126976 h 1584176"/>
                <a:gd name="connsiteX11-65" fmla="*/ 832104 w 1060704"/>
                <a:gd name="connsiteY11-66" fmla="*/ 1584176 h 1584176"/>
                <a:gd name="connsiteX0-67" fmla="*/ 832104 w 1060704"/>
                <a:gd name="connsiteY0-68" fmla="*/ 1584176 h 1584176"/>
                <a:gd name="connsiteX1-69" fmla="*/ 228600 w 1060704"/>
                <a:gd name="connsiteY1-70" fmla="*/ 1584176 h 1584176"/>
                <a:gd name="connsiteX2-71" fmla="*/ 0 w 1060704"/>
                <a:gd name="connsiteY2-72" fmla="*/ 1126976 h 1584176"/>
                <a:gd name="connsiteX3-73" fmla="*/ 228600 w 1060704"/>
                <a:gd name="connsiteY3-74" fmla="*/ 669776 h 1584176"/>
                <a:gd name="connsiteX4-75" fmla="*/ 226249 w 1060704"/>
                <a:gd name="connsiteY4-76" fmla="*/ 669776 h 1584176"/>
                <a:gd name="connsiteX5-77" fmla="*/ 531051 w 1060704"/>
                <a:gd name="connsiteY5-78" fmla="*/ 0 h 1584176"/>
                <a:gd name="connsiteX6-79" fmla="*/ 831087 w 1060704"/>
                <a:gd name="connsiteY6-80" fmla="*/ 653603 h 1584176"/>
                <a:gd name="connsiteX7-81" fmla="*/ 831087 w 1060704"/>
                <a:gd name="connsiteY7-82" fmla="*/ 660747 h 1584176"/>
                <a:gd name="connsiteX8-83" fmla="*/ 831087 w 1060704"/>
                <a:gd name="connsiteY8-84" fmla="*/ 669776 h 1584176"/>
                <a:gd name="connsiteX9-85" fmla="*/ 832104 w 1060704"/>
                <a:gd name="connsiteY9-86" fmla="*/ 669776 h 1584176"/>
                <a:gd name="connsiteX10-87" fmla="*/ 1060704 w 1060704"/>
                <a:gd name="connsiteY10-88" fmla="*/ 1126976 h 1584176"/>
                <a:gd name="connsiteX11-89" fmla="*/ 832104 w 1060704"/>
                <a:gd name="connsiteY11-90" fmla="*/ 1584176 h 1584176"/>
                <a:gd name="connsiteX0-91" fmla="*/ 832104 w 1060704"/>
                <a:gd name="connsiteY0-92" fmla="*/ 1584176 h 1584176"/>
                <a:gd name="connsiteX1-93" fmla="*/ 228600 w 1060704"/>
                <a:gd name="connsiteY1-94" fmla="*/ 1584176 h 1584176"/>
                <a:gd name="connsiteX2-95" fmla="*/ 0 w 1060704"/>
                <a:gd name="connsiteY2-96" fmla="*/ 1126976 h 1584176"/>
                <a:gd name="connsiteX3-97" fmla="*/ 228600 w 1060704"/>
                <a:gd name="connsiteY3-98" fmla="*/ 669776 h 1584176"/>
                <a:gd name="connsiteX4-99" fmla="*/ 226249 w 1060704"/>
                <a:gd name="connsiteY4-100" fmla="*/ 669776 h 1584176"/>
                <a:gd name="connsiteX5-101" fmla="*/ 531051 w 1060704"/>
                <a:gd name="connsiteY5-102" fmla="*/ 0 h 1584176"/>
                <a:gd name="connsiteX6-103" fmla="*/ 831087 w 1060704"/>
                <a:gd name="connsiteY6-104" fmla="*/ 653603 h 1584176"/>
                <a:gd name="connsiteX7-105" fmla="*/ 831087 w 1060704"/>
                <a:gd name="connsiteY7-106" fmla="*/ 660747 h 1584176"/>
                <a:gd name="connsiteX8-107" fmla="*/ 831087 w 1060704"/>
                <a:gd name="connsiteY8-108" fmla="*/ 669776 h 1584176"/>
                <a:gd name="connsiteX9-109" fmla="*/ 832104 w 1060704"/>
                <a:gd name="connsiteY9-110" fmla="*/ 669776 h 1584176"/>
                <a:gd name="connsiteX10-111" fmla="*/ 1060704 w 1060704"/>
                <a:gd name="connsiteY10-112" fmla="*/ 1126976 h 1584176"/>
                <a:gd name="connsiteX11-113" fmla="*/ 832104 w 1060704"/>
                <a:gd name="connsiteY11-114" fmla="*/ 1584176 h 1584176"/>
                <a:gd name="connsiteX0-115" fmla="*/ 832104 w 1060704"/>
                <a:gd name="connsiteY0-116" fmla="*/ 1584176 h 1584176"/>
                <a:gd name="connsiteX1-117" fmla="*/ 228600 w 1060704"/>
                <a:gd name="connsiteY1-118" fmla="*/ 1584176 h 1584176"/>
                <a:gd name="connsiteX2-119" fmla="*/ 0 w 1060704"/>
                <a:gd name="connsiteY2-120" fmla="*/ 1126976 h 1584176"/>
                <a:gd name="connsiteX3-121" fmla="*/ 228600 w 1060704"/>
                <a:gd name="connsiteY3-122" fmla="*/ 669776 h 1584176"/>
                <a:gd name="connsiteX4-123" fmla="*/ 226249 w 1060704"/>
                <a:gd name="connsiteY4-124" fmla="*/ 669776 h 1584176"/>
                <a:gd name="connsiteX5-125" fmla="*/ 531051 w 1060704"/>
                <a:gd name="connsiteY5-126" fmla="*/ 0 h 1584176"/>
                <a:gd name="connsiteX6-127" fmla="*/ 831087 w 1060704"/>
                <a:gd name="connsiteY6-128" fmla="*/ 653603 h 1584176"/>
                <a:gd name="connsiteX7-129" fmla="*/ 831087 w 1060704"/>
                <a:gd name="connsiteY7-130" fmla="*/ 669776 h 1584176"/>
                <a:gd name="connsiteX8-131" fmla="*/ 832104 w 1060704"/>
                <a:gd name="connsiteY8-132" fmla="*/ 669776 h 1584176"/>
                <a:gd name="connsiteX9-133" fmla="*/ 1060704 w 1060704"/>
                <a:gd name="connsiteY9-134" fmla="*/ 1126976 h 1584176"/>
                <a:gd name="connsiteX10-135" fmla="*/ 832104 w 1060704"/>
                <a:gd name="connsiteY10-136" fmla="*/ 1584176 h 1584176"/>
                <a:gd name="connsiteX0-137" fmla="*/ 832104 w 1060704"/>
                <a:gd name="connsiteY0-138" fmla="*/ 1584176 h 1584176"/>
                <a:gd name="connsiteX1-139" fmla="*/ 228600 w 1060704"/>
                <a:gd name="connsiteY1-140" fmla="*/ 1584176 h 1584176"/>
                <a:gd name="connsiteX2-141" fmla="*/ 0 w 1060704"/>
                <a:gd name="connsiteY2-142" fmla="*/ 1126976 h 1584176"/>
                <a:gd name="connsiteX3-143" fmla="*/ 228600 w 1060704"/>
                <a:gd name="connsiteY3-144" fmla="*/ 669776 h 1584176"/>
                <a:gd name="connsiteX4-145" fmla="*/ 226249 w 1060704"/>
                <a:gd name="connsiteY4-146" fmla="*/ 669776 h 1584176"/>
                <a:gd name="connsiteX5-147" fmla="*/ 531051 w 1060704"/>
                <a:gd name="connsiteY5-148" fmla="*/ 0 h 1584176"/>
                <a:gd name="connsiteX6-149" fmla="*/ 831087 w 1060704"/>
                <a:gd name="connsiteY6-150" fmla="*/ 669776 h 1584176"/>
                <a:gd name="connsiteX7-151" fmla="*/ 832104 w 1060704"/>
                <a:gd name="connsiteY7-152" fmla="*/ 669776 h 1584176"/>
                <a:gd name="connsiteX8-153" fmla="*/ 1060704 w 1060704"/>
                <a:gd name="connsiteY8-154" fmla="*/ 1126976 h 1584176"/>
                <a:gd name="connsiteX9-155" fmla="*/ 832104 w 1060704"/>
                <a:gd name="connsiteY9-156" fmla="*/ 1584176 h 1584176"/>
                <a:gd name="connsiteX0-157" fmla="*/ 832104 w 1060704"/>
                <a:gd name="connsiteY0-158" fmla="*/ 1584176 h 1584176"/>
                <a:gd name="connsiteX1-159" fmla="*/ 228600 w 1060704"/>
                <a:gd name="connsiteY1-160" fmla="*/ 1584176 h 1584176"/>
                <a:gd name="connsiteX2-161" fmla="*/ 0 w 1060704"/>
                <a:gd name="connsiteY2-162" fmla="*/ 1126976 h 1584176"/>
                <a:gd name="connsiteX3-163" fmla="*/ 228600 w 1060704"/>
                <a:gd name="connsiteY3-164" fmla="*/ 669776 h 1584176"/>
                <a:gd name="connsiteX4-165" fmla="*/ 226249 w 1060704"/>
                <a:gd name="connsiteY4-166" fmla="*/ 669776 h 1584176"/>
                <a:gd name="connsiteX5-167" fmla="*/ 531051 w 1060704"/>
                <a:gd name="connsiteY5-168" fmla="*/ 0 h 1584176"/>
                <a:gd name="connsiteX6-169" fmla="*/ 831087 w 1060704"/>
                <a:gd name="connsiteY6-170" fmla="*/ 669776 h 1584176"/>
                <a:gd name="connsiteX7-171" fmla="*/ 1060704 w 1060704"/>
                <a:gd name="connsiteY7-172" fmla="*/ 1126976 h 1584176"/>
                <a:gd name="connsiteX8-173" fmla="*/ 832104 w 1060704"/>
                <a:gd name="connsiteY8-174" fmla="*/ 1584176 h 1584176"/>
                <a:gd name="connsiteX0-175" fmla="*/ 832104 w 1060704"/>
                <a:gd name="connsiteY0-176" fmla="*/ 1584176 h 1584176"/>
                <a:gd name="connsiteX1-177" fmla="*/ 228600 w 1060704"/>
                <a:gd name="connsiteY1-178" fmla="*/ 1584176 h 1584176"/>
                <a:gd name="connsiteX2-179" fmla="*/ 0 w 1060704"/>
                <a:gd name="connsiteY2-180" fmla="*/ 1126976 h 1584176"/>
                <a:gd name="connsiteX3-181" fmla="*/ 228600 w 1060704"/>
                <a:gd name="connsiteY3-182" fmla="*/ 669776 h 1584176"/>
                <a:gd name="connsiteX4-183" fmla="*/ 226249 w 1060704"/>
                <a:gd name="connsiteY4-184" fmla="*/ 669776 h 1584176"/>
                <a:gd name="connsiteX5-185" fmla="*/ 531051 w 1060704"/>
                <a:gd name="connsiteY5-186" fmla="*/ 0 h 1584176"/>
                <a:gd name="connsiteX6-187" fmla="*/ 1060704 w 1060704"/>
                <a:gd name="connsiteY6-188" fmla="*/ 1126976 h 1584176"/>
                <a:gd name="connsiteX7-189" fmla="*/ 832104 w 1060704"/>
                <a:gd name="connsiteY7-190" fmla="*/ 1584176 h 1584176"/>
                <a:gd name="connsiteX0-191" fmla="*/ 832104 w 1060704"/>
                <a:gd name="connsiteY0-192" fmla="*/ 1584176 h 1584176"/>
                <a:gd name="connsiteX1-193" fmla="*/ 228600 w 1060704"/>
                <a:gd name="connsiteY1-194" fmla="*/ 1584176 h 1584176"/>
                <a:gd name="connsiteX2-195" fmla="*/ 0 w 1060704"/>
                <a:gd name="connsiteY2-196" fmla="*/ 1126976 h 1584176"/>
                <a:gd name="connsiteX3-197" fmla="*/ 228600 w 1060704"/>
                <a:gd name="connsiteY3-198" fmla="*/ 669776 h 1584176"/>
                <a:gd name="connsiteX4-199" fmla="*/ 531051 w 1060704"/>
                <a:gd name="connsiteY4-200" fmla="*/ 0 h 1584176"/>
                <a:gd name="connsiteX5-201" fmla="*/ 1060704 w 1060704"/>
                <a:gd name="connsiteY5-202" fmla="*/ 1126976 h 1584176"/>
                <a:gd name="connsiteX6-203" fmla="*/ 832104 w 1060704"/>
                <a:gd name="connsiteY6-204" fmla="*/ 1584176 h 1584176"/>
                <a:gd name="connsiteX0-205" fmla="*/ 832104 w 1060704"/>
                <a:gd name="connsiteY0-206" fmla="*/ 1584176 h 1584176"/>
                <a:gd name="connsiteX1-207" fmla="*/ 228600 w 1060704"/>
                <a:gd name="connsiteY1-208" fmla="*/ 1584176 h 1584176"/>
                <a:gd name="connsiteX2-209" fmla="*/ 0 w 1060704"/>
                <a:gd name="connsiteY2-210" fmla="*/ 1126976 h 1584176"/>
                <a:gd name="connsiteX3-211" fmla="*/ 531051 w 1060704"/>
                <a:gd name="connsiteY3-212" fmla="*/ 0 h 1584176"/>
                <a:gd name="connsiteX4-213" fmla="*/ 1060704 w 1060704"/>
                <a:gd name="connsiteY4-214" fmla="*/ 1126976 h 1584176"/>
                <a:gd name="connsiteX5-215" fmla="*/ 832104 w 1060704"/>
                <a:gd name="connsiteY5-216" fmla="*/ 1584176 h 1584176"/>
                <a:gd name="connsiteX0-217" fmla="*/ 832104 w 1060704"/>
                <a:gd name="connsiteY0-218" fmla="*/ 1553220 h 1553220"/>
                <a:gd name="connsiteX1-219" fmla="*/ 228600 w 1060704"/>
                <a:gd name="connsiteY1-220" fmla="*/ 1553220 h 1553220"/>
                <a:gd name="connsiteX2-221" fmla="*/ 0 w 1060704"/>
                <a:gd name="connsiteY2-222" fmla="*/ 1096020 h 1553220"/>
                <a:gd name="connsiteX3-223" fmla="*/ 523907 w 1060704"/>
                <a:gd name="connsiteY3-224" fmla="*/ 0 h 1553220"/>
                <a:gd name="connsiteX4-225" fmla="*/ 1060704 w 1060704"/>
                <a:gd name="connsiteY4-226" fmla="*/ 1096020 h 1553220"/>
                <a:gd name="connsiteX5-227" fmla="*/ 832104 w 1060704"/>
                <a:gd name="connsiteY5-228" fmla="*/ 1553220 h 1553220"/>
                <a:gd name="connsiteX0-229" fmla="*/ 832104 w 1060704"/>
                <a:gd name="connsiteY0-230" fmla="*/ 1522263 h 1522263"/>
                <a:gd name="connsiteX1-231" fmla="*/ 228600 w 1060704"/>
                <a:gd name="connsiteY1-232" fmla="*/ 1522263 h 1522263"/>
                <a:gd name="connsiteX2-233" fmla="*/ 0 w 1060704"/>
                <a:gd name="connsiteY2-234" fmla="*/ 1065063 h 1522263"/>
                <a:gd name="connsiteX3-235" fmla="*/ 519144 w 1060704"/>
                <a:gd name="connsiteY3-236" fmla="*/ 0 h 1522263"/>
                <a:gd name="connsiteX4-237" fmla="*/ 1060704 w 1060704"/>
                <a:gd name="connsiteY4-238" fmla="*/ 1065063 h 1522263"/>
                <a:gd name="connsiteX5-239" fmla="*/ 832104 w 1060704"/>
                <a:gd name="connsiteY5-240" fmla="*/ 1522263 h 1522263"/>
                <a:gd name="connsiteX0-241" fmla="*/ 832104 w 1060704"/>
                <a:gd name="connsiteY0-242" fmla="*/ 1522263 h 1522263"/>
                <a:gd name="connsiteX1-243" fmla="*/ 228600 w 1060704"/>
                <a:gd name="connsiteY1-244" fmla="*/ 1522263 h 1522263"/>
                <a:gd name="connsiteX2-245" fmla="*/ 0 w 1060704"/>
                <a:gd name="connsiteY2-246" fmla="*/ 1065063 h 1522263"/>
                <a:gd name="connsiteX3-247" fmla="*/ 533432 w 1060704"/>
                <a:gd name="connsiteY3-248" fmla="*/ 0 h 1522263"/>
                <a:gd name="connsiteX4-249" fmla="*/ 1060704 w 1060704"/>
                <a:gd name="connsiteY4-250" fmla="*/ 1065063 h 1522263"/>
                <a:gd name="connsiteX5-251" fmla="*/ 832104 w 1060704"/>
                <a:gd name="connsiteY5-252" fmla="*/ 1522263 h 1522263"/>
                <a:gd name="connsiteX0-253" fmla="*/ 832104 w 1060704"/>
                <a:gd name="connsiteY0-254" fmla="*/ 1524644 h 1524644"/>
                <a:gd name="connsiteX1-255" fmla="*/ 228600 w 1060704"/>
                <a:gd name="connsiteY1-256" fmla="*/ 1524644 h 1524644"/>
                <a:gd name="connsiteX2-257" fmla="*/ 0 w 1060704"/>
                <a:gd name="connsiteY2-258" fmla="*/ 1067444 h 1524644"/>
                <a:gd name="connsiteX3-259" fmla="*/ 526288 w 1060704"/>
                <a:gd name="connsiteY3-260" fmla="*/ 0 h 1524644"/>
                <a:gd name="connsiteX4-261" fmla="*/ 1060704 w 1060704"/>
                <a:gd name="connsiteY4-262" fmla="*/ 1067444 h 1524644"/>
                <a:gd name="connsiteX5-263" fmla="*/ 832104 w 1060704"/>
                <a:gd name="connsiteY5-264" fmla="*/ 1524644 h 1524644"/>
                <a:gd name="connsiteX0-265" fmla="*/ 832104 w 1060704"/>
                <a:gd name="connsiteY0-266" fmla="*/ 1517309 h 1517309"/>
                <a:gd name="connsiteX1-267" fmla="*/ 228600 w 1060704"/>
                <a:gd name="connsiteY1-268" fmla="*/ 1517309 h 1517309"/>
                <a:gd name="connsiteX2-269" fmla="*/ 0 w 1060704"/>
                <a:gd name="connsiteY2-270" fmla="*/ 1060109 h 1517309"/>
                <a:gd name="connsiteX3-271" fmla="*/ 528733 w 1060704"/>
                <a:gd name="connsiteY3-272" fmla="*/ 0 h 1517309"/>
                <a:gd name="connsiteX4-273" fmla="*/ 1060704 w 1060704"/>
                <a:gd name="connsiteY4-274" fmla="*/ 1060109 h 1517309"/>
                <a:gd name="connsiteX5-275" fmla="*/ 832104 w 1060704"/>
                <a:gd name="connsiteY5-276" fmla="*/ 1517309 h 1517309"/>
                <a:gd name="connsiteX0-277" fmla="*/ 832104 w 1060704"/>
                <a:gd name="connsiteY0-278" fmla="*/ 1422211 h 1422211"/>
                <a:gd name="connsiteX1-279" fmla="*/ 228600 w 1060704"/>
                <a:gd name="connsiteY1-280" fmla="*/ 1422211 h 1422211"/>
                <a:gd name="connsiteX2-281" fmla="*/ 0 w 1060704"/>
                <a:gd name="connsiteY2-282" fmla="*/ 965011 h 1422211"/>
                <a:gd name="connsiteX3-283" fmla="*/ 543363 w 1060704"/>
                <a:gd name="connsiteY3-284" fmla="*/ 0 h 1422211"/>
                <a:gd name="connsiteX4-285" fmla="*/ 1060704 w 1060704"/>
                <a:gd name="connsiteY4-286" fmla="*/ 965011 h 1422211"/>
                <a:gd name="connsiteX5-287" fmla="*/ 832104 w 1060704"/>
                <a:gd name="connsiteY5-288" fmla="*/ 1422211 h 1422211"/>
                <a:gd name="connsiteX0-289" fmla="*/ 832104 w 1060704"/>
                <a:gd name="connsiteY0-290" fmla="*/ 1429526 h 1429526"/>
                <a:gd name="connsiteX1-291" fmla="*/ 228600 w 1060704"/>
                <a:gd name="connsiteY1-292" fmla="*/ 1429526 h 1429526"/>
                <a:gd name="connsiteX2-293" fmla="*/ 0 w 1060704"/>
                <a:gd name="connsiteY2-294" fmla="*/ 972326 h 1429526"/>
                <a:gd name="connsiteX3-295" fmla="*/ 543363 w 1060704"/>
                <a:gd name="connsiteY3-296" fmla="*/ 0 h 1429526"/>
                <a:gd name="connsiteX4-297" fmla="*/ 1060704 w 1060704"/>
                <a:gd name="connsiteY4-298" fmla="*/ 972326 h 1429526"/>
                <a:gd name="connsiteX5-299" fmla="*/ 832104 w 1060704"/>
                <a:gd name="connsiteY5-300" fmla="*/ 1429526 h 1429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2" name="Hexagon 21"/>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sp>
        <p:nvSpPr>
          <p:cNvPr id="23" name="Block Arc 14"/>
          <p:cNvSpPr/>
          <p:nvPr/>
        </p:nvSpPr>
        <p:spPr>
          <a:xfrm rot="16200000">
            <a:off x="4236956" y="2664298"/>
            <a:ext cx="626197" cy="62660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nvGrpSpPr>
          <p:cNvPr id="36" name="Group 35"/>
          <p:cNvGrpSpPr/>
          <p:nvPr/>
        </p:nvGrpSpPr>
        <p:grpSpPr>
          <a:xfrm>
            <a:off x="179512" y="1505175"/>
            <a:ext cx="2718823" cy="677402"/>
            <a:chOff x="-43093" y="3362835"/>
            <a:chExt cx="2906390" cy="677402"/>
          </a:xfrm>
        </p:grpSpPr>
        <p:sp>
          <p:nvSpPr>
            <p:cNvPr id="37" name="TextBox 36"/>
            <p:cNvSpPr txBox="1"/>
            <p:nvPr/>
          </p:nvSpPr>
          <p:spPr>
            <a:xfrm>
              <a:off x="33883" y="3579862"/>
              <a:ext cx="2829414" cy="460375"/>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anose="020B0604020202020204" pitchFamily="34" charset="0"/>
                </a:rPr>
                <a:t>Tahun</a:t>
              </a:r>
              <a:r>
                <a:rPr lang="en-US" altLang="ko-KR" sz="1200" dirty="0">
                  <a:solidFill>
                    <a:schemeClr val="tx1">
                      <a:lumMod val="75000"/>
                      <a:lumOff val="25000"/>
                    </a:schemeClr>
                  </a:solidFill>
                  <a:cs typeface="Arial" panose="020B0604020202020204" pitchFamily="34" charset="0"/>
                </a:rPr>
                <a:t> 2018, </a:t>
              </a:r>
              <a:r>
                <a:rPr lang="en-US" altLang="ko-KR" sz="1200" dirty="0" err="1">
                  <a:solidFill>
                    <a:schemeClr val="tx1">
                      <a:lumMod val="75000"/>
                      <a:lumOff val="25000"/>
                    </a:schemeClr>
                  </a:solidFill>
                  <a:cs typeface="Arial" panose="020B0604020202020204" pitchFamily="34" charset="0"/>
                </a:rPr>
                <a:t>Pengguna</a:t>
              </a:r>
              <a:r>
                <a:rPr lang="en-US" altLang="ko-KR" sz="1200" dirty="0">
                  <a:solidFill>
                    <a:schemeClr val="tx1">
                      <a:lumMod val="75000"/>
                      <a:lumOff val="25000"/>
                    </a:schemeClr>
                  </a:solidFill>
                  <a:cs typeface="Arial" panose="020B0604020202020204" pitchFamily="34" charset="0"/>
                </a:rPr>
                <a:t> Internet </a:t>
              </a:r>
              <a:endParaRPr lang="en-US" altLang="ko-KR" sz="1200" dirty="0">
                <a:solidFill>
                  <a:schemeClr val="tx1">
                    <a:lumMod val="75000"/>
                    <a:lumOff val="25000"/>
                  </a:schemeClr>
                </a:solidFill>
                <a:cs typeface="Arial" panose="020B0604020202020204" pitchFamily="34" charset="0"/>
              </a:endParaRPr>
            </a:p>
            <a:p>
              <a:pPr algn="r"/>
              <a:r>
                <a:rPr lang="en-US" altLang="ko-KR" sz="1200" dirty="0">
                  <a:solidFill>
                    <a:schemeClr val="tx1">
                      <a:lumMod val="75000"/>
                      <a:lumOff val="25000"/>
                    </a:schemeClr>
                  </a:solidFill>
                  <a:cs typeface="Arial" panose="020B0604020202020204" pitchFamily="34" charset="0"/>
                </a:rPr>
                <a:t>Indonesia 1</a:t>
              </a:r>
              <a:r>
                <a:rPr lang="en-ID" altLang="en-US" sz="1200" dirty="0">
                  <a:solidFill>
                    <a:schemeClr val="tx1">
                      <a:lumMod val="75000"/>
                      <a:lumOff val="25000"/>
                    </a:schemeClr>
                  </a:solidFill>
                  <a:cs typeface="Arial" panose="020B0604020202020204" pitchFamily="34" charset="0"/>
                </a:rPr>
                <a:t>23</a:t>
              </a:r>
              <a:r>
                <a:rPr lang="en-US" altLang="ko-KR" sz="1200" dirty="0">
                  <a:solidFill>
                    <a:schemeClr val="tx1">
                      <a:lumMod val="75000"/>
                      <a:lumOff val="25000"/>
                    </a:schemeClr>
                  </a:solidFill>
                  <a:cs typeface="Arial" panose="020B0604020202020204" pitchFamily="34" charset="0"/>
                </a:rPr>
                <a:t> Juta</a:t>
              </a:r>
              <a:r>
                <a:rPr lang="en-ID" altLang="en-US" sz="1200" dirty="0">
                  <a:solidFill>
                    <a:schemeClr val="tx1">
                      <a:lumMod val="75000"/>
                      <a:lumOff val="25000"/>
                    </a:schemeClr>
                  </a:solidFill>
                  <a:cs typeface="Arial" panose="020B0604020202020204" pitchFamily="34" charset="0"/>
                </a:rPr>
                <a:t>*</a:t>
              </a:r>
              <a:endParaRPr lang="en-ID" altLang="en-US" sz="1200" dirty="0">
                <a:solidFill>
                  <a:schemeClr val="tx1">
                    <a:lumMod val="75000"/>
                    <a:lumOff val="25000"/>
                  </a:schemeClr>
                </a:solidFill>
                <a:cs typeface="Arial" panose="020B0604020202020204" pitchFamily="34" charset="0"/>
              </a:endParaRPr>
            </a:p>
          </p:txBody>
        </p:sp>
        <p:sp>
          <p:nvSpPr>
            <p:cNvPr id="38" name="TextBox 37"/>
            <p:cNvSpPr txBox="1"/>
            <p:nvPr/>
          </p:nvSpPr>
          <p:spPr>
            <a:xfrm>
              <a:off x="-43093" y="3362835"/>
              <a:ext cx="2906390" cy="276999"/>
            </a:xfrm>
            <a:prstGeom prst="rect">
              <a:avLst/>
            </a:prstGeom>
            <a:noFill/>
          </p:spPr>
          <p:txBody>
            <a:bodyPr wrap="square" rtlCol="0">
              <a:spAutoFit/>
            </a:bodyPr>
            <a:lstStyle/>
            <a:p>
              <a:pPr algn="r"/>
              <a:r>
                <a:rPr lang="en-ID" altLang="ko-KR" sz="1200" b="1" dirty="0" err="1">
                  <a:solidFill>
                    <a:schemeClr val="tx1">
                      <a:lumMod val="75000"/>
                      <a:lumOff val="25000"/>
                    </a:schemeClr>
                  </a:solidFill>
                  <a:cs typeface="Arial" panose="020B0604020202020204" pitchFamily="34" charset="0"/>
                </a:rPr>
                <a:t>Perkembangan</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Pengguna</a:t>
              </a:r>
              <a:r>
                <a:rPr lang="en-ID" altLang="ko-KR" sz="1200" b="1" dirty="0">
                  <a:solidFill>
                    <a:schemeClr val="tx1">
                      <a:lumMod val="75000"/>
                      <a:lumOff val="25000"/>
                    </a:schemeClr>
                  </a:solidFill>
                  <a:cs typeface="Arial" panose="020B0604020202020204" pitchFamily="34" charset="0"/>
                </a:rPr>
                <a:t> Internet</a:t>
              </a:r>
              <a:endParaRPr lang="ko-KR" altLang="en-US" sz="1200" b="1"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1" y="2523826"/>
            <a:ext cx="2483768" cy="862187"/>
            <a:chOff x="803640" y="3362835"/>
            <a:chExt cx="2059657" cy="862187"/>
          </a:xfrm>
        </p:grpSpPr>
        <p:sp>
          <p:nvSpPr>
            <p:cNvPr id="40" name="TextBox 39"/>
            <p:cNvSpPr txBox="1"/>
            <p:nvPr/>
          </p:nvSpPr>
          <p:spPr>
            <a:xfrm>
              <a:off x="803640" y="3579862"/>
              <a:ext cx="2059657" cy="645160"/>
            </a:xfrm>
            <a:prstGeom prst="rect">
              <a:avLst/>
            </a:prstGeom>
            <a:noFill/>
          </p:spPr>
          <p:txBody>
            <a:bodyPr wrap="square" rtlCol="0">
              <a:spAutoFit/>
            </a:bodyPr>
            <a:lstStyle/>
            <a:p>
              <a:pPr algn="r"/>
              <a:r>
                <a:rPr lang="en-ID" altLang="ko-KR" sz="1200" dirty="0" err="1">
                  <a:solidFill>
                    <a:schemeClr val="tx1">
                      <a:lumMod val="75000"/>
                      <a:lumOff val="25000"/>
                    </a:schemeClr>
                  </a:solidFill>
                  <a:cs typeface="Arial" panose="020B0604020202020204" pitchFamily="34" charset="0"/>
                </a:rPr>
                <a:t>Kompetitor</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Semakin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Meningkat</a:t>
              </a:r>
              <a:r>
                <a:rPr lang="en-ID" altLang="ko-KR" sz="1200" dirty="0">
                  <a:solidFill>
                    <a:schemeClr val="tx1">
                      <a:lumMod val="75000"/>
                      <a:lumOff val="25000"/>
                    </a:schemeClr>
                  </a:solidFill>
                  <a:cs typeface="Arial" panose="020B0604020202020204" pitchFamily="34" charset="0"/>
                </a:rPr>
                <a:t> </a:t>
              </a:r>
              <a:endParaRPr lang="en-ID" altLang="ko-KR" sz="1200" dirty="0">
                <a:solidFill>
                  <a:schemeClr val="tx1">
                    <a:lumMod val="75000"/>
                    <a:lumOff val="25000"/>
                  </a:schemeClr>
                </a:solidFill>
                <a:cs typeface="Arial" panose="020B0604020202020204" pitchFamily="34" charset="0"/>
              </a:endParaRPr>
            </a:p>
            <a:p>
              <a:pPr algn="r"/>
              <a:r>
                <a:rPr lang="en-ID" altLang="ko-KR" sz="1200" dirty="0" err="1">
                  <a:solidFill>
                    <a:schemeClr val="tx1">
                      <a:lumMod val="75000"/>
                      <a:lumOff val="25000"/>
                    </a:schemeClr>
                  </a:solidFill>
                  <a:cs typeface="Arial" panose="020B0604020202020204" pitchFamily="34" charset="0"/>
                </a:rPr>
                <a:t>seperti</a:t>
              </a:r>
              <a:r>
                <a:rPr lang="en-ID" altLang="ko-KR" sz="1200" dirty="0">
                  <a:solidFill>
                    <a:schemeClr val="tx1">
                      <a:lumMod val="75000"/>
                      <a:lumOff val="25000"/>
                    </a:schemeClr>
                  </a:solidFill>
                  <a:cs typeface="Arial" panose="020B0604020202020204" pitchFamily="34" charset="0"/>
                </a:rPr>
                <a:t> First Media, </a:t>
              </a:r>
              <a:r>
                <a:rPr lang="en-ID" altLang="ko-KR" sz="1200" dirty="0" err="1">
                  <a:solidFill>
                    <a:schemeClr val="tx1">
                      <a:lumMod val="75000"/>
                      <a:lumOff val="25000"/>
                    </a:schemeClr>
                  </a:solidFill>
                  <a:cs typeface="Arial" panose="020B0604020202020204" pitchFamily="34" charset="0"/>
                </a:rPr>
                <a:t>MyRep</a:t>
              </a:r>
              <a:r>
                <a:rPr lang="en-ID" altLang="ko-KR" sz="1200" dirty="0">
                  <a:solidFill>
                    <a:schemeClr val="tx1">
                      <a:lumMod val="75000"/>
                      <a:lumOff val="25000"/>
                    </a:schemeClr>
                  </a:solidFill>
                  <a:cs typeface="Arial" panose="020B0604020202020204" pitchFamily="34" charset="0"/>
                </a:rPr>
                <a:t>, MNC Play</a:t>
              </a:r>
              <a:endParaRPr lang="ko-KR" altLang="en-US" sz="1200" dirty="0">
                <a:solidFill>
                  <a:schemeClr val="tx1">
                    <a:lumMod val="75000"/>
                    <a:lumOff val="25000"/>
                  </a:schemeClr>
                </a:solidFill>
                <a:cs typeface="Arial" panose="020B0604020202020204" pitchFamily="34" charset="0"/>
              </a:endParaRPr>
            </a:p>
          </p:txBody>
        </p:sp>
        <p:sp>
          <p:nvSpPr>
            <p:cNvPr id="41" name="TextBox 40"/>
            <p:cNvSpPr txBox="1"/>
            <p:nvPr/>
          </p:nvSpPr>
          <p:spPr>
            <a:xfrm>
              <a:off x="803640" y="3362835"/>
              <a:ext cx="2059657" cy="276999"/>
            </a:xfrm>
            <a:prstGeom prst="rect">
              <a:avLst/>
            </a:prstGeom>
            <a:noFill/>
          </p:spPr>
          <p:txBody>
            <a:bodyPr wrap="square" rtlCol="0">
              <a:spAutoFit/>
            </a:bodyPr>
            <a:lstStyle/>
            <a:p>
              <a:pPr algn="r"/>
              <a:r>
                <a:rPr lang="en-US" altLang="ko-KR" sz="1200" b="1" dirty="0" err="1">
                  <a:solidFill>
                    <a:schemeClr val="tx1">
                      <a:lumMod val="75000"/>
                      <a:lumOff val="25000"/>
                    </a:schemeClr>
                  </a:solidFill>
                  <a:cs typeface="Arial" panose="020B0604020202020204" pitchFamily="34" charset="0"/>
                </a:rPr>
                <a:t>Banyaknya</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Kompetitor</a:t>
              </a:r>
              <a:endParaRPr lang="ko-KR" altLang="en-US" sz="1200" b="1" dirty="0">
                <a:solidFill>
                  <a:schemeClr val="tx1">
                    <a:lumMod val="75000"/>
                    <a:lumOff val="25000"/>
                  </a:schemeClr>
                </a:solidFill>
                <a:cs typeface="Arial" panose="020B0604020202020204" pitchFamily="34" charset="0"/>
              </a:endParaRPr>
            </a:p>
          </p:txBody>
        </p:sp>
      </p:grpSp>
      <p:grpSp>
        <p:nvGrpSpPr>
          <p:cNvPr id="42" name="Group 41"/>
          <p:cNvGrpSpPr/>
          <p:nvPr/>
        </p:nvGrpSpPr>
        <p:grpSpPr>
          <a:xfrm>
            <a:off x="179513" y="3542478"/>
            <a:ext cx="2862838" cy="678692"/>
            <a:chOff x="803640" y="3362835"/>
            <a:chExt cx="2059657" cy="678692"/>
          </a:xfrm>
        </p:grpSpPr>
        <p:sp>
          <p:nvSpPr>
            <p:cNvPr id="43" name="TextBox 42"/>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anose="020B0604020202020204" pitchFamily="34" charset="0"/>
                </a:rPr>
                <a:t>Perusahaan </a:t>
              </a:r>
              <a:r>
                <a:rPr lang="en-US" altLang="ko-KR" sz="1200" dirty="0" err="1">
                  <a:solidFill>
                    <a:schemeClr val="tx1">
                      <a:lumMod val="75000"/>
                      <a:lumOff val="25000"/>
                    </a:schemeClr>
                  </a:solidFill>
                  <a:cs typeface="Arial" panose="020B0604020202020204" pitchFamily="34" charset="0"/>
                </a:rPr>
                <a:t>Dituntut</a:t>
              </a:r>
              <a:r>
                <a:rPr lang="en-US" altLang="ko-KR" sz="1200" dirty="0">
                  <a:solidFill>
                    <a:schemeClr val="tx1">
                      <a:lumMod val="75000"/>
                      <a:lumOff val="25000"/>
                    </a:schemeClr>
                  </a:solidFill>
                  <a:cs typeface="Arial" panose="020B0604020202020204" pitchFamily="34" charset="0"/>
                </a:rPr>
                <a:t> Growth Revenue</a:t>
              </a:r>
              <a:endParaRPr lang="ko-KR" altLang="en-US" sz="1200" dirty="0">
                <a:solidFill>
                  <a:schemeClr val="tx1">
                    <a:lumMod val="75000"/>
                    <a:lumOff val="25000"/>
                  </a:schemeClr>
                </a:solidFill>
                <a:cs typeface="Arial" panose="020B0604020202020204" pitchFamily="34" charset="0"/>
              </a:endParaRPr>
            </a:p>
          </p:txBody>
        </p:sp>
        <p:sp>
          <p:nvSpPr>
            <p:cNvPr id="44" name="TextBox 43"/>
            <p:cNvSpPr txBox="1"/>
            <p:nvPr/>
          </p:nvSpPr>
          <p:spPr>
            <a:xfrm>
              <a:off x="803640" y="3362835"/>
              <a:ext cx="2059657" cy="276999"/>
            </a:xfrm>
            <a:prstGeom prst="rect">
              <a:avLst/>
            </a:prstGeom>
            <a:noFill/>
          </p:spPr>
          <p:txBody>
            <a:bodyPr wrap="square" rtlCol="0">
              <a:spAutoFit/>
            </a:bodyPr>
            <a:lstStyle/>
            <a:p>
              <a:pPr algn="r"/>
              <a:r>
                <a:rPr lang="en-US" altLang="ko-KR" sz="1200" b="1" dirty="0" err="1">
                  <a:solidFill>
                    <a:schemeClr val="tx1">
                      <a:lumMod val="75000"/>
                      <a:lumOff val="25000"/>
                    </a:schemeClr>
                  </a:solidFill>
                  <a:cs typeface="Arial" panose="020B0604020202020204" pitchFamily="34" charset="0"/>
                </a:rPr>
                <a:t>Tuntutan</a:t>
              </a:r>
              <a:r>
                <a:rPr lang="en-US" altLang="ko-KR" sz="1200" b="1" dirty="0">
                  <a:solidFill>
                    <a:schemeClr val="tx1">
                      <a:lumMod val="75000"/>
                      <a:lumOff val="25000"/>
                    </a:schemeClr>
                  </a:solidFill>
                  <a:cs typeface="Arial" panose="020B0604020202020204" pitchFamily="34" charset="0"/>
                </a:rPr>
                <a:t> Revenue</a:t>
              </a:r>
              <a:endParaRPr lang="ko-KR" altLang="en-US" sz="1200" b="1" dirty="0">
                <a:solidFill>
                  <a:schemeClr val="tx1">
                    <a:lumMod val="75000"/>
                    <a:lumOff val="25000"/>
                  </a:schemeClr>
                </a:solidFill>
                <a:cs typeface="Arial" panose="020B0604020202020204" pitchFamily="34" charset="0"/>
              </a:endParaRPr>
            </a:p>
          </p:txBody>
        </p:sp>
      </p:grpSp>
      <p:grpSp>
        <p:nvGrpSpPr>
          <p:cNvPr id="45" name="Group 44"/>
          <p:cNvGrpSpPr/>
          <p:nvPr/>
        </p:nvGrpSpPr>
        <p:grpSpPr>
          <a:xfrm>
            <a:off x="5940152" y="1505175"/>
            <a:ext cx="3312368" cy="677402"/>
            <a:chOff x="803640" y="3362835"/>
            <a:chExt cx="2059657" cy="677402"/>
          </a:xfrm>
        </p:grpSpPr>
        <p:sp>
          <p:nvSpPr>
            <p:cNvPr id="46" name="TextBox 45"/>
            <p:cNvSpPr txBox="1"/>
            <p:nvPr/>
          </p:nvSpPr>
          <p:spPr>
            <a:xfrm>
              <a:off x="803640" y="3579862"/>
              <a:ext cx="2059657" cy="460375"/>
            </a:xfrm>
            <a:prstGeom prst="rect">
              <a:avLst/>
            </a:prstGeom>
            <a:noFill/>
          </p:spPr>
          <p:txBody>
            <a:bodyPr wrap="square" rtlCol="0">
              <a:spAutoFit/>
            </a:bodyPr>
            <a:lstStyle/>
            <a:p>
              <a:r>
                <a:rPr lang="en-ID" altLang="ko-KR" sz="1200" dirty="0" err="1">
                  <a:solidFill>
                    <a:schemeClr val="tx1">
                      <a:lumMod val="75000"/>
                      <a:lumOff val="25000"/>
                    </a:schemeClr>
                  </a:solidFill>
                  <a:cs typeface="Arial" panose="020B0604020202020204" pitchFamily="34" charset="0"/>
                </a:rPr>
                <a:t>Selain</a:t>
              </a:r>
              <a:r>
                <a:rPr lang="en-ID" altLang="ko-KR" sz="1200" dirty="0">
                  <a:solidFill>
                    <a:schemeClr val="tx1">
                      <a:lumMod val="75000"/>
                      <a:lumOff val="25000"/>
                    </a:schemeClr>
                  </a:solidFill>
                  <a:cs typeface="Arial" panose="020B0604020202020204" pitchFamily="34" charset="0"/>
                </a:rPr>
                <a:t> kompetitor </a:t>
              </a:r>
              <a:r>
                <a:rPr lang="en-ID" altLang="ko-KR" sz="1200" dirty="0" err="1">
                  <a:solidFill>
                    <a:schemeClr val="tx1">
                      <a:lumMod val="75000"/>
                      <a:lumOff val="25000"/>
                    </a:schemeClr>
                  </a:solidFill>
                  <a:cs typeface="Arial" panose="020B0604020202020204" pitchFamily="34" charset="0"/>
                </a:rPr>
                <a:t>banyak</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jaringan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alpro</a:t>
              </a:r>
              <a:r>
                <a:rPr lang="en-ID" altLang="ko-KR" sz="1200" dirty="0">
                  <a:solidFill>
                    <a:schemeClr val="tx1">
                      <a:lumMod val="75000"/>
                      <a:lumOff val="25000"/>
                    </a:schemeClr>
                  </a:solidFill>
                  <a:cs typeface="Arial" panose="020B0604020202020204" pitchFamily="34" charset="0"/>
                </a:rPr>
                <a:t> </a:t>
              </a:r>
              <a:endParaRPr lang="en-ID" altLang="ko-KR" sz="1200" dirty="0">
                <a:solidFill>
                  <a:schemeClr val="tx1">
                    <a:lumMod val="75000"/>
                    <a:lumOff val="25000"/>
                  </a:schemeClr>
                </a:solidFill>
                <a:cs typeface="Arial" panose="020B0604020202020204" pitchFamily="34" charset="0"/>
              </a:endParaRPr>
            </a:p>
            <a:p>
              <a:r>
                <a:rPr lang="en-ID" altLang="ko-KR" sz="1200" dirty="0" err="1">
                  <a:solidFill>
                    <a:schemeClr val="tx1">
                      <a:lumMod val="75000"/>
                      <a:lumOff val="25000"/>
                    </a:schemeClr>
                  </a:solidFill>
                  <a:cs typeface="Arial" panose="020B0604020202020204" pitchFamily="34" charset="0"/>
                </a:rPr>
                <a:t>terbatas</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untuk</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mencari</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pelanggan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baru</a:t>
              </a:r>
              <a:endParaRPr lang="ko-KR" altLang="en-US" sz="1200" dirty="0">
                <a:solidFill>
                  <a:schemeClr val="tx1">
                    <a:lumMod val="75000"/>
                    <a:lumOff val="25000"/>
                  </a:schemeClr>
                </a:solidFill>
                <a:cs typeface="Arial" panose="020B0604020202020204" pitchFamily="34" charset="0"/>
              </a:endParaRPr>
            </a:p>
          </p:txBody>
        </p:sp>
        <p:sp>
          <p:nvSpPr>
            <p:cNvPr id="47" name="TextBox 46"/>
            <p:cNvSpPr txBox="1"/>
            <p:nvPr/>
          </p:nvSpPr>
          <p:spPr>
            <a:xfrm>
              <a:off x="803640" y="3362835"/>
              <a:ext cx="2059657" cy="461665"/>
            </a:xfrm>
            <a:prstGeom prst="rect">
              <a:avLst/>
            </a:prstGeom>
            <a:noFill/>
          </p:spPr>
          <p:txBody>
            <a:bodyPr wrap="square" rtlCol="0">
              <a:spAutoFit/>
            </a:bodyPr>
            <a:lstStyle/>
            <a:p>
              <a:r>
                <a:rPr lang="en-US" altLang="ko-KR" sz="1200" b="1" dirty="0" err="1">
                  <a:solidFill>
                    <a:schemeClr val="tx1">
                      <a:lumMod val="75000"/>
                      <a:lumOff val="25000"/>
                    </a:schemeClr>
                  </a:solidFill>
                  <a:cs typeface="Arial" panose="020B0604020202020204" pitchFamily="34" charset="0"/>
                </a:rPr>
                <a:t>Sulit</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Mencari</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Pelanggan</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Baru</a:t>
              </a:r>
              <a:endParaRPr lang="ko-KR" altLang="en-US" sz="1200" b="1" dirty="0">
                <a:solidFill>
                  <a:schemeClr val="tx1">
                    <a:lumMod val="75000"/>
                    <a:lumOff val="25000"/>
                  </a:schemeClr>
                </a:solidFill>
                <a:cs typeface="Arial" panose="020B0604020202020204" pitchFamily="34" charset="0"/>
              </a:endParaRPr>
            </a:p>
          </p:txBody>
        </p:sp>
      </p:grpSp>
      <p:grpSp>
        <p:nvGrpSpPr>
          <p:cNvPr id="48" name="Group 47"/>
          <p:cNvGrpSpPr/>
          <p:nvPr/>
        </p:nvGrpSpPr>
        <p:grpSpPr>
          <a:xfrm>
            <a:off x="6588224" y="2523826"/>
            <a:ext cx="2448272" cy="862187"/>
            <a:chOff x="803640" y="3362835"/>
            <a:chExt cx="2059657" cy="862187"/>
          </a:xfrm>
        </p:grpSpPr>
        <p:sp>
          <p:nvSpPr>
            <p:cNvPr id="49" name="TextBox 48"/>
            <p:cNvSpPr txBox="1"/>
            <p:nvPr/>
          </p:nvSpPr>
          <p:spPr>
            <a:xfrm>
              <a:off x="803640" y="3579862"/>
              <a:ext cx="2059657" cy="645160"/>
            </a:xfrm>
            <a:prstGeom prst="rect">
              <a:avLst/>
            </a:prstGeom>
            <a:noFill/>
          </p:spPr>
          <p:txBody>
            <a:bodyPr wrap="square" rtlCol="0">
              <a:spAutoFit/>
            </a:bodyPr>
            <a:lstStyle/>
            <a:p>
              <a:r>
                <a:rPr lang="en-US" altLang="ko-KR" sz="1200" dirty="0" err="1">
                  <a:solidFill>
                    <a:schemeClr val="tx1">
                      <a:lumMod val="75000"/>
                      <a:lumOff val="25000"/>
                    </a:schemeClr>
                  </a:solidFill>
                  <a:cs typeface="Arial" panose="020B0604020202020204" pitchFamily="34" charset="0"/>
                </a:rPr>
                <a:t>Mempertahankan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pelanggan</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lama, </a:t>
              </a:r>
              <a:r>
                <a:rPr lang="en-US" altLang="ko-KR" sz="1200" dirty="0" err="1">
                  <a:solidFill>
                    <a:schemeClr val="tx1">
                      <a:lumMod val="75000"/>
                      <a:lumOff val="25000"/>
                    </a:schemeClr>
                  </a:solidFill>
                  <a:cs typeface="Arial" panose="020B0604020202020204" pitchFamily="34" charset="0"/>
                </a:rPr>
                <a:t>lebih</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murah</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daripada</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r>
                <a:rPr lang="en-US" altLang="ko-KR" sz="1200" dirty="0" err="1">
                  <a:solidFill>
                    <a:schemeClr val="tx1">
                      <a:lumMod val="75000"/>
                      <a:lumOff val="25000"/>
                    </a:schemeClr>
                  </a:solidFill>
                  <a:cs typeface="Arial" panose="020B0604020202020204" pitchFamily="34" charset="0"/>
                </a:rPr>
                <a:t>mencari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pelanggan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baru </a:t>
              </a:r>
              <a:endParaRPr lang="en-ID" altLang="en-US" sz="1200" dirty="0" err="1">
                <a:solidFill>
                  <a:schemeClr val="tx1">
                    <a:lumMod val="75000"/>
                    <a:lumOff val="25000"/>
                  </a:schemeClr>
                </a:solidFill>
                <a:cs typeface="Arial" panose="020B0604020202020204" pitchFamily="34" charset="0"/>
              </a:endParaRPr>
            </a:p>
          </p:txBody>
        </p:sp>
        <p:sp>
          <p:nvSpPr>
            <p:cNvPr id="50" name="TextBox 49"/>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anose="020B0604020202020204" pitchFamily="34" charset="0"/>
                </a:rPr>
                <a:t>Biaya</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lebih</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murah</a:t>
              </a:r>
              <a:endParaRPr lang="ko-KR" altLang="en-US" sz="1200" b="1" dirty="0">
                <a:solidFill>
                  <a:schemeClr val="tx1">
                    <a:lumMod val="75000"/>
                    <a:lumOff val="25000"/>
                  </a:schemeClr>
                </a:solidFill>
                <a:cs typeface="Arial" panose="020B0604020202020204" pitchFamily="34" charset="0"/>
              </a:endParaRPr>
            </a:p>
          </p:txBody>
        </p:sp>
      </p:grpSp>
      <p:grpSp>
        <p:nvGrpSpPr>
          <p:cNvPr id="51" name="Group 50"/>
          <p:cNvGrpSpPr/>
          <p:nvPr/>
        </p:nvGrpSpPr>
        <p:grpSpPr>
          <a:xfrm>
            <a:off x="5837788" y="3542478"/>
            <a:ext cx="3301365" cy="1047115"/>
            <a:chOff x="637547" y="3362835"/>
            <a:chExt cx="2225559" cy="1047115"/>
          </a:xfrm>
        </p:grpSpPr>
        <p:sp>
          <p:nvSpPr>
            <p:cNvPr id="52" name="TextBox 51"/>
            <p:cNvSpPr txBox="1"/>
            <p:nvPr/>
          </p:nvSpPr>
          <p:spPr>
            <a:xfrm>
              <a:off x="637547" y="3580005"/>
              <a:ext cx="2225559" cy="829945"/>
            </a:xfrm>
            <a:prstGeom prst="rect">
              <a:avLst/>
            </a:prstGeom>
            <a:noFill/>
          </p:spPr>
          <p:txBody>
            <a:bodyPr wrap="square" rtlCol="0">
              <a:spAutoFit/>
            </a:bodyPr>
            <a:lstStyle/>
            <a:p>
              <a:r>
                <a:rPr lang="en-ID" altLang="ko-KR" sz="1200" dirty="0">
                  <a:solidFill>
                    <a:schemeClr val="tx1">
                      <a:lumMod val="75000"/>
                      <a:lumOff val="25000"/>
                    </a:schemeClr>
                  </a:solidFill>
                  <a:cs typeface="Arial" panose="020B0604020202020204" pitchFamily="34" charset="0"/>
                </a:rPr>
                <a:t>Rata-rata setiap bulan Ubis Tropodo 327 Pelanggan churn atau 61% pelanggan new sales menggantikan pelanggan eksisting yang churn**</a:t>
              </a:r>
              <a:endParaRPr lang="en-ID" altLang="ko-KR" sz="1200" dirty="0">
                <a:solidFill>
                  <a:schemeClr val="tx1">
                    <a:lumMod val="75000"/>
                    <a:lumOff val="25000"/>
                  </a:schemeClr>
                </a:solidFill>
                <a:cs typeface="Arial" panose="020B0604020202020204" pitchFamily="34" charset="0"/>
              </a:endParaRPr>
            </a:p>
          </p:txBody>
        </p:sp>
        <p:sp>
          <p:nvSpPr>
            <p:cNvPr id="53" name="TextBox 52"/>
            <p:cNvSpPr txBox="1"/>
            <p:nvPr/>
          </p:nvSpPr>
          <p:spPr>
            <a:xfrm>
              <a:off x="658951" y="3362835"/>
              <a:ext cx="2204155" cy="275590"/>
            </a:xfrm>
            <a:prstGeom prst="rect">
              <a:avLst/>
            </a:prstGeom>
            <a:noFill/>
          </p:spPr>
          <p:txBody>
            <a:bodyPr wrap="square" rtlCol="0">
              <a:spAutoFit/>
            </a:bodyPr>
            <a:lstStyle/>
            <a:p>
              <a:r>
                <a:rPr lang="en-US" altLang="ko-KR" sz="1200" b="1" dirty="0" err="1">
                  <a:solidFill>
                    <a:schemeClr val="tx1">
                      <a:lumMod val="75000"/>
                      <a:lumOff val="25000"/>
                    </a:schemeClr>
                  </a:solidFill>
                  <a:cs typeface="Arial" panose="020B0604020202020204" pitchFamily="34" charset="0"/>
                </a:rPr>
                <a:t>Meningkatnya</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Pelanggan</a:t>
              </a:r>
              <a:r>
                <a:rPr lang="en-US" altLang="ko-KR" sz="1200" b="1" dirty="0">
                  <a:solidFill>
                    <a:schemeClr val="tx1">
                      <a:lumMod val="75000"/>
                      <a:lumOff val="25000"/>
                    </a:schemeClr>
                  </a:solidFill>
                  <a:cs typeface="Arial" panose="020B0604020202020204" pitchFamily="34" charset="0"/>
                </a:rPr>
                <a:t> Churn</a:t>
              </a:r>
              <a:endParaRPr lang="ko-KR" altLang="en-US" sz="1200" b="1" dirty="0">
                <a:solidFill>
                  <a:schemeClr val="tx1">
                    <a:lumMod val="75000"/>
                    <a:lumOff val="25000"/>
                  </a:schemeClr>
                </a:solidFill>
                <a:cs typeface="Arial" panose="020B0604020202020204" pitchFamily="34" charset="0"/>
              </a:endParaRPr>
            </a:p>
          </p:txBody>
        </p:sp>
      </p:grpSp>
      <p:sp>
        <p:nvSpPr>
          <p:cNvPr id="3" name="TextBox 36"/>
          <p:cNvSpPr txBox="1"/>
          <p:nvPr/>
        </p:nvSpPr>
        <p:spPr>
          <a:xfrm>
            <a:off x="287715" y="4568272"/>
            <a:ext cx="2646815" cy="368300"/>
          </a:xfrm>
          <a:prstGeom prst="rect">
            <a:avLst/>
          </a:prstGeom>
          <a:noFill/>
        </p:spPr>
        <p:txBody>
          <a:bodyPr wrap="square" rtlCol="0">
            <a:spAutoFit/>
          </a:bodyPr>
          <a:lstStyle/>
          <a:p>
            <a:pPr algn="l"/>
            <a:r>
              <a:rPr lang="en-ID" altLang="en-US" sz="900" dirty="0">
                <a:solidFill>
                  <a:schemeClr val="tx1">
                    <a:lumMod val="75000"/>
                    <a:lumOff val="25000"/>
                  </a:schemeClr>
                </a:solidFill>
                <a:cs typeface="Arial" panose="020B0604020202020204" pitchFamily="34" charset="0"/>
              </a:rPr>
              <a:t>* (www.emarketer.com, 2018)</a:t>
            </a:r>
            <a:endParaRPr lang="en-ID" altLang="en-US" sz="900" dirty="0">
              <a:solidFill>
                <a:schemeClr val="tx1">
                  <a:lumMod val="75000"/>
                  <a:lumOff val="25000"/>
                </a:schemeClr>
              </a:solidFill>
              <a:cs typeface="Arial" panose="020B0604020202020204" pitchFamily="34" charset="0"/>
            </a:endParaRPr>
          </a:p>
          <a:p>
            <a:pPr algn="l"/>
            <a:r>
              <a:rPr lang="en-ID" altLang="en-US" sz="900" dirty="0">
                <a:solidFill>
                  <a:schemeClr val="tx1">
                    <a:lumMod val="75000"/>
                    <a:lumOff val="25000"/>
                  </a:schemeClr>
                </a:solidFill>
                <a:cs typeface="Arial" panose="020B0604020202020204" pitchFamily="34" charset="0"/>
              </a:rPr>
              <a:t>** Dashboard CBD</a:t>
            </a:r>
            <a:endParaRPr lang="en-ID" altLang="en-US" sz="900" dirty="0">
              <a:solidFill>
                <a:schemeClr val="tx1">
                  <a:lumMod val="75000"/>
                  <a:lumOff val="25000"/>
                </a:schemeClr>
              </a:solidFill>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 </a:t>
            </a:r>
            <a:r>
              <a:rPr lang="en-ID" dirty="0" err="1">
                <a:solidFill>
                  <a:schemeClr val="tx1">
                    <a:lumMod val="75000"/>
                    <a:lumOff val="25000"/>
                  </a:schemeClr>
                </a:solidFill>
                <a:latin typeface="Futura Md BT" panose="020B0602020204020303" pitchFamily="34" charset="0"/>
              </a:rPr>
              <a:t>Produk</a:t>
            </a:r>
            <a:endParaRPr lang="en-ID" dirty="0">
              <a:solidFill>
                <a:schemeClr val="tx1">
                  <a:lumMod val="75000"/>
                  <a:lumOff val="25000"/>
                </a:schemeClr>
              </a:solidFill>
              <a:latin typeface="Futura Md BT" panose="020B0602020204020303" pitchFamily="34" charset="0"/>
            </a:endParaRPr>
          </a:p>
        </p:txBody>
      </p:sp>
      <p:sp>
        <p:nvSpPr>
          <p:cNvPr id="5" name="Donut 24"/>
          <p:cNvSpPr/>
          <p:nvPr/>
        </p:nvSpPr>
        <p:spPr>
          <a:xfrm>
            <a:off x="467544" y="91556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 Placeholder 1"/>
          <p:cNvSpPr txBox="1"/>
          <p:nvPr/>
        </p:nvSpPr>
        <p:spPr>
          <a:xfrm>
            <a:off x="918340" y="846101"/>
            <a:ext cx="1152128"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a:latin typeface="Futura Md BT" panose="020B0602020204020303" pitchFamily="34" charset="0"/>
              </a:rPr>
              <a:t>Internet</a:t>
            </a:r>
            <a:endParaRPr lang="en-ID" sz="1800" dirty="0">
              <a:latin typeface="Futura Md BT" panose="020B0602020204020303" pitchFamily="34" charset="0"/>
            </a:endParaRPr>
          </a:p>
        </p:txBody>
      </p:sp>
      <p:sp>
        <p:nvSpPr>
          <p:cNvPr id="7" name="Donut 24"/>
          <p:cNvSpPr/>
          <p:nvPr/>
        </p:nvSpPr>
        <p:spPr>
          <a:xfrm>
            <a:off x="467544" y="1446152"/>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Text Placeholder 1"/>
          <p:cNvSpPr txBox="1"/>
          <p:nvPr/>
        </p:nvSpPr>
        <p:spPr>
          <a:xfrm>
            <a:off x="901148" y="1347614"/>
            <a:ext cx="1152128"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err="1">
                <a:latin typeface="Futura Md BT" panose="020B0602020204020303" pitchFamily="34" charset="0"/>
              </a:rPr>
              <a:t>Telepon</a:t>
            </a:r>
            <a:endParaRPr lang="en-ID" sz="1800" dirty="0">
              <a:latin typeface="Futura Md BT" panose="020B0602020204020303" pitchFamily="34" charset="0"/>
            </a:endParaRPr>
          </a:p>
        </p:txBody>
      </p:sp>
      <p:sp>
        <p:nvSpPr>
          <p:cNvPr id="11" name="Donut 24"/>
          <p:cNvSpPr/>
          <p:nvPr/>
        </p:nvSpPr>
        <p:spPr>
          <a:xfrm>
            <a:off x="467544" y="2017130"/>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 Placeholder 1"/>
          <p:cNvSpPr txBox="1"/>
          <p:nvPr/>
        </p:nvSpPr>
        <p:spPr>
          <a:xfrm>
            <a:off x="918340" y="1923678"/>
            <a:ext cx="1152128"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a:latin typeface="Futura Md BT" panose="020B0602020204020303" pitchFamily="34" charset="0"/>
              </a:rPr>
              <a:t>TV Cable</a:t>
            </a:r>
            <a:endParaRPr lang="en-ID" sz="1800" dirty="0">
              <a:latin typeface="Futura Md BT" panose="020B0602020204020303" pitchFamily="34" charset="0"/>
            </a:endParaRPr>
          </a:p>
        </p:txBody>
      </p:sp>
      <p:sp>
        <p:nvSpPr>
          <p:cNvPr id="13" name="Donut 24"/>
          <p:cNvSpPr/>
          <p:nvPr/>
        </p:nvSpPr>
        <p:spPr>
          <a:xfrm>
            <a:off x="467544" y="2643758"/>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Text Placeholder 1"/>
          <p:cNvSpPr txBox="1"/>
          <p:nvPr/>
        </p:nvSpPr>
        <p:spPr>
          <a:xfrm>
            <a:off x="827584" y="2574293"/>
            <a:ext cx="1781452"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a:latin typeface="Futura Md BT" panose="020B0602020204020303" pitchFamily="34" charset="0"/>
              </a:rPr>
              <a:t>Over The Top</a:t>
            </a:r>
            <a:endParaRPr lang="en-ID" sz="1800" dirty="0">
              <a:latin typeface="Futura Md BT" panose="020B0602020204020303" pitchFamily="34" charset="0"/>
            </a:endParaRPr>
          </a:p>
        </p:txBody>
      </p:sp>
      <p:sp>
        <p:nvSpPr>
          <p:cNvPr id="15" name="Donut 24"/>
          <p:cNvSpPr/>
          <p:nvPr/>
        </p:nvSpPr>
        <p:spPr>
          <a:xfrm>
            <a:off x="467544" y="3174344"/>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Text Placeholder 1"/>
          <p:cNvSpPr txBox="1"/>
          <p:nvPr/>
        </p:nvSpPr>
        <p:spPr>
          <a:xfrm>
            <a:off x="901148" y="3075806"/>
            <a:ext cx="1707888"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a:latin typeface="Futura Md BT" panose="020B0602020204020303" pitchFamily="34" charset="0"/>
              </a:rPr>
              <a:t>Cloud Storage</a:t>
            </a:r>
            <a:endParaRPr lang="en-ID" sz="1800" dirty="0">
              <a:latin typeface="Futura Md BT" panose="020B0602020204020303" pitchFamily="34" charset="0"/>
            </a:endParaRPr>
          </a:p>
        </p:txBody>
      </p:sp>
      <p:sp>
        <p:nvSpPr>
          <p:cNvPr id="17" name="Donut 24"/>
          <p:cNvSpPr/>
          <p:nvPr/>
        </p:nvSpPr>
        <p:spPr>
          <a:xfrm>
            <a:off x="467544" y="3745322"/>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 Placeholder 1"/>
          <p:cNvSpPr txBox="1"/>
          <p:nvPr/>
        </p:nvSpPr>
        <p:spPr>
          <a:xfrm>
            <a:off x="918340" y="3651870"/>
            <a:ext cx="1925468"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err="1">
                <a:latin typeface="Futura Md BT" panose="020B0602020204020303" pitchFamily="34" charset="0"/>
              </a:rPr>
              <a:t>Indihome</a:t>
            </a:r>
            <a:r>
              <a:rPr lang="en-ID" sz="1800" dirty="0">
                <a:latin typeface="Futura Md BT" panose="020B0602020204020303" pitchFamily="34" charset="0"/>
              </a:rPr>
              <a:t> Study</a:t>
            </a:r>
            <a:endParaRPr lang="en-ID" sz="1800" dirty="0">
              <a:latin typeface="Futura Md BT" panose="020B0602020204020303" pitchFamily="34" charset="0"/>
            </a:endParaRPr>
          </a:p>
        </p:txBody>
      </p:sp>
      <p:sp>
        <p:nvSpPr>
          <p:cNvPr id="25" name="Text Placeholder 1"/>
          <p:cNvSpPr txBox="1"/>
          <p:nvPr/>
        </p:nvSpPr>
        <p:spPr>
          <a:xfrm>
            <a:off x="3347864" y="2235697"/>
            <a:ext cx="5626252"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71500" indent="-571500" algn="l">
              <a:buFont typeface="Arial" panose="020B0604020202020204" pitchFamily="34" charset="0"/>
              <a:buChar char="•"/>
            </a:pPr>
            <a:r>
              <a:rPr lang="en-ID" sz="1800" dirty="0" err="1"/>
              <a:t>Saat</a:t>
            </a:r>
            <a:r>
              <a:rPr lang="en-ID" sz="1800" dirty="0"/>
              <a:t> </a:t>
            </a:r>
            <a:r>
              <a:rPr lang="en-ID" sz="1800" dirty="0" err="1"/>
              <a:t>ini</a:t>
            </a:r>
            <a:r>
              <a:rPr lang="en-ID" sz="1800" dirty="0"/>
              <a:t> </a:t>
            </a:r>
            <a:r>
              <a:rPr lang="id-ID" sz="1800" dirty="0"/>
              <a:t>cenderung menawarkan produk-produk yang lebih murah dibandingkan harga paket </a:t>
            </a:r>
            <a:endParaRPr lang="en-ID" sz="1800" dirty="0"/>
          </a:p>
          <a:p>
            <a:pPr marL="530225" algn="l"/>
            <a:r>
              <a:rPr lang="id-ID" sz="1800" dirty="0"/>
              <a:t>pelanggan </a:t>
            </a:r>
            <a:r>
              <a:rPr lang="id-ID" sz="1800" i="1" dirty="0"/>
              <a:t>existing </a:t>
            </a:r>
            <a:r>
              <a:rPr lang="id-ID" sz="1800" dirty="0"/>
              <a:t>. </a:t>
            </a:r>
            <a:endParaRPr lang="en-ID" sz="1800" dirty="0"/>
          </a:p>
          <a:p>
            <a:pPr marL="571500" indent="-571500" algn="l">
              <a:buFont typeface="Arial" panose="020B0604020202020204" pitchFamily="34" charset="0"/>
              <a:buChar char="•"/>
            </a:pPr>
            <a:r>
              <a:rPr lang="id-ID" sz="1800" dirty="0"/>
              <a:t>Produk yang sering ditawarkan yaitu dengan </a:t>
            </a:r>
            <a:endParaRPr lang="en-ID" sz="1800" dirty="0"/>
          </a:p>
          <a:p>
            <a:pPr marL="530225" algn="l"/>
            <a:r>
              <a:rPr lang="id-ID" sz="1800" i="1" dirty="0"/>
              <a:t>upgrade Speed</a:t>
            </a:r>
            <a:r>
              <a:rPr lang="id-ID" sz="1800" dirty="0"/>
              <a:t> dengan harga sama atau </a:t>
            </a:r>
            <a:endParaRPr lang="en-ID" sz="1800" dirty="0"/>
          </a:p>
          <a:p>
            <a:pPr marL="530225" algn="l"/>
            <a:r>
              <a:rPr lang="id-ID" sz="1800" dirty="0"/>
              <a:t>penawaran </a:t>
            </a:r>
            <a:r>
              <a:rPr lang="id-ID" sz="1800" i="1" dirty="0"/>
              <a:t>downgrade Speed</a:t>
            </a:r>
            <a:r>
              <a:rPr lang="id-ID" sz="1800" dirty="0"/>
              <a:t> dan penawaran paket lainnya seperti Internet menggunakan </a:t>
            </a:r>
            <a:endParaRPr lang="en-ID" sz="1800" dirty="0"/>
          </a:p>
          <a:p>
            <a:pPr marL="530225" algn="l"/>
            <a:r>
              <a:rPr lang="id-ID" sz="1800" dirty="0"/>
              <a:t>kuota. </a:t>
            </a:r>
            <a:endParaRPr lang="en-ID" sz="1800" dirty="0"/>
          </a:p>
          <a:p>
            <a:pPr marL="571500" indent="-571500" algn="l">
              <a:buFont typeface="Arial" panose="020B0604020202020204" pitchFamily="34" charset="0"/>
              <a:buChar char="•"/>
            </a:pPr>
            <a:r>
              <a:rPr lang="id-ID" sz="1800" dirty="0"/>
              <a:t>Penawaran dengan produk lain masih belum </a:t>
            </a:r>
            <a:endParaRPr lang="en-ID" sz="1800" dirty="0"/>
          </a:p>
          <a:p>
            <a:pPr marL="530225" algn="l"/>
            <a:r>
              <a:rPr lang="id-ID" sz="1800" dirty="0"/>
              <a:t>banyak yang diminati oleh pelanggan atau jarang dilakukan penawaran. </a:t>
            </a:r>
            <a:endParaRPr lang="en-ID" sz="1800" dirty="0">
              <a:latin typeface="Futura Md BT" panose="020B06020202040203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 Harga</a:t>
            </a:r>
            <a:endParaRPr lang="en-ID" dirty="0">
              <a:solidFill>
                <a:schemeClr val="tx1">
                  <a:lumMod val="75000"/>
                  <a:lumOff val="25000"/>
                </a:schemeClr>
              </a:solidFill>
              <a:latin typeface="Futura Md BT" panose="020B0602020204020303" pitchFamily="34" charset="0"/>
            </a:endParaRPr>
          </a:p>
        </p:txBody>
      </p:sp>
      <p:graphicFrame>
        <p:nvGraphicFramePr>
          <p:cNvPr id="3" name="Table 2"/>
          <p:cNvGraphicFramePr>
            <a:graphicFrameLocks noGrp="1"/>
          </p:cNvGraphicFramePr>
          <p:nvPr/>
        </p:nvGraphicFramePr>
        <p:xfrm>
          <a:off x="251520" y="1059582"/>
          <a:ext cx="4608512" cy="3372429"/>
        </p:xfrm>
        <a:graphic>
          <a:graphicData uri="http://schemas.openxmlformats.org/drawingml/2006/table">
            <a:tbl>
              <a:tblPr firstRow="1" firstCol="1" bandRow="1">
                <a:tableStyleId>{5C22544A-7EE6-4342-B048-85BDC9FD1C3A}</a:tableStyleId>
              </a:tblPr>
              <a:tblGrid>
                <a:gridCol w="3354706"/>
                <a:gridCol w="1253806"/>
              </a:tblGrid>
              <a:tr h="190500">
                <a:tc>
                  <a:txBody>
                    <a:bodyPr/>
                    <a:lstStyle/>
                    <a:p>
                      <a:pPr>
                        <a:lnSpc>
                          <a:spcPct val="115000"/>
                        </a:lnSpc>
                        <a:spcAft>
                          <a:spcPts val="1000"/>
                        </a:spcAft>
                      </a:pPr>
                      <a:r>
                        <a:rPr lang="en-ID" sz="1200">
                          <a:effectLst/>
                        </a:rPr>
                        <a:t>Produk</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Harga</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10 Mbps + Telp + 2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300,000.00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20 Mbps + Telp  + 2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315,000.00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10 Mbps + TV  + 2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330,000.00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20 Mbps + TV  + 2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345,000.00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10 Mbps Telp + TV  + 3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360,000.00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Internet 20 Mbps Telp + TV  + 3 Digital Product</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375,000.00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Add TV</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60,000.00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Add Telephone</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15,000.00</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Indihome smart camera</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38,000.00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Mola TV</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50,000.00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Wifi.id Seamless</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10,000.00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Minipack</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15,000.00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Add 2</a:t>
                      </a:r>
                      <a:r>
                        <a:rPr lang="en-ID" sz="1200" baseline="30000">
                          <a:effectLst/>
                        </a:rPr>
                        <a:t>nd</a:t>
                      </a:r>
                      <a:r>
                        <a:rPr lang="en-ID" sz="1200">
                          <a:effectLst/>
                        </a:rPr>
                        <a:t> STB TV</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a:effectLst/>
                        </a:rPr>
                        <a:t> Rp  100,000.00 </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a:lnSpc>
                          <a:spcPct val="115000"/>
                        </a:lnSpc>
                        <a:spcAft>
                          <a:spcPts val="1000"/>
                        </a:spcAft>
                      </a:pPr>
                      <a:r>
                        <a:rPr lang="en-ID" sz="1200">
                          <a:effectLst/>
                        </a:rPr>
                        <a:t>Indihome Study</a:t>
                      </a:r>
                      <a:endParaRPr lang="en-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D" sz="1200" dirty="0">
                          <a:effectLst/>
                        </a:rPr>
                        <a:t> Rp    30,000.00 </a:t>
                      </a:r>
                      <a:endParaRPr lang="en-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
        <p:nvSpPr>
          <p:cNvPr id="19" name="Text Placeholder 1"/>
          <p:cNvSpPr txBox="1"/>
          <p:nvPr/>
        </p:nvSpPr>
        <p:spPr>
          <a:xfrm>
            <a:off x="4887424" y="2457764"/>
            <a:ext cx="411408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en-ID" sz="1800" dirty="0"/>
              <a:t>Harga </a:t>
            </a:r>
            <a:r>
              <a:rPr lang="en-ID" sz="1800" dirty="0" err="1"/>
              <a:t>tersebut</a:t>
            </a:r>
            <a:r>
              <a:rPr lang="en-ID" sz="1800" dirty="0"/>
              <a:t> </a:t>
            </a:r>
            <a:r>
              <a:rPr lang="en-ID" sz="1800" dirty="0" err="1"/>
              <a:t>merupakan</a:t>
            </a:r>
            <a:r>
              <a:rPr lang="en-ID" sz="1800" dirty="0"/>
              <a:t> </a:t>
            </a:r>
            <a:r>
              <a:rPr lang="en-ID" sz="1800" dirty="0" err="1"/>
              <a:t>harga</a:t>
            </a:r>
            <a:endParaRPr lang="en-ID" sz="1800" dirty="0"/>
          </a:p>
          <a:p>
            <a:pPr marL="274955" algn="l"/>
            <a:r>
              <a:rPr lang="en-ID" sz="1800" dirty="0" err="1"/>
              <a:t>penawaran</a:t>
            </a:r>
            <a:r>
              <a:rPr lang="en-ID" sz="1800" dirty="0"/>
              <a:t> </a:t>
            </a:r>
            <a:r>
              <a:rPr lang="en-ID" sz="1800" dirty="0" err="1"/>
              <a:t>resmi</a:t>
            </a:r>
            <a:r>
              <a:rPr lang="en-ID" sz="1800" dirty="0"/>
              <a:t> yang </a:t>
            </a:r>
            <a:r>
              <a:rPr lang="en-ID" sz="1800" dirty="0" err="1"/>
              <a:t>telah</a:t>
            </a:r>
            <a:r>
              <a:rPr lang="en-ID" sz="1800" dirty="0"/>
              <a:t> </a:t>
            </a:r>
            <a:endParaRPr lang="en-ID" sz="1800" dirty="0"/>
          </a:p>
          <a:p>
            <a:pPr marL="274955" algn="l"/>
            <a:r>
              <a:rPr lang="en-ID" sz="1800" dirty="0" err="1"/>
              <a:t>ditetapkan</a:t>
            </a:r>
            <a:r>
              <a:rPr lang="en-ID" sz="1800" dirty="0"/>
              <a:t>. </a:t>
            </a:r>
            <a:endParaRPr lang="en-ID" sz="1800" dirty="0"/>
          </a:p>
          <a:p>
            <a:pPr marL="285750" indent="-285750" algn="l">
              <a:buFont typeface="Arial" panose="020B0604020202020204" pitchFamily="34" charset="0"/>
              <a:buChar char="•"/>
            </a:pPr>
            <a:r>
              <a:rPr lang="en-ID" sz="1800" dirty="0"/>
              <a:t>Hal </a:t>
            </a:r>
            <a:r>
              <a:rPr lang="en-ID" sz="1800" dirty="0" err="1"/>
              <a:t>melakukan</a:t>
            </a:r>
            <a:r>
              <a:rPr lang="en-ID" sz="1800" dirty="0"/>
              <a:t> </a:t>
            </a:r>
            <a:r>
              <a:rPr lang="en-ID" sz="1800" dirty="0" err="1"/>
              <a:t>retensi</a:t>
            </a:r>
            <a:r>
              <a:rPr lang="en-ID" sz="1800" dirty="0"/>
              <a:t> </a:t>
            </a:r>
            <a:r>
              <a:rPr lang="en-ID" sz="1800" dirty="0" err="1"/>
              <a:t>perlu</a:t>
            </a:r>
            <a:r>
              <a:rPr lang="en-ID" sz="1800" dirty="0"/>
              <a:t> </a:t>
            </a:r>
            <a:endParaRPr lang="en-ID" sz="1800" dirty="0"/>
          </a:p>
          <a:p>
            <a:pPr marL="274320" algn="l"/>
            <a:r>
              <a:rPr lang="en-ID" sz="1800" dirty="0" err="1"/>
              <a:t>diperlakukan</a:t>
            </a:r>
            <a:r>
              <a:rPr lang="en-ID" sz="1800" dirty="0"/>
              <a:t> </a:t>
            </a:r>
            <a:r>
              <a:rPr lang="en-ID" sz="1800" dirty="0" err="1"/>
              <a:t>harga</a:t>
            </a:r>
            <a:r>
              <a:rPr lang="en-ID" sz="1800" dirty="0"/>
              <a:t> </a:t>
            </a:r>
            <a:r>
              <a:rPr lang="en-ID" sz="1800" dirty="0" err="1"/>
              <a:t>khusus</a:t>
            </a:r>
            <a:r>
              <a:rPr lang="en-ID" sz="1800" dirty="0"/>
              <a:t> </a:t>
            </a:r>
            <a:r>
              <a:rPr lang="en-ID" sz="1800" dirty="0" err="1"/>
              <a:t>atau</a:t>
            </a:r>
            <a:r>
              <a:rPr lang="en-ID" sz="1800" dirty="0"/>
              <a:t> </a:t>
            </a:r>
            <a:endParaRPr lang="en-ID" sz="1800" dirty="0"/>
          </a:p>
          <a:p>
            <a:pPr marL="274320" algn="l"/>
            <a:r>
              <a:rPr lang="en-ID" sz="1800" dirty="0"/>
              <a:t>promo </a:t>
            </a:r>
            <a:r>
              <a:rPr lang="en-ID" sz="1800" dirty="0" err="1"/>
              <a:t>untuk</a:t>
            </a:r>
            <a:r>
              <a:rPr lang="en-ID" sz="1800" dirty="0"/>
              <a:t> </a:t>
            </a:r>
            <a:r>
              <a:rPr lang="en-ID" sz="1800" dirty="0" err="1"/>
              <a:t>menarik</a:t>
            </a:r>
            <a:r>
              <a:rPr lang="en-ID" sz="1800" dirty="0"/>
              <a:t> </a:t>
            </a:r>
            <a:r>
              <a:rPr lang="en-ID" sz="1800" dirty="0" err="1"/>
              <a:t>pelanggan</a:t>
            </a:r>
            <a:r>
              <a:rPr lang="en-ID" sz="1800" dirty="0"/>
              <a:t> </a:t>
            </a:r>
            <a:endParaRPr lang="en-ID" sz="1800" dirty="0"/>
          </a:p>
          <a:p>
            <a:pPr marL="274320" algn="l"/>
            <a:r>
              <a:rPr lang="en-ID" sz="1800" dirty="0" err="1"/>
              <a:t>akan</a:t>
            </a:r>
            <a:r>
              <a:rPr lang="en-ID" sz="1800" dirty="0"/>
              <a:t> </a:t>
            </a:r>
            <a:r>
              <a:rPr lang="en-ID" sz="1800" i="1" dirty="0"/>
              <a:t>Churn</a:t>
            </a:r>
            <a:r>
              <a:rPr lang="en-ID" sz="1800" dirty="0"/>
              <a:t>. </a:t>
            </a:r>
            <a:endParaRPr lang="en-ID" sz="1800" dirty="0"/>
          </a:p>
          <a:p>
            <a:pPr marL="285750" indent="-285750" algn="l">
              <a:buFont typeface="Arial" panose="020B0604020202020204" pitchFamily="34" charset="0"/>
              <a:buChar char="•"/>
            </a:pPr>
            <a:r>
              <a:rPr lang="en-ID" sz="1800" dirty="0"/>
              <a:t>Harga </a:t>
            </a:r>
            <a:r>
              <a:rPr lang="en-ID" sz="1800" dirty="0" err="1"/>
              <a:t>tersebut</a:t>
            </a:r>
            <a:r>
              <a:rPr lang="en-ID" sz="1800" dirty="0"/>
              <a:t> yang </a:t>
            </a:r>
            <a:r>
              <a:rPr lang="en-ID" sz="1800" dirty="0" err="1"/>
              <a:t>ditawarkan</a:t>
            </a:r>
            <a:r>
              <a:rPr lang="en-ID" sz="1800" dirty="0"/>
              <a:t> </a:t>
            </a:r>
            <a:endParaRPr lang="en-ID" sz="1800" dirty="0"/>
          </a:p>
          <a:p>
            <a:pPr marL="274955" algn="l"/>
            <a:r>
              <a:rPr lang="en-ID" sz="1800" dirty="0" err="1"/>
              <a:t>perlu</a:t>
            </a:r>
            <a:r>
              <a:rPr lang="en-ID" sz="1800" dirty="0"/>
              <a:t> </a:t>
            </a:r>
            <a:r>
              <a:rPr lang="en-ID" sz="1800" dirty="0" err="1"/>
              <a:t>disesuaikan</a:t>
            </a:r>
            <a:r>
              <a:rPr lang="en-ID" sz="1800" dirty="0"/>
              <a:t> </a:t>
            </a:r>
            <a:r>
              <a:rPr lang="en-ID" sz="1800" dirty="0" err="1"/>
              <a:t>dengan</a:t>
            </a:r>
            <a:r>
              <a:rPr lang="en-ID" sz="1800" dirty="0"/>
              <a:t> </a:t>
            </a:r>
            <a:r>
              <a:rPr lang="en-ID" sz="1800" dirty="0" err="1"/>
              <a:t>skema</a:t>
            </a:r>
            <a:r>
              <a:rPr lang="en-ID" sz="1800" dirty="0"/>
              <a:t> </a:t>
            </a:r>
            <a:endParaRPr lang="en-ID" sz="1800" dirty="0"/>
          </a:p>
          <a:p>
            <a:pPr marL="274955" algn="l"/>
            <a:r>
              <a:rPr lang="en-ID" sz="1800" dirty="0" err="1"/>
              <a:t>bisnis</a:t>
            </a:r>
            <a:r>
              <a:rPr lang="en-ID" sz="1800" dirty="0"/>
              <a:t> yang </a:t>
            </a:r>
            <a:r>
              <a:rPr lang="en-ID" sz="1800" dirty="0" err="1"/>
              <a:t>tidak</a:t>
            </a:r>
            <a:r>
              <a:rPr lang="en-ID" sz="1800" dirty="0"/>
              <a:t> </a:t>
            </a:r>
            <a:r>
              <a:rPr lang="en-ID" sz="1800" dirty="0" err="1"/>
              <a:t>merugikan</a:t>
            </a:r>
            <a:r>
              <a:rPr lang="en-ID" sz="1800" dirty="0"/>
              <a:t> </a:t>
            </a:r>
            <a:endParaRPr lang="en-ID" sz="1800" dirty="0"/>
          </a:p>
          <a:p>
            <a:pPr marL="274955" algn="l"/>
            <a:r>
              <a:rPr lang="en-ID" sz="1800" dirty="0" err="1"/>
              <a:t>perusahaan</a:t>
            </a:r>
            <a:r>
              <a:rPr lang="en-ID" sz="1800" dirty="0"/>
              <a:t>. </a:t>
            </a:r>
            <a:endParaRPr lang="en-ID"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 Place (</a:t>
            </a:r>
            <a:r>
              <a:rPr lang="en-ID" dirty="0" err="1">
                <a:solidFill>
                  <a:schemeClr val="tx1">
                    <a:lumMod val="75000"/>
                    <a:lumOff val="25000"/>
                  </a:schemeClr>
                </a:solidFill>
                <a:latin typeface="Futura Md BT" panose="020B0602020204020303" pitchFamily="34" charset="0"/>
              </a:rPr>
              <a:t>Distribusi</a:t>
            </a:r>
            <a:r>
              <a:rPr lang="en-ID" dirty="0">
                <a:solidFill>
                  <a:schemeClr val="tx1">
                    <a:lumMod val="75000"/>
                    <a:lumOff val="25000"/>
                  </a:schemeClr>
                </a:solidFill>
                <a:latin typeface="Futura Md BT" panose="020B0602020204020303" pitchFamily="34" charset="0"/>
              </a:rPr>
              <a:t>)</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251520" y="2235697"/>
            <a:ext cx="8722596"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id-ID" sz="1800" dirty="0"/>
              <a:t>Pelanggan yang akan melakukan pengajuan </a:t>
            </a:r>
            <a:r>
              <a:rPr lang="id-ID" sz="1800" i="1" dirty="0"/>
              <a:t>Churn</a:t>
            </a:r>
            <a:r>
              <a:rPr lang="id-ID" sz="1800" dirty="0"/>
              <a:t> bisa dilakukan via 147 atau melaporkan ke plasa telkom. </a:t>
            </a:r>
            <a:endParaRPr lang="en-ID" sz="1800" dirty="0"/>
          </a:p>
          <a:p>
            <a:pPr marL="285750" indent="-285750" algn="l">
              <a:buFont typeface="Arial" panose="020B0604020202020204" pitchFamily="34" charset="0"/>
              <a:buChar char="•"/>
            </a:pPr>
            <a:r>
              <a:rPr lang="id-ID" sz="1800" dirty="0"/>
              <a:t>Plasa telkom tersebar di seluruh Indonesia sehingga mudah dijangkau oleh pelanggan. </a:t>
            </a:r>
            <a:endParaRPr lang="en-ID" sz="1800" dirty="0"/>
          </a:p>
          <a:p>
            <a:pPr marL="285750" indent="-285750" algn="l">
              <a:buFont typeface="Arial" panose="020B0604020202020204" pitchFamily="34" charset="0"/>
              <a:buChar char="•"/>
            </a:pPr>
            <a:r>
              <a:rPr lang="id-ID" sz="1800" dirty="0"/>
              <a:t>Sehingga pelanggan dapat dengan mudah pengajuan administrasi </a:t>
            </a:r>
            <a:r>
              <a:rPr lang="id-ID" sz="1800" i="1" dirty="0"/>
              <a:t>Churn. </a:t>
            </a:r>
            <a:endParaRPr lang="en-ID" sz="1800" i="1" dirty="0"/>
          </a:p>
          <a:p>
            <a:pPr marL="285750" indent="-285750" algn="l">
              <a:buFont typeface="Arial" panose="020B0604020202020204" pitchFamily="34" charset="0"/>
              <a:buChar char="•"/>
            </a:pPr>
            <a:r>
              <a:rPr lang="id-ID" sz="1800" dirty="0"/>
              <a:t>Kemudahan ini membuat perusahaan juga membuat perusaahan lebih mudah karena bisa lebih mudah melakukan penawaran retensi dan mengurangi pelanggan </a:t>
            </a:r>
            <a:r>
              <a:rPr lang="id-ID" sz="1800" i="1" dirty="0"/>
              <a:t>Churn </a:t>
            </a:r>
            <a:r>
              <a:rPr lang="id-ID" sz="1800" dirty="0"/>
              <a:t>yang masih memiliki tagihan. </a:t>
            </a:r>
            <a:endParaRPr lang="en-ID"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Promosi</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251520" y="2235697"/>
            <a:ext cx="8722596"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id-ID" sz="1800" dirty="0"/>
              <a:t>Promosi yang dilakukan secara proaktif dilakukan ke pelanggan yang akan </a:t>
            </a:r>
            <a:endParaRPr lang="en-ID" sz="1800" dirty="0"/>
          </a:p>
          <a:p>
            <a:pPr marL="274955" algn="l"/>
            <a:r>
              <a:rPr lang="id-ID" sz="1800" i="1" dirty="0"/>
              <a:t>Churn</a:t>
            </a:r>
            <a:r>
              <a:rPr lang="id-ID" sz="1800" dirty="0"/>
              <a:t> adalah melakukan </a:t>
            </a:r>
            <a:r>
              <a:rPr lang="id-ID" sz="1800" i="1" dirty="0"/>
              <a:t>call</a:t>
            </a:r>
            <a:r>
              <a:rPr lang="id-ID" sz="1800" dirty="0"/>
              <a:t> telepon ke pelanggan</a:t>
            </a:r>
            <a:r>
              <a:rPr lang="en-ID" sz="1800" dirty="0"/>
              <a:t> </a:t>
            </a:r>
            <a:r>
              <a:rPr lang="en-ID" sz="1800" dirty="0" err="1"/>
              <a:t>akan</a:t>
            </a:r>
            <a:r>
              <a:rPr lang="en-ID" sz="1800" dirty="0"/>
              <a:t> </a:t>
            </a:r>
            <a:r>
              <a:rPr lang="en-ID" sz="1800" dirty="0" err="1"/>
              <a:t>melakukan</a:t>
            </a:r>
            <a:r>
              <a:rPr lang="en-ID" sz="1800" dirty="0"/>
              <a:t> churn</a:t>
            </a:r>
            <a:r>
              <a:rPr lang="id-ID" sz="1800" dirty="0"/>
              <a:t>. </a:t>
            </a:r>
            <a:endParaRPr lang="en-ID" sz="1800" dirty="0"/>
          </a:p>
          <a:p>
            <a:pPr marL="285750" indent="-285750" algn="l">
              <a:buFont typeface="Arial" panose="020B0604020202020204" pitchFamily="34" charset="0"/>
              <a:buChar char="•"/>
            </a:pPr>
            <a:r>
              <a:rPr lang="id-ID" sz="1800" dirty="0"/>
              <a:t>Promosi melalui </a:t>
            </a:r>
            <a:r>
              <a:rPr lang="id-ID" sz="1800" i="1" dirty="0"/>
              <a:t>call</a:t>
            </a:r>
            <a:r>
              <a:rPr lang="id-ID" sz="1800" dirty="0"/>
              <a:t> telepon seringkali tidak diangkat oleh pelanggan sehingga bisa dilakukan promosi  melalui email, sms atau notifikasi lewat aplikasi </a:t>
            </a:r>
            <a:endParaRPr lang="en-ID" sz="1800" dirty="0"/>
          </a:p>
          <a:p>
            <a:pPr marL="274955" algn="l"/>
            <a:r>
              <a:rPr lang="id-ID" sz="1800" dirty="0"/>
              <a:t>myIndihome. </a:t>
            </a:r>
            <a:endParaRPr lang="en-ID" sz="1800" dirty="0"/>
          </a:p>
          <a:p>
            <a:pPr marL="285750" indent="-285750" algn="l">
              <a:buFont typeface="Arial" panose="020B0604020202020204" pitchFamily="34" charset="0"/>
              <a:buChar char="•"/>
            </a:pPr>
            <a:r>
              <a:rPr lang="id-ID" sz="1800" dirty="0"/>
              <a:t>Promosi yang dilakukan untuk mempertahankan loyalitas pelanggan yang telah </a:t>
            </a:r>
            <a:endParaRPr lang="en-ID" sz="1800" dirty="0"/>
          </a:p>
          <a:p>
            <a:pPr marL="274955" algn="l"/>
            <a:r>
              <a:rPr lang="id-ID" sz="1800" dirty="0"/>
              <a:t>dilakukan yaitu dengan adanya point myIndihome. </a:t>
            </a:r>
            <a:endParaRPr lang="en-ID" sz="1800" dirty="0"/>
          </a:p>
          <a:p>
            <a:pPr marL="285750" indent="-285750" algn="l">
              <a:buFont typeface="Arial" panose="020B0604020202020204" pitchFamily="34" charset="0"/>
              <a:buChar char="•"/>
            </a:pPr>
            <a:r>
              <a:rPr lang="id-ID" sz="1800" dirty="0"/>
              <a:t>Poin myIndihome akan meningkat semakin lama berlangganan dan pelangganan yang memiliki revenue yang besar. </a:t>
            </a:r>
            <a:endParaRPr lang="en-ID" sz="1800" dirty="0"/>
          </a:p>
          <a:p>
            <a:pPr marL="285750" indent="-285750" algn="l">
              <a:buFont typeface="Arial" panose="020B0604020202020204" pitchFamily="34" charset="0"/>
              <a:buChar char="•"/>
            </a:pPr>
            <a:r>
              <a:rPr lang="id-ID" sz="1800" dirty="0"/>
              <a:t>Poin tersebut dapat ditukar dengan berbagai </a:t>
            </a:r>
            <a:r>
              <a:rPr lang="id-ID" sz="1800" i="1" dirty="0"/>
              <a:t>merchandise</a:t>
            </a:r>
            <a:r>
              <a:rPr lang="id-ID" sz="1800" dirty="0"/>
              <a:t>dan diskon beberapa </a:t>
            </a:r>
            <a:endParaRPr lang="en-ID" sz="1800" dirty="0"/>
          </a:p>
          <a:p>
            <a:pPr marL="274955" algn="l"/>
            <a:r>
              <a:rPr lang="id-ID" sz="1800" dirty="0"/>
              <a:t>produk yang bekerja sama dengan telkom. </a:t>
            </a:r>
            <a:endParaRPr lang="en-ID"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:People</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210702" y="2571750"/>
            <a:ext cx="8722596"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id-ID" sz="1600" dirty="0"/>
              <a:t>Pelanggan yang akan melakukan </a:t>
            </a:r>
            <a:r>
              <a:rPr lang="id-ID" sz="1600" i="1" dirty="0"/>
              <a:t>Churn </a:t>
            </a:r>
            <a:r>
              <a:rPr lang="id-ID" sz="1600" dirty="0"/>
              <a:t>akan ditangani oleh </a:t>
            </a:r>
            <a:r>
              <a:rPr lang="id-ID" sz="1600" i="1" dirty="0"/>
              <a:t>Customer Service </a:t>
            </a:r>
            <a:r>
              <a:rPr lang="id-ID" sz="1600" dirty="0"/>
              <a:t>(CS) dari </a:t>
            </a:r>
            <a:endParaRPr lang="en-ID" sz="1600" dirty="0"/>
          </a:p>
          <a:p>
            <a:pPr marL="274955" algn="l"/>
            <a:r>
              <a:rPr lang="id-ID" sz="1600" dirty="0"/>
              <a:t>Plasa Telkom,</a:t>
            </a:r>
            <a:r>
              <a:rPr lang="id-ID" sz="1600" i="1" dirty="0"/>
              <a:t> Outbound Call</a:t>
            </a:r>
            <a:r>
              <a:rPr lang="id-ID" sz="1600" dirty="0"/>
              <a:t> dan </a:t>
            </a:r>
            <a:r>
              <a:rPr lang="id-ID" sz="1600" i="1" dirty="0"/>
              <a:t>Inbound Call 147</a:t>
            </a:r>
            <a:r>
              <a:rPr lang="id-ID" sz="1600" dirty="0"/>
              <a:t>. </a:t>
            </a:r>
            <a:endParaRPr lang="en-ID" sz="1600" dirty="0"/>
          </a:p>
          <a:p>
            <a:pPr marL="285750" indent="-285750" algn="l">
              <a:buFont typeface="Arial" panose="020B0604020202020204" pitchFamily="34" charset="0"/>
              <a:buChar char="•"/>
            </a:pPr>
            <a:r>
              <a:rPr lang="id-ID" sz="1600" i="1" dirty="0"/>
              <a:t>Customer Service </a:t>
            </a:r>
            <a:r>
              <a:rPr lang="id-ID" sz="1600" dirty="0"/>
              <a:t>akan melakukan penawaran retensi setelah mendengar alasan </a:t>
            </a:r>
            <a:endParaRPr lang="en-ID" sz="1600" dirty="0"/>
          </a:p>
          <a:p>
            <a:pPr marL="274955" algn="l"/>
            <a:r>
              <a:rPr lang="id-ID" sz="1600" dirty="0"/>
              <a:t>pelangg</a:t>
            </a:r>
            <a:r>
              <a:rPr lang="en-ID" sz="1600" dirty="0"/>
              <a:t>a</a:t>
            </a:r>
            <a:r>
              <a:rPr lang="id-ID" sz="1600" dirty="0"/>
              <a:t>n melakukan </a:t>
            </a:r>
            <a:r>
              <a:rPr lang="id-ID" sz="1600" i="1" dirty="0"/>
              <a:t>Churn.</a:t>
            </a:r>
            <a:r>
              <a:rPr lang="id-ID" sz="1600" dirty="0"/>
              <a:t> </a:t>
            </a:r>
            <a:endParaRPr lang="en-ID" sz="1600" dirty="0"/>
          </a:p>
          <a:p>
            <a:pPr marL="285750" indent="-285750" algn="l">
              <a:buFont typeface="Arial" panose="020B0604020202020204" pitchFamily="34" charset="0"/>
              <a:buChar char="•"/>
            </a:pPr>
            <a:r>
              <a:rPr lang="id-ID" sz="1600" i="1" dirty="0"/>
              <a:t>Customer Service </a:t>
            </a:r>
            <a:r>
              <a:rPr lang="id-ID" sz="1600" dirty="0"/>
              <a:t>perlu lebih menggali lebih dalam terkait profil pelanggan yang akan melakukan </a:t>
            </a:r>
            <a:r>
              <a:rPr lang="id-ID" sz="1600" i="1" dirty="0"/>
              <a:t>Churn. </a:t>
            </a:r>
            <a:r>
              <a:rPr lang="id-ID" sz="1600" dirty="0"/>
              <a:t>Hal ini perlu dilakukan karena agar retensi yang ditawarkan cocok dengan </a:t>
            </a:r>
            <a:endParaRPr lang="en-ID" sz="1600" dirty="0"/>
          </a:p>
          <a:p>
            <a:pPr marL="274955" algn="l"/>
            <a:r>
              <a:rPr lang="id-ID" sz="1600" dirty="0"/>
              <a:t>p</a:t>
            </a:r>
            <a:r>
              <a:rPr lang="en-ID" sz="1600" dirty="0"/>
              <a:t>r</a:t>
            </a:r>
            <a:r>
              <a:rPr lang="id-ID" sz="1600" dirty="0"/>
              <a:t>ofil penggunaan pelanggan. </a:t>
            </a:r>
            <a:endParaRPr lang="en-ID" sz="1600" dirty="0"/>
          </a:p>
          <a:p>
            <a:pPr marL="285750" indent="-285750" algn="l">
              <a:buFont typeface="Arial" panose="020B0604020202020204" pitchFamily="34" charset="0"/>
              <a:buChar char="•"/>
            </a:pPr>
            <a:r>
              <a:rPr lang="id-ID" sz="1600" i="1" dirty="0"/>
              <a:t>Outbound Call</a:t>
            </a:r>
            <a:r>
              <a:rPr lang="id-ID" sz="1600" dirty="0"/>
              <a:t> adalah seseorang yang bertugas untuk menghubungi pelanggan yang akan </a:t>
            </a:r>
            <a:r>
              <a:rPr lang="id-ID" sz="1600" i="1" dirty="0"/>
              <a:t>Churn </a:t>
            </a:r>
            <a:r>
              <a:rPr lang="id-ID" sz="1600" dirty="0"/>
              <a:t>atau pelanggan yang telah menolak penawaran retensi dari </a:t>
            </a:r>
            <a:r>
              <a:rPr lang="id-ID" sz="1600" i="1" dirty="0"/>
              <a:t>Customer Service. </a:t>
            </a:r>
            <a:endParaRPr lang="en-ID" sz="1600" i="1" dirty="0"/>
          </a:p>
          <a:p>
            <a:pPr marL="285750" indent="-285750" algn="l">
              <a:buFont typeface="Arial" panose="020B0604020202020204" pitchFamily="34" charset="0"/>
              <a:buChar char="•"/>
            </a:pPr>
            <a:r>
              <a:rPr lang="en-ID" sz="1600" dirty="0"/>
              <a:t>P</a:t>
            </a:r>
            <a:r>
              <a:rPr lang="id-ID" sz="1600" dirty="0"/>
              <a:t>enawarannya masih banyak ditolak karena tidak sesuai dengan kebutuhan pelanggan. </a:t>
            </a:r>
            <a:endParaRPr lang="en-ID" sz="1600" dirty="0"/>
          </a:p>
          <a:p>
            <a:pPr marL="285750" indent="-285750" algn="l">
              <a:buFont typeface="Arial" panose="020B0604020202020204" pitchFamily="34" charset="0"/>
              <a:buChar char="•"/>
            </a:pPr>
            <a:r>
              <a:rPr lang="id-ID" sz="1600" i="1" dirty="0"/>
              <a:t>Inbound Call 147 </a:t>
            </a:r>
            <a:r>
              <a:rPr lang="id-ID" sz="1600" dirty="0"/>
              <a:t>adalah layanan telepon yang dapat dihubungi oleh pelanggan ketika </a:t>
            </a:r>
            <a:endParaRPr lang="en-ID" sz="1600" dirty="0"/>
          </a:p>
          <a:p>
            <a:pPr marL="274955" algn="l"/>
            <a:r>
              <a:rPr lang="id-ID" sz="1600" dirty="0"/>
              <a:t>pelanggan ingin melaporkan keluhan, pasang baru Indihome dan melakukan </a:t>
            </a:r>
            <a:r>
              <a:rPr lang="id-ID" sz="1600" i="1" dirty="0"/>
              <a:t>Churn. </a:t>
            </a:r>
            <a:endParaRPr lang="en-ID" sz="1600" i="1" dirty="0"/>
          </a:p>
          <a:p>
            <a:pPr marL="285750" indent="-285750" algn="l">
              <a:buFont typeface="Arial" panose="020B0604020202020204" pitchFamily="34" charset="0"/>
              <a:buChar char="•"/>
            </a:pPr>
            <a:r>
              <a:rPr lang="id-ID" sz="1600" dirty="0"/>
              <a:t>Pelanggan yang akan melakukan </a:t>
            </a:r>
            <a:r>
              <a:rPr lang="id-ID" sz="1600" i="1" dirty="0"/>
              <a:t>Churn, </a:t>
            </a:r>
            <a:r>
              <a:rPr lang="id-ID" sz="1600" dirty="0"/>
              <a:t>akan dilakukan eskalasi ke </a:t>
            </a:r>
            <a:r>
              <a:rPr lang="id-ID" sz="1600" i="1" dirty="0"/>
              <a:t>Customer Service</a:t>
            </a:r>
            <a:r>
              <a:rPr lang="id-ID" sz="1600" dirty="0"/>
              <a:t> </a:t>
            </a:r>
            <a:endParaRPr lang="en-ID" sz="1600" dirty="0"/>
          </a:p>
          <a:p>
            <a:pPr marL="274955" algn="l"/>
            <a:r>
              <a:rPr lang="id-ID" sz="1600" dirty="0"/>
              <a:t>plasa telkom terdekat oleh </a:t>
            </a:r>
            <a:r>
              <a:rPr lang="id-ID" sz="1600" i="1" dirty="0"/>
              <a:t>Inbound Call 147. </a:t>
            </a:r>
            <a:endParaRPr lang="en-ID"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Bauran</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Pemasaran</a:t>
            </a:r>
            <a:r>
              <a:rPr lang="en-ID" dirty="0">
                <a:solidFill>
                  <a:schemeClr val="tx1">
                    <a:lumMod val="75000"/>
                    <a:lumOff val="25000"/>
                  </a:schemeClr>
                </a:solidFill>
                <a:latin typeface="Futura Md BT" panose="020B0602020204020303" pitchFamily="34" charset="0"/>
              </a:rPr>
              <a:t> :Physical Evidence</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210702" y="2571750"/>
            <a:ext cx="882579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id-ID" sz="1800" dirty="0"/>
              <a:t>PT. Telkom Indonesia menyediakan fasilitas berupa plasa telkom dan kantor </a:t>
            </a:r>
            <a:endParaRPr lang="en-ID" sz="1800" dirty="0"/>
          </a:p>
          <a:p>
            <a:pPr marL="274955" algn="l"/>
            <a:r>
              <a:rPr lang="id-ID" sz="1800" dirty="0"/>
              <a:t>telkom yang tersebar banyak di seluruh Indonesia</a:t>
            </a:r>
            <a:r>
              <a:rPr lang="en-ID" sz="1800" dirty="0"/>
              <a:t> </a:t>
            </a:r>
            <a:endParaRPr lang="en-ID" sz="1800" dirty="0"/>
          </a:p>
          <a:p>
            <a:pPr marL="285750" indent="-285750" algn="l">
              <a:buFont typeface="Arial" panose="020B0604020202020204" pitchFamily="34" charset="0"/>
              <a:buChar char="•"/>
            </a:pPr>
            <a:r>
              <a:rPr lang="id-ID" sz="1800" dirty="0"/>
              <a:t>Plasa Telkom dan kantor telkom tersebut berguna untuk melayani pelanggan yang akan melakukan </a:t>
            </a:r>
            <a:r>
              <a:rPr lang="id-ID" sz="1800" i="1" dirty="0"/>
              <a:t>Churn, </a:t>
            </a:r>
            <a:r>
              <a:rPr lang="id-ID" sz="1800" dirty="0"/>
              <a:t>melaporkan keluhan pelanggan, membayar tagihan </a:t>
            </a:r>
            <a:endParaRPr lang="en-ID" sz="1800" dirty="0"/>
          </a:p>
          <a:p>
            <a:pPr marL="274955" algn="l"/>
            <a:r>
              <a:rPr lang="id-ID" sz="1800" dirty="0"/>
              <a:t>pela</a:t>
            </a:r>
            <a:r>
              <a:rPr lang="en-ID" sz="1800" dirty="0"/>
              <a:t>n</a:t>
            </a:r>
            <a:r>
              <a:rPr lang="id-ID" sz="1800" dirty="0"/>
              <a:t>ggan dan melaporkan ketika mengalami gangguan. </a:t>
            </a:r>
            <a:endParaRPr lang="en-ID" sz="1800" dirty="0"/>
          </a:p>
          <a:p>
            <a:pPr marL="285750" indent="-285750" algn="l">
              <a:buFont typeface="Arial" panose="020B0604020202020204" pitchFamily="34" charset="0"/>
              <a:buChar char="•"/>
            </a:pPr>
            <a:r>
              <a:rPr lang="id-ID" sz="1800" dirty="0"/>
              <a:t>Bangunan fisik  sangatlah mendukung dalam peningkatan pelayanan IndiHome. </a:t>
            </a:r>
            <a:endParaRPr lang="en-ID" sz="1800" dirty="0"/>
          </a:p>
          <a:p>
            <a:pPr marL="285750" indent="-285750" algn="l">
              <a:buFont typeface="Arial" panose="020B0604020202020204" pitchFamily="34" charset="0"/>
              <a:buChar char="•"/>
            </a:pPr>
            <a:r>
              <a:rPr lang="id-ID" sz="1800" dirty="0"/>
              <a:t>Dimana bangunan fisik akan memberikan kenyamanan kepada pelanggan sehingga pelanggan merasakan kepuasan dengan pelayanan  yang diberikan. </a:t>
            </a:r>
            <a:endParaRPr lang="en-ID"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95233"/>
            <a:ext cx="9144000" cy="576064"/>
          </a:xfrm>
        </p:spPr>
        <p:txBody>
          <a:bodyPr/>
          <a:lstStyle/>
          <a:p>
            <a:r>
              <a:rPr lang="en-ID" dirty="0" err="1">
                <a:latin typeface="Futura Md BT" panose="020B0602020204020303" pitchFamily="34" charset="0"/>
              </a:rPr>
              <a:t>Bauran</a:t>
            </a:r>
            <a:r>
              <a:rPr lang="en-ID" dirty="0">
                <a:latin typeface="Futura Md BT" panose="020B0602020204020303" pitchFamily="34" charset="0"/>
              </a:rPr>
              <a:t> </a:t>
            </a:r>
            <a:r>
              <a:rPr lang="en-ID" dirty="0" err="1">
                <a:latin typeface="Futura Md BT" panose="020B0602020204020303" pitchFamily="34" charset="0"/>
              </a:rPr>
              <a:t>Pemasaran</a:t>
            </a:r>
            <a:r>
              <a:rPr lang="en-ID" dirty="0">
                <a:latin typeface="Futura Md BT" panose="020B0602020204020303" pitchFamily="34" charset="0"/>
              </a:rPr>
              <a:t> :Proses</a:t>
            </a:r>
            <a:endParaRPr lang="en-ID" dirty="0">
              <a:latin typeface="Futura Md BT" panose="020B0602020204020303" pitchFamily="34" charset="0"/>
            </a:endParaRPr>
          </a:p>
        </p:txBody>
      </p:sp>
      <p:cxnSp>
        <p:nvCxnSpPr>
          <p:cNvPr id="4" name="Elbow Connector 3"/>
          <p:cNvCxnSpPr/>
          <p:nvPr/>
        </p:nvCxnSpPr>
        <p:spPr>
          <a:xfrm>
            <a:off x="6435412" y="2159585"/>
            <a:ext cx="454660" cy="3175"/>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40022" y="1563638"/>
            <a:ext cx="8680450" cy="1198880"/>
            <a:chOff x="432" y="3132"/>
            <a:chExt cx="13670" cy="1888"/>
          </a:xfrm>
        </p:grpSpPr>
        <p:sp>
          <p:nvSpPr>
            <p:cNvPr id="3" name="Rounded Rectangle 2"/>
            <p:cNvSpPr/>
            <p:nvPr/>
          </p:nvSpPr>
          <p:spPr>
            <a:xfrm>
              <a:off x="432" y="3132"/>
              <a:ext cx="2692" cy="188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a:latin typeface="Futura Hv BT" panose="020B0702020204020204" charset="0"/>
                  <a:cs typeface="Futura Hv BT" panose="020B0702020204020204" charset="0"/>
                </a:rPr>
                <a:t>Customer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Memberikan</a:t>
              </a:r>
              <a:r>
                <a:rPr lang="en-ID" altLang="en-US" sz="1600" dirty="0">
                  <a:latin typeface="Futura Hv BT" panose="020B0702020204020204" charset="0"/>
                  <a:cs typeface="Futura Hv BT" panose="020B0702020204020204" charset="0"/>
                </a:rPr>
                <a:t> </a:t>
              </a:r>
              <a:r>
                <a:rPr lang="en-ID" altLang="en-US" sz="1600" dirty="0" err="1">
                  <a:latin typeface="Futura Hv BT" panose="020B0702020204020204" charset="0"/>
                  <a:cs typeface="Futura Hv BT" panose="020B0702020204020204" charset="0"/>
                </a:rPr>
                <a:t>Nomor</a:t>
              </a:r>
              <a:r>
                <a:rPr lang="en-ID" altLang="en-US" sz="1600" dirty="0">
                  <a:latin typeface="Futura Hv BT" panose="020B0702020204020204" charset="0"/>
                  <a:cs typeface="Futura Hv BT" panose="020B0702020204020204" charset="0"/>
                </a:rPr>
                <a:t>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Layanan</a:t>
              </a:r>
              <a:endParaRPr lang="en-ID" altLang="en-US" sz="1600" dirty="0">
                <a:latin typeface="Futura Hv BT" panose="020B0702020204020204" charset="0"/>
                <a:cs typeface="Futura Hv BT" panose="020B0702020204020204" charset="0"/>
              </a:endParaRPr>
            </a:p>
          </p:txBody>
        </p:sp>
        <p:sp>
          <p:nvSpPr>
            <p:cNvPr id="27" name="Rounded Rectangle 26"/>
            <p:cNvSpPr/>
            <p:nvPr/>
          </p:nvSpPr>
          <p:spPr>
            <a:xfrm>
              <a:off x="3550" y="3483"/>
              <a:ext cx="3264" cy="118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a:latin typeface="Futura Hv BT" panose="020B0702020204020204" charset="0"/>
                  <a:cs typeface="Futura Hv BT" panose="020B0702020204020204" charset="0"/>
                </a:rPr>
                <a:t>CS </a:t>
              </a:r>
              <a:r>
                <a:rPr lang="en-ID" altLang="en-US" sz="1600" dirty="0" err="1">
                  <a:latin typeface="Futura Hv BT" panose="020B0702020204020204" charset="0"/>
                  <a:cs typeface="Futura Hv BT" panose="020B0702020204020204" charset="0"/>
                </a:rPr>
                <a:t>mengecek</a:t>
              </a:r>
              <a:r>
                <a:rPr lang="en-ID" altLang="en-US" sz="1600" dirty="0">
                  <a:latin typeface="Futura Hv BT" panose="020B0702020204020204" charset="0"/>
                  <a:cs typeface="Futura Hv BT" panose="020B0702020204020204" charset="0"/>
                </a:rPr>
                <a:t>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paket</a:t>
              </a:r>
              <a:r>
                <a:rPr lang="en-ID" altLang="en-US" sz="1600" dirty="0">
                  <a:latin typeface="Futura Hv BT" panose="020B0702020204020204" charset="0"/>
                  <a:cs typeface="Futura Hv BT" panose="020B0702020204020204" charset="0"/>
                </a:rPr>
                <a:t> dan </a:t>
              </a:r>
              <a:r>
                <a:rPr lang="en-ID" altLang="en-US" sz="1600" dirty="0" err="1">
                  <a:latin typeface="Futura Hv BT" panose="020B0702020204020204" charset="0"/>
                  <a:cs typeface="Futura Hv BT" panose="020B0702020204020204" charset="0"/>
                </a:rPr>
                <a:t>tagihan</a:t>
              </a:r>
              <a:endParaRPr lang="en-ID" altLang="en-US" sz="1600" dirty="0">
                <a:latin typeface="Futura Hv BT" panose="020B0702020204020204" charset="0"/>
                <a:cs typeface="Futura Hv BT" panose="020B0702020204020204" charset="0"/>
              </a:endParaRPr>
            </a:p>
          </p:txBody>
        </p:sp>
        <p:sp>
          <p:nvSpPr>
            <p:cNvPr id="29" name="Rounded Rectangle 28"/>
            <p:cNvSpPr/>
            <p:nvPr/>
          </p:nvSpPr>
          <p:spPr>
            <a:xfrm>
              <a:off x="10996" y="3451"/>
              <a:ext cx="3106" cy="1569"/>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a:latin typeface="Futura Hv BT" panose="020B0702020204020204" charset="0"/>
                  <a:cs typeface="Futura Hv BT" panose="020B0702020204020204" charset="0"/>
                </a:rPr>
                <a:t>CS </a:t>
              </a:r>
              <a:r>
                <a:rPr lang="en-ID" altLang="en-US" sz="1600" dirty="0" err="1">
                  <a:latin typeface="Futura Hv BT" panose="020B0702020204020204" charset="0"/>
                  <a:cs typeface="Futura Hv BT" panose="020B0702020204020204" charset="0"/>
                </a:rPr>
                <a:t>menawarkan</a:t>
              </a:r>
              <a:r>
                <a:rPr lang="en-ID" altLang="en-US" sz="1600" dirty="0">
                  <a:latin typeface="Futura Hv BT" panose="020B0702020204020204" charset="0"/>
                  <a:cs typeface="Futura Hv BT" panose="020B0702020204020204" charset="0"/>
                </a:rPr>
                <a:t> </a:t>
              </a:r>
              <a:r>
                <a:rPr lang="en-ID" altLang="en-US" sz="1600" dirty="0" err="1">
                  <a:latin typeface="Futura Hv BT" panose="020B0702020204020204" charset="0"/>
                  <a:cs typeface="Futura Hv BT" panose="020B0702020204020204" charset="0"/>
                </a:rPr>
                <a:t>layanan</a:t>
              </a:r>
              <a:r>
                <a:rPr lang="en-ID" altLang="en-US" sz="1600" dirty="0">
                  <a:latin typeface="Futura Hv BT" panose="020B0702020204020204" charset="0"/>
                  <a:cs typeface="Futura Hv BT" panose="020B0702020204020204" charset="0"/>
                </a:rPr>
                <a:t>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berdasarkan</a:t>
              </a:r>
              <a:r>
                <a:rPr lang="en-ID" altLang="en-US" sz="1600" dirty="0">
                  <a:latin typeface="Futura Hv BT" panose="020B0702020204020204" charset="0"/>
                  <a:cs typeface="Futura Hv BT" panose="020B0702020204020204" charset="0"/>
                </a:rPr>
                <a:t>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alasan</a:t>
              </a:r>
              <a:endParaRPr lang="en-ID" altLang="en-US" sz="1600" dirty="0">
                <a:latin typeface="Futura Hv BT" panose="020B0702020204020204" charset="0"/>
                <a:cs typeface="Futura Hv BT" panose="020B0702020204020204" charset="0"/>
              </a:endParaRPr>
            </a:p>
          </p:txBody>
        </p:sp>
        <p:sp>
          <p:nvSpPr>
            <p:cNvPr id="31" name="Rounded Rectangle 30"/>
            <p:cNvSpPr/>
            <p:nvPr/>
          </p:nvSpPr>
          <p:spPr>
            <a:xfrm>
              <a:off x="7306" y="3484"/>
              <a:ext cx="3040" cy="118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a:latin typeface="Futura Hv BT" panose="020B0702020204020204" charset="0"/>
                  <a:cs typeface="Futura Hv BT" panose="020B0702020204020204" charset="0"/>
                </a:rPr>
                <a:t>CS </a:t>
              </a:r>
              <a:r>
                <a:rPr lang="en-ID" altLang="en-US" sz="1600" dirty="0" err="1">
                  <a:latin typeface="Futura Hv BT" panose="020B0702020204020204" charset="0"/>
                  <a:cs typeface="Futura Hv BT" panose="020B0702020204020204" charset="0"/>
                </a:rPr>
                <a:t>Menanyakan</a:t>
              </a:r>
              <a:r>
                <a:rPr lang="en-ID" altLang="en-US" sz="1600" dirty="0">
                  <a:latin typeface="Futura Hv BT" panose="020B0702020204020204" charset="0"/>
                  <a:cs typeface="Futura Hv BT" panose="020B0702020204020204" charset="0"/>
                </a:rPr>
                <a:t> </a:t>
              </a:r>
              <a:r>
                <a:rPr lang="en-ID" altLang="en-US" sz="1600" dirty="0" err="1">
                  <a:latin typeface="Futura Hv BT" panose="020B0702020204020204" charset="0"/>
                  <a:cs typeface="Futura Hv BT" panose="020B0702020204020204" charset="0"/>
                </a:rPr>
                <a:t>Alasan</a:t>
              </a:r>
              <a:r>
                <a:rPr lang="en-ID" altLang="en-US" sz="1600" dirty="0">
                  <a:latin typeface="Futura Hv BT" panose="020B0702020204020204" charset="0"/>
                  <a:cs typeface="Futura Hv BT" panose="020B0702020204020204" charset="0"/>
                </a:rPr>
                <a:t> Churn</a:t>
              </a:r>
              <a:endParaRPr lang="en-ID" altLang="en-US" sz="1600" dirty="0">
                <a:latin typeface="Futura Hv BT" panose="020B0702020204020204" charset="0"/>
                <a:cs typeface="Futura Hv BT" panose="020B0702020204020204" charset="0"/>
              </a:endParaRPr>
            </a:p>
          </p:txBody>
        </p:sp>
        <p:cxnSp>
          <p:nvCxnSpPr>
            <p:cNvPr id="32" name="Straight Arrow Connector 31"/>
            <p:cNvCxnSpPr>
              <a:stCxn id="3" idx="3"/>
              <a:endCxn id="27" idx="1"/>
            </p:cNvCxnSpPr>
            <p:nvPr/>
          </p:nvCxnSpPr>
          <p:spPr>
            <a:xfrm flipV="1">
              <a:off x="3124" y="4076"/>
              <a:ext cx="426" cy="0"/>
            </a:xfrm>
            <a:prstGeom prst="straightConnector1">
              <a:avLst/>
            </a:prstGeom>
            <a:ln w="50800">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3"/>
              <a:endCxn id="31" idx="1"/>
            </p:cNvCxnSpPr>
            <p:nvPr/>
          </p:nvCxnSpPr>
          <p:spPr>
            <a:xfrm>
              <a:off x="6814" y="4076"/>
              <a:ext cx="492" cy="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48818" y="3389094"/>
            <a:ext cx="6295390" cy="1198880"/>
            <a:chOff x="432" y="3132"/>
            <a:chExt cx="9914" cy="1888"/>
          </a:xfrm>
        </p:grpSpPr>
        <p:sp>
          <p:nvSpPr>
            <p:cNvPr id="44" name="Rounded Rectangle 2"/>
            <p:cNvSpPr/>
            <p:nvPr/>
          </p:nvSpPr>
          <p:spPr>
            <a:xfrm>
              <a:off x="432" y="3132"/>
              <a:ext cx="2692" cy="188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err="1">
                  <a:latin typeface="Futura Hv BT" panose="020B0702020204020204" charset="0"/>
                  <a:cs typeface="Futura Hv BT" panose="020B0702020204020204" charset="0"/>
                </a:rPr>
                <a:t>Outbond</a:t>
              </a:r>
              <a:r>
                <a:rPr lang="en-ID" altLang="en-US" sz="1600" dirty="0">
                  <a:latin typeface="Futura Hv BT" panose="020B0702020204020204" charset="0"/>
                  <a:cs typeface="Futura Hv BT" panose="020B0702020204020204" charset="0"/>
                </a:rPr>
                <a:t> Call </a:t>
              </a:r>
              <a:r>
                <a:rPr lang="en-ID" altLang="en-US" sz="1600" dirty="0" err="1">
                  <a:latin typeface="Futura Hv BT" panose="020B0702020204020204" charset="0"/>
                  <a:cs typeface="Futura Hv BT" panose="020B0702020204020204" charset="0"/>
                </a:rPr>
                <a:t>Telpon</a:t>
              </a:r>
              <a:r>
                <a:rPr lang="en-ID" altLang="en-US" sz="1600" dirty="0">
                  <a:latin typeface="Futura Hv BT" panose="020B0702020204020204" charset="0"/>
                  <a:cs typeface="Futura Hv BT" panose="020B0702020204020204" charset="0"/>
                </a:rPr>
                <a:t> </a:t>
              </a:r>
              <a:endParaRPr lang="en-ID" altLang="en-US" sz="1600" dirty="0">
                <a:latin typeface="Futura Hv BT" panose="020B0702020204020204" charset="0"/>
                <a:cs typeface="Futura Hv BT" panose="020B0702020204020204" charset="0"/>
              </a:endParaRPr>
            </a:p>
            <a:p>
              <a:pPr algn="ctr"/>
              <a:r>
                <a:rPr lang="en-ID" altLang="en-US" sz="1600" dirty="0" err="1">
                  <a:latin typeface="Futura Hv BT" panose="020B0702020204020204" charset="0"/>
                  <a:cs typeface="Futura Hv BT" panose="020B0702020204020204" charset="0"/>
                </a:rPr>
                <a:t>prospek</a:t>
              </a:r>
              <a:r>
                <a:rPr lang="en-ID" altLang="en-US" sz="1600" dirty="0">
                  <a:latin typeface="Futura Hv BT" panose="020B0702020204020204" charset="0"/>
                  <a:cs typeface="Futura Hv BT" panose="020B0702020204020204" charset="0"/>
                </a:rPr>
                <a:t> churn</a:t>
              </a:r>
              <a:endParaRPr lang="en-ID" altLang="en-US" sz="1600" dirty="0">
                <a:latin typeface="Futura Hv BT" panose="020B0702020204020204" charset="0"/>
                <a:cs typeface="Futura Hv BT" panose="020B0702020204020204" charset="0"/>
              </a:endParaRPr>
            </a:p>
          </p:txBody>
        </p:sp>
        <p:sp>
          <p:nvSpPr>
            <p:cNvPr id="45" name="Rounded Rectangle 26"/>
            <p:cNvSpPr/>
            <p:nvPr/>
          </p:nvSpPr>
          <p:spPr>
            <a:xfrm>
              <a:off x="3550" y="3483"/>
              <a:ext cx="3264" cy="118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err="1">
                  <a:latin typeface="Futura Hv BT" panose="020B0702020204020204" charset="0"/>
                  <a:cs typeface="Futura Hv BT" panose="020B0702020204020204" charset="0"/>
                </a:rPr>
                <a:t>Outbond</a:t>
              </a:r>
              <a:r>
                <a:rPr lang="en-ID" altLang="en-US" sz="1600" dirty="0">
                  <a:latin typeface="Futura Hv BT" panose="020B0702020204020204" charset="0"/>
                  <a:cs typeface="Futura Hv BT" panose="020B0702020204020204" charset="0"/>
                </a:rPr>
                <a:t> Call </a:t>
              </a:r>
              <a:r>
                <a:rPr lang="en-ID" altLang="en-US" sz="1600" dirty="0" err="1">
                  <a:latin typeface="Futura Hv BT" panose="020B0702020204020204" charset="0"/>
                  <a:cs typeface="Futura Hv BT" panose="020B0702020204020204" charset="0"/>
                </a:rPr>
                <a:t>konfirmasi</a:t>
              </a:r>
              <a:r>
                <a:rPr lang="en-ID" altLang="en-US" sz="1600" dirty="0">
                  <a:latin typeface="Futura Hv BT" panose="020B0702020204020204" charset="0"/>
                  <a:cs typeface="Futura Hv BT" panose="020B0702020204020204" charset="0"/>
                </a:rPr>
                <a:t> </a:t>
              </a:r>
              <a:r>
                <a:rPr lang="en-ID" altLang="en-US" sz="1600" dirty="0" err="1">
                  <a:latin typeface="Futura Hv BT" panose="020B0702020204020204" charset="0"/>
                  <a:cs typeface="Futura Hv BT" panose="020B0702020204020204" charset="0"/>
                </a:rPr>
                <a:t>layanan</a:t>
              </a:r>
              <a:endParaRPr lang="en-ID" altLang="en-US" sz="1600" dirty="0">
                <a:latin typeface="Futura Hv BT" panose="020B0702020204020204" charset="0"/>
                <a:cs typeface="Futura Hv BT" panose="020B0702020204020204" charset="0"/>
              </a:endParaRPr>
            </a:p>
          </p:txBody>
        </p:sp>
        <p:sp>
          <p:nvSpPr>
            <p:cNvPr id="47" name="Rounded Rectangle 30"/>
            <p:cNvSpPr/>
            <p:nvPr/>
          </p:nvSpPr>
          <p:spPr>
            <a:xfrm>
              <a:off x="7306" y="3484"/>
              <a:ext cx="3040" cy="118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en-US" sz="1600" dirty="0" err="1">
                  <a:latin typeface="Futura Hv BT" panose="020B0702020204020204" charset="0"/>
                  <a:cs typeface="Futura Hv BT" panose="020B0702020204020204" charset="0"/>
                </a:rPr>
                <a:t>Outbond</a:t>
              </a:r>
              <a:r>
                <a:rPr lang="en-ID" altLang="en-US" sz="1600" dirty="0">
                  <a:latin typeface="Futura Hv BT" panose="020B0702020204020204" charset="0"/>
                  <a:cs typeface="Futura Hv BT" panose="020B0702020204020204" charset="0"/>
                </a:rPr>
                <a:t> call </a:t>
              </a:r>
              <a:r>
                <a:rPr lang="en-ID" altLang="en-US" sz="1600" dirty="0" err="1">
                  <a:latin typeface="Futura Hv BT" panose="020B0702020204020204" charset="0"/>
                  <a:cs typeface="Futura Hv BT" panose="020B0702020204020204" charset="0"/>
                </a:rPr>
                <a:t>menawarkan</a:t>
              </a:r>
              <a:r>
                <a:rPr lang="en-ID" altLang="en-US" sz="1600" dirty="0">
                  <a:latin typeface="Futura Hv BT" panose="020B0702020204020204" charset="0"/>
                  <a:cs typeface="Futura Hv BT" panose="020B0702020204020204" charset="0"/>
                </a:rPr>
                <a:t> </a:t>
              </a:r>
              <a:r>
                <a:rPr lang="en-ID" altLang="en-US" sz="1600" dirty="0" err="1">
                  <a:latin typeface="Futura Hv BT" panose="020B0702020204020204" charset="0"/>
                  <a:cs typeface="Futura Hv BT" panose="020B0702020204020204" charset="0"/>
                </a:rPr>
                <a:t>sesuai</a:t>
              </a:r>
              <a:r>
                <a:rPr lang="en-ID" altLang="en-US" sz="1600" dirty="0">
                  <a:latin typeface="Futura Hv BT" panose="020B0702020204020204" charset="0"/>
                  <a:cs typeface="Futura Hv BT" panose="020B0702020204020204" charset="0"/>
                </a:rPr>
                <a:t> data</a:t>
              </a:r>
              <a:endParaRPr lang="en-ID" altLang="en-US" sz="1600" dirty="0">
                <a:latin typeface="Futura Hv BT" panose="020B0702020204020204" charset="0"/>
                <a:cs typeface="Futura Hv BT" panose="020B0702020204020204" charset="0"/>
              </a:endParaRPr>
            </a:p>
          </p:txBody>
        </p:sp>
        <p:cxnSp>
          <p:nvCxnSpPr>
            <p:cNvPr id="48" name="Straight Arrow Connector 47"/>
            <p:cNvCxnSpPr>
              <a:stCxn id="44" idx="3"/>
              <a:endCxn id="45" idx="1"/>
            </p:cNvCxnSpPr>
            <p:nvPr/>
          </p:nvCxnSpPr>
          <p:spPr>
            <a:xfrm flipV="1">
              <a:off x="3124" y="4076"/>
              <a:ext cx="426" cy="0"/>
            </a:xfrm>
            <a:prstGeom prst="straightConnector1">
              <a:avLst/>
            </a:prstGeom>
            <a:ln w="50800">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37"/>
            <p:cNvCxnSpPr>
              <a:stCxn id="45" idx="3"/>
              <a:endCxn id="47" idx="1"/>
            </p:cNvCxnSpPr>
            <p:nvPr/>
          </p:nvCxnSpPr>
          <p:spPr>
            <a:xfrm>
              <a:off x="6814" y="4076"/>
              <a:ext cx="492" cy="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50" name="Text Placeholder 1"/>
          <p:cNvSpPr txBox="1"/>
          <p:nvPr/>
        </p:nvSpPr>
        <p:spPr>
          <a:xfrm>
            <a:off x="0" y="1059713"/>
            <a:ext cx="226392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a:latin typeface="Futura Md BT" panose="020B0602020204020303" pitchFamily="34" charset="0"/>
              </a:rPr>
              <a:t>Customer Service :</a:t>
            </a:r>
            <a:endParaRPr lang="en-ID" sz="1800" dirty="0">
              <a:latin typeface="Futura Md BT" panose="020B0602020204020303" pitchFamily="34" charset="0"/>
            </a:endParaRPr>
          </a:p>
        </p:txBody>
      </p:sp>
      <p:sp>
        <p:nvSpPr>
          <p:cNvPr id="51" name="Text Placeholder 1"/>
          <p:cNvSpPr txBox="1"/>
          <p:nvPr/>
        </p:nvSpPr>
        <p:spPr>
          <a:xfrm>
            <a:off x="-145428" y="2832016"/>
            <a:ext cx="226392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D" sz="1800" dirty="0" err="1">
                <a:latin typeface="Futura Md BT" panose="020B0602020204020303" pitchFamily="34" charset="0"/>
              </a:rPr>
              <a:t>Outbond</a:t>
            </a:r>
            <a:r>
              <a:rPr lang="en-ID" sz="1800" dirty="0">
                <a:latin typeface="Futura Md BT" panose="020B0602020204020303" pitchFamily="34" charset="0"/>
              </a:rPr>
              <a:t> Call :</a:t>
            </a:r>
            <a:endParaRPr lang="en-ID" sz="1800" dirty="0">
              <a:latin typeface="Futura Md BT" panose="020B06020202040203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Analisis</a:t>
            </a:r>
            <a:r>
              <a:rPr lang="en-ID" dirty="0">
                <a:solidFill>
                  <a:schemeClr val="tx1">
                    <a:lumMod val="75000"/>
                    <a:lumOff val="25000"/>
                  </a:schemeClr>
                </a:solidFill>
                <a:latin typeface="Futura Md BT" panose="020B0602020204020303" pitchFamily="34" charset="0"/>
              </a:rPr>
              <a:t> </a:t>
            </a:r>
            <a:r>
              <a:rPr lang="en-ID" dirty="0" err="1">
                <a:solidFill>
                  <a:schemeClr val="tx1">
                    <a:lumMod val="75000"/>
                    <a:lumOff val="25000"/>
                  </a:schemeClr>
                </a:solidFill>
                <a:latin typeface="Futura Md BT" panose="020B0602020204020303" pitchFamily="34" charset="0"/>
              </a:rPr>
              <a:t>Manajemen</a:t>
            </a:r>
            <a:r>
              <a:rPr lang="en-ID" dirty="0">
                <a:solidFill>
                  <a:schemeClr val="tx1">
                    <a:lumMod val="75000"/>
                    <a:lumOff val="25000"/>
                  </a:schemeClr>
                </a:solidFill>
                <a:latin typeface="Futura Md BT" panose="020B0602020204020303" pitchFamily="34" charset="0"/>
              </a:rPr>
              <a:t> Churn</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210702" y="2571750"/>
            <a:ext cx="882579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D" sz="1800" dirty="0"/>
          </a:p>
        </p:txBody>
      </p:sp>
      <p:sp>
        <p:nvSpPr>
          <p:cNvPr id="4" name="Text Placeholder 1"/>
          <p:cNvSpPr txBox="1"/>
          <p:nvPr/>
        </p:nvSpPr>
        <p:spPr>
          <a:xfrm>
            <a:off x="363102" y="2724150"/>
            <a:ext cx="8825794" cy="576064"/>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algn="l">
              <a:buFont typeface="Arial" panose="020B0604020202020204" pitchFamily="34" charset="0"/>
              <a:buChar char="•"/>
            </a:pPr>
            <a:r>
              <a:rPr lang="en-ID" sz="1600" dirty="0">
                <a:solidFill>
                  <a:schemeClr val="accent6">
                    <a:lumMod val="75000"/>
                  </a:schemeClr>
                </a:solidFill>
              </a:rPr>
              <a:t>Hasil </a:t>
            </a:r>
            <a:r>
              <a:rPr lang="en-ID" sz="1600" dirty="0" err="1">
                <a:solidFill>
                  <a:schemeClr val="accent6">
                    <a:lumMod val="75000"/>
                  </a:schemeClr>
                </a:solidFill>
              </a:rPr>
              <a:t>analisis</a:t>
            </a:r>
            <a:r>
              <a:rPr lang="en-ID" sz="1600" dirty="0">
                <a:solidFill>
                  <a:schemeClr val="accent6">
                    <a:lumMod val="75000"/>
                  </a:schemeClr>
                </a:solidFill>
              </a:rPr>
              <a:t> </a:t>
            </a:r>
            <a:r>
              <a:rPr lang="en-ID" sz="1600" dirty="0" err="1">
                <a:solidFill>
                  <a:schemeClr val="accent6">
                    <a:lumMod val="75000"/>
                  </a:schemeClr>
                </a:solidFill>
              </a:rPr>
              <a:t>dengan</a:t>
            </a:r>
            <a:r>
              <a:rPr lang="en-ID" sz="1600" dirty="0">
                <a:solidFill>
                  <a:schemeClr val="accent6">
                    <a:lumMod val="75000"/>
                  </a:schemeClr>
                </a:solidFill>
              </a:rPr>
              <a:t> </a:t>
            </a:r>
            <a:r>
              <a:rPr lang="en-ID" sz="1600" dirty="0" err="1">
                <a:solidFill>
                  <a:schemeClr val="accent6">
                    <a:lumMod val="75000"/>
                  </a:schemeClr>
                </a:solidFill>
              </a:rPr>
              <a:t>penggabungan</a:t>
            </a:r>
            <a:r>
              <a:rPr lang="en-ID" sz="1600" dirty="0">
                <a:solidFill>
                  <a:schemeClr val="accent6">
                    <a:lumMod val="75000"/>
                  </a:schemeClr>
                </a:solidFill>
              </a:rPr>
              <a:t> </a:t>
            </a:r>
            <a:r>
              <a:rPr lang="en-ID" sz="1600" dirty="0" err="1">
                <a:solidFill>
                  <a:schemeClr val="accent6">
                    <a:lumMod val="75000"/>
                  </a:schemeClr>
                </a:solidFill>
              </a:rPr>
              <a:t>analisis</a:t>
            </a:r>
            <a:r>
              <a:rPr lang="en-ID" sz="1600" dirty="0">
                <a:solidFill>
                  <a:schemeClr val="accent6">
                    <a:lumMod val="75000"/>
                  </a:schemeClr>
                </a:solidFill>
              </a:rPr>
              <a:t> </a:t>
            </a:r>
            <a:r>
              <a:rPr lang="en-ID" sz="1600" dirty="0" err="1">
                <a:solidFill>
                  <a:schemeClr val="accent6">
                    <a:lumMod val="75000"/>
                  </a:schemeClr>
                </a:solidFill>
              </a:rPr>
              <a:t>pembauran</a:t>
            </a:r>
            <a:r>
              <a:rPr lang="en-ID" sz="1600" dirty="0">
                <a:solidFill>
                  <a:schemeClr val="accent6">
                    <a:lumMod val="75000"/>
                  </a:schemeClr>
                </a:solidFill>
              </a:rPr>
              <a:t> </a:t>
            </a:r>
            <a:r>
              <a:rPr lang="en-ID" sz="1600" dirty="0" err="1">
                <a:solidFill>
                  <a:schemeClr val="accent6">
                    <a:lumMod val="75000"/>
                  </a:schemeClr>
                </a:solidFill>
              </a:rPr>
              <a:t>pemasaran</a:t>
            </a:r>
            <a:r>
              <a:rPr lang="en-ID" sz="1600" dirty="0">
                <a:solidFill>
                  <a:schemeClr val="accent6">
                    <a:lumMod val="75000"/>
                  </a:schemeClr>
                </a:solidFill>
              </a:rPr>
              <a:t> </a:t>
            </a:r>
            <a:r>
              <a:rPr lang="en-ID" sz="1600" dirty="0" err="1">
                <a:solidFill>
                  <a:schemeClr val="accent6">
                    <a:lumMod val="75000"/>
                  </a:schemeClr>
                </a:solidFill>
              </a:rPr>
              <a:t>untuk</a:t>
            </a:r>
            <a:r>
              <a:rPr lang="en-ID" sz="1600" dirty="0">
                <a:solidFill>
                  <a:schemeClr val="accent6">
                    <a:lumMod val="75000"/>
                  </a:schemeClr>
                </a:solidFill>
              </a:rPr>
              <a:t> </a:t>
            </a:r>
            <a:r>
              <a:rPr lang="en-ID" sz="1600" dirty="0" err="1">
                <a:solidFill>
                  <a:schemeClr val="accent6">
                    <a:lumMod val="75000"/>
                  </a:schemeClr>
                </a:solidFill>
              </a:rPr>
              <a:t>kebijakan</a:t>
            </a:r>
            <a:r>
              <a:rPr lang="en-ID" sz="1600" dirty="0">
                <a:solidFill>
                  <a:schemeClr val="accent6">
                    <a:lumMod val="75000"/>
                  </a:schemeClr>
                </a:solidFill>
              </a:rPr>
              <a:t> yang </a:t>
            </a:r>
            <a:endParaRPr lang="en-ID" sz="1600" dirty="0">
              <a:solidFill>
                <a:schemeClr val="accent6">
                  <a:lumMod val="75000"/>
                </a:schemeClr>
              </a:solidFill>
            </a:endParaRPr>
          </a:p>
          <a:p>
            <a:pPr marL="182880" algn="l"/>
            <a:r>
              <a:rPr lang="en-ID" sz="1600" dirty="0" err="1">
                <a:solidFill>
                  <a:schemeClr val="accent6">
                    <a:lumMod val="75000"/>
                  </a:schemeClr>
                </a:solidFill>
              </a:rPr>
              <a:t>perlu</a:t>
            </a:r>
            <a:r>
              <a:rPr lang="en-ID" sz="1600" dirty="0">
                <a:solidFill>
                  <a:schemeClr val="accent6">
                    <a:lumMod val="75000"/>
                  </a:schemeClr>
                </a:solidFill>
              </a:rPr>
              <a:t> </a:t>
            </a:r>
            <a:r>
              <a:rPr lang="en-ID" sz="1600" dirty="0" err="1">
                <a:solidFill>
                  <a:schemeClr val="accent6">
                    <a:lumMod val="75000"/>
                  </a:schemeClr>
                </a:solidFill>
              </a:rPr>
              <a:t>dilakukan</a:t>
            </a:r>
            <a:r>
              <a:rPr lang="en-ID" sz="1600" dirty="0">
                <a:solidFill>
                  <a:schemeClr val="accent6">
                    <a:lumMod val="75000"/>
                  </a:schemeClr>
                </a:solidFill>
              </a:rPr>
              <a:t> </a:t>
            </a:r>
            <a:r>
              <a:rPr lang="en-ID" sz="1600" dirty="0" err="1">
                <a:solidFill>
                  <a:schemeClr val="accent6">
                    <a:lumMod val="75000"/>
                  </a:schemeClr>
                </a:solidFill>
              </a:rPr>
              <a:t>untuk</a:t>
            </a:r>
            <a:r>
              <a:rPr lang="en-ID" sz="1600" dirty="0">
                <a:solidFill>
                  <a:schemeClr val="accent6">
                    <a:lumMod val="75000"/>
                  </a:schemeClr>
                </a:solidFill>
              </a:rPr>
              <a:t> </a:t>
            </a:r>
            <a:r>
              <a:rPr lang="en-ID" sz="1600" dirty="0" err="1">
                <a:solidFill>
                  <a:schemeClr val="accent6">
                    <a:lumMod val="75000"/>
                  </a:schemeClr>
                </a:solidFill>
              </a:rPr>
              <a:t>mengurangi</a:t>
            </a:r>
            <a:r>
              <a:rPr lang="en-ID" sz="1600" dirty="0">
                <a:solidFill>
                  <a:schemeClr val="accent6">
                    <a:lumMod val="75000"/>
                  </a:schemeClr>
                </a:solidFill>
              </a:rPr>
              <a:t> </a:t>
            </a:r>
            <a:r>
              <a:rPr lang="en-ID" sz="1600" dirty="0" err="1">
                <a:solidFill>
                  <a:schemeClr val="accent6">
                    <a:lumMod val="75000"/>
                  </a:schemeClr>
                </a:solidFill>
              </a:rPr>
              <a:t>pelanggan</a:t>
            </a:r>
            <a:r>
              <a:rPr lang="en-ID" sz="1600" dirty="0">
                <a:solidFill>
                  <a:schemeClr val="accent6">
                    <a:lumMod val="75000"/>
                  </a:schemeClr>
                </a:solidFill>
              </a:rPr>
              <a:t> </a:t>
            </a:r>
            <a:r>
              <a:rPr lang="en-ID" sz="1600" i="1" dirty="0">
                <a:solidFill>
                  <a:schemeClr val="accent6">
                    <a:lumMod val="75000"/>
                  </a:schemeClr>
                </a:solidFill>
              </a:rPr>
              <a:t>Churn. </a:t>
            </a:r>
            <a:endParaRPr lang="en-ID" sz="1600" i="1" dirty="0">
              <a:solidFill>
                <a:schemeClr val="accent6">
                  <a:lumMod val="75000"/>
                </a:schemeClr>
              </a:solidFill>
            </a:endParaRPr>
          </a:p>
          <a:p>
            <a:pPr marL="182880" lvl="6" indent="-182880"/>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diambil</a:t>
            </a:r>
            <a:r>
              <a:rPr lang="en-ID" sz="1600" dirty="0">
                <a:solidFill>
                  <a:schemeClr val="accent6">
                    <a:lumMod val="75000"/>
                  </a:schemeClr>
                </a:solidFill>
                <a:latin typeface="+mj-lt"/>
              </a:rPr>
              <a:t> </a:t>
            </a:r>
            <a:r>
              <a:rPr lang="en-ID" sz="1600" dirty="0" err="1">
                <a:solidFill>
                  <a:schemeClr val="accent6">
                    <a:lumMod val="75000"/>
                  </a:schemeClr>
                </a:solidFill>
                <a:latin typeface="+mj-lt"/>
              </a:rPr>
              <a:t>untuk</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pelanggan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a:t>
            </a:r>
            <a:r>
              <a:rPr lang="en-ID" sz="1600" i="1" dirty="0">
                <a:solidFill>
                  <a:schemeClr val="accent6">
                    <a:lumMod val="75000"/>
                  </a:schemeClr>
                </a:solidFill>
                <a:latin typeface="+mj-lt"/>
              </a:rPr>
              <a:t>Speed</a:t>
            </a:r>
            <a:r>
              <a:rPr lang="en-ID" sz="1600" dirty="0">
                <a:solidFill>
                  <a:schemeClr val="accent6">
                    <a:lumMod val="75000"/>
                  </a:schemeClr>
                </a:solidFill>
                <a:latin typeface="+mj-lt"/>
              </a:rPr>
              <a:t> 20-100 Mbps, </a:t>
            </a:r>
            <a:r>
              <a:rPr lang="en-ID" sz="1600" dirty="0" err="1">
                <a:solidFill>
                  <a:schemeClr val="accent6">
                    <a:lumMod val="75000"/>
                  </a:schemeClr>
                </a:solidFill>
                <a:latin typeface="+mj-lt"/>
              </a:rPr>
              <a:t>kelas</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pelanggan</a:t>
            </a:r>
            <a:r>
              <a:rPr lang="en-ID" sz="1600" dirty="0">
                <a:solidFill>
                  <a:schemeClr val="accent6">
                    <a:lumMod val="75000"/>
                  </a:schemeClr>
                </a:solidFill>
                <a:latin typeface="+mj-lt"/>
              </a:rPr>
              <a:t> </a:t>
            </a:r>
            <a:r>
              <a:rPr lang="en-ID" sz="1600" i="1" dirty="0">
                <a:solidFill>
                  <a:schemeClr val="accent6">
                    <a:lumMod val="75000"/>
                  </a:schemeClr>
                </a:solidFill>
                <a:latin typeface="+mj-lt"/>
              </a:rPr>
              <a:t>Titanium</a:t>
            </a:r>
            <a:r>
              <a:rPr lang="en-ID" sz="1600" dirty="0">
                <a:solidFill>
                  <a:schemeClr val="accent6">
                    <a:lumMod val="75000"/>
                  </a:schemeClr>
                </a:solidFill>
                <a:latin typeface="+mj-lt"/>
              </a:rPr>
              <a:t> lama </a:t>
            </a:r>
            <a:r>
              <a:rPr lang="en-ID" sz="1600" dirty="0" err="1">
                <a:solidFill>
                  <a:schemeClr val="accent6">
                    <a:lumMod val="75000"/>
                  </a:schemeClr>
                </a:solidFill>
                <a:latin typeface="+mj-lt"/>
              </a:rPr>
              <a:t>pemakaian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tinggi</a:t>
            </a:r>
            <a:r>
              <a:rPr lang="en-ID" sz="1600" dirty="0">
                <a:solidFill>
                  <a:schemeClr val="accent6">
                    <a:lumMod val="75000"/>
                  </a:schemeClr>
                </a:solidFill>
                <a:latin typeface="+mj-lt"/>
              </a:rPr>
              <a:t> </a:t>
            </a:r>
            <a:r>
              <a:rPr lang="en-ID" sz="1600" dirty="0" err="1">
                <a:solidFill>
                  <a:schemeClr val="accent6">
                    <a:lumMod val="75000"/>
                  </a:schemeClr>
                </a:solidFill>
                <a:latin typeface="+mj-lt"/>
              </a:rPr>
              <a:t>maka</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perlu</a:t>
            </a:r>
            <a:r>
              <a:rPr lang="en-ID" sz="1600" dirty="0">
                <a:solidFill>
                  <a:schemeClr val="accent6">
                    <a:lumMod val="75000"/>
                  </a:schemeClr>
                </a:solidFill>
                <a:latin typeface="+mj-lt"/>
              </a:rPr>
              <a:t> </a:t>
            </a:r>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sesuai</a:t>
            </a:r>
            <a:r>
              <a:rPr lang="en-ID" sz="1600" dirty="0">
                <a:solidFill>
                  <a:schemeClr val="accent6">
                    <a:lumMod val="75000"/>
                  </a:schemeClr>
                </a:solidFill>
                <a:latin typeface="+mj-lt"/>
              </a:rPr>
              <a:t> </a:t>
            </a:r>
            <a:r>
              <a:rPr lang="en-ID" sz="1600" dirty="0" err="1">
                <a:solidFill>
                  <a:schemeClr val="accent6">
                    <a:lumMod val="75000"/>
                  </a:schemeClr>
                </a:solidFill>
                <a:latin typeface="+mj-lt"/>
              </a:rPr>
              <a:t>adalah</a:t>
            </a:r>
            <a:r>
              <a:rPr lang="en-ID" sz="1600" dirty="0">
                <a:solidFill>
                  <a:schemeClr val="accent6">
                    <a:lumMod val="75000"/>
                  </a:schemeClr>
                </a:solidFill>
                <a:latin typeface="+mj-lt"/>
              </a:rPr>
              <a:t>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penawaran</a:t>
            </a:r>
            <a:r>
              <a:rPr lang="en-ID" sz="1600" dirty="0">
                <a:solidFill>
                  <a:schemeClr val="accent6">
                    <a:lumMod val="75000"/>
                  </a:schemeClr>
                </a:solidFill>
                <a:latin typeface="+mj-lt"/>
              </a:rPr>
              <a:t> </a:t>
            </a:r>
            <a:r>
              <a:rPr lang="en-ID" sz="1600" i="1" dirty="0">
                <a:solidFill>
                  <a:schemeClr val="accent6">
                    <a:lumMod val="75000"/>
                  </a:schemeClr>
                </a:solidFill>
                <a:latin typeface="+mj-lt"/>
              </a:rPr>
              <a:t>gimmick </a:t>
            </a:r>
            <a:r>
              <a:rPr lang="en-ID" sz="1600" dirty="0">
                <a:solidFill>
                  <a:schemeClr val="accent6">
                    <a:lumMod val="75000"/>
                  </a:schemeClr>
                </a:solidFill>
                <a:latin typeface="+mj-lt"/>
              </a:rPr>
              <a:t>yang </a:t>
            </a:r>
            <a:r>
              <a:rPr lang="en-ID" sz="1600" dirty="0" err="1">
                <a:solidFill>
                  <a:schemeClr val="accent6">
                    <a:lumMod val="75000"/>
                  </a:schemeClr>
                </a:solidFill>
                <a:latin typeface="+mj-lt"/>
              </a:rPr>
              <a:t>menarik</a:t>
            </a:r>
            <a:r>
              <a:rPr lang="en-ID" sz="1600" dirty="0">
                <a:solidFill>
                  <a:schemeClr val="accent6">
                    <a:lumMod val="75000"/>
                  </a:schemeClr>
                </a:solidFill>
                <a:latin typeface="+mj-lt"/>
              </a:rPr>
              <a:t> </a:t>
            </a:r>
            <a:r>
              <a:rPr lang="en-ID" sz="1600" dirty="0" err="1">
                <a:solidFill>
                  <a:schemeClr val="accent6">
                    <a:lumMod val="75000"/>
                  </a:schemeClr>
                </a:solidFill>
                <a:latin typeface="+mj-lt"/>
              </a:rPr>
              <a:t>seperti</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penawaran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penambahan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fitur</a:t>
            </a:r>
            <a:r>
              <a:rPr lang="en-ID" sz="1600" dirty="0">
                <a:solidFill>
                  <a:schemeClr val="accent6">
                    <a:lumMod val="75000"/>
                  </a:schemeClr>
                </a:solidFill>
                <a:latin typeface="+mj-lt"/>
              </a:rPr>
              <a:t>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promo free dan </a:t>
            </a:r>
            <a:r>
              <a:rPr lang="en-ID" sz="1600" i="1" dirty="0">
                <a:solidFill>
                  <a:schemeClr val="accent6">
                    <a:lumMod val="75000"/>
                  </a:schemeClr>
                </a:solidFill>
                <a:latin typeface="+mj-lt"/>
              </a:rPr>
              <a:t>loyalty </a:t>
            </a:r>
            <a:endParaRPr lang="en-ID" sz="1600" i="1" dirty="0">
              <a:solidFill>
                <a:schemeClr val="accent6">
                  <a:lumMod val="75000"/>
                </a:schemeClr>
              </a:solidFill>
              <a:latin typeface="+mj-lt"/>
            </a:endParaRPr>
          </a:p>
          <a:p>
            <a:pPr marL="182880" lvl="6" indent="0">
              <a:buNone/>
            </a:pPr>
            <a:r>
              <a:rPr lang="en-ID" sz="1600" dirty="0">
                <a:solidFill>
                  <a:schemeClr val="accent6">
                    <a:lumMod val="75000"/>
                  </a:schemeClr>
                </a:solidFill>
                <a:latin typeface="+mj-lt"/>
              </a:rPr>
              <a:t>program</a:t>
            </a:r>
            <a:endParaRPr lang="en-ID" sz="1600" dirty="0">
              <a:solidFill>
                <a:schemeClr val="accent6">
                  <a:lumMod val="75000"/>
                </a:schemeClr>
              </a:solidFill>
              <a:latin typeface="+mj-lt"/>
            </a:endParaRPr>
          </a:p>
          <a:p>
            <a:pPr marL="182880" lvl="6" indent="-182880"/>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diambil</a:t>
            </a:r>
            <a:r>
              <a:rPr lang="en-ID" sz="1600" dirty="0">
                <a:solidFill>
                  <a:schemeClr val="accent6">
                    <a:lumMod val="75000"/>
                  </a:schemeClr>
                </a:solidFill>
                <a:latin typeface="+mj-lt"/>
              </a:rPr>
              <a:t> </a:t>
            </a:r>
            <a:r>
              <a:rPr lang="en-ID" sz="1600" dirty="0" err="1">
                <a:solidFill>
                  <a:schemeClr val="accent6">
                    <a:lumMod val="75000"/>
                  </a:schemeClr>
                </a:solidFill>
                <a:latin typeface="+mj-lt"/>
              </a:rPr>
              <a:t>untuk</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pelanggan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a:t>
            </a:r>
            <a:r>
              <a:rPr lang="en-ID" sz="1600" i="1" dirty="0">
                <a:solidFill>
                  <a:schemeClr val="accent6">
                    <a:lumMod val="75000"/>
                  </a:schemeClr>
                </a:solidFill>
                <a:latin typeface="+mj-lt"/>
              </a:rPr>
              <a:t>Speed</a:t>
            </a:r>
            <a:r>
              <a:rPr lang="en-ID" sz="1600" dirty="0">
                <a:solidFill>
                  <a:schemeClr val="accent6">
                    <a:lumMod val="75000"/>
                  </a:schemeClr>
                </a:solidFill>
                <a:latin typeface="+mj-lt"/>
              </a:rPr>
              <a:t> 2-10 Mbps, </a:t>
            </a:r>
            <a:r>
              <a:rPr lang="en-ID" sz="1600" dirty="0" err="1">
                <a:solidFill>
                  <a:schemeClr val="accent6">
                    <a:lumMod val="75000"/>
                  </a:schemeClr>
                </a:solidFill>
                <a:latin typeface="+mj-lt"/>
              </a:rPr>
              <a:t>kelas</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pelanggan</a:t>
            </a:r>
            <a:r>
              <a:rPr lang="en-ID" sz="1600" dirty="0">
                <a:solidFill>
                  <a:schemeClr val="accent6">
                    <a:lumMod val="75000"/>
                  </a:schemeClr>
                </a:solidFill>
                <a:latin typeface="+mj-lt"/>
              </a:rPr>
              <a:t> </a:t>
            </a:r>
            <a:endParaRPr lang="en-ID" sz="1600" dirty="0">
              <a:solidFill>
                <a:schemeClr val="accent6">
                  <a:lumMod val="75000"/>
                </a:schemeClr>
              </a:solidFill>
              <a:latin typeface="+mj-lt"/>
            </a:endParaRPr>
          </a:p>
          <a:p>
            <a:pPr marL="182880" lvl="6" indent="0">
              <a:buNone/>
            </a:pPr>
            <a:r>
              <a:rPr lang="en-ID" sz="1600" i="1" dirty="0">
                <a:solidFill>
                  <a:schemeClr val="accent6">
                    <a:lumMod val="75000"/>
                  </a:schemeClr>
                </a:solidFill>
                <a:latin typeface="+mj-lt"/>
              </a:rPr>
              <a:t>Silver</a:t>
            </a:r>
            <a:r>
              <a:rPr lang="en-ID" sz="1600" dirty="0">
                <a:solidFill>
                  <a:schemeClr val="accent6">
                    <a:lumMod val="75000"/>
                  </a:schemeClr>
                </a:solidFill>
                <a:latin typeface="+mj-lt"/>
              </a:rPr>
              <a:t>, lama </a:t>
            </a:r>
            <a:r>
              <a:rPr lang="en-ID" sz="1600" dirty="0" err="1">
                <a:solidFill>
                  <a:schemeClr val="accent6">
                    <a:lumMod val="75000"/>
                  </a:schemeClr>
                </a:solidFill>
                <a:latin typeface="+mj-lt"/>
              </a:rPr>
              <a:t>pemakaian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tinggi</a:t>
            </a:r>
            <a:r>
              <a:rPr lang="en-ID" sz="1600" dirty="0">
                <a:solidFill>
                  <a:schemeClr val="accent6">
                    <a:lumMod val="75000"/>
                  </a:schemeClr>
                </a:solidFill>
                <a:latin typeface="+mj-lt"/>
              </a:rPr>
              <a:t> </a:t>
            </a:r>
            <a:r>
              <a:rPr lang="en-ID" sz="1600" dirty="0" err="1">
                <a:solidFill>
                  <a:schemeClr val="accent6">
                    <a:lumMod val="75000"/>
                  </a:schemeClr>
                </a:solidFill>
                <a:latin typeface="+mj-lt"/>
              </a:rPr>
              <a:t>maka</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perlu</a:t>
            </a:r>
            <a:r>
              <a:rPr lang="en-ID" sz="1600" dirty="0">
                <a:solidFill>
                  <a:schemeClr val="accent6">
                    <a:lumMod val="75000"/>
                  </a:schemeClr>
                </a:solidFill>
                <a:latin typeface="+mj-lt"/>
              </a:rPr>
              <a:t> </a:t>
            </a:r>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sesuai</a:t>
            </a:r>
            <a:r>
              <a:rPr lang="en-ID" sz="1600" dirty="0">
                <a:solidFill>
                  <a:schemeClr val="accent6">
                    <a:lumMod val="75000"/>
                  </a:schemeClr>
                </a:solidFill>
                <a:latin typeface="+mj-lt"/>
              </a:rPr>
              <a:t> </a:t>
            </a:r>
            <a:r>
              <a:rPr lang="en-ID" sz="1600" dirty="0" err="1">
                <a:solidFill>
                  <a:schemeClr val="accent6">
                    <a:lumMod val="75000"/>
                  </a:schemeClr>
                </a:solidFill>
                <a:latin typeface="+mj-lt"/>
              </a:rPr>
              <a:t>adalah</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pemberian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harga</a:t>
            </a:r>
            <a:r>
              <a:rPr lang="en-ID" sz="1600" dirty="0">
                <a:solidFill>
                  <a:schemeClr val="accent6">
                    <a:lumMod val="75000"/>
                  </a:schemeClr>
                </a:solidFill>
                <a:latin typeface="+mj-lt"/>
              </a:rPr>
              <a:t> </a:t>
            </a:r>
            <a:endParaRPr lang="en-ID" sz="1600" dirty="0">
              <a:solidFill>
                <a:schemeClr val="accent6">
                  <a:lumMod val="75000"/>
                </a:schemeClr>
              </a:solidFill>
              <a:latin typeface="+mj-lt"/>
            </a:endParaRPr>
          </a:p>
          <a:p>
            <a:pPr marL="182880" lvl="6" indent="0">
              <a:buNone/>
            </a:pPr>
            <a:r>
              <a:rPr lang="en-ID" sz="1600" dirty="0">
                <a:solidFill>
                  <a:schemeClr val="accent6">
                    <a:lumMod val="75000"/>
                  </a:schemeClr>
                </a:solidFill>
                <a:latin typeface="+mj-lt"/>
              </a:rPr>
              <a:t>promo </a:t>
            </a:r>
            <a:r>
              <a:rPr lang="en-ID" sz="1600" dirty="0" err="1">
                <a:solidFill>
                  <a:schemeClr val="accent6">
                    <a:lumMod val="75000"/>
                  </a:schemeClr>
                </a:solidFill>
                <a:latin typeface="+mj-lt"/>
              </a:rPr>
              <a:t>atau</a:t>
            </a:r>
            <a:r>
              <a:rPr lang="en-ID" sz="1600" dirty="0">
                <a:solidFill>
                  <a:schemeClr val="accent6">
                    <a:lumMod val="75000"/>
                  </a:schemeClr>
                </a:solidFill>
                <a:latin typeface="+mj-lt"/>
              </a:rPr>
              <a:t> </a:t>
            </a:r>
            <a:r>
              <a:rPr lang="en-ID" sz="1600" dirty="0" err="1">
                <a:solidFill>
                  <a:schemeClr val="accent6">
                    <a:lumMod val="75000"/>
                  </a:schemeClr>
                </a:solidFill>
                <a:latin typeface="+mj-lt"/>
              </a:rPr>
              <a:t>isolir</a:t>
            </a:r>
            <a:r>
              <a:rPr lang="en-ID" sz="1600" dirty="0">
                <a:solidFill>
                  <a:schemeClr val="accent6">
                    <a:lumMod val="75000"/>
                  </a:schemeClr>
                </a:solidFill>
                <a:latin typeface="+mj-lt"/>
              </a:rPr>
              <a:t> </a:t>
            </a:r>
            <a:r>
              <a:rPr lang="en-ID" sz="1600" dirty="0" err="1">
                <a:solidFill>
                  <a:schemeClr val="accent6">
                    <a:lumMod val="75000"/>
                  </a:schemeClr>
                </a:solidFill>
                <a:latin typeface="+mj-lt"/>
              </a:rPr>
              <a:t>sementara</a:t>
            </a:r>
            <a:r>
              <a:rPr lang="en-ID" sz="1600" dirty="0">
                <a:solidFill>
                  <a:schemeClr val="accent6">
                    <a:lumMod val="75000"/>
                  </a:schemeClr>
                </a:solidFill>
                <a:latin typeface="+mj-lt"/>
              </a:rPr>
              <a:t> </a:t>
            </a:r>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isolir</a:t>
            </a:r>
            <a:r>
              <a:rPr lang="en-ID" sz="1600" dirty="0">
                <a:solidFill>
                  <a:schemeClr val="accent6">
                    <a:lumMod val="75000"/>
                  </a:schemeClr>
                </a:solidFill>
                <a:latin typeface="+mj-lt"/>
              </a:rPr>
              <a:t> </a:t>
            </a:r>
            <a:r>
              <a:rPr lang="en-ID" sz="1600" dirty="0" err="1">
                <a:solidFill>
                  <a:schemeClr val="accent6">
                    <a:lumMod val="75000"/>
                  </a:schemeClr>
                </a:solidFill>
                <a:latin typeface="+mj-lt"/>
              </a:rPr>
              <a:t>sementara</a:t>
            </a:r>
            <a:r>
              <a:rPr lang="en-ID" sz="1600" dirty="0">
                <a:solidFill>
                  <a:schemeClr val="accent6">
                    <a:lumMod val="75000"/>
                  </a:schemeClr>
                </a:solidFill>
                <a:latin typeface="+mj-lt"/>
              </a:rPr>
              <a:t> </a:t>
            </a:r>
            <a:r>
              <a:rPr lang="en-ID" sz="1600" dirty="0" err="1">
                <a:solidFill>
                  <a:schemeClr val="accent6">
                    <a:lumMod val="75000"/>
                  </a:schemeClr>
                </a:solidFill>
                <a:latin typeface="+mj-lt"/>
              </a:rPr>
              <a:t>untuk</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pelanggan</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masih</a:t>
            </a:r>
            <a:r>
              <a:rPr lang="en-ID" sz="1600" dirty="0">
                <a:solidFill>
                  <a:schemeClr val="accent6">
                    <a:lumMod val="75000"/>
                  </a:schemeClr>
                </a:solidFill>
                <a:latin typeface="+mj-lt"/>
              </a:rPr>
              <a:t> </a:t>
            </a:r>
            <a:endParaRPr lang="en-ID" sz="1600" dirty="0">
              <a:solidFill>
                <a:schemeClr val="accent6">
                  <a:lumMod val="75000"/>
                </a:schemeClr>
              </a:solidFill>
              <a:latin typeface="+mj-lt"/>
            </a:endParaRPr>
          </a:p>
          <a:p>
            <a:pPr marL="182880" lvl="6" indent="0">
              <a:buNone/>
            </a:pPr>
            <a:r>
              <a:rPr lang="en-ID" sz="1600" dirty="0" err="1">
                <a:solidFill>
                  <a:schemeClr val="accent6">
                    <a:lumMod val="75000"/>
                  </a:schemeClr>
                </a:solidFill>
                <a:latin typeface="+mj-lt"/>
              </a:rPr>
              <a:t>membutuhkan</a:t>
            </a:r>
            <a:r>
              <a:rPr lang="en-ID" sz="1600" dirty="0">
                <a:solidFill>
                  <a:schemeClr val="accent6">
                    <a:lumMod val="75000"/>
                  </a:schemeClr>
                </a:solidFill>
                <a:latin typeface="+mj-lt"/>
              </a:rPr>
              <a:t>.</a:t>
            </a:r>
            <a:endParaRPr lang="en-ID" sz="1600" dirty="0">
              <a:solidFill>
                <a:schemeClr val="accent6">
                  <a:lumMod val="75000"/>
                </a:schemeClr>
              </a:solidFill>
              <a:latin typeface="+mj-lt"/>
            </a:endParaRPr>
          </a:p>
          <a:p>
            <a:pPr marL="182880" lvl="6" indent="-182880"/>
            <a:r>
              <a:rPr lang="en-ID" sz="1600" dirty="0" err="1">
                <a:solidFill>
                  <a:schemeClr val="accent6">
                    <a:lumMod val="75000"/>
                  </a:schemeClr>
                </a:solidFill>
                <a:latin typeface="+mj-lt"/>
              </a:rPr>
              <a:t>Kebijakan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penilaian</a:t>
            </a:r>
            <a:r>
              <a:rPr lang="en-ID" sz="1600" dirty="0">
                <a:solidFill>
                  <a:schemeClr val="accent6">
                    <a:lumMod val="75000"/>
                  </a:schemeClr>
                </a:solidFill>
                <a:latin typeface="+mj-lt"/>
              </a:rPr>
              <a:t> KPI pada </a:t>
            </a:r>
            <a:r>
              <a:rPr lang="en-ID" sz="1600" dirty="0" err="1">
                <a:solidFill>
                  <a:schemeClr val="accent6">
                    <a:lumMod val="75000"/>
                  </a:schemeClr>
                </a:solidFill>
                <a:latin typeface="+mj-lt"/>
              </a:rPr>
              <a:t>sektor</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melakukan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penawaran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retensi</a:t>
            </a:r>
            <a:r>
              <a:rPr lang="en-ID" sz="1600" dirty="0">
                <a:solidFill>
                  <a:schemeClr val="accent6">
                    <a:lumMod val="75000"/>
                  </a:schemeClr>
                </a:solidFill>
                <a:latin typeface="+mj-lt"/>
              </a:rPr>
              <a:t>. KPI yang</a:t>
            </a:r>
            <a:endParaRPr lang="en-ID" sz="1600" dirty="0">
              <a:solidFill>
                <a:schemeClr val="accent6">
                  <a:lumMod val="75000"/>
                </a:schemeClr>
              </a:solidFill>
              <a:latin typeface="+mj-lt"/>
            </a:endParaRPr>
          </a:p>
          <a:p>
            <a:pPr marL="182880" lvl="6" indent="0">
              <a:buNone/>
            </a:pPr>
            <a:r>
              <a:rPr lang="en-ID" sz="1600" dirty="0" err="1">
                <a:solidFill>
                  <a:schemeClr val="accent6">
                    <a:lumMod val="75000"/>
                  </a:schemeClr>
                </a:solidFill>
                <a:latin typeface="+mj-lt"/>
              </a:rPr>
              <a:t>perlu</a:t>
            </a:r>
            <a:r>
              <a:rPr lang="en-ID" sz="1600" dirty="0">
                <a:solidFill>
                  <a:schemeClr val="accent6">
                    <a:lumMod val="75000"/>
                  </a:schemeClr>
                </a:solidFill>
                <a:latin typeface="+mj-lt"/>
              </a:rPr>
              <a:t> </a:t>
            </a:r>
            <a:r>
              <a:rPr lang="en-ID" sz="1600" dirty="0" err="1">
                <a:solidFill>
                  <a:schemeClr val="accent6">
                    <a:lumMod val="75000"/>
                  </a:schemeClr>
                </a:solidFill>
                <a:latin typeface="+mj-lt"/>
              </a:rPr>
              <a:t>yaitu</a:t>
            </a:r>
            <a:r>
              <a:rPr lang="en-ID" sz="1600" dirty="0">
                <a:solidFill>
                  <a:schemeClr val="accent6">
                    <a:lumMod val="75000"/>
                  </a:schemeClr>
                </a:solidFill>
                <a:latin typeface="+mj-lt"/>
              </a:rPr>
              <a:t> </a:t>
            </a:r>
            <a:r>
              <a:rPr lang="en-ID" sz="1600" dirty="0" err="1">
                <a:solidFill>
                  <a:schemeClr val="accent6">
                    <a:lumMod val="75000"/>
                  </a:schemeClr>
                </a:solidFill>
                <a:latin typeface="+mj-lt"/>
              </a:rPr>
              <a:t>dengan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presentase</a:t>
            </a:r>
            <a:r>
              <a:rPr lang="en-ID" sz="1600" dirty="0">
                <a:solidFill>
                  <a:schemeClr val="accent6">
                    <a:lumMod val="75000"/>
                  </a:schemeClr>
                </a:solidFill>
                <a:latin typeface="+mj-lt"/>
              </a:rPr>
              <a:t> </a:t>
            </a:r>
            <a:r>
              <a:rPr lang="en-ID" sz="1600" dirty="0" err="1">
                <a:solidFill>
                  <a:schemeClr val="accent6">
                    <a:lumMod val="75000"/>
                  </a:schemeClr>
                </a:solidFill>
                <a:latin typeface="+mj-lt"/>
              </a:rPr>
              <a:t>tingkat</a:t>
            </a:r>
            <a:r>
              <a:rPr lang="en-ID" sz="1600" dirty="0">
                <a:solidFill>
                  <a:schemeClr val="accent6">
                    <a:lumMod val="75000"/>
                  </a:schemeClr>
                </a:solidFill>
                <a:latin typeface="+mj-lt"/>
              </a:rPr>
              <a:t> </a:t>
            </a:r>
            <a:r>
              <a:rPr lang="en-ID" sz="1600" dirty="0" err="1">
                <a:solidFill>
                  <a:schemeClr val="accent6">
                    <a:lumMod val="75000"/>
                  </a:schemeClr>
                </a:solidFill>
                <a:latin typeface="+mj-lt"/>
              </a:rPr>
              <a:t>keberhasilan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melakukan</a:t>
            </a:r>
            <a:r>
              <a:rPr lang="en-ID" sz="1600" dirty="0">
                <a:solidFill>
                  <a:schemeClr val="accent6">
                    <a:lumMod val="75000"/>
                  </a:schemeClr>
                </a:solidFill>
                <a:latin typeface="+mj-lt"/>
              </a:rPr>
              <a:t> </a:t>
            </a:r>
            <a:r>
              <a:rPr lang="en-ID" sz="1600" dirty="0" err="1">
                <a:solidFill>
                  <a:schemeClr val="accent6">
                    <a:lumMod val="75000"/>
                  </a:schemeClr>
                </a:solidFill>
                <a:latin typeface="+mj-lt"/>
              </a:rPr>
              <a:t>retensi</a:t>
            </a:r>
            <a:r>
              <a:rPr lang="en-ID" sz="1600" dirty="0">
                <a:solidFill>
                  <a:schemeClr val="accent6">
                    <a:lumMod val="75000"/>
                  </a:schemeClr>
                </a:solidFill>
                <a:latin typeface="+mj-lt"/>
              </a:rPr>
              <a:t> dan </a:t>
            </a:r>
            <a:r>
              <a:rPr lang="en-ID" sz="1600" i="1" dirty="0">
                <a:solidFill>
                  <a:schemeClr val="accent6">
                    <a:lumMod val="75000"/>
                  </a:schemeClr>
                </a:solidFill>
                <a:latin typeface="+mj-lt"/>
              </a:rPr>
              <a:t>loss </a:t>
            </a:r>
            <a:endParaRPr lang="en-ID" sz="1600" i="1" dirty="0">
              <a:solidFill>
                <a:schemeClr val="accent6">
                  <a:lumMod val="75000"/>
                </a:schemeClr>
              </a:solidFill>
              <a:latin typeface="+mj-lt"/>
            </a:endParaRPr>
          </a:p>
          <a:p>
            <a:pPr marL="182880" lvl="6" indent="0">
              <a:buNone/>
            </a:pPr>
            <a:r>
              <a:rPr lang="en-ID" sz="1600" i="1" dirty="0">
                <a:solidFill>
                  <a:schemeClr val="accent6">
                    <a:lumMod val="75000"/>
                  </a:schemeClr>
                </a:solidFill>
                <a:latin typeface="+mj-lt"/>
              </a:rPr>
              <a:t>revenue</a:t>
            </a:r>
            <a:r>
              <a:rPr lang="en-ID" sz="1600" dirty="0">
                <a:solidFill>
                  <a:schemeClr val="accent6">
                    <a:lumMod val="75000"/>
                  </a:schemeClr>
                </a:solidFill>
                <a:latin typeface="+mj-lt"/>
              </a:rPr>
              <a:t> yang </a:t>
            </a:r>
            <a:r>
              <a:rPr lang="en-ID" sz="1600" dirty="0" err="1">
                <a:solidFill>
                  <a:schemeClr val="accent6">
                    <a:lumMod val="75000"/>
                  </a:schemeClr>
                </a:solidFill>
                <a:latin typeface="+mj-lt"/>
              </a:rPr>
              <a:t>berhasil</a:t>
            </a:r>
            <a:r>
              <a:rPr lang="en-ID" sz="1600" dirty="0">
                <a:solidFill>
                  <a:schemeClr val="accent6">
                    <a:lumMod val="75000"/>
                  </a:schemeClr>
                </a:solidFill>
                <a:latin typeface="+mj-lt"/>
              </a:rPr>
              <a:t> </a:t>
            </a:r>
            <a:r>
              <a:rPr lang="en-ID" sz="1600" dirty="0" err="1">
                <a:solidFill>
                  <a:schemeClr val="accent6">
                    <a:lumMod val="75000"/>
                  </a:schemeClr>
                </a:solidFill>
                <a:latin typeface="+mj-lt"/>
              </a:rPr>
              <a:t>diselamatkan</a:t>
            </a:r>
            <a:r>
              <a:rPr lang="en-ID" sz="1600" dirty="0">
                <a:solidFill>
                  <a:schemeClr val="accent6">
                    <a:lumMod val="75000"/>
                  </a:schemeClr>
                </a:solidFill>
                <a:latin typeface="+mj-lt"/>
              </a:rPr>
              <a:t>.</a:t>
            </a:r>
            <a:endParaRPr lang="en-ID" sz="1600" dirty="0">
              <a:solidFill>
                <a:schemeClr val="accent6">
                  <a:lumMod val="75000"/>
                </a:schemeClr>
              </a:solidFill>
              <a:latin typeface="+mj-lt"/>
            </a:endParaRPr>
          </a:p>
          <a:p>
            <a:pPr marL="171450" indent="-171450" algn="l">
              <a:buFont typeface="Arial" panose="020B0604020202020204" pitchFamily="34" charset="0"/>
              <a:buChar char="•"/>
            </a:pPr>
            <a:endParaRPr lang="en-ID"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95936" y="2334962"/>
            <a:ext cx="4930200" cy="473576"/>
          </a:xfrm>
        </p:spPr>
        <p:txBody>
          <a:bodyPr/>
          <a:lstStyle/>
          <a:p>
            <a:r>
              <a:rPr lang="en-ID" altLang="ko-KR" b="0" dirty="0">
                <a:latin typeface="Futura Md BT" panose="020B0602020204020303" pitchFamily="34" charset="0"/>
              </a:rPr>
              <a:t>Kesimpulan dan Saran</a:t>
            </a:r>
            <a:endParaRPr lang="ko-KR" altLang="en-US" b="0" dirty="0">
              <a:latin typeface="Futura Md BT" panose="020B0602020204020303"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a:solidFill>
                  <a:schemeClr val="tx1">
                    <a:lumMod val="75000"/>
                    <a:lumOff val="25000"/>
                  </a:schemeClr>
                </a:solidFill>
                <a:latin typeface="Futura Md BT" panose="020B0602020204020303" pitchFamily="34" charset="0"/>
              </a:rPr>
              <a:t>Kesimpulan dan SaranSaran</a:t>
            </a:r>
            <a:endParaRPr lang="en-ID" dirty="0">
              <a:solidFill>
                <a:schemeClr val="tx1">
                  <a:lumMod val="75000"/>
                  <a:lumOff val="25000"/>
                </a:schemeClr>
              </a:solidFill>
              <a:latin typeface="Futura Md BT" panose="020B0602020204020303" pitchFamily="34" charset="0"/>
            </a:endParaRPr>
          </a:p>
        </p:txBody>
      </p:sp>
      <p:sp>
        <p:nvSpPr>
          <p:cNvPr id="25" name="Text Placeholder 1"/>
          <p:cNvSpPr txBox="1"/>
          <p:nvPr/>
        </p:nvSpPr>
        <p:spPr>
          <a:xfrm>
            <a:off x="318135" y="2647315"/>
            <a:ext cx="884301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lvl="6"/>
            <a:r>
              <a:rPr lang="en-ID" sz="1200" dirty="0" err="1">
                <a:sym typeface="+mn-ea"/>
              </a:rPr>
              <a:t>Metode</a:t>
            </a:r>
            <a:r>
              <a:rPr lang="en-ID" sz="1200" dirty="0">
                <a:sym typeface="+mn-ea"/>
              </a:rPr>
              <a:t> </a:t>
            </a:r>
            <a:r>
              <a:rPr lang="en-ID" sz="1200" dirty="0" err="1">
                <a:sym typeface="+mn-ea"/>
              </a:rPr>
              <a:t>pemodelan</a:t>
            </a:r>
            <a:r>
              <a:rPr lang="en-ID" sz="1200" dirty="0">
                <a:sym typeface="+mn-ea"/>
              </a:rPr>
              <a:t> yang </a:t>
            </a:r>
            <a:r>
              <a:rPr lang="en-ID" sz="1200" dirty="0" err="1">
                <a:sym typeface="+mn-ea"/>
              </a:rPr>
              <a:t>terbaik</a:t>
            </a:r>
            <a:r>
              <a:rPr lang="en-ID" sz="1200" dirty="0">
                <a:sym typeface="+mn-ea"/>
              </a:rPr>
              <a:t> </a:t>
            </a:r>
            <a:r>
              <a:rPr lang="en-ID" sz="1200" dirty="0" err="1">
                <a:sym typeface="+mn-ea"/>
              </a:rPr>
              <a:t>adalah</a:t>
            </a:r>
            <a:r>
              <a:rPr lang="en-ID" sz="1200" dirty="0">
                <a:sym typeface="+mn-ea"/>
              </a:rPr>
              <a:t> </a:t>
            </a:r>
            <a:r>
              <a:rPr lang="en-ID" sz="1200" dirty="0" err="1">
                <a:sym typeface="+mn-ea"/>
              </a:rPr>
              <a:t>dengan</a:t>
            </a:r>
            <a:r>
              <a:rPr lang="en-ID" sz="1200" dirty="0">
                <a:sym typeface="+mn-ea"/>
              </a:rPr>
              <a:t> </a:t>
            </a:r>
            <a:r>
              <a:rPr lang="en-ID" sz="1200" dirty="0" err="1">
                <a:sym typeface="+mn-ea"/>
              </a:rPr>
              <a:t>metode</a:t>
            </a:r>
            <a:r>
              <a:rPr lang="en-ID" sz="1200" dirty="0">
                <a:sym typeface="+mn-ea"/>
              </a:rPr>
              <a:t> </a:t>
            </a:r>
            <a:r>
              <a:rPr lang="en-ID" sz="1200" dirty="0" err="1">
                <a:sym typeface="+mn-ea"/>
              </a:rPr>
              <a:t>regresi</a:t>
            </a:r>
            <a:r>
              <a:rPr lang="en-ID" sz="1200" dirty="0">
                <a:sym typeface="+mn-ea"/>
              </a:rPr>
              <a:t> </a:t>
            </a:r>
            <a:r>
              <a:rPr lang="en-ID" sz="1200" dirty="0" err="1">
                <a:sym typeface="+mn-ea"/>
              </a:rPr>
              <a:t>logistik</a:t>
            </a:r>
            <a:r>
              <a:rPr lang="en-ID" sz="1200" dirty="0">
                <a:sym typeface="+mn-ea"/>
              </a:rPr>
              <a:t> </a:t>
            </a:r>
            <a:r>
              <a:rPr lang="en-ID" sz="1200" dirty="0" err="1">
                <a:sym typeface="+mn-ea"/>
              </a:rPr>
              <a:t>dengan</a:t>
            </a:r>
            <a:r>
              <a:rPr lang="en-ID" sz="1200" dirty="0">
                <a:sym typeface="+mn-ea"/>
              </a:rPr>
              <a:t> </a:t>
            </a:r>
            <a:r>
              <a:rPr lang="en-ID" sz="1200" i="1" dirty="0">
                <a:sym typeface="+mn-ea"/>
              </a:rPr>
              <a:t>Penalty</a:t>
            </a:r>
            <a:r>
              <a:rPr lang="en-ID" sz="1200" dirty="0">
                <a:sym typeface="+mn-ea"/>
              </a:rPr>
              <a:t>  </a:t>
            </a:r>
            <a:r>
              <a:rPr lang="en-ID" sz="1200" i="1" dirty="0">
                <a:sym typeface="+mn-ea"/>
              </a:rPr>
              <a:t>LASSO</a:t>
            </a:r>
            <a:r>
              <a:rPr lang="en-ID" sz="1200" dirty="0">
                <a:sym typeface="+mn-ea"/>
              </a:rPr>
              <a:t>. Model </a:t>
            </a:r>
            <a:r>
              <a:rPr lang="en-ID" sz="1200" dirty="0" err="1">
                <a:sym typeface="+mn-ea"/>
              </a:rPr>
              <a:t>tersebut</a:t>
            </a:r>
            <a:r>
              <a:rPr lang="en-ID" sz="1200" dirty="0">
                <a:sym typeface="+mn-ea"/>
              </a:rPr>
              <a:t> </a:t>
            </a:r>
            <a:r>
              <a:rPr lang="en-ID" sz="1200" dirty="0" err="1">
                <a:sym typeface="+mn-ea"/>
              </a:rPr>
              <a:t>memiliki</a:t>
            </a:r>
            <a:r>
              <a:rPr lang="en-ID" sz="1200" dirty="0">
                <a:sym typeface="+mn-ea"/>
              </a:rPr>
              <a:t> </a:t>
            </a:r>
            <a:endParaRPr lang="en-ID" sz="1200" dirty="0">
              <a:sym typeface="+mn-ea"/>
            </a:endParaRPr>
          </a:p>
          <a:p>
            <a:pPr marL="228600" lvl="6"/>
            <a:r>
              <a:rPr lang="en-ID" sz="1200" dirty="0">
                <a:sym typeface="+mn-ea"/>
              </a:rPr>
              <a:t>AUC </a:t>
            </a:r>
            <a:r>
              <a:rPr lang="en-ID" sz="1200" dirty="0" err="1">
                <a:sym typeface="+mn-ea"/>
              </a:rPr>
              <a:t>tertinggi</a:t>
            </a:r>
            <a:r>
              <a:rPr lang="en-ID" sz="1200" dirty="0">
                <a:sym typeface="+mn-ea"/>
              </a:rPr>
              <a:t> </a:t>
            </a:r>
            <a:r>
              <a:rPr lang="en-ID" sz="1200" dirty="0" err="1">
                <a:sym typeface="+mn-ea"/>
              </a:rPr>
              <a:t>yaitu</a:t>
            </a:r>
            <a:r>
              <a:rPr lang="en-ID" sz="1200" dirty="0">
                <a:sym typeface="+mn-ea"/>
              </a:rPr>
              <a:t> 0.8324 dan </a:t>
            </a:r>
            <a:r>
              <a:rPr lang="en-ID" sz="1200" dirty="0" err="1">
                <a:sym typeface="+mn-ea"/>
              </a:rPr>
              <a:t>akurasi</a:t>
            </a:r>
            <a:r>
              <a:rPr lang="en-ID" sz="1200" dirty="0">
                <a:sym typeface="+mn-ea"/>
              </a:rPr>
              <a:t> </a:t>
            </a:r>
            <a:r>
              <a:rPr lang="en-ID" sz="1200" dirty="0" err="1">
                <a:sym typeface="+mn-ea"/>
              </a:rPr>
              <a:t>senilai</a:t>
            </a:r>
            <a:r>
              <a:rPr lang="en-ID" sz="1200" dirty="0">
                <a:sym typeface="+mn-ea"/>
              </a:rPr>
              <a:t> 84.18%</a:t>
            </a:r>
            <a:endParaRPr lang="en-ID" sz="1200" dirty="0"/>
          </a:p>
          <a:p>
            <a:pPr marL="228600" lvl="6"/>
            <a:r>
              <a:rPr lang="en-ID" sz="1200" dirty="0" err="1">
                <a:sym typeface="+mn-ea"/>
              </a:rPr>
              <a:t>Variabel-variabel</a:t>
            </a:r>
            <a:r>
              <a:rPr lang="en-ID" sz="1200" dirty="0">
                <a:sym typeface="+mn-ea"/>
              </a:rPr>
              <a:t> yang </a:t>
            </a:r>
            <a:r>
              <a:rPr lang="en-ID" sz="1200" dirty="0" err="1">
                <a:sym typeface="+mn-ea"/>
              </a:rPr>
              <a:t>secara</a:t>
            </a:r>
            <a:r>
              <a:rPr lang="en-ID" sz="1200" dirty="0">
                <a:sym typeface="+mn-ea"/>
              </a:rPr>
              <a:t> </a:t>
            </a:r>
            <a:r>
              <a:rPr lang="en-ID" sz="1200" dirty="0" err="1">
                <a:sym typeface="+mn-ea"/>
              </a:rPr>
              <a:t>signifikan</a:t>
            </a:r>
            <a:r>
              <a:rPr lang="en-ID" sz="1200" dirty="0">
                <a:sym typeface="+mn-ea"/>
              </a:rPr>
              <a:t> </a:t>
            </a:r>
            <a:r>
              <a:rPr lang="en-ID" sz="1200" dirty="0" err="1">
                <a:sym typeface="+mn-ea"/>
              </a:rPr>
              <a:t>mempengaruhi</a:t>
            </a:r>
            <a:r>
              <a:rPr lang="en-ID" sz="1200" dirty="0">
                <a:sym typeface="+mn-ea"/>
              </a:rPr>
              <a:t> </a:t>
            </a:r>
            <a:r>
              <a:rPr lang="en-ID" sz="1200" dirty="0" err="1">
                <a:sym typeface="+mn-ea"/>
              </a:rPr>
              <a:t>pelanggan</a:t>
            </a:r>
            <a:r>
              <a:rPr lang="en-ID" sz="1200" dirty="0">
                <a:sym typeface="+mn-ea"/>
              </a:rPr>
              <a:t> </a:t>
            </a:r>
            <a:r>
              <a:rPr lang="en-ID" sz="1200" dirty="0" err="1">
                <a:sym typeface="+mn-ea"/>
              </a:rPr>
              <a:t>melakukan</a:t>
            </a:r>
            <a:r>
              <a:rPr lang="en-ID" sz="1200" dirty="0">
                <a:sym typeface="+mn-ea"/>
              </a:rPr>
              <a:t> </a:t>
            </a:r>
            <a:r>
              <a:rPr lang="en-ID" sz="1200" i="1" dirty="0">
                <a:sym typeface="+mn-ea"/>
              </a:rPr>
              <a:t>Churn </a:t>
            </a:r>
            <a:r>
              <a:rPr lang="en-ID" sz="1200" dirty="0" err="1">
                <a:sym typeface="+mn-ea"/>
              </a:rPr>
              <a:t>yaitu</a:t>
            </a:r>
            <a:r>
              <a:rPr lang="en-ID" sz="1200" dirty="0">
                <a:sym typeface="+mn-ea"/>
              </a:rPr>
              <a:t> Divisi, </a:t>
            </a:r>
            <a:r>
              <a:rPr lang="en-ID" sz="1200" i="1" dirty="0" err="1">
                <a:sym typeface="+mn-ea"/>
              </a:rPr>
              <a:t>Category,</a:t>
            </a:r>
            <a:r>
              <a:rPr lang="en-ID" sz="1200" dirty="0" err="1">
                <a:sym typeface="+mn-ea"/>
              </a:rPr>
              <a:t>Lama</a:t>
            </a:r>
            <a:r>
              <a:rPr lang="en-ID" sz="1200" dirty="0">
                <a:sym typeface="+mn-ea"/>
              </a:rPr>
              <a:t> </a:t>
            </a:r>
            <a:r>
              <a:rPr lang="en-ID" sz="1200" dirty="0" err="1">
                <a:sym typeface="+mn-ea"/>
              </a:rPr>
              <a:t>Pemakaian</a:t>
            </a:r>
            <a:r>
              <a:rPr lang="en-ID" sz="1200" dirty="0">
                <a:sym typeface="+mn-ea"/>
              </a:rPr>
              <a:t>,Status </a:t>
            </a:r>
            <a:r>
              <a:rPr lang="en-ID" sz="1200" dirty="0" err="1">
                <a:sym typeface="+mn-ea"/>
              </a:rPr>
              <a:t>Telepon</a:t>
            </a:r>
            <a:r>
              <a:rPr lang="en-ID" sz="1200" dirty="0">
                <a:sym typeface="+mn-ea"/>
              </a:rPr>
              <a:t>, Status TV, </a:t>
            </a:r>
            <a:r>
              <a:rPr lang="en-ID" sz="1200" dirty="0" err="1">
                <a:sym typeface="+mn-ea"/>
              </a:rPr>
              <a:t>Teknologi</a:t>
            </a:r>
            <a:r>
              <a:rPr lang="en-ID" sz="1200" dirty="0">
                <a:sym typeface="+mn-ea"/>
              </a:rPr>
              <a:t>, </a:t>
            </a:r>
            <a:r>
              <a:rPr lang="en-ID" sz="1200" i="1" dirty="0">
                <a:sym typeface="+mn-ea"/>
              </a:rPr>
              <a:t>Speed, Bill</a:t>
            </a:r>
            <a:r>
              <a:rPr lang="en-ID" sz="1200" dirty="0">
                <a:sym typeface="+mn-ea"/>
              </a:rPr>
              <a:t>, Kelas </a:t>
            </a:r>
            <a:r>
              <a:rPr lang="en-ID" sz="1200" dirty="0" err="1">
                <a:sym typeface="+mn-ea"/>
              </a:rPr>
              <a:t>Pelanggan</a:t>
            </a:r>
            <a:r>
              <a:rPr lang="en-ID" sz="1200" dirty="0">
                <a:sym typeface="+mn-ea"/>
              </a:rPr>
              <a:t> dan </a:t>
            </a:r>
            <a:r>
              <a:rPr lang="en-ID" sz="1200" dirty="0" err="1">
                <a:sym typeface="+mn-ea"/>
              </a:rPr>
              <a:t>Paket</a:t>
            </a:r>
            <a:r>
              <a:rPr lang="en-ID" sz="1200" dirty="0">
                <a:sym typeface="+mn-ea"/>
              </a:rPr>
              <a:t> </a:t>
            </a:r>
            <a:r>
              <a:rPr lang="en-ID" sz="1200" dirty="0" err="1">
                <a:sym typeface="+mn-ea"/>
              </a:rPr>
              <a:t>Pelanggan</a:t>
            </a:r>
            <a:r>
              <a:rPr lang="en-ID" sz="1200" dirty="0">
                <a:sym typeface="+mn-ea"/>
              </a:rPr>
              <a:t> </a:t>
            </a:r>
            <a:endParaRPr lang="en-ID" sz="1200" dirty="0"/>
          </a:p>
          <a:p>
            <a:pPr marL="171450" indent="-171450" algn="l">
              <a:buFont typeface="Arial" panose="020B0604020202020204" pitchFamily="34" charset="0"/>
              <a:buChar char="•"/>
            </a:pPr>
            <a:r>
              <a:rPr lang="en-ID" sz="1200" dirty="0"/>
              <a:t>Hasil </a:t>
            </a:r>
            <a:r>
              <a:rPr lang="en-ID" sz="1200" dirty="0" err="1"/>
              <a:t>analisis</a:t>
            </a:r>
            <a:r>
              <a:rPr lang="en-ID" sz="1200" dirty="0"/>
              <a:t> </a:t>
            </a:r>
            <a:r>
              <a:rPr lang="en-ID" sz="1200" dirty="0" err="1"/>
              <a:t>dengan</a:t>
            </a:r>
            <a:r>
              <a:rPr lang="en-ID" sz="1200" dirty="0"/>
              <a:t> </a:t>
            </a:r>
            <a:r>
              <a:rPr lang="en-ID" sz="1200" dirty="0" err="1"/>
              <a:t>penggabungan</a:t>
            </a:r>
            <a:r>
              <a:rPr lang="en-ID" sz="1200" dirty="0"/>
              <a:t> </a:t>
            </a:r>
            <a:r>
              <a:rPr lang="en-ID" sz="1200" dirty="0" err="1"/>
              <a:t>analisis</a:t>
            </a:r>
            <a:r>
              <a:rPr lang="en-ID" sz="1200" dirty="0"/>
              <a:t> </a:t>
            </a:r>
            <a:r>
              <a:rPr lang="en-ID" sz="1200" dirty="0" err="1"/>
              <a:t>pembauran</a:t>
            </a:r>
            <a:r>
              <a:rPr lang="en-ID" sz="1200" dirty="0"/>
              <a:t> </a:t>
            </a:r>
            <a:r>
              <a:rPr lang="en-ID" sz="1200" dirty="0" err="1"/>
              <a:t>pemasaran</a:t>
            </a:r>
            <a:r>
              <a:rPr lang="en-ID" sz="1200" dirty="0"/>
              <a:t> </a:t>
            </a:r>
            <a:r>
              <a:rPr lang="en-ID" sz="1200" dirty="0" err="1"/>
              <a:t>untuk</a:t>
            </a:r>
            <a:r>
              <a:rPr lang="en-ID" sz="1200" dirty="0"/>
              <a:t> </a:t>
            </a:r>
            <a:r>
              <a:rPr lang="en-ID" sz="1200" dirty="0" err="1"/>
              <a:t>kebijakan</a:t>
            </a:r>
            <a:r>
              <a:rPr lang="en-ID" sz="1200" dirty="0"/>
              <a:t> yang </a:t>
            </a:r>
            <a:r>
              <a:rPr lang="en-ID" sz="1200" dirty="0" err="1"/>
              <a:t>perlu</a:t>
            </a:r>
            <a:r>
              <a:rPr lang="en-ID" sz="1200" dirty="0"/>
              <a:t> </a:t>
            </a:r>
            <a:r>
              <a:rPr lang="en-ID" sz="1200" dirty="0" err="1"/>
              <a:t>dilakukan</a:t>
            </a:r>
            <a:r>
              <a:rPr lang="en-ID" sz="1200" dirty="0"/>
              <a:t> </a:t>
            </a:r>
            <a:r>
              <a:rPr lang="en-ID" sz="1200" dirty="0" err="1"/>
              <a:t>untuk</a:t>
            </a:r>
            <a:r>
              <a:rPr lang="en-ID" sz="1200" dirty="0"/>
              <a:t> </a:t>
            </a:r>
            <a:r>
              <a:rPr lang="en-ID" sz="1200" dirty="0" err="1"/>
              <a:t>mengurangi</a:t>
            </a:r>
            <a:r>
              <a:rPr lang="en-ID" sz="1200" dirty="0"/>
              <a:t> </a:t>
            </a:r>
            <a:r>
              <a:rPr lang="en-ID" sz="1200" dirty="0" err="1"/>
              <a:t>pelanggan</a:t>
            </a:r>
            <a:r>
              <a:rPr lang="en-ID" sz="1200" dirty="0"/>
              <a:t> </a:t>
            </a:r>
            <a:r>
              <a:rPr lang="en-ID" sz="1200" i="1" dirty="0"/>
              <a:t>Churn. </a:t>
            </a:r>
            <a:endParaRPr lang="en-ID" sz="1200" i="1" dirty="0"/>
          </a:p>
          <a:p>
            <a:pPr marL="182880" lvl="6" indent="-182880"/>
            <a:r>
              <a:rPr lang="en-ID" sz="1200" dirty="0" err="1">
                <a:latin typeface="+mj-lt"/>
              </a:rPr>
              <a:t>Kebijakan</a:t>
            </a:r>
            <a:r>
              <a:rPr lang="en-ID" sz="1200" dirty="0">
                <a:latin typeface="+mj-lt"/>
              </a:rPr>
              <a:t> yang </a:t>
            </a:r>
            <a:r>
              <a:rPr lang="en-ID" sz="1200" dirty="0" err="1">
                <a:latin typeface="+mj-lt"/>
              </a:rPr>
              <a:t>diambil</a:t>
            </a:r>
            <a:r>
              <a:rPr lang="en-ID" sz="1200" dirty="0">
                <a:latin typeface="+mj-lt"/>
              </a:rPr>
              <a:t> </a:t>
            </a:r>
            <a:r>
              <a:rPr lang="en-ID" sz="1200" dirty="0" err="1">
                <a:latin typeface="+mj-lt"/>
              </a:rPr>
              <a:t>untuk</a:t>
            </a:r>
            <a:r>
              <a:rPr lang="en-ID" sz="1200" dirty="0">
                <a:latin typeface="+mj-lt"/>
              </a:rPr>
              <a:t> </a:t>
            </a:r>
            <a:r>
              <a:rPr lang="en-ID" sz="1200" dirty="0" err="1">
                <a:latin typeface="+mj-lt"/>
              </a:rPr>
              <a:t>pelanggan</a:t>
            </a:r>
            <a:r>
              <a:rPr lang="en-ID" sz="1200" dirty="0">
                <a:latin typeface="+mj-lt"/>
              </a:rPr>
              <a:t> yang </a:t>
            </a:r>
            <a:r>
              <a:rPr lang="en-ID" sz="1200" dirty="0" err="1">
                <a:latin typeface="+mj-lt"/>
              </a:rPr>
              <a:t>dengan</a:t>
            </a:r>
            <a:r>
              <a:rPr lang="en-ID" sz="1200" dirty="0">
                <a:latin typeface="+mj-lt"/>
              </a:rPr>
              <a:t> </a:t>
            </a:r>
            <a:r>
              <a:rPr lang="en-ID" sz="1200" i="1" dirty="0">
                <a:latin typeface="+mj-lt"/>
              </a:rPr>
              <a:t>Speed</a:t>
            </a:r>
            <a:r>
              <a:rPr lang="en-ID" sz="1200" dirty="0">
                <a:latin typeface="+mj-lt"/>
              </a:rPr>
              <a:t> 20-100 Mbps, </a:t>
            </a:r>
            <a:r>
              <a:rPr lang="en-ID" sz="1200" dirty="0" err="1">
                <a:latin typeface="+mj-lt"/>
              </a:rPr>
              <a:t>kelas</a:t>
            </a:r>
            <a:r>
              <a:rPr lang="en-ID" sz="1200" dirty="0">
                <a:latin typeface="+mj-lt"/>
              </a:rPr>
              <a:t> </a:t>
            </a:r>
            <a:r>
              <a:rPr lang="en-ID" sz="1200" dirty="0" err="1">
                <a:latin typeface="+mj-lt"/>
              </a:rPr>
              <a:t>pelanggan</a:t>
            </a:r>
            <a:r>
              <a:rPr lang="en-ID" sz="1200" dirty="0">
                <a:latin typeface="+mj-lt"/>
              </a:rPr>
              <a:t> </a:t>
            </a:r>
            <a:r>
              <a:rPr lang="en-ID" sz="1200" i="1" dirty="0">
                <a:latin typeface="+mj-lt"/>
              </a:rPr>
              <a:t>Titanium</a:t>
            </a:r>
            <a:r>
              <a:rPr lang="en-ID" sz="1200" dirty="0">
                <a:latin typeface="+mj-lt"/>
              </a:rPr>
              <a:t> lama </a:t>
            </a:r>
            <a:r>
              <a:rPr lang="en-ID" sz="1200" dirty="0" err="1">
                <a:latin typeface="+mj-lt"/>
              </a:rPr>
              <a:t>pemakaian</a:t>
            </a:r>
            <a:r>
              <a:rPr lang="en-ID" sz="1200" dirty="0">
                <a:latin typeface="+mj-lt"/>
              </a:rPr>
              <a:t> </a:t>
            </a:r>
            <a:r>
              <a:rPr lang="en-ID" sz="1200" dirty="0" err="1">
                <a:latin typeface="+mj-lt"/>
              </a:rPr>
              <a:t>tinggi</a:t>
            </a:r>
            <a:r>
              <a:rPr lang="en-ID" sz="1200" dirty="0">
                <a:latin typeface="+mj-lt"/>
              </a:rPr>
              <a:t> </a:t>
            </a:r>
            <a:r>
              <a:rPr lang="en-ID" sz="1200" dirty="0" err="1">
                <a:latin typeface="+mj-lt"/>
              </a:rPr>
              <a:t>maka</a:t>
            </a:r>
            <a:r>
              <a:rPr lang="en-ID" sz="1200" dirty="0">
                <a:latin typeface="+mj-lt"/>
              </a:rPr>
              <a:t> </a:t>
            </a:r>
            <a:r>
              <a:rPr lang="en-ID" sz="1200" dirty="0" err="1">
                <a:latin typeface="+mj-lt"/>
              </a:rPr>
              <a:t>perlu</a:t>
            </a:r>
            <a:r>
              <a:rPr lang="en-ID" sz="1200" dirty="0">
                <a:latin typeface="+mj-lt"/>
              </a:rPr>
              <a:t> </a:t>
            </a:r>
            <a:r>
              <a:rPr lang="en-ID" sz="1200" dirty="0" err="1">
                <a:latin typeface="+mj-lt"/>
              </a:rPr>
              <a:t>kebijakan</a:t>
            </a:r>
            <a:r>
              <a:rPr lang="en-ID" sz="1200" dirty="0">
                <a:latin typeface="+mj-lt"/>
              </a:rPr>
              <a:t> yang </a:t>
            </a:r>
            <a:r>
              <a:rPr lang="en-ID" sz="1200" dirty="0" err="1">
                <a:latin typeface="+mj-lt"/>
              </a:rPr>
              <a:t>sesuai</a:t>
            </a:r>
            <a:r>
              <a:rPr lang="en-ID" sz="1200" dirty="0">
                <a:latin typeface="+mj-lt"/>
              </a:rPr>
              <a:t> </a:t>
            </a:r>
            <a:r>
              <a:rPr lang="en-ID" sz="1200" dirty="0" err="1">
                <a:latin typeface="+mj-lt"/>
              </a:rPr>
              <a:t>adalah</a:t>
            </a:r>
            <a:r>
              <a:rPr lang="en-ID" sz="1200" dirty="0">
                <a:latin typeface="+mj-lt"/>
              </a:rPr>
              <a:t> </a:t>
            </a:r>
            <a:r>
              <a:rPr lang="en-ID" sz="1200" dirty="0" err="1">
                <a:latin typeface="+mj-lt"/>
              </a:rPr>
              <a:t>dengan</a:t>
            </a:r>
            <a:r>
              <a:rPr lang="en-ID" sz="1200" dirty="0">
                <a:latin typeface="+mj-lt"/>
              </a:rPr>
              <a:t> </a:t>
            </a:r>
            <a:r>
              <a:rPr lang="en-ID" sz="1200" dirty="0" err="1">
                <a:latin typeface="+mj-lt"/>
              </a:rPr>
              <a:t>penawaran</a:t>
            </a:r>
            <a:r>
              <a:rPr lang="en-ID" sz="1200" dirty="0">
                <a:latin typeface="+mj-lt"/>
              </a:rPr>
              <a:t> </a:t>
            </a:r>
            <a:r>
              <a:rPr lang="en-ID" sz="1200" i="1" dirty="0">
                <a:latin typeface="+mj-lt"/>
              </a:rPr>
              <a:t>gimmick </a:t>
            </a:r>
            <a:r>
              <a:rPr lang="en-ID" sz="1200" dirty="0">
                <a:latin typeface="+mj-lt"/>
              </a:rPr>
              <a:t>yang </a:t>
            </a:r>
            <a:r>
              <a:rPr lang="en-ID" sz="1200" dirty="0" err="1">
                <a:latin typeface="+mj-lt"/>
              </a:rPr>
              <a:t>menarik</a:t>
            </a:r>
            <a:r>
              <a:rPr lang="en-ID" sz="1200" dirty="0">
                <a:latin typeface="+mj-lt"/>
              </a:rPr>
              <a:t> </a:t>
            </a:r>
            <a:r>
              <a:rPr lang="en-ID" sz="1200" dirty="0" err="1">
                <a:latin typeface="+mj-lt"/>
              </a:rPr>
              <a:t>seperti</a:t>
            </a:r>
            <a:r>
              <a:rPr lang="en-ID" sz="1200" dirty="0">
                <a:latin typeface="+mj-lt"/>
              </a:rPr>
              <a:t> </a:t>
            </a:r>
            <a:r>
              <a:rPr lang="en-ID" sz="1200" dirty="0" err="1">
                <a:latin typeface="+mj-lt"/>
              </a:rPr>
              <a:t>penawaran</a:t>
            </a:r>
            <a:r>
              <a:rPr lang="en-ID" sz="1200" dirty="0">
                <a:latin typeface="+mj-lt"/>
              </a:rPr>
              <a:t> </a:t>
            </a:r>
            <a:r>
              <a:rPr lang="en-ID" sz="1200" dirty="0" err="1">
                <a:latin typeface="+mj-lt"/>
              </a:rPr>
              <a:t>penambahan</a:t>
            </a:r>
            <a:r>
              <a:rPr lang="en-ID" sz="1200" dirty="0">
                <a:latin typeface="+mj-lt"/>
              </a:rPr>
              <a:t> </a:t>
            </a:r>
            <a:r>
              <a:rPr lang="en-ID" sz="1200" dirty="0" err="1">
                <a:latin typeface="+mj-lt"/>
              </a:rPr>
              <a:t>fitur</a:t>
            </a:r>
            <a:r>
              <a:rPr lang="en-ID" sz="1200" dirty="0">
                <a:latin typeface="+mj-lt"/>
              </a:rPr>
              <a:t> </a:t>
            </a:r>
            <a:r>
              <a:rPr lang="en-ID" sz="1200" dirty="0" err="1">
                <a:latin typeface="+mj-lt"/>
              </a:rPr>
              <a:t>dengan</a:t>
            </a:r>
            <a:r>
              <a:rPr lang="en-ID" sz="1200" dirty="0">
                <a:latin typeface="+mj-lt"/>
              </a:rPr>
              <a:t> promo free dan </a:t>
            </a:r>
            <a:r>
              <a:rPr lang="en-ID" sz="1200" i="1" dirty="0">
                <a:latin typeface="+mj-lt"/>
              </a:rPr>
              <a:t>loyalty </a:t>
            </a:r>
            <a:r>
              <a:rPr lang="en-ID" sz="1200" dirty="0">
                <a:latin typeface="+mj-lt"/>
              </a:rPr>
              <a:t>program</a:t>
            </a:r>
            <a:endParaRPr lang="en-ID" sz="1200" dirty="0">
              <a:latin typeface="+mj-lt"/>
            </a:endParaRPr>
          </a:p>
          <a:p>
            <a:pPr marL="182880" lvl="6" indent="-182880"/>
            <a:r>
              <a:rPr lang="en-ID" sz="1200" dirty="0" err="1">
                <a:latin typeface="+mj-lt"/>
              </a:rPr>
              <a:t>Kebijakan</a:t>
            </a:r>
            <a:r>
              <a:rPr lang="en-ID" sz="1200" dirty="0">
                <a:latin typeface="+mj-lt"/>
              </a:rPr>
              <a:t> yang </a:t>
            </a:r>
            <a:r>
              <a:rPr lang="en-ID" sz="1200" dirty="0" err="1">
                <a:latin typeface="+mj-lt"/>
              </a:rPr>
              <a:t>diambil</a:t>
            </a:r>
            <a:r>
              <a:rPr lang="en-ID" sz="1200" dirty="0">
                <a:latin typeface="+mj-lt"/>
              </a:rPr>
              <a:t> </a:t>
            </a:r>
            <a:r>
              <a:rPr lang="en-ID" sz="1200" dirty="0" err="1">
                <a:latin typeface="+mj-lt"/>
              </a:rPr>
              <a:t>untuk</a:t>
            </a:r>
            <a:r>
              <a:rPr lang="en-ID" sz="1200" dirty="0">
                <a:latin typeface="+mj-lt"/>
              </a:rPr>
              <a:t> </a:t>
            </a:r>
            <a:r>
              <a:rPr lang="en-ID" sz="1200" dirty="0" err="1">
                <a:latin typeface="+mj-lt"/>
              </a:rPr>
              <a:t>pelanggan</a:t>
            </a:r>
            <a:r>
              <a:rPr lang="en-ID" sz="1200" dirty="0">
                <a:latin typeface="+mj-lt"/>
              </a:rPr>
              <a:t> yang </a:t>
            </a:r>
            <a:r>
              <a:rPr lang="en-ID" sz="1200" dirty="0" err="1">
                <a:latin typeface="+mj-lt"/>
              </a:rPr>
              <a:t>dengan</a:t>
            </a:r>
            <a:r>
              <a:rPr lang="en-ID" sz="1200" dirty="0">
                <a:latin typeface="+mj-lt"/>
              </a:rPr>
              <a:t> </a:t>
            </a:r>
            <a:r>
              <a:rPr lang="en-ID" sz="1200" i="1" dirty="0">
                <a:latin typeface="+mj-lt"/>
              </a:rPr>
              <a:t>Speed</a:t>
            </a:r>
            <a:r>
              <a:rPr lang="en-ID" sz="1200" dirty="0">
                <a:latin typeface="+mj-lt"/>
              </a:rPr>
              <a:t> 2-10 Mbps, </a:t>
            </a:r>
            <a:r>
              <a:rPr lang="en-ID" sz="1200" dirty="0" err="1">
                <a:latin typeface="+mj-lt"/>
              </a:rPr>
              <a:t>kelas</a:t>
            </a:r>
            <a:r>
              <a:rPr lang="en-ID" sz="1200" dirty="0">
                <a:latin typeface="+mj-lt"/>
              </a:rPr>
              <a:t> </a:t>
            </a:r>
            <a:r>
              <a:rPr lang="en-ID" sz="1200" dirty="0" err="1">
                <a:latin typeface="+mj-lt"/>
              </a:rPr>
              <a:t>pelanggan</a:t>
            </a:r>
            <a:r>
              <a:rPr lang="en-ID" sz="1200" dirty="0">
                <a:latin typeface="+mj-lt"/>
              </a:rPr>
              <a:t> </a:t>
            </a:r>
            <a:r>
              <a:rPr lang="en-ID" sz="1200" i="1" dirty="0">
                <a:latin typeface="+mj-lt"/>
              </a:rPr>
              <a:t>Silver</a:t>
            </a:r>
            <a:r>
              <a:rPr lang="en-ID" sz="1200" dirty="0">
                <a:latin typeface="+mj-lt"/>
              </a:rPr>
              <a:t>, lama </a:t>
            </a:r>
            <a:r>
              <a:rPr lang="en-ID" sz="1200" dirty="0" err="1">
                <a:latin typeface="+mj-lt"/>
              </a:rPr>
              <a:t>pemakaian</a:t>
            </a:r>
            <a:r>
              <a:rPr lang="en-ID" sz="1200" dirty="0">
                <a:latin typeface="+mj-lt"/>
              </a:rPr>
              <a:t> </a:t>
            </a:r>
            <a:r>
              <a:rPr lang="en-ID" sz="1200" dirty="0" err="1">
                <a:latin typeface="+mj-lt"/>
              </a:rPr>
              <a:t>tinggi</a:t>
            </a:r>
            <a:r>
              <a:rPr lang="en-ID" sz="1200" dirty="0">
                <a:latin typeface="+mj-lt"/>
              </a:rPr>
              <a:t> </a:t>
            </a:r>
            <a:r>
              <a:rPr lang="en-ID" sz="1200" dirty="0" err="1">
                <a:latin typeface="+mj-lt"/>
              </a:rPr>
              <a:t>maka</a:t>
            </a:r>
            <a:r>
              <a:rPr lang="en-ID" sz="1200" dirty="0">
                <a:latin typeface="+mj-lt"/>
              </a:rPr>
              <a:t> </a:t>
            </a:r>
            <a:r>
              <a:rPr lang="en-ID" sz="1200" dirty="0" err="1">
                <a:latin typeface="+mj-lt"/>
              </a:rPr>
              <a:t>perlu</a:t>
            </a:r>
            <a:r>
              <a:rPr lang="en-ID" sz="1200" dirty="0">
                <a:latin typeface="+mj-lt"/>
              </a:rPr>
              <a:t> </a:t>
            </a:r>
            <a:r>
              <a:rPr lang="en-ID" sz="1200" dirty="0" err="1">
                <a:latin typeface="+mj-lt"/>
              </a:rPr>
              <a:t>kebijakan</a:t>
            </a:r>
            <a:r>
              <a:rPr lang="en-ID" sz="1200" dirty="0">
                <a:latin typeface="+mj-lt"/>
              </a:rPr>
              <a:t> yang </a:t>
            </a:r>
            <a:r>
              <a:rPr lang="en-ID" sz="1200" dirty="0" err="1">
                <a:latin typeface="+mj-lt"/>
              </a:rPr>
              <a:t>sesuai</a:t>
            </a:r>
            <a:r>
              <a:rPr lang="en-ID" sz="1200" dirty="0">
                <a:latin typeface="+mj-lt"/>
              </a:rPr>
              <a:t> </a:t>
            </a:r>
            <a:r>
              <a:rPr lang="en-ID" sz="1200" dirty="0" err="1">
                <a:latin typeface="+mj-lt"/>
              </a:rPr>
              <a:t>adalah</a:t>
            </a:r>
            <a:r>
              <a:rPr lang="en-ID" sz="1200" dirty="0">
                <a:latin typeface="+mj-lt"/>
              </a:rPr>
              <a:t> </a:t>
            </a:r>
            <a:r>
              <a:rPr lang="en-ID" sz="1200" dirty="0" err="1">
                <a:latin typeface="+mj-lt"/>
              </a:rPr>
              <a:t>pemberian</a:t>
            </a:r>
            <a:r>
              <a:rPr lang="en-ID" sz="1200" dirty="0">
                <a:latin typeface="+mj-lt"/>
              </a:rPr>
              <a:t> </a:t>
            </a:r>
            <a:r>
              <a:rPr lang="en-ID" sz="1200" dirty="0" err="1">
                <a:latin typeface="+mj-lt"/>
              </a:rPr>
              <a:t>harga</a:t>
            </a:r>
            <a:r>
              <a:rPr lang="en-ID" sz="1200" dirty="0">
                <a:latin typeface="+mj-lt"/>
              </a:rPr>
              <a:t> promo </a:t>
            </a:r>
            <a:r>
              <a:rPr lang="en-ID" sz="1200" dirty="0" err="1">
                <a:latin typeface="+mj-lt"/>
              </a:rPr>
              <a:t>atau</a:t>
            </a:r>
            <a:r>
              <a:rPr lang="en-ID" sz="1200" dirty="0">
                <a:latin typeface="+mj-lt"/>
              </a:rPr>
              <a:t> </a:t>
            </a:r>
            <a:r>
              <a:rPr lang="en-ID" sz="1200" dirty="0" err="1">
                <a:latin typeface="+mj-lt"/>
              </a:rPr>
              <a:t>isolir</a:t>
            </a:r>
            <a:r>
              <a:rPr lang="en-ID" sz="1200" dirty="0">
                <a:latin typeface="+mj-lt"/>
              </a:rPr>
              <a:t> </a:t>
            </a:r>
            <a:r>
              <a:rPr lang="en-ID" sz="1200" dirty="0" err="1">
                <a:latin typeface="+mj-lt"/>
              </a:rPr>
              <a:t>sementara</a:t>
            </a:r>
            <a:r>
              <a:rPr lang="en-ID" sz="1200" dirty="0">
                <a:latin typeface="+mj-lt"/>
              </a:rPr>
              <a:t> </a:t>
            </a:r>
            <a:r>
              <a:rPr lang="en-ID" sz="1200" dirty="0" err="1">
                <a:latin typeface="+mj-lt"/>
              </a:rPr>
              <a:t>kebijakan</a:t>
            </a:r>
            <a:r>
              <a:rPr lang="en-ID" sz="1200" dirty="0">
                <a:latin typeface="+mj-lt"/>
              </a:rPr>
              <a:t> </a:t>
            </a:r>
            <a:r>
              <a:rPr lang="en-ID" sz="1200" dirty="0" err="1">
                <a:latin typeface="+mj-lt"/>
              </a:rPr>
              <a:t>isolir</a:t>
            </a:r>
            <a:r>
              <a:rPr lang="en-ID" sz="1200" dirty="0">
                <a:latin typeface="+mj-lt"/>
              </a:rPr>
              <a:t> </a:t>
            </a:r>
            <a:r>
              <a:rPr lang="en-ID" sz="1200" dirty="0" err="1">
                <a:latin typeface="+mj-lt"/>
              </a:rPr>
              <a:t>sementara</a:t>
            </a:r>
            <a:r>
              <a:rPr lang="en-ID" sz="1200" dirty="0">
                <a:latin typeface="+mj-lt"/>
              </a:rPr>
              <a:t> </a:t>
            </a:r>
            <a:r>
              <a:rPr lang="en-ID" sz="1200" dirty="0" err="1">
                <a:latin typeface="+mj-lt"/>
              </a:rPr>
              <a:t>untuk</a:t>
            </a:r>
            <a:r>
              <a:rPr lang="en-ID" sz="1200" dirty="0">
                <a:latin typeface="+mj-lt"/>
              </a:rPr>
              <a:t> </a:t>
            </a:r>
            <a:r>
              <a:rPr lang="en-ID" sz="1200" dirty="0" err="1">
                <a:latin typeface="+mj-lt"/>
              </a:rPr>
              <a:t>pelanggan</a:t>
            </a:r>
            <a:r>
              <a:rPr lang="en-ID" sz="1200" dirty="0">
                <a:latin typeface="+mj-lt"/>
              </a:rPr>
              <a:t> yang </a:t>
            </a:r>
            <a:r>
              <a:rPr lang="en-ID" sz="1200" dirty="0" err="1">
                <a:latin typeface="+mj-lt"/>
              </a:rPr>
              <a:t>masih</a:t>
            </a:r>
            <a:r>
              <a:rPr lang="en-ID" sz="1200" dirty="0">
                <a:latin typeface="+mj-lt"/>
              </a:rPr>
              <a:t> </a:t>
            </a:r>
            <a:r>
              <a:rPr lang="en-ID" sz="1200" dirty="0" err="1">
                <a:latin typeface="+mj-lt"/>
              </a:rPr>
              <a:t>membutuhkan</a:t>
            </a:r>
            <a:r>
              <a:rPr lang="en-ID" sz="1200" dirty="0">
                <a:latin typeface="+mj-lt"/>
              </a:rPr>
              <a:t>.</a:t>
            </a:r>
            <a:endParaRPr lang="en-ID" sz="1200" dirty="0">
              <a:latin typeface="+mj-lt"/>
            </a:endParaRPr>
          </a:p>
          <a:p>
            <a:pPr marL="182880" lvl="6" indent="-182880"/>
            <a:r>
              <a:rPr lang="en-ID" sz="1200" dirty="0" err="1">
                <a:latin typeface="+mj-lt"/>
              </a:rPr>
              <a:t>Kebijakan</a:t>
            </a:r>
            <a:r>
              <a:rPr lang="en-ID" sz="1200" dirty="0">
                <a:latin typeface="+mj-lt"/>
              </a:rPr>
              <a:t> </a:t>
            </a:r>
            <a:r>
              <a:rPr lang="en-ID" sz="1200" dirty="0" err="1">
                <a:latin typeface="+mj-lt"/>
              </a:rPr>
              <a:t>dengan</a:t>
            </a:r>
            <a:r>
              <a:rPr lang="en-ID" sz="1200" dirty="0">
                <a:latin typeface="+mj-lt"/>
              </a:rPr>
              <a:t> </a:t>
            </a:r>
            <a:r>
              <a:rPr lang="en-ID" sz="1200" dirty="0" err="1">
                <a:latin typeface="+mj-lt"/>
              </a:rPr>
              <a:t>penilaian</a:t>
            </a:r>
            <a:r>
              <a:rPr lang="en-ID" sz="1200" dirty="0">
                <a:latin typeface="+mj-lt"/>
              </a:rPr>
              <a:t> KPI pada </a:t>
            </a:r>
            <a:r>
              <a:rPr lang="en-ID" sz="1200" dirty="0" err="1">
                <a:latin typeface="+mj-lt"/>
              </a:rPr>
              <a:t>sektor</a:t>
            </a:r>
            <a:r>
              <a:rPr lang="en-ID" sz="1200" dirty="0">
                <a:latin typeface="+mj-lt"/>
              </a:rPr>
              <a:t> yang </a:t>
            </a:r>
            <a:r>
              <a:rPr lang="en-ID" sz="1200" dirty="0" err="1">
                <a:latin typeface="+mj-lt"/>
              </a:rPr>
              <a:t>melakukan</a:t>
            </a:r>
            <a:r>
              <a:rPr lang="en-ID" sz="1200" dirty="0">
                <a:latin typeface="+mj-lt"/>
              </a:rPr>
              <a:t> </a:t>
            </a:r>
            <a:r>
              <a:rPr lang="en-ID" sz="1200" dirty="0" err="1">
                <a:latin typeface="+mj-lt"/>
              </a:rPr>
              <a:t>penawaran</a:t>
            </a:r>
            <a:r>
              <a:rPr lang="en-ID" sz="1200" dirty="0">
                <a:latin typeface="+mj-lt"/>
              </a:rPr>
              <a:t> </a:t>
            </a:r>
            <a:r>
              <a:rPr lang="en-ID" sz="1200" dirty="0" err="1">
                <a:latin typeface="+mj-lt"/>
              </a:rPr>
              <a:t>retensi</a:t>
            </a:r>
            <a:r>
              <a:rPr lang="en-ID" sz="1200" dirty="0">
                <a:latin typeface="+mj-lt"/>
              </a:rPr>
              <a:t>. KPI yang </a:t>
            </a:r>
            <a:r>
              <a:rPr lang="en-ID" sz="1200" dirty="0" err="1">
                <a:latin typeface="+mj-lt"/>
              </a:rPr>
              <a:t>perlu</a:t>
            </a:r>
            <a:r>
              <a:rPr lang="en-ID" sz="1200" dirty="0">
                <a:latin typeface="+mj-lt"/>
              </a:rPr>
              <a:t> </a:t>
            </a:r>
            <a:r>
              <a:rPr lang="en-ID" sz="1200" dirty="0" err="1">
                <a:latin typeface="+mj-lt"/>
              </a:rPr>
              <a:t>yaitu</a:t>
            </a:r>
            <a:r>
              <a:rPr lang="en-ID" sz="1200" dirty="0">
                <a:latin typeface="+mj-lt"/>
              </a:rPr>
              <a:t> </a:t>
            </a:r>
            <a:r>
              <a:rPr lang="en-ID" sz="1200" dirty="0" err="1">
                <a:latin typeface="+mj-lt"/>
              </a:rPr>
              <a:t>dengan</a:t>
            </a:r>
            <a:r>
              <a:rPr lang="en-ID" sz="1200" dirty="0">
                <a:latin typeface="+mj-lt"/>
              </a:rPr>
              <a:t> </a:t>
            </a:r>
            <a:r>
              <a:rPr lang="en-ID" sz="1200" dirty="0" err="1">
                <a:latin typeface="+mj-lt"/>
              </a:rPr>
              <a:t>presentase</a:t>
            </a:r>
            <a:r>
              <a:rPr lang="en-ID" sz="1200" dirty="0">
                <a:latin typeface="+mj-lt"/>
              </a:rPr>
              <a:t> </a:t>
            </a:r>
            <a:r>
              <a:rPr lang="en-ID" sz="1200" dirty="0" err="1">
                <a:latin typeface="+mj-lt"/>
              </a:rPr>
              <a:t>tingkat</a:t>
            </a:r>
            <a:r>
              <a:rPr lang="en-ID" sz="1200" dirty="0">
                <a:latin typeface="+mj-lt"/>
              </a:rPr>
              <a:t> </a:t>
            </a:r>
            <a:r>
              <a:rPr lang="en-ID" sz="1200" dirty="0" err="1">
                <a:latin typeface="+mj-lt"/>
              </a:rPr>
              <a:t>keberhasilan</a:t>
            </a:r>
            <a:r>
              <a:rPr lang="en-ID" sz="1200" dirty="0">
                <a:latin typeface="+mj-lt"/>
              </a:rPr>
              <a:t> </a:t>
            </a:r>
            <a:r>
              <a:rPr lang="en-ID" sz="1200" dirty="0" err="1">
                <a:latin typeface="+mj-lt"/>
              </a:rPr>
              <a:t>melakukan</a:t>
            </a:r>
            <a:r>
              <a:rPr lang="en-ID" sz="1200" dirty="0">
                <a:latin typeface="+mj-lt"/>
              </a:rPr>
              <a:t> </a:t>
            </a:r>
            <a:r>
              <a:rPr lang="en-ID" sz="1200" dirty="0" err="1">
                <a:latin typeface="+mj-lt"/>
              </a:rPr>
              <a:t>retensi</a:t>
            </a:r>
            <a:r>
              <a:rPr lang="en-ID" sz="1200" dirty="0">
                <a:latin typeface="+mj-lt"/>
              </a:rPr>
              <a:t> dan </a:t>
            </a:r>
            <a:r>
              <a:rPr lang="en-ID" sz="1200" dirty="0" err="1">
                <a:latin typeface="+mj-lt"/>
              </a:rPr>
              <a:t>keberhasilan</a:t>
            </a:r>
            <a:r>
              <a:rPr lang="en-ID" sz="1200" dirty="0">
                <a:latin typeface="+mj-lt"/>
              </a:rPr>
              <a:t> </a:t>
            </a:r>
            <a:r>
              <a:rPr lang="en-ID" sz="1200" i="1" dirty="0">
                <a:latin typeface="+mj-lt"/>
              </a:rPr>
              <a:t>loss  revenue</a:t>
            </a:r>
            <a:r>
              <a:rPr lang="en-ID" sz="1200" dirty="0">
                <a:latin typeface="+mj-lt"/>
              </a:rPr>
              <a:t> yang </a:t>
            </a:r>
            <a:r>
              <a:rPr lang="en-ID" sz="1200" dirty="0" err="1">
                <a:latin typeface="+mj-lt"/>
              </a:rPr>
              <a:t>berhasil</a:t>
            </a:r>
            <a:r>
              <a:rPr lang="en-ID" sz="1200" dirty="0">
                <a:latin typeface="+mj-lt"/>
              </a:rPr>
              <a:t> </a:t>
            </a:r>
            <a:r>
              <a:rPr lang="en-ID" sz="1200" dirty="0" err="1">
                <a:latin typeface="+mj-lt"/>
              </a:rPr>
              <a:t>diselamatkan</a:t>
            </a:r>
            <a:r>
              <a:rPr lang="en-ID" sz="1200" dirty="0">
                <a:latin typeface="+mj-lt"/>
              </a:rPr>
              <a:t>.</a:t>
            </a:r>
            <a:endParaRPr lang="en-ID" sz="1200" dirty="0">
              <a:latin typeface="+mj-lt"/>
            </a:endParaRPr>
          </a:p>
          <a:p>
            <a:pPr marL="171450" indent="-171450" algn="l">
              <a:buFont typeface="Arial" panose="020B0604020202020204" pitchFamily="34" charset="0"/>
              <a:buChar char="•"/>
            </a:pPr>
            <a:endParaRPr lang="en-ID"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altLang="ko-KR" b="0" dirty="0" err="1">
                <a:latin typeface="Futura Md BT" panose="020B0602020204020303" pitchFamily="34" charset="0"/>
              </a:rPr>
              <a:t>Formulasi Masalah</a:t>
            </a:r>
            <a:endParaRPr lang="ko-KR" altLang="en-US" b="0" dirty="0">
              <a:latin typeface="Futura Md BT" panose="020B0602020204020303" pitchFamily="34" charset="0"/>
            </a:endParaRPr>
          </a:p>
        </p:txBody>
      </p:sp>
      <p:sp>
        <p:nvSpPr>
          <p:cNvPr id="3" name="Text Placeholder 2"/>
          <p:cNvSpPr>
            <a:spLocks noGrp="1"/>
          </p:cNvSpPr>
          <p:nvPr>
            <p:ph type="body" sz="quarter" idx="11"/>
          </p:nvPr>
        </p:nvSpPr>
        <p:spPr>
          <a:xfrm>
            <a:off x="4355976" y="2787774"/>
            <a:ext cx="4930200" cy="288032"/>
          </a:xfrm>
        </p:spPr>
        <p:txBody>
          <a:bodyPr/>
          <a:lstStyle/>
          <a:p>
            <a:pPr lvl="0"/>
            <a:endParaRPr lang="en-US" altLang="ko-K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altLang="ko-KR" b="0" dirty="0" err="1">
                <a:latin typeface="Futura Md BT" panose="020B0602020204020303" pitchFamily="34" charset="0"/>
              </a:rPr>
              <a:t>Terima</a:t>
            </a:r>
            <a:r>
              <a:rPr lang="en-ID" altLang="ko-KR" b="0" dirty="0">
                <a:latin typeface="Futura Md BT" panose="020B0602020204020303" pitchFamily="34" charset="0"/>
              </a:rPr>
              <a:t> Kasih</a:t>
            </a:r>
            <a:endParaRPr lang="ko-KR" altLang="en-US" b="0" dirty="0">
              <a:latin typeface="Futura Md BT" panose="020B06020202040203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29757" y="2417777"/>
            <a:ext cx="2684487" cy="2314213"/>
            <a:chOff x="2925524" y="1738807"/>
            <a:chExt cx="3292952" cy="2838752"/>
          </a:xfrm>
        </p:grpSpPr>
        <p:sp>
          <p:nvSpPr>
            <p:cNvPr id="5" name="Isosceles Triangle 7"/>
            <p:cNvSpPr/>
            <p:nvPr/>
          </p:nvSpPr>
          <p:spPr>
            <a:xfrm>
              <a:off x="3753374" y="1738807"/>
              <a:ext cx="1637253" cy="1411425"/>
            </a:xfrm>
            <a:custGeom>
              <a:avLst/>
              <a:gdLst/>
              <a:ahLst/>
              <a:cxnLst/>
              <a:rect l="l" t="t" r="r" b="b"/>
              <a:pathLst>
                <a:path w="1637253" h="1411425">
                  <a:moveTo>
                    <a:pt x="818626" y="0"/>
                  </a:moveTo>
                  <a:lnTo>
                    <a:pt x="1637253" y="1411425"/>
                  </a:lnTo>
                  <a:lnTo>
                    <a:pt x="0" y="1411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Isosceles Triangle 1"/>
            <p:cNvSpPr/>
            <p:nvPr/>
          </p:nvSpPr>
          <p:spPr>
            <a:xfrm>
              <a:off x="4604253" y="3206774"/>
              <a:ext cx="1614223" cy="1370785"/>
            </a:xfrm>
            <a:custGeom>
              <a:avLst/>
              <a:gdLst/>
              <a:ahLst/>
              <a:cxnLst/>
              <a:rect l="l" t="t" r="r" b="b"/>
              <a:pathLst>
                <a:path w="1614223" h="1370785">
                  <a:moveTo>
                    <a:pt x="0" y="0"/>
                  </a:moveTo>
                  <a:lnTo>
                    <a:pt x="819168" y="0"/>
                  </a:lnTo>
                  <a:lnTo>
                    <a:pt x="1614223" y="1370785"/>
                  </a:lnTo>
                  <a:lnTo>
                    <a:pt x="0" y="13707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sosceles Triangle 6"/>
            <p:cNvSpPr/>
            <p:nvPr/>
          </p:nvSpPr>
          <p:spPr>
            <a:xfrm>
              <a:off x="2925524" y="3206774"/>
              <a:ext cx="1598321" cy="1370785"/>
            </a:xfrm>
            <a:custGeom>
              <a:avLst/>
              <a:gdLst/>
              <a:ahLst/>
              <a:cxnLst/>
              <a:rect l="l" t="t" r="r" b="b"/>
              <a:pathLst>
                <a:path w="1598321" h="1370785">
                  <a:moveTo>
                    <a:pt x="795055" y="0"/>
                  </a:moveTo>
                  <a:lnTo>
                    <a:pt x="1598321" y="0"/>
                  </a:lnTo>
                  <a:lnTo>
                    <a:pt x="1598321" y="1370785"/>
                  </a:lnTo>
                  <a:lnTo>
                    <a:pt x="0" y="13707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Rectangle 9"/>
          <p:cNvSpPr/>
          <p:nvPr/>
        </p:nvSpPr>
        <p:spPr>
          <a:xfrm>
            <a:off x="4411484" y="2994859"/>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Oval 21"/>
          <p:cNvSpPr>
            <a:spLocks noChangeAspect="1"/>
          </p:cNvSpPr>
          <p:nvPr/>
        </p:nvSpPr>
        <p:spPr>
          <a:xfrm>
            <a:off x="4973056" y="4050242"/>
            <a:ext cx="319043" cy="321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Rounded Rectangle 27"/>
          <p:cNvSpPr/>
          <p:nvPr/>
        </p:nvSpPr>
        <p:spPr>
          <a:xfrm>
            <a:off x="3829141" y="4079509"/>
            <a:ext cx="342615" cy="26317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3" name="Text Placeholder 22"/>
          <p:cNvSpPr>
            <a:spLocks noGrp="1"/>
          </p:cNvSpPr>
          <p:nvPr>
            <p:ph type="body" sz="quarter" idx="10"/>
          </p:nvPr>
        </p:nvSpPr>
        <p:spPr>
          <a:xfrm>
            <a:off x="-119" y="304453"/>
            <a:ext cx="9144000" cy="576064"/>
          </a:xfrm>
        </p:spPr>
        <p:txBody>
          <a:bodyPr/>
          <a:lstStyle/>
          <a:p>
            <a:r>
              <a:rPr lang="en-ID" dirty="0" err="1">
                <a:latin typeface="Futura Md BT" panose="020B0602020204020303" pitchFamily="34" charset="0"/>
              </a:rPr>
              <a:t>Kebijakan Mengurangi </a:t>
            </a:r>
            <a:endParaRPr lang="en-ID" dirty="0" err="1">
              <a:latin typeface="Futura Md BT" panose="020B0602020204020303" pitchFamily="34" charset="0"/>
            </a:endParaRPr>
          </a:p>
          <a:p>
            <a:r>
              <a:rPr lang="en-ID" dirty="0" err="1">
                <a:latin typeface="Futura Md BT" panose="020B0602020204020303" pitchFamily="34" charset="0"/>
              </a:rPr>
              <a:t>Churn Belum Efektif</a:t>
            </a:r>
            <a:endParaRPr lang="en-ID" dirty="0">
              <a:latin typeface="Futura Md BT" panose="020B0602020204020303" pitchFamily="34" charset="0"/>
            </a:endParaRPr>
          </a:p>
        </p:txBody>
      </p:sp>
      <p:grpSp>
        <p:nvGrpSpPr>
          <p:cNvPr id="24" name="Group 23"/>
          <p:cNvGrpSpPr/>
          <p:nvPr/>
        </p:nvGrpSpPr>
        <p:grpSpPr>
          <a:xfrm>
            <a:off x="250885" y="1722202"/>
            <a:ext cx="2978785" cy="2559050"/>
            <a:chOff x="33204" y="3579862"/>
            <a:chExt cx="3184287" cy="2559050"/>
          </a:xfrm>
        </p:grpSpPr>
        <p:sp>
          <p:nvSpPr>
            <p:cNvPr id="25" name="TextBox 36"/>
            <p:cNvSpPr txBox="1"/>
            <p:nvPr/>
          </p:nvSpPr>
          <p:spPr>
            <a:xfrm>
              <a:off x="33883" y="3579862"/>
              <a:ext cx="2829414" cy="275590"/>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anose="020B0604020202020204" pitchFamily="34" charset="0"/>
              </a:endParaRPr>
            </a:p>
          </p:txBody>
        </p:sp>
        <p:sp>
          <p:nvSpPr>
            <p:cNvPr id="26" name="TextBox 37"/>
            <p:cNvSpPr txBox="1"/>
            <p:nvPr/>
          </p:nvSpPr>
          <p:spPr>
            <a:xfrm>
              <a:off x="33204" y="5616942"/>
              <a:ext cx="3184287" cy="521970"/>
            </a:xfrm>
            <a:prstGeom prst="rect">
              <a:avLst/>
            </a:prstGeom>
            <a:noFill/>
          </p:spPr>
          <p:txBody>
            <a:bodyPr wrap="square" rtlCol="0">
              <a:spAutoFit/>
            </a:bodyPr>
            <a:lstStyle/>
            <a:p>
              <a:pPr algn="ctr"/>
              <a:r>
                <a:rPr lang="en-ID" sz="1400" dirty="0" err="1">
                  <a:solidFill>
                    <a:schemeClr val="tx1">
                      <a:lumMod val="75000"/>
                      <a:lumOff val="25000"/>
                    </a:schemeClr>
                  </a:solidFill>
                  <a:cs typeface="Arial" panose="020B0604020202020204" pitchFamily="34" charset="0"/>
                </a:rPr>
                <a:t>Tawaran insentif retensi banyak </a:t>
              </a:r>
              <a:endParaRPr lang="en-ID" sz="1400" dirty="0" err="1">
                <a:solidFill>
                  <a:schemeClr val="tx1">
                    <a:lumMod val="75000"/>
                    <a:lumOff val="25000"/>
                  </a:schemeClr>
                </a:solidFill>
                <a:cs typeface="Arial" panose="020B0604020202020204" pitchFamily="34" charset="0"/>
              </a:endParaRPr>
            </a:p>
            <a:p>
              <a:pPr algn="ctr"/>
              <a:r>
                <a:rPr lang="en-ID" sz="1400" dirty="0" err="1">
                  <a:solidFill>
                    <a:schemeClr val="tx1">
                      <a:lumMod val="75000"/>
                      <a:lumOff val="25000"/>
                    </a:schemeClr>
                  </a:solidFill>
                  <a:cs typeface="Arial" panose="020B0604020202020204" pitchFamily="34" charset="0"/>
                </a:rPr>
                <a:t>ditolak oleh calon pelanggan churn</a:t>
              </a:r>
              <a:endParaRPr lang="en-ID" sz="1400" dirty="0">
                <a:solidFill>
                  <a:schemeClr val="tx1">
                    <a:lumMod val="75000"/>
                    <a:lumOff val="25000"/>
                  </a:schemeClr>
                </a:solidFill>
                <a:cs typeface="Arial" panose="020B0604020202020204" pitchFamily="34" charset="0"/>
              </a:endParaRPr>
            </a:p>
          </p:txBody>
        </p:sp>
      </p:grpSp>
      <p:grpSp>
        <p:nvGrpSpPr>
          <p:cNvPr id="27" name="Group 26"/>
          <p:cNvGrpSpPr/>
          <p:nvPr/>
        </p:nvGrpSpPr>
        <p:grpSpPr>
          <a:xfrm>
            <a:off x="2211430" y="1722202"/>
            <a:ext cx="7041090" cy="521970"/>
            <a:chOff x="-1514909" y="3579862"/>
            <a:chExt cx="4378206" cy="521970"/>
          </a:xfrm>
        </p:grpSpPr>
        <p:sp>
          <p:nvSpPr>
            <p:cNvPr id="28" name="TextBox 45"/>
            <p:cNvSpPr txBox="1"/>
            <p:nvPr/>
          </p:nvSpPr>
          <p:spPr>
            <a:xfrm>
              <a:off x="803640" y="3579862"/>
              <a:ext cx="2059657" cy="275590"/>
            </a:xfrm>
            <a:prstGeom prst="rect">
              <a:avLst/>
            </a:prstGeom>
            <a:noFill/>
          </p:spPr>
          <p:txBody>
            <a:bodyPr wrap="square" rtlCol="0">
              <a:spAutoFit/>
            </a:bodyPr>
            <a:lstStyle/>
            <a:p>
              <a:endParaRPr lang="ko-KR" altLang="en-US" sz="1200" dirty="0">
                <a:solidFill>
                  <a:schemeClr val="tx1">
                    <a:lumMod val="75000"/>
                    <a:lumOff val="25000"/>
                  </a:schemeClr>
                </a:solidFill>
                <a:cs typeface="Arial" panose="020B0604020202020204" pitchFamily="34" charset="0"/>
              </a:endParaRPr>
            </a:p>
          </p:txBody>
        </p:sp>
        <p:sp>
          <p:nvSpPr>
            <p:cNvPr id="29" name="TextBox 46"/>
            <p:cNvSpPr txBox="1"/>
            <p:nvPr/>
          </p:nvSpPr>
          <p:spPr>
            <a:xfrm>
              <a:off x="-1514909" y="3579862"/>
              <a:ext cx="2954253" cy="521970"/>
            </a:xfrm>
            <a:prstGeom prst="rect">
              <a:avLst/>
            </a:prstGeom>
            <a:noFill/>
          </p:spPr>
          <p:txBody>
            <a:bodyPr wrap="square" rtlCol="0">
              <a:spAutoFit/>
            </a:bodyPr>
            <a:lstStyle/>
            <a:p>
              <a:pPr algn="ctr"/>
              <a:r>
                <a:rPr lang="en-ID" sz="1400" dirty="0" err="1">
                  <a:solidFill>
                    <a:schemeClr val="tx1">
                      <a:lumMod val="75000"/>
                      <a:lumOff val="25000"/>
                    </a:schemeClr>
                  </a:solidFill>
                  <a:cs typeface="Arial" panose="020B0604020202020204" pitchFamily="34" charset="0"/>
                </a:rPr>
                <a:t>Terlambat memberikan penawaran retensi churn </a:t>
              </a:r>
              <a:endParaRPr lang="en-ID" sz="1400" dirty="0" err="1">
                <a:solidFill>
                  <a:schemeClr val="tx1">
                    <a:lumMod val="75000"/>
                    <a:lumOff val="25000"/>
                  </a:schemeClr>
                </a:solidFill>
                <a:cs typeface="Arial" panose="020B0604020202020204" pitchFamily="34" charset="0"/>
              </a:endParaRPr>
            </a:p>
            <a:p>
              <a:pPr algn="ctr"/>
              <a:r>
                <a:rPr lang="en-ID" sz="1400" dirty="0" err="1">
                  <a:solidFill>
                    <a:schemeClr val="tx1">
                      <a:lumMod val="75000"/>
                      <a:lumOff val="25000"/>
                    </a:schemeClr>
                  </a:solidFill>
                  <a:cs typeface="Arial" panose="020B0604020202020204" pitchFamily="34" charset="0"/>
                </a:rPr>
                <a:t>dikarenakan pelanggan telah berlangganan ke kompetitor</a:t>
              </a:r>
              <a:endParaRPr lang="en-ID" sz="1400" dirty="0" err="1">
                <a:solidFill>
                  <a:schemeClr val="tx1">
                    <a:lumMod val="75000"/>
                    <a:lumOff val="25000"/>
                  </a:schemeClr>
                </a:solidFill>
                <a:cs typeface="Arial" panose="020B0604020202020204" pitchFamily="34" charset="0"/>
              </a:endParaRPr>
            </a:p>
          </p:txBody>
        </p:sp>
      </p:grpSp>
      <p:grpSp>
        <p:nvGrpSpPr>
          <p:cNvPr id="30" name="Group 29"/>
          <p:cNvGrpSpPr/>
          <p:nvPr/>
        </p:nvGrpSpPr>
        <p:grpSpPr>
          <a:xfrm>
            <a:off x="5770479" y="3696783"/>
            <a:ext cx="3368957" cy="737235"/>
            <a:chOff x="592172" y="3517140"/>
            <a:chExt cx="2271125" cy="737235"/>
          </a:xfrm>
        </p:grpSpPr>
        <p:sp>
          <p:nvSpPr>
            <p:cNvPr id="31" name="TextBox 51"/>
            <p:cNvSpPr txBox="1"/>
            <p:nvPr/>
          </p:nvSpPr>
          <p:spPr>
            <a:xfrm>
              <a:off x="803640" y="3579862"/>
              <a:ext cx="2059657" cy="275590"/>
            </a:xfrm>
            <a:prstGeom prst="rect">
              <a:avLst/>
            </a:prstGeom>
            <a:noFill/>
          </p:spPr>
          <p:txBody>
            <a:bodyPr wrap="square" rtlCol="0">
              <a:spAutoFit/>
            </a:bodyPr>
            <a:lstStyle/>
            <a:p>
              <a:endParaRPr lang="ko-KR" altLang="en-US" sz="1200" dirty="0">
                <a:solidFill>
                  <a:schemeClr val="tx1">
                    <a:lumMod val="75000"/>
                    <a:lumOff val="25000"/>
                  </a:schemeClr>
                </a:solidFill>
                <a:cs typeface="Arial" panose="020B0604020202020204" pitchFamily="34" charset="0"/>
              </a:endParaRPr>
            </a:p>
          </p:txBody>
        </p:sp>
        <p:sp>
          <p:nvSpPr>
            <p:cNvPr id="32" name="TextBox 52"/>
            <p:cNvSpPr txBox="1"/>
            <p:nvPr/>
          </p:nvSpPr>
          <p:spPr>
            <a:xfrm>
              <a:off x="592172" y="3517140"/>
              <a:ext cx="2250816" cy="737235"/>
            </a:xfrm>
            <a:prstGeom prst="rect">
              <a:avLst/>
            </a:prstGeom>
            <a:noFill/>
          </p:spPr>
          <p:txBody>
            <a:bodyPr wrap="square" rtlCol="0">
              <a:spAutoFit/>
            </a:bodyPr>
            <a:lstStyle/>
            <a:p>
              <a:pPr algn="ctr"/>
              <a:r>
                <a:rPr lang="en-ID" sz="1400" dirty="0" err="1">
                  <a:solidFill>
                    <a:schemeClr val="tx1">
                      <a:lumMod val="75000"/>
                      <a:lumOff val="25000"/>
                    </a:schemeClr>
                  </a:solidFill>
                  <a:cs typeface="Arial" panose="020B0604020202020204" pitchFamily="34" charset="0"/>
                </a:rPr>
                <a:t>Kebijakan yang diambil untuk </a:t>
              </a:r>
              <a:endParaRPr lang="en-ID" sz="1400" dirty="0" err="1">
                <a:solidFill>
                  <a:schemeClr val="tx1">
                    <a:lumMod val="75000"/>
                    <a:lumOff val="25000"/>
                  </a:schemeClr>
                </a:solidFill>
                <a:cs typeface="Arial" panose="020B0604020202020204" pitchFamily="34" charset="0"/>
              </a:endParaRPr>
            </a:p>
            <a:p>
              <a:pPr algn="ctr"/>
              <a:r>
                <a:rPr lang="en-ID" sz="1400" dirty="0" err="1">
                  <a:solidFill>
                    <a:schemeClr val="tx1">
                      <a:lumMod val="75000"/>
                      <a:lumOff val="25000"/>
                    </a:schemeClr>
                  </a:solidFill>
                  <a:cs typeface="Arial" panose="020B0604020202020204" pitchFamily="34" charset="0"/>
                </a:rPr>
                <a:t>mengurangi churn tidak sesuai dengan </a:t>
              </a:r>
              <a:endParaRPr lang="en-ID" sz="1400" dirty="0" err="1">
                <a:solidFill>
                  <a:schemeClr val="tx1">
                    <a:lumMod val="75000"/>
                    <a:lumOff val="25000"/>
                  </a:schemeClr>
                </a:solidFill>
                <a:cs typeface="Arial" panose="020B0604020202020204" pitchFamily="34" charset="0"/>
              </a:endParaRPr>
            </a:p>
            <a:p>
              <a:pPr algn="ctr"/>
              <a:r>
                <a:rPr lang="en-ID" sz="1400" dirty="0" err="1">
                  <a:solidFill>
                    <a:schemeClr val="tx1">
                      <a:lumMod val="75000"/>
                      <a:lumOff val="25000"/>
                    </a:schemeClr>
                  </a:solidFill>
                  <a:cs typeface="Arial" panose="020B0604020202020204" pitchFamily="34" charset="0"/>
                </a:rPr>
                <a:t>yang dibutuhkan pelanggan</a:t>
              </a:r>
              <a:endParaRPr lang="en-ID" sz="14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err="1">
                <a:latin typeface="Futura Md BT" panose="020B0602020204020303" pitchFamily="34" charset="0"/>
              </a:rPr>
              <a:t>Alasan</a:t>
            </a:r>
            <a:r>
              <a:rPr lang="en-US" altLang="ko-KR" dirty="0">
                <a:latin typeface="Futura Md BT" panose="020B0602020204020303" pitchFamily="34" charset="0"/>
              </a:rPr>
              <a:t> Churn</a:t>
            </a:r>
            <a:endParaRPr lang="ko-KR" altLang="en-US" dirty="0">
              <a:latin typeface="Futura Md BT" panose="020B0602020204020303" pitchFamily="34" charset="0"/>
            </a:endParaRPr>
          </a:p>
        </p:txBody>
      </p:sp>
      <p:sp>
        <p:nvSpPr>
          <p:cNvPr id="5" name="Oval 4"/>
          <p:cNvSpPr/>
          <p:nvPr/>
        </p:nvSpPr>
        <p:spPr>
          <a:xfrm>
            <a:off x="2577982" y="2646679"/>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Oval 5"/>
          <p:cNvSpPr/>
          <p:nvPr/>
        </p:nvSpPr>
        <p:spPr>
          <a:xfrm>
            <a:off x="2796540" y="1771066"/>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ectangle 16"/>
          <p:cNvSpPr/>
          <p:nvPr/>
        </p:nvSpPr>
        <p:spPr>
          <a:xfrm rot="2700000">
            <a:off x="2947684" y="1849639"/>
            <a:ext cx="183076" cy="3282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arallelogram 15"/>
          <p:cNvSpPr/>
          <p:nvPr/>
        </p:nvSpPr>
        <p:spPr>
          <a:xfrm rot="16200000">
            <a:off x="2687821" y="2743058"/>
            <a:ext cx="265687" cy="287596"/>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Oval 8"/>
          <p:cNvSpPr/>
          <p:nvPr/>
        </p:nvSpPr>
        <p:spPr>
          <a:xfrm>
            <a:off x="2796540" y="3522291"/>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Rectangle 9"/>
          <p:cNvSpPr/>
          <p:nvPr/>
        </p:nvSpPr>
        <p:spPr>
          <a:xfrm>
            <a:off x="2918398" y="3651870"/>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5966795" y="2650934"/>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Oval 11"/>
          <p:cNvSpPr/>
          <p:nvPr/>
        </p:nvSpPr>
        <p:spPr>
          <a:xfrm>
            <a:off x="5718518" y="1775321"/>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6"/>
          <p:cNvSpPr/>
          <p:nvPr/>
        </p:nvSpPr>
        <p:spPr>
          <a:xfrm rot="2700000">
            <a:off x="5869662" y="1853894"/>
            <a:ext cx="183076" cy="3282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Parallelogram 15"/>
          <p:cNvSpPr/>
          <p:nvPr/>
        </p:nvSpPr>
        <p:spPr>
          <a:xfrm rot="16200000">
            <a:off x="6076634" y="2747313"/>
            <a:ext cx="265687" cy="287596"/>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5" name="Oval 14"/>
          <p:cNvSpPr/>
          <p:nvPr/>
        </p:nvSpPr>
        <p:spPr>
          <a:xfrm>
            <a:off x="5718518" y="3526546"/>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Rectangle 9"/>
          <p:cNvSpPr/>
          <p:nvPr/>
        </p:nvSpPr>
        <p:spPr>
          <a:xfrm>
            <a:off x="5840376" y="3656125"/>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Group 16"/>
          <p:cNvGrpSpPr/>
          <p:nvPr/>
        </p:nvGrpSpPr>
        <p:grpSpPr>
          <a:xfrm>
            <a:off x="6300192" y="1678658"/>
            <a:ext cx="2843808" cy="678692"/>
            <a:chOff x="803640" y="3362835"/>
            <a:chExt cx="2434129" cy="678692"/>
          </a:xfrm>
        </p:grpSpPr>
        <p:sp>
          <p:nvSpPr>
            <p:cNvPr id="18" name="TextBox 17"/>
            <p:cNvSpPr txBox="1"/>
            <p:nvPr/>
          </p:nvSpPr>
          <p:spPr>
            <a:xfrm>
              <a:off x="803640" y="3579862"/>
              <a:ext cx="2059657" cy="461665"/>
            </a:xfrm>
            <a:prstGeom prst="rect">
              <a:avLst/>
            </a:prstGeom>
            <a:noFill/>
          </p:spPr>
          <p:txBody>
            <a:bodyPr wrap="square" rtlCol="0">
              <a:spAutoFit/>
            </a:bodyPr>
            <a:lstStyle/>
            <a:p>
              <a:r>
                <a:rPr lang="en-ID" altLang="ko-KR" sz="1200" dirty="0" err="1">
                  <a:solidFill>
                    <a:schemeClr val="tx1">
                      <a:lumMod val="75000"/>
                      <a:lumOff val="25000"/>
                    </a:schemeClr>
                  </a:solidFill>
                  <a:cs typeface="Arial" panose="020B0604020202020204" pitchFamily="34" charset="0"/>
                </a:rPr>
                <a:t>Kecepatan</a:t>
              </a:r>
              <a:r>
                <a:rPr lang="en-ID" altLang="ko-KR" sz="1200" dirty="0">
                  <a:solidFill>
                    <a:schemeClr val="tx1">
                      <a:lumMod val="75000"/>
                      <a:lumOff val="25000"/>
                    </a:schemeClr>
                  </a:solidFill>
                  <a:cs typeface="Arial" panose="020B0604020202020204" pitchFamily="34" charset="0"/>
                </a:rPr>
                <a:t> dan </a:t>
              </a:r>
              <a:r>
                <a:rPr lang="en-ID" altLang="ko-KR" sz="1200" dirty="0" err="1">
                  <a:solidFill>
                    <a:schemeClr val="tx1">
                      <a:lumMod val="75000"/>
                      <a:lumOff val="25000"/>
                    </a:schemeClr>
                  </a:solidFill>
                  <a:cs typeface="Arial" panose="020B0604020202020204" pitchFamily="34" charset="0"/>
                </a:rPr>
                <a:t>pelayanan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tidak</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sesuai</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harapan</a:t>
              </a:r>
              <a:endParaRPr lang="ko-KR" altLang="en-US" sz="1200" dirty="0">
                <a:solidFill>
                  <a:schemeClr val="tx1">
                    <a:lumMod val="75000"/>
                    <a:lumOff val="25000"/>
                  </a:schemeClr>
                </a:solidFill>
                <a:cs typeface="Arial" panose="020B0604020202020204" pitchFamily="34" charset="0"/>
              </a:endParaRPr>
            </a:p>
          </p:txBody>
        </p:sp>
        <p:sp>
          <p:nvSpPr>
            <p:cNvPr id="19" name="TextBox 18"/>
            <p:cNvSpPr txBox="1"/>
            <p:nvPr/>
          </p:nvSpPr>
          <p:spPr>
            <a:xfrm>
              <a:off x="803640" y="3362835"/>
              <a:ext cx="2434129"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anose="020B0604020202020204" pitchFamily="34" charset="0"/>
                </a:rPr>
                <a:t>Harapan</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Pelanggan</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Tidak</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Terpenuhi</a:t>
              </a:r>
              <a:endParaRPr lang="ko-KR" altLang="en-US" sz="1200" b="1" dirty="0">
                <a:solidFill>
                  <a:schemeClr val="tx1">
                    <a:lumMod val="75000"/>
                    <a:lumOff val="25000"/>
                  </a:schemeClr>
                </a:solidFill>
                <a:cs typeface="Arial" panose="020B0604020202020204" pitchFamily="34" charset="0"/>
              </a:endParaRPr>
            </a:p>
          </p:txBody>
        </p:sp>
      </p:grpSp>
      <p:grpSp>
        <p:nvGrpSpPr>
          <p:cNvPr id="20" name="Group 19"/>
          <p:cNvGrpSpPr/>
          <p:nvPr/>
        </p:nvGrpSpPr>
        <p:grpSpPr>
          <a:xfrm>
            <a:off x="6566806" y="2554270"/>
            <a:ext cx="2397682" cy="678692"/>
            <a:chOff x="803640" y="3362835"/>
            <a:chExt cx="2059657" cy="678692"/>
          </a:xfrm>
        </p:grpSpPr>
        <p:sp>
          <p:nvSpPr>
            <p:cNvPr id="21" name="TextBox 20"/>
            <p:cNvSpPr txBox="1"/>
            <p:nvPr/>
          </p:nvSpPr>
          <p:spPr>
            <a:xfrm>
              <a:off x="803640" y="3579862"/>
              <a:ext cx="2059657" cy="461665"/>
            </a:xfrm>
            <a:prstGeom prst="rect">
              <a:avLst/>
            </a:prstGeom>
            <a:noFill/>
          </p:spPr>
          <p:txBody>
            <a:bodyPr wrap="square" rtlCol="0">
              <a:spAutoFit/>
            </a:bodyPr>
            <a:lstStyle/>
            <a:p>
              <a:r>
                <a:rPr lang="en-ID" altLang="ko-KR" sz="1200" dirty="0">
                  <a:solidFill>
                    <a:schemeClr val="tx1">
                      <a:lumMod val="75000"/>
                      <a:lumOff val="25000"/>
                    </a:schemeClr>
                  </a:solidFill>
                  <a:cs typeface="Arial" panose="020B0604020202020204" pitchFamily="34" charset="0"/>
                </a:rPr>
                <a:t>Billing </a:t>
              </a:r>
              <a:r>
                <a:rPr lang="en-ID" altLang="ko-KR" sz="1200" dirty="0" err="1">
                  <a:solidFill>
                    <a:schemeClr val="tx1">
                      <a:lumMod val="75000"/>
                      <a:lumOff val="25000"/>
                    </a:schemeClr>
                  </a:solidFill>
                  <a:cs typeface="Arial" panose="020B0604020202020204" pitchFamily="34" charset="0"/>
                </a:rPr>
                <a:t>tidak</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sesuai</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kesepakatan</a:t>
              </a:r>
              <a:r>
                <a:rPr lang="en-ID" altLang="ko-KR" sz="1200" dirty="0">
                  <a:solidFill>
                    <a:schemeClr val="tx1">
                      <a:lumMod val="75000"/>
                      <a:lumOff val="25000"/>
                    </a:schemeClr>
                  </a:solidFill>
                  <a:cs typeface="Arial" panose="020B0604020202020204" pitchFamily="34" charset="0"/>
                </a:rPr>
                <a:t> dan </a:t>
              </a:r>
              <a:r>
                <a:rPr lang="en-ID" altLang="ko-KR" sz="1200" dirty="0" err="1">
                  <a:solidFill>
                    <a:schemeClr val="tx1">
                      <a:lumMod val="75000"/>
                      <a:lumOff val="25000"/>
                    </a:schemeClr>
                  </a:solidFill>
                  <a:cs typeface="Arial" panose="020B0604020202020204" pitchFamily="34" charset="0"/>
                </a:rPr>
                <a:t>cenderung</a:t>
              </a:r>
              <a:r>
                <a:rPr lang="en-ID" altLang="ko-KR" sz="1200" dirty="0">
                  <a:solidFill>
                    <a:schemeClr val="tx1">
                      <a:lumMod val="75000"/>
                      <a:lumOff val="25000"/>
                    </a:schemeClr>
                  </a:solidFill>
                  <a:cs typeface="Arial" panose="020B0604020202020204" pitchFamily="34" charset="0"/>
                </a:rPr>
                <a:t> naik</a:t>
              </a:r>
              <a:endParaRPr lang="ko-KR" altLang="en-US" sz="1200" dirty="0">
                <a:solidFill>
                  <a:schemeClr val="tx1">
                    <a:lumMod val="75000"/>
                    <a:lumOff val="25000"/>
                  </a:schemeClr>
                </a:solidFill>
                <a:cs typeface="Arial" panose="020B0604020202020204" pitchFamily="34" charset="0"/>
              </a:endParaRPr>
            </a:p>
          </p:txBody>
        </p:sp>
        <p:sp>
          <p:nvSpPr>
            <p:cNvPr id="22" name="TextBox 2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Billing </a:t>
              </a:r>
              <a:r>
                <a:rPr lang="en-US" altLang="ko-KR" sz="1200" b="1" dirty="0" err="1">
                  <a:solidFill>
                    <a:schemeClr val="tx1">
                      <a:lumMod val="75000"/>
                      <a:lumOff val="25000"/>
                    </a:schemeClr>
                  </a:solidFill>
                  <a:cs typeface="Arial" panose="020B0604020202020204" pitchFamily="34" charset="0"/>
                </a:rPr>
                <a:t>Tidak</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Sesuai</a:t>
              </a:r>
              <a:endParaRPr lang="ko-KR" altLang="en-US" sz="1200" b="1" dirty="0">
                <a:solidFill>
                  <a:schemeClr val="tx1">
                    <a:lumMod val="75000"/>
                    <a:lumOff val="25000"/>
                  </a:schemeClr>
                </a:solidFill>
                <a:cs typeface="Arial" panose="020B0604020202020204" pitchFamily="34" charset="0"/>
              </a:endParaRPr>
            </a:p>
          </p:txBody>
        </p:sp>
      </p:grpSp>
      <p:grpSp>
        <p:nvGrpSpPr>
          <p:cNvPr id="23" name="Group 22"/>
          <p:cNvGrpSpPr/>
          <p:nvPr/>
        </p:nvGrpSpPr>
        <p:grpSpPr>
          <a:xfrm>
            <a:off x="6300192" y="3429882"/>
            <a:ext cx="2851123" cy="900938"/>
            <a:chOff x="803640" y="3362835"/>
            <a:chExt cx="2064955" cy="900938"/>
          </a:xfrm>
        </p:grpSpPr>
        <p:sp>
          <p:nvSpPr>
            <p:cNvPr id="24" name="TextBox 23"/>
            <p:cNvSpPr txBox="1"/>
            <p:nvPr/>
          </p:nvSpPr>
          <p:spPr>
            <a:xfrm>
              <a:off x="808938" y="3617442"/>
              <a:ext cx="2059657" cy="646331"/>
            </a:xfrm>
            <a:prstGeom prst="rect">
              <a:avLst/>
            </a:prstGeom>
            <a:noFill/>
          </p:spPr>
          <p:txBody>
            <a:bodyPr wrap="square" rtlCol="0">
              <a:spAutoFit/>
            </a:bodyPr>
            <a:lstStyle/>
            <a:p>
              <a:r>
                <a:rPr lang="en-ID" altLang="ko-KR" sz="1200" dirty="0" err="1">
                  <a:solidFill>
                    <a:schemeClr val="tx1">
                      <a:lumMod val="75000"/>
                      <a:lumOff val="25000"/>
                    </a:schemeClr>
                  </a:solidFill>
                  <a:cs typeface="Arial" panose="020B0604020202020204" pitchFamily="34" charset="0"/>
                </a:rPr>
                <a:t>Perubahan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bisnis</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alamat</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pelanggan</a:t>
              </a:r>
              <a:r>
                <a:rPr lang="en-ID" altLang="ko-KR" sz="1200" dirty="0">
                  <a:solidFill>
                    <a:schemeClr val="tx1">
                      <a:lumMod val="75000"/>
                      <a:lumOff val="25000"/>
                    </a:schemeClr>
                  </a:solidFill>
                  <a:cs typeface="Arial" panose="020B0604020202020204" pitchFamily="34" charset="0"/>
                </a:rPr>
                <a:t> , </a:t>
              </a:r>
              <a:r>
                <a:rPr lang="en-ID" altLang="ko-KR" sz="1200" dirty="0" err="1">
                  <a:solidFill>
                    <a:schemeClr val="tx1">
                      <a:lumMod val="75000"/>
                      <a:lumOff val="25000"/>
                    </a:schemeClr>
                  </a:solidFill>
                  <a:cs typeface="Arial" panose="020B0604020202020204" pitchFamily="34" charset="0"/>
                </a:rPr>
                <a:t>masalah</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keuangan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pelanggan</a:t>
              </a:r>
              <a:r>
                <a:rPr lang="en-ID" altLang="ko-KR" sz="1200" dirty="0">
                  <a:solidFill>
                    <a:schemeClr val="tx1">
                      <a:lumMod val="75000"/>
                      <a:lumOff val="25000"/>
                    </a:schemeClr>
                  </a:solidFill>
                  <a:cs typeface="Arial" panose="020B0604020202020204" pitchFamily="34" charset="0"/>
                </a:rPr>
                <a:t>, dan lain-lain</a:t>
              </a:r>
              <a:endParaRPr lang="ko-KR" altLang="en-US" sz="1200" dirty="0">
                <a:solidFill>
                  <a:schemeClr val="tx1">
                    <a:lumMod val="75000"/>
                    <a:lumOff val="25000"/>
                  </a:schemeClr>
                </a:solidFill>
                <a:cs typeface="Arial" panose="020B0604020202020204"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r>
                <a:rPr lang="en-ID" altLang="ko-KR" sz="1200" b="1" dirty="0" err="1">
                  <a:solidFill>
                    <a:schemeClr val="tx1">
                      <a:lumMod val="75000"/>
                      <a:lumOff val="25000"/>
                    </a:schemeClr>
                  </a:solidFill>
                  <a:cs typeface="Arial" panose="020B0604020202020204" pitchFamily="34" charset="0"/>
                </a:rPr>
                <a:t>Alasan</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Pribadi</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Pelanggan</a:t>
              </a:r>
              <a:endParaRPr lang="ko-KR" altLang="en-US" sz="1200" b="1" dirty="0">
                <a:solidFill>
                  <a:schemeClr val="tx1">
                    <a:lumMod val="75000"/>
                    <a:lumOff val="25000"/>
                  </a:schemeClr>
                </a:solidFill>
                <a:cs typeface="Arial" panose="020B0604020202020204" pitchFamily="34" charset="0"/>
              </a:endParaRPr>
            </a:p>
          </p:txBody>
        </p:sp>
      </p:grpSp>
      <p:grpSp>
        <p:nvGrpSpPr>
          <p:cNvPr id="26" name="Group 25"/>
          <p:cNvGrpSpPr/>
          <p:nvPr/>
        </p:nvGrpSpPr>
        <p:grpSpPr>
          <a:xfrm>
            <a:off x="307177" y="1677855"/>
            <a:ext cx="2406310" cy="862187"/>
            <a:chOff x="803640" y="3362835"/>
            <a:chExt cx="2059657" cy="862187"/>
          </a:xfrm>
        </p:grpSpPr>
        <p:sp>
          <p:nvSpPr>
            <p:cNvPr id="27" name="TextBox 26"/>
            <p:cNvSpPr txBox="1"/>
            <p:nvPr/>
          </p:nvSpPr>
          <p:spPr>
            <a:xfrm>
              <a:off x="803640" y="3579862"/>
              <a:ext cx="2059657" cy="645160"/>
            </a:xfrm>
            <a:prstGeom prst="rect">
              <a:avLst/>
            </a:prstGeom>
            <a:noFill/>
          </p:spPr>
          <p:txBody>
            <a:bodyPr wrap="square" rtlCol="0">
              <a:spAutoFit/>
            </a:bodyPr>
            <a:lstStyle/>
            <a:p>
              <a:pPr algn="r"/>
              <a:r>
                <a:rPr lang="en-ID" altLang="ko-KR" sz="1200" dirty="0" err="1">
                  <a:solidFill>
                    <a:schemeClr val="tx1">
                      <a:lumMod val="75000"/>
                      <a:lumOff val="25000"/>
                    </a:schemeClr>
                  </a:solidFill>
                  <a:cs typeface="Arial" panose="020B0604020202020204" pitchFamily="34" charset="0"/>
                </a:rPr>
                <a:t>Layanan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sering</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mengalami</a:t>
              </a:r>
              <a:r>
                <a:rPr lang="en-ID" altLang="ko-KR" sz="1200" dirty="0">
                  <a:solidFill>
                    <a:schemeClr val="tx1">
                      <a:lumMod val="75000"/>
                      <a:lumOff val="25000"/>
                    </a:schemeClr>
                  </a:solidFill>
                  <a:cs typeface="Arial" panose="020B0604020202020204" pitchFamily="34" charset="0"/>
                </a:rPr>
                <a:t> </a:t>
              </a:r>
              <a:endParaRPr lang="en-ID" altLang="ko-KR" sz="1200" dirty="0">
                <a:solidFill>
                  <a:schemeClr val="tx1">
                    <a:lumMod val="75000"/>
                    <a:lumOff val="25000"/>
                  </a:schemeClr>
                </a:solidFill>
                <a:cs typeface="Arial" panose="020B0604020202020204" pitchFamily="34" charset="0"/>
              </a:endParaRPr>
            </a:p>
            <a:p>
              <a:pPr algn="r"/>
              <a:r>
                <a:rPr lang="en-ID" altLang="ko-KR" sz="1200" dirty="0" err="1">
                  <a:solidFill>
                    <a:schemeClr val="tx1">
                      <a:lumMod val="75000"/>
                      <a:lumOff val="25000"/>
                    </a:schemeClr>
                  </a:solidFill>
                  <a:cs typeface="Arial" panose="020B0604020202020204" pitchFamily="34" charset="0"/>
                </a:rPr>
                <a:t>gangguan</a:t>
              </a:r>
              <a:r>
                <a:rPr lang="en-ID" altLang="ko-KR" sz="1200" dirty="0">
                  <a:solidFill>
                    <a:schemeClr val="tx1">
                      <a:lumMod val="75000"/>
                      <a:lumOff val="25000"/>
                    </a:schemeClr>
                  </a:solidFill>
                  <a:cs typeface="Arial" panose="020B0604020202020204" pitchFamily="34" charset="0"/>
                </a:rPr>
                <a:t> dan lama </a:t>
              </a:r>
              <a:endParaRPr lang="en-ID" altLang="ko-KR" sz="1200" dirty="0">
                <a:solidFill>
                  <a:schemeClr val="tx1">
                    <a:lumMod val="75000"/>
                    <a:lumOff val="25000"/>
                  </a:schemeClr>
                </a:solidFill>
                <a:cs typeface="Arial" panose="020B0604020202020204" pitchFamily="34" charset="0"/>
              </a:endParaRPr>
            </a:p>
            <a:p>
              <a:pPr algn="r"/>
              <a:r>
                <a:rPr lang="en-ID" altLang="ko-KR" sz="1200" dirty="0" err="1">
                  <a:solidFill>
                    <a:schemeClr val="tx1">
                      <a:lumMod val="75000"/>
                      <a:lumOff val="25000"/>
                    </a:schemeClr>
                  </a:solidFill>
                  <a:cs typeface="Arial" panose="020B0604020202020204" pitchFamily="34" charset="0"/>
                </a:rPr>
                <a:t>penanganannya</a:t>
              </a:r>
              <a:endParaRPr lang="ko-KR" altLang="en-US" sz="1200" dirty="0">
                <a:solidFill>
                  <a:schemeClr val="tx1">
                    <a:lumMod val="75000"/>
                    <a:lumOff val="25000"/>
                  </a:schemeClr>
                </a:solidFill>
                <a:cs typeface="Arial" panose="020B0604020202020204"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pPr algn="r"/>
              <a:r>
                <a:rPr lang="en-ID" altLang="ko-KR" sz="1200" b="1" dirty="0" err="1">
                  <a:solidFill>
                    <a:schemeClr val="tx1">
                      <a:lumMod val="75000"/>
                      <a:lumOff val="25000"/>
                    </a:schemeClr>
                  </a:solidFill>
                  <a:cs typeface="Arial" panose="020B0604020202020204" pitchFamily="34" charset="0"/>
                </a:rPr>
                <a:t>Kualitas</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Layanan</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Kurang</a:t>
              </a:r>
              <a:endParaRPr lang="ko-KR" altLang="en-US" sz="1200" b="1" dirty="0">
                <a:solidFill>
                  <a:schemeClr val="tx1">
                    <a:lumMod val="75000"/>
                    <a:lumOff val="25000"/>
                  </a:schemeClr>
                </a:solidFill>
                <a:cs typeface="Arial" panose="020B0604020202020204" pitchFamily="34" charset="0"/>
              </a:endParaRPr>
            </a:p>
          </p:txBody>
        </p:sp>
      </p:grpSp>
      <p:grpSp>
        <p:nvGrpSpPr>
          <p:cNvPr id="29" name="Group 28"/>
          <p:cNvGrpSpPr/>
          <p:nvPr/>
        </p:nvGrpSpPr>
        <p:grpSpPr>
          <a:xfrm>
            <a:off x="0" y="2553467"/>
            <a:ext cx="2480945" cy="862330"/>
            <a:chOff x="732168" y="3362835"/>
            <a:chExt cx="2131181" cy="862330"/>
          </a:xfrm>
        </p:grpSpPr>
        <p:sp>
          <p:nvSpPr>
            <p:cNvPr id="30" name="TextBox 29"/>
            <p:cNvSpPr txBox="1"/>
            <p:nvPr/>
          </p:nvSpPr>
          <p:spPr>
            <a:xfrm>
              <a:off x="732168" y="3580005"/>
              <a:ext cx="2131181" cy="645160"/>
            </a:xfrm>
            <a:prstGeom prst="rect">
              <a:avLst/>
            </a:prstGeom>
            <a:noFill/>
          </p:spPr>
          <p:txBody>
            <a:bodyPr wrap="square" rtlCol="0">
              <a:spAutoFit/>
            </a:bodyPr>
            <a:lstStyle/>
            <a:p>
              <a:pPr algn="r"/>
              <a:r>
                <a:rPr lang="en-ID" altLang="ko-KR" sz="1200" dirty="0" err="1">
                  <a:solidFill>
                    <a:schemeClr val="tx1">
                      <a:lumMod val="75000"/>
                      <a:lumOff val="25000"/>
                    </a:schemeClr>
                  </a:solidFill>
                  <a:cs typeface="Arial" panose="020B0604020202020204" pitchFamily="34" charset="0"/>
                </a:rPr>
                <a:t>Kompetitor</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menawarkan</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harga</a:t>
              </a:r>
              <a:r>
                <a:rPr lang="en-ID" altLang="ko-KR" sz="1200" dirty="0">
                  <a:solidFill>
                    <a:schemeClr val="tx1">
                      <a:lumMod val="75000"/>
                      <a:lumOff val="25000"/>
                    </a:schemeClr>
                  </a:solidFill>
                  <a:cs typeface="Arial" panose="020B0604020202020204" pitchFamily="34" charset="0"/>
                </a:rPr>
                <a:t> </a:t>
              </a:r>
              <a:endParaRPr lang="en-ID" altLang="ko-KR" sz="1200" dirty="0">
                <a:solidFill>
                  <a:schemeClr val="tx1">
                    <a:lumMod val="75000"/>
                    <a:lumOff val="25000"/>
                  </a:schemeClr>
                </a:solidFill>
                <a:cs typeface="Arial" panose="020B0604020202020204" pitchFamily="34" charset="0"/>
              </a:endParaRPr>
            </a:p>
            <a:p>
              <a:pPr algn="r"/>
              <a:r>
                <a:rPr lang="en-ID" altLang="ko-KR" sz="1200" dirty="0" err="1">
                  <a:solidFill>
                    <a:schemeClr val="tx1">
                      <a:lumMod val="75000"/>
                      <a:lumOff val="25000"/>
                    </a:schemeClr>
                  </a:solidFill>
                  <a:cs typeface="Arial" panose="020B0604020202020204" pitchFamily="34" charset="0"/>
                </a:rPr>
                <a:t>lebih</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murah</a:t>
              </a:r>
              <a:r>
                <a:rPr lang="en-ID" altLang="ko-KR" sz="1200" dirty="0">
                  <a:solidFill>
                    <a:schemeClr val="tx1">
                      <a:lumMod val="75000"/>
                      <a:lumOff val="25000"/>
                    </a:schemeClr>
                  </a:solidFill>
                  <a:cs typeface="Arial" panose="020B0604020202020204" pitchFamily="34" charset="0"/>
                </a:rPr>
                <a:t> dan </a:t>
              </a:r>
              <a:r>
                <a:rPr lang="en-ID" altLang="ko-KR" sz="1200" dirty="0" err="1">
                  <a:solidFill>
                    <a:schemeClr val="tx1">
                      <a:lumMod val="75000"/>
                      <a:lumOff val="25000"/>
                    </a:schemeClr>
                  </a:solidFill>
                  <a:cs typeface="Arial" panose="020B0604020202020204" pitchFamily="34" charset="0"/>
                </a:rPr>
                <a:t>paket</a:t>
              </a:r>
              <a:r>
                <a:rPr lang="en-ID" altLang="ko-KR" sz="1200" dirty="0">
                  <a:solidFill>
                    <a:schemeClr val="tx1">
                      <a:lumMod val="75000"/>
                      <a:lumOff val="25000"/>
                    </a:schemeClr>
                  </a:solidFill>
                  <a:cs typeface="Arial" panose="020B0604020202020204" pitchFamily="34" charset="0"/>
                </a:rPr>
                <a:t> yang </a:t>
              </a:r>
              <a:r>
                <a:rPr lang="en-ID" altLang="ko-KR" sz="1200" dirty="0" err="1">
                  <a:solidFill>
                    <a:schemeClr val="tx1">
                      <a:lumMod val="75000"/>
                      <a:lumOff val="25000"/>
                    </a:schemeClr>
                  </a:solidFill>
                  <a:cs typeface="Arial" panose="020B0604020202020204" pitchFamily="34" charset="0"/>
                </a:rPr>
                <a:t>lebih</a:t>
              </a:r>
              <a:r>
                <a:rPr lang="en-ID" altLang="ko-KR" sz="1200" dirty="0">
                  <a:solidFill>
                    <a:schemeClr val="tx1">
                      <a:lumMod val="75000"/>
                      <a:lumOff val="25000"/>
                    </a:schemeClr>
                  </a:solidFill>
                  <a:cs typeface="Arial" panose="020B0604020202020204" pitchFamily="34" charset="0"/>
                </a:rPr>
                <a:t> </a:t>
              </a:r>
              <a:r>
                <a:rPr lang="en-ID" altLang="ko-KR" sz="1200" dirty="0" err="1">
                  <a:solidFill>
                    <a:schemeClr val="tx1">
                      <a:lumMod val="75000"/>
                      <a:lumOff val="25000"/>
                    </a:schemeClr>
                  </a:solidFill>
                  <a:cs typeface="Arial" panose="020B0604020202020204" pitchFamily="34" charset="0"/>
                </a:rPr>
                <a:t>menarik</a:t>
              </a:r>
              <a:endParaRPr lang="ko-KR" altLang="en-US" sz="1200" dirty="0">
                <a:solidFill>
                  <a:schemeClr val="tx1">
                    <a:lumMod val="75000"/>
                    <a:lumOff val="25000"/>
                  </a:schemeClr>
                </a:solidFill>
                <a:cs typeface="Arial" panose="020B0604020202020204" pitchFamily="34" charset="0"/>
              </a:endParaRPr>
            </a:p>
          </p:txBody>
        </p:sp>
        <p:sp>
          <p:nvSpPr>
            <p:cNvPr id="31" name="TextBox 30"/>
            <p:cNvSpPr txBox="1"/>
            <p:nvPr/>
          </p:nvSpPr>
          <p:spPr>
            <a:xfrm>
              <a:off x="732168" y="3362835"/>
              <a:ext cx="2131129" cy="276999"/>
            </a:xfrm>
            <a:prstGeom prst="rect">
              <a:avLst/>
            </a:prstGeom>
            <a:noFill/>
          </p:spPr>
          <p:txBody>
            <a:bodyPr wrap="square" rtlCol="0">
              <a:spAutoFit/>
            </a:bodyPr>
            <a:lstStyle/>
            <a:p>
              <a:pPr algn="r"/>
              <a:r>
                <a:rPr lang="en-ID" altLang="ko-KR" sz="1200" b="1" dirty="0" err="1">
                  <a:solidFill>
                    <a:schemeClr val="tx1">
                      <a:lumMod val="75000"/>
                      <a:lumOff val="25000"/>
                    </a:schemeClr>
                  </a:solidFill>
                  <a:cs typeface="Arial" panose="020B0604020202020204" pitchFamily="34" charset="0"/>
                </a:rPr>
                <a:t>Harga</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Kompetitor</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Lebih</a:t>
              </a:r>
              <a:r>
                <a:rPr lang="en-ID" altLang="ko-KR" sz="1200" b="1" dirty="0">
                  <a:solidFill>
                    <a:schemeClr val="tx1">
                      <a:lumMod val="75000"/>
                      <a:lumOff val="25000"/>
                    </a:schemeClr>
                  </a:solidFill>
                  <a:cs typeface="Arial" panose="020B0604020202020204" pitchFamily="34" charset="0"/>
                </a:rPr>
                <a:t> </a:t>
              </a:r>
              <a:r>
                <a:rPr lang="en-ID" altLang="ko-KR" sz="1200" b="1" dirty="0" err="1">
                  <a:solidFill>
                    <a:schemeClr val="tx1">
                      <a:lumMod val="75000"/>
                      <a:lumOff val="25000"/>
                    </a:schemeClr>
                  </a:solidFill>
                  <a:cs typeface="Arial" panose="020B0604020202020204" pitchFamily="34" charset="0"/>
                </a:rPr>
                <a:t>Murah</a:t>
              </a:r>
              <a:endParaRPr lang="ko-KR" altLang="en-US" sz="1200" b="1" dirty="0">
                <a:solidFill>
                  <a:schemeClr val="tx1">
                    <a:lumMod val="75000"/>
                    <a:lumOff val="25000"/>
                  </a:schemeClr>
                </a:solidFill>
                <a:cs typeface="Arial" panose="020B0604020202020204" pitchFamily="34" charset="0"/>
              </a:endParaRPr>
            </a:p>
          </p:txBody>
        </p:sp>
      </p:grpSp>
      <p:grpSp>
        <p:nvGrpSpPr>
          <p:cNvPr id="32" name="Group 31"/>
          <p:cNvGrpSpPr/>
          <p:nvPr/>
        </p:nvGrpSpPr>
        <p:grpSpPr>
          <a:xfrm>
            <a:off x="307177" y="3429079"/>
            <a:ext cx="2488565" cy="1059180"/>
            <a:chOff x="803640" y="3362835"/>
            <a:chExt cx="2137727" cy="1059180"/>
          </a:xfrm>
        </p:grpSpPr>
        <p:sp>
          <p:nvSpPr>
            <p:cNvPr id="33" name="TextBox 32"/>
            <p:cNvSpPr txBox="1"/>
            <p:nvPr/>
          </p:nvSpPr>
          <p:spPr>
            <a:xfrm>
              <a:off x="809640" y="3776855"/>
              <a:ext cx="2131727" cy="645160"/>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anose="020B0604020202020204" pitchFamily="34" charset="0"/>
                </a:rPr>
                <a:t>Paket</a:t>
              </a:r>
              <a:r>
                <a:rPr lang="en-US" altLang="ko-KR" sz="1200" dirty="0">
                  <a:solidFill>
                    <a:schemeClr val="tx1">
                      <a:lumMod val="75000"/>
                      <a:lumOff val="25000"/>
                    </a:schemeClr>
                  </a:solidFill>
                  <a:cs typeface="Arial" panose="020B0604020202020204" pitchFamily="34" charset="0"/>
                </a:rPr>
                <a:t> dan </a:t>
              </a:r>
              <a:r>
                <a:rPr lang="en-US" altLang="ko-KR" sz="1200" dirty="0" err="1">
                  <a:solidFill>
                    <a:schemeClr val="tx1">
                      <a:lumMod val="75000"/>
                      <a:lumOff val="25000"/>
                    </a:schemeClr>
                  </a:solidFill>
                  <a:cs typeface="Arial" panose="020B0604020202020204" pitchFamily="34" charset="0"/>
                </a:rPr>
                <a:t>harga</a:t>
              </a:r>
              <a:r>
                <a:rPr lang="en-US" altLang="ko-KR" sz="1200" dirty="0">
                  <a:solidFill>
                    <a:schemeClr val="tx1">
                      <a:lumMod val="75000"/>
                      <a:lumOff val="25000"/>
                    </a:schemeClr>
                  </a:solidFill>
                  <a:cs typeface="Arial" panose="020B0604020202020204" pitchFamily="34" charset="0"/>
                </a:rPr>
                <a:t> yang </a:t>
              </a:r>
              <a:r>
                <a:rPr lang="en-US" altLang="ko-KR" sz="1200" dirty="0" err="1">
                  <a:solidFill>
                    <a:schemeClr val="tx1">
                      <a:lumMod val="75000"/>
                      <a:lumOff val="25000"/>
                    </a:schemeClr>
                  </a:solidFill>
                  <a:cs typeface="Arial" panose="020B0604020202020204" pitchFamily="34" charset="0"/>
                </a:rPr>
                <a:t>dipasang</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pPr algn="r"/>
              <a:r>
                <a:rPr lang="en-US" altLang="ko-KR" sz="1200" dirty="0" err="1">
                  <a:solidFill>
                    <a:schemeClr val="tx1">
                      <a:lumMod val="75000"/>
                      <a:lumOff val="25000"/>
                    </a:schemeClr>
                  </a:solidFill>
                  <a:cs typeface="Arial" panose="020B0604020202020204" pitchFamily="34" charset="0"/>
                </a:rPr>
                <a:t>tidak</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sesuai</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dengan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kesepakatan</a:t>
              </a:r>
              <a:r>
                <a:rPr lang="en-US" altLang="ko-KR" sz="1200" dirty="0">
                  <a:solidFill>
                    <a:schemeClr val="tx1">
                      <a:lumMod val="75000"/>
                      <a:lumOff val="25000"/>
                    </a:schemeClr>
                  </a:solidFill>
                  <a:cs typeface="Arial" panose="020B0604020202020204" pitchFamily="34" charset="0"/>
                </a:rPr>
                <a:t> </a:t>
              </a:r>
              <a:r>
                <a:rPr lang="en-US" altLang="ko-KR" sz="1200" dirty="0" err="1">
                  <a:solidFill>
                    <a:schemeClr val="tx1">
                      <a:lumMod val="75000"/>
                      <a:lumOff val="25000"/>
                    </a:schemeClr>
                  </a:solidFill>
                  <a:cs typeface="Arial" panose="020B0604020202020204" pitchFamily="34" charset="0"/>
                </a:rPr>
                <a:t>dengan</a:t>
              </a:r>
              <a:r>
                <a:rPr lang="en-US" altLang="ko-KR" sz="1200" dirty="0">
                  <a:solidFill>
                    <a:schemeClr val="tx1">
                      <a:lumMod val="75000"/>
                      <a:lumOff val="25000"/>
                    </a:schemeClr>
                  </a:solidFill>
                  <a:cs typeface="Arial" panose="020B0604020202020204" pitchFamily="34" charset="0"/>
                </a:rPr>
                <a:t> sales.</a:t>
              </a:r>
              <a:endParaRPr lang="ko-KR" altLang="en-US" sz="1200" dirty="0">
                <a:solidFill>
                  <a:schemeClr val="tx1">
                    <a:lumMod val="75000"/>
                    <a:lumOff val="25000"/>
                  </a:schemeClr>
                </a:solidFill>
                <a:cs typeface="Arial" panose="020B0604020202020204" pitchFamily="34" charset="0"/>
              </a:endParaRPr>
            </a:p>
          </p:txBody>
        </p:sp>
        <p:sp>
          <p:nvSpPr>
            <p:cNvPr id="34" name="TextBox 33"/>
            <p:cNvSpPr txBox="1"/>
            <p:nvPr/>
          </p:nvSpPr>
          <p:spPr>
            <a:xfrm>
              <a:off x="803640" y="3362835"/>
              <a:ext cx="2059657" cy="460375"/>
            </a:xfrm>
            <a:prstGeom prst="rect">
              <a:avLst/>
            </a:prstGeom>
            <a:noFill/>
          </p:spPr>
          <p:txBody>
            <a:bodyPr wrap="square" rtlCol="0">
              <a:spAutoFit/>
            </a:bodyPr>
            <a:lstStyle/>
            <a:p>
              <a:pPr algn="r"/>
              <a:r>
                <a:rPr lang="en-US" altLang="ko-KR" sz="1200" b="1" dirty="0" err="1">
                  <a:solidFill>
                    <a:schemeClr val="tx1">
                      <a:lumMod val="75000"/>
                      <a:lumOff val="25000"/>
                    </a:schemeClr>
                  </a:solidFill>
                  <a:cs typeface="Arial" panose="020B0604020202020204" pitchFamily="34" charset="0"/>
                </a:rPr>
                <a:t>Layanan</a:t>
              </a:r>
              <a:r>
                <a:rPr lang="en-US" altLang="ko-KR" sz="1200" b="1" dirty="0">
                  <a:solidFill>
                    <a:schemeClr val="tx1">
                      <a:lumMod val="75000"/>
                      <a:lumOff val="25000"/>
                    </a:schemeClr>
                  </a:solidFill>
                  <a:cs typeface="Arial" panose="020B0604020202020204" pitchFamily="34" charset="0"/>
                </a:rPr>
                <a:t> yang </a:t>
              </a:r>
              <a:r>
                <a:rPr lang="en-US" altLang="ko-KR" sz="1200" b="1" dirty="0" err="1">
                  <a:solidFill>
                    <a:schemeClr val="tx1">
                      <a:lumMod val="75000"/>
                      <a:lumOff val="25000"/>
                    </a:schemeClr>
                  </a:solidFill>
                  <a:cs typeface="Arial" panose="020B0604020202020204" pitchFamily="34" charset="0"/>
                </a:rPr>
                <a:t>tidak</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sesuai</a:t>
              </a:r>
              <a:r>
                <a:rPr lang="en-US" altLang="ko-KR" sz="1200" b="1" dirty="0">
                  <a:solidFill>
                    <a:schemeClr val="tx1">
                      <a:lumMod val="75000"/>
                      <a:lumOff val="25000"/>
                    </a:schemeClr>
                  </a:solidFill>
                  <a:cs typeface="Arial" panose="020B0604020202020204" pitchFamily="34" charset="0"/>
                </a:rPr>
                <a:t> </a:t>
              </a:r>
              <a:endParaRPr lang="en-US" altLang="ko-KR" sz="1200" b="1" dirty="0">
                <a:solidFill>
                  <a:schemeClr val="tx1">
                    <a:lumMod val="75000"/>
                    <a:lumOff val="25000"/>
                  </a:schemeClr>
                </a:solidFill>
                <a:cs typeface="Arial" panose="020B0604020202020204" pitchFamily="34" charset="0"/>
              </a:endParaRPr>
            </a:p>
            <a:p>
              <a:pPr algn="r"/>
              <a:r>
                <a:rPr lang="en-US" altLang="ko-KR" sz="1200" b="1" dirty="0" err="1">
                  <a:solidFill>
                    <a:schemeClr val="tx1">
                      <a:lumMod val="75000"/>
                      <a:lumOff val="25000"/>
                    </a:schemeClr>
                  </a:solidFill>
                  <a:cs typeface="Arial" panose="020B0604020202020204" pitchFamily="34" charset="0"/>
                </a:rPr>
                <a:t>dengan</a:t>
              </a:r>
              <a:r>
                <a:rPr lang="en-US" altLang="ko-KR" sz="1200" b="1" dirty="0">
                  <a:solidFill>
                    <a:schemeClr val="tx1">
                      <a:lumMod val="75000"/>
                      <a:lumOff val="25000"/>
                    </a:schemeClr>
                  </a:solidFill>
                  <a:cs typeface="Arial" panose="020B0604020202020204" pitchFamily="34" charset="0"/>
                </a:rPr>
                <a:t> </a:t>
              </a:r>
              <a:r>
                <a:rPr lang="en-US" altLang="ko-KR" sz="1200" b="1" dirty="0" err="1">
                  <a:solidFill>
                    <a:schemeClr val="tx1">
                      <a:lumMod val="75000"/>
                      <a:lumOff val="25000"/>
                    </a:schemeClr>
                  </a:solidFill>
                  <a:cs typeface="Arial" panose="020B0604020202020204" pitchFamily="34" charset="0"/>
                </a:rPr>
                <a:t>informasi</a:t>
              </a:r>
              <a:r>
                <a:rPr lang="en-US" altLang="ko-KR" sz="1200" b="1" dirty="0">
                  <a:solidFill>
                    <a:schemeClr val="tx1">
                      <a:lumMod val="75000"/>
                      <a:lumOff val="25000"/>
                    </a:schemeClr>
                  </a:solidFill>
                  <a:cs typeface="Arial" panose="020B0604020202020204" pitchFamily="34" charset="0"/>
                </a:rPr>
                <a:t> sales</a:t>
              </a:r>
              <a:endParaRPr lang="ko-KR" altLang="en-US" sz="1200" b="1" dirty="0">
                <a:solidFill>
                  <a:schemeClr val="tx1">
                    <a:lumMod val="75000"/>
                    <a:lumOff val="25000"/>
                  </a:schemeClr>
                </a:solidFill>
                <a:cs typeface="Arial" panose="020B0604020202020204" pitchFamily="34" charset="0"/>
              </a:endParaRPr>
            </a:p>
          </p:txBody>
        </p:sp>
      </p:grpSp>
      <p:pic>
        <p:nvPicPr>
          <p:cNvPr id="3" name="Picture Placeholder 2" descr="1_4cslvEX-vymBMEuAiMYcoQ"/>
          <p:cNvPicPr>
            <a:picLocks noGrp="1" noChangeAspect="1"/>
          </p:cNvPicPr>
          <p:nvPr>
            <p:ph type="pic" idx="1"/>
          </p:nvPr>
        </p:nvPicPr>
        <p:blipFill>
          <a:blip r:embed="rId1"/>
          <a:stretch>
            <a:fillRect/>
          </a:stretch>
        </p:blipFill>
        <p:spPr>
          <a:xfrm>
            <a:off x="3566160" y="2093595"/>
            <a:ext cx="1945640" cy="12515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dirty="0" err="1">
                <a:solidFill>
                  <a:schemeClr val="tx1">
                    <a:lumMod val="75000"/>
                    <a:lumOff val="25000"/>
                  </a:schemeClr>
                </a:solidFill>
                <a:latin typeface="Futura Md BT" panose="020B0602020204020303" pitchFamily="34" charset="0"/>
              </a:rPr>
              <a:t>Perumusan Masalah</a:t>
            </a:r>
            <a:endParaRPr lang="en-ID" dirty="0">
              <a:solidFill>
                <a:schemeClr val="tx1">
                  <a:lumMod val="75000"/>
                  <a:lumOff val="25000"/>
                </a:schemeClr>
              </a:solidFill>
              <a:latin typeface="Futura Md BT" panose="020B0602020204020303" pitchFamily="34" charset="0"/>
            </a:endParaRPr>
          </a:p>
        </p:txBody>
      </p:sp>
      <p:grpSp>
        <p:nvGrpSpPr>
          <p:cNvPr id="6" name="Group 5"/>
          <p:cNvGrpSpPr/>
          <p:nvPr/>
        </p:nvGrpSpPr>
        <p:grpSpPr>
          <a:xfrm>
            <a:off x="1250950" y="812165"/>
            <a:ext cx="864235" cy="99441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 name="TextBox 9"/>
          <p:cNvSpPr txBox="1"/>
          <p:nvPr/>
        </p:nvSpPr>
        <p:spPr>
          <a:xfrm>
            <a:off x="2186940" y="862965"/>
            <a:ext cx="4950460" cy="521970"/>
          </a:xfrm>
          <a:prstGeom prst="rect">
            <a:avLst/>
          </a:prstGeom>
          <a:noFill/>
        </p:spPr>
        <p:txBody>
          <a:bodyPr wrap="square" rtlCol="0">
            <a:spAutoFit/>
          </a:bodyPr>
          <a:lstStyle/>
          <a:p>
            <a:r>
              <a:rPr lang="en-ID" altLang="ko-KR" sz="1400" dirty="0" err="1">
                <a:solidFill>
                  <a:schemeClr val="tx1">
                    <a:lumMod val="65000"/>
                    <a:lumOff val="35000"/>
                  </a:schemeClr>
                </a:solidFill>
                <a:cs typeface="Arial" panose="020B0604020202020204" pitchFamily="34" charset="0"/>
                <a:sym typeface="+mn-ea"/>
              </a:rPr>
              <a:t>Bagaimana</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cara</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melakukan</a:t>
            </a:r>
            <a:r>
              <a:rPr lang="en-ID" altLang="ko-KR" sz="1400" dirty="0">
                <a:solidFill>
                  <a:schemeClr val="tx1">
                    <a:lumMod val="65000"/>
                    <a:lumOff val="35000"/>
                  </a:schemeClr>
                </a:solidFill>
                <a:cs typeface="Arial" panose="020B0604020202020204" pitchFamily="34" charset="0"/>
                <a:sym typeface="+mn-ea"/>
              </a:rPr>
              <a:t> model </a:t>
            </a:r>
            <a:r>
              <a:rPr lang="en-ID" altLang="ko-KR" sz="1400" dirty="0" err="1">
                <a:solidFill>
                  <a:schemeClr val="tx1">
                    <a:lumMod val="65000"/>
                    <a:lumOff val="35000"/>
                  </a:schemeClr>
                </a:solidFill>
                <a:cs typeface="Arial" panose="020B0604020202020204" pitchFamily="34" charset="0"/>
                <a:sym typeface="+mn-ea"/>
              </a:rPr>
              <a:t>prediksi</a:t>
            </a:r>
            <a:r>
              <a:rPr lang="en-ID" altLang="ko-KR" sz="1400" dirty="0">
                <a:solidFill>
                  <a:schemeClr val="tx1">
                    <a:lumMod val="65000"/>
                    <a:lumOff val="35000"/>
                  </a:schemeClr>
                </a:solidFill>
                <a:cs typeface="Arial" panose="020B0604020202020204" pitchFamily="34" charset="0"/>
                <a:sym typeface="+mn-ea"/>
              </a:rPr>
              <a:t> churn yang </a:t>
            </a:r>
            <a:r>
              <a:rPr lang="en-ID" altLang="ko-KR" sz="1400" dirty="0" err="1">
                <a:solidFill>
                  <a:schemeClr val="tx1">
                    <a:lumMod val="65000"/>
                    <a:lumOff val="35000"/>
                  </a:schemeClr>
                </a:solidFill>
                <a:cs typeface="Arial" panose="020B0604020202020204" pitchFamily="34" charset="0"/>
                <a:sym typeface="+mn-ea"/>
              </a:rPr>
              <a:t>akurat</a:t>
            </a:r>
            <a:r>
              <a:rPr lang="en-ID" altLang="ko-KR" sz="1400" dirty="0">
                <a:solidFill>
                  <a:schemeClr val="tx1">
                    <a:lumMod val="65000"/>
                    <a:lumOff val="35000"/>
                  </a:schemeClr>
                </a:solidFill>
                <a:cs typeface="Arial" panose="020B0604020202020204" pitchFamily="34" charset="0"/>
                <a:sym typeface="+mn-ea"/>
              </a:rPr>
              <a:t>?</a:t>
            </a:r>
            <a:endParaRPr lang="en-ID" altLang="ko-KR" sz="1400" dirty="0">
              <a:solidFill>
                <a:schemeClr val="tx1">
                  <a:lumMod val="65000"/>
                  <a:lumOff val="35000"/>
                </a:schemeClr>
              </a:solidFill>
              <a:cs typeface="Arial" panose="020B0604020202020204" pitchFamily="34" charset="0"/>
              <a:sym typeface="+mn-ea"/>
            </a:endParaRPr>
          </a:p>
        </p:txBody>
      </p:sp>
      <p:sp>
        <p:nvSpPr>
          <p:cNvPr id="11" name="TextBox 10"/>
          <p:cNvSpPr txBox="1"/>
          <p:nvPr/>
        </p:nvSpPr>
        <p:spPr>
          <a:xfrm>
            <a:off x="1328465" y="85459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nvGrpSpPr>
          <p:cNvPr id="12" name="Group 11"/>
          <p:cNvGrpSpPr/>
          <p:nvPr/>
        </p:nvGrpSpPr>
        <p:grpSpPr>
          <a:xfrm>
            <a:off x="1250315" y="1864360"/>
            <a:ext cx="864235" cy="1007745"/>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7" name="TextBox 16"/>
          <p:cNvSpPr txBox="1"/>
          <p:nvPr/>
        </p:nvSpPr>
        <p:spPr>
          <a:xfrm>
            <a:off x="2186940" y="1915795"/>
            <a:ext cx="5303520" cy="307777"/>
          </a:xfrm>
          <a:prstGeom prst="rect">
            <a:avLst/>
          </a:prstGeom>
          <a:noFill/>
        </p:spPr>
        <p:txBody>
          <a:bodyPr wrap="square" rtlCol="0">
            <a:spAutoFit/>
          </a:bodyPr>
          <a:lstStyle/>
          <a:p>
            <a:r>
              <a:rPr lang="en-ID" sz="1400" dirty="0" err="1">
                <a:solidFill>
                  <a:schemeClr val="tx1">
                    <a:lumMod val="65000"/>
                    <a:lumOff val="35000"/>
                  </a:schemeClr>
                </a:solidFill>
                <a:cs typeface="Arial" panose="020B0604020202020204" pitchFamily="34" charset="0"/>
              </a:rPr>
              <a:t>Bagaimana</a:t>
            </a:r>
            <a:r>
              <a:rPr lang="en-ID" sz="1400" dirty="0">
                <a:solidFill>
                  <a:schemeClr val="tx1">
                    <a:lumMod val="65000"/>
                    <a:lumOff val="35000"/>
                  </a:schemeClr>
                </a:solidFill>
                <a:cs typeface="Arial" panose="020B0604020202020204" pitchFamily="34" charset="0"/>
              </a:rPr>
              <a:t> </a:t>
            </a:r>
            <a:r>
              <a:rPr lang="en-ID" sz="1400" dirty="0" err="1">
                <a:solidFill>
                  <a:schemeClr val="tx1">
                    <a:lumMod val="65000"/>
                    <a:lumOff val="35000"/>
                  </a:schemeClr>
                </a:solidFill>
                <a:cs typeface="Arial" panose="020B0604020202020204" pitchFamily="34" charset="0"/>
              </a:rPr>
              <a:t>kebijakan</a:t>
            </a:r>
            <a:r>
              <a:rPr lang="en-ID" sz="1400" dirty="0">
                <a:solidFill>
                  <a:schemeClr val="tx1">
                    <a:lumMod val="65000"/>
                    <a:lumOff val="35000"/>
                  </a:schemeClr>
                </a:solidFill>
                <a:cs typeface="Arial" panose="020B0604020202020204" pitchFamily="34" charset="0"/>
              </a:rPr>
              <a:t> </a:t>
            </a:r>
            <a:r>
              <a:rPr lang="en-ID" sz="1400" dirty="0" err="1">
                <a:solidFill>
                  <a:schemeClr val="tx1">
                    <a:lumMod val="65000"/>
                    <a:lumOff val="35000"/>
                  </a:schemeClr>
                </a:solidFill>
                <a:cs typeface="Arial" panose="020B0604020202020204" pitchFamily="34" charset="0"/>
              </a:rPr>
              <a:t>intensif</a:t>
            </a:r>
            <a:r>
              <a:rPr lang="en-ID" sz="1400" dirty="0">
                <a:solidFill>
                  <a:schemeClr val="tx1">
                    <a:lumMod val="65000"/>
                    <a:lumOff val="35000"/>
                  </a:schemeClr>
                </a:solidFill>
                <a:cs typeface="Arial" panose="020B0604020202020204" pitchFamily="34" charset="0"/>
              </a:rPr>
              <a:t> </a:t>
            </a:r>
            <a:r>
              <a:rPr lang="en-ID" sz="1400" dirty="0" err="1">
                <a:solidFill>
                  <a:schemeClr val="tx1">
                    <a:lumMod val="65000"/>
                    <a:lumOff val="35000"/>
                  </a:schemeClr>
                </a:solidFill>
                <a:cs typeface="Arial" panose="020B0604020202020204" pitchFamily="34" charset="0"/>
              </a:rPr>
              <a:t>retensi</a:t>
            </a:r>
            <a:r>
              <a:rPr lang="en-ID" sz="1400" dirty="0">
                <a:solidFill>
                  <a:schemeClr val="tx1">
                    <a:lumMod val="65000"/>
                    <a:lumOff val="35000"/>
                  </a:schemeClr>
                </a:solidFill>
                <a:cs typeface="Arial" panose="020B0604020202020204" pitchFamily="34" charset="0"/>
              </a:rPr>
              <a:t> yang </a:t>
            </a:r>
            <a:r>
              <a:rPr lang="en-ID" sz="1400" dirty="0" err="1">
                <a:solidFill>
                  <a:schemeClr val="tx1">
                    <a:lumMod val="65000"/>
                    <a:lumOff val="35000"/>
                  </a:schemeClr>
                </a:solidFill>
                <a:cs typeface="Arial" panose="020B0604020202020204" pitchFamily="34" charset="0"/>
              </a:rPr>
              <a:t>efektif</a:t>
            </a:r>
            <a:r>
              <a:rPr lang="en-ID" sz="1400" dirty="0">
                <a:solidFill>
                  <a:schemeClr val="tx1">
                    <a:lumMod val="65000"/>
                    <a:lumOff val="35000"/>
                  </a:schemeClr>
                </a:solidFill>
                <a:cs typeface="Arial" panose="020B0604020202020204" pitchFamily="34" charset="0"/>
              </a:rPr>
              <a:t>?</a:t>
            </a:r>
            <a:endParaRPr lang="en-ID" sz="1400" dirty="0">
              <a:solidFill>
                <a:schemeClr val="tx1">
                  <a:lumMod val="65000"/>
                  <a:lumOff val="35000"/>
                </a:schemeClr>
              </a:solidFill>
              <a:cs typeface="Arial" panose="020B0604020202020204" pitchFamily="34" charset="0"/>
            </a:endParaRPr>
          </a:p>
        </p:txBody>
      </p:sp>
      <p:sp>
        <p:nvSpPr>
          <p:cNvPr id="18" name="TextBox 17"/>
          <p:cNvSpPr txBox="1"/>
          <p:nvPr/>
        </p:nvSpPr>
        <p:spPr>
          <a:xfrm>
            <a:off x="1328011" y="190740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solidFill>
                  <a:schemeClr val="tx1">
                    <a:lumMod val="75000"/>
                    <a:lumOff val="25000"/>
                  </a:schemeClr>
                </a:solidFill>
                <a:latin typeface="Futura Md BT" panose="020B0602020204020303" pitchFamily="34" charset="0"/>
              </a:rPr>
              <a:t>Tujuan</a:t>
            </a:r>
            <a:r>
              <a:rPr lang="en-US" altLang="ko-KR" dirty="0">
                <a:solidFill>
                  <a:schemeClr val="tx1">
                    <a:lumMod val="75000"/>
                    <a:lumOff val="25000"/>
                  </a:schemeClr>
                </a:solidFill>
                <a:latin typeface="Futura Md BT" panose="020B0602020204020303" pitchFamily="34" charset="0"/>
              </a:rPr>
              <a:t> </a:t>
            </a:r>
            <a:r>
              <a:rPr lang="en-US" altLang="ko-KR" dirty="0" err="1">
                <a:solidFill>
                  <a:schemeClr val="tx1">
                    <a:lumMod val="75000"/>
                    <a:lumOff val="25000"/>
                  </a:schemeClr>
                </a:solidFill>
                <a:latin typeface="Futura Md BT" panose="020B0602020204020303" pitchFamily="34" charset="0"/>
              </a:rPr>
              <a:t>Penelitan</a:t>
            </a:r>
            <a:endParaRPr lang="ko-KR" altLang="en-US" dirty="0">
              <a:solidFill>
                <a:schemeClr val="tx1">
                  <a:lumMod val="75000"/>
                  <a:lumOff val="25000"/>
                </a:schemeClr>
              </a:solidFill>
              <a:latin typeface="Futura Md BT" panose="020B0602020204020303" pitchFamily="34" charset="0"/>
            </a:endParaRPr>
          </a:p>
        </p:txBody>
      </p:sp>
      <p:grpSp>
        <p:nvGrpSpPr>
          <p:cNvPr id="6" name="Group 5"/>
          <p:cNvGrpSpPr/>
          <p:nvPr/>
        </p:nvGrpSpPr>
        <p:grpSpPr>
          <a:xfrm>
            <a:off x="1250950" y="812165"/>
            <a:ext cx="864235" cy="99441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 name="TextBox 9"/>
          <p:cNvSpPr txBox="1"/>
          <p:nvPr/>
        </p:nvSpPr>
        <p:spPr>
          <a:xfrm>
            <a:off x="2186940" y="862965"/>
            <a:ext cx="4950460" cy="954107"/>
          </a:xfrm>
          <a:prstGeom prst="rect">
            <a:avLst/>
          </a:prstGeom>
          <a:noFill/>
        </p:spPr>
        <p:txBody>
          <a:bodyPr wrap="square" rtlCol="0">
            <a:spAutoFit/>
          </a:bodyPr>
          <a:lstStyle/>
          <a:p>
            <a:r>
              <a:rPr lang="en-ID" altLang="ko-KR" sz="1400" dirty="0" err="1">
                <a:solidFill>
                  <a:schemeClr val="tx1">
                    <a:lumMod val="65000"/>
                    <a:lumOff val="35000"/>
                  </a:schemeClr>
                </a:solidFill>
                <a:cs typeface="Arial" panose="020B0604020202020204" pitchFamily="34" charset="0"/>
                <a:sym typeface="+mn-ea"/>
              </a:rPr>
              <a:t>Membuat</a:t>
            </a:r>
            <a:r>
              <a:rPr lang="en-ID" altLang="ko-KR" sz="1400" dirty="0">
                <a:solidFill>
                  <a:schemeClr val="tx1">
                    <a:lumMod val="65000"/>
                    <a:lumOff val="35000"/>
                  </a:schemeClr>
                </a:solidFill>
                <a:cs typeface="Arial" panose="020B0604020202020204" pitchFamily="34" charset="0"/>
                <a:sym typeface="+mn-ea"/>
              </a:rPr>
              <a:t> model </a:t>
            </a:r>
            <a:r>
              <a:rPr lang="en-ID" altLang="ko-KR" sz="1400" dirty="0" err="1">
                <a:solidFill>
                  <a:schemeClr val="tx1">
                    <a:lumMod val="65000"/>
                    <a:lumOff val="35000"/>
                  </a:schemeClr>
                </a:solidFill>
                <a:cs typeface="Arial" panose="020B0604020202020204" pitchFamily="34" charset="0"/>
                <a:sym typeface="+mn-ea"/>
              </a:rPr>
              <a:t>prediksi</a:t>
            </a:r>
            <a:r>
              <a:rPr lang="en-ID" altLang="ko-KR" sz="1400" dirty="0">
                <a:solidFill>
                  <a:schemeClr val="tx1">
                    <a:lumMod val="65000"/>
                    <a:lumOff val="35000"/>
                  </a:schemeClr>
                </a:solidFill>
                <a:cs typeface="Arial" panose="020B0604020202020204" pitchFamily="34" charset="0"/>
                <a:sym typeface="+mn-ea"/>
              </a:rPr>
              <a:t> Churn </a:t>
            </a:r>
            <a:r>
              <a:rPr lang="en-ID" altLang="ko-KR" sz="1400" dirty="0" err="1">
                <a:solidFill>
                  <a:schemeClr val="tx1">
                    <a:lumMod val="65000"/>
                    <a:lumOff val="35000"/>
                  </a:schemeClr>
                </a:solidFill>
                <a:cs typeface="Arial" panose="020B0604020202020204" pitchFamily="34" charset="0"/>
                <a:sym typeface="+mn-ea"/>
              </a:rPr>
              <a:t>menggunakan</a:t>
            </a:r>
            <a:r>
              <a:rPr lang="en-ID" altLang="ko-KR" sz="1400" dirty="0">
                <a:solidFill>
                  <a:schemeClr val="tx1">
                    <a:lumMod val="65000"/>
                    <a:lumOff val="35000"/>
                  </a:schemeClr>
                </a:solidFill>
                <a:cs typeface="Arial" panose="020B0604020202020204" pitchFamily="34" charset="0"/>
                <a:sym typeface="+mn-ea"/>
              </a:rPr>
              <a:t> model </a:t>
            </a:r>
            <a:r>
              <a:rPr lang="en-ID" altLang="ko-KR" sz="1400" dirty="0" err="1">
                <a:solidFill>
                  <a:schemeClr val="tx1">
                    <a:lumMod val="65000"/>
                    <a:lumOff val="35000"/>
                  </a:schemeClr>
                </a:solidFill>
                <a:cs typeface="Arial" panose="020B0604020202020204" pitchFamily="34" charset="0"/>
                <a:sym typeface="+mn-ea"/>
              </a:rPr>
              <a:t>regresi</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logistik</a:t>
            </a:r>
            <a:r>
              <a:rPr lang="en-ID" altLang="ko-KR" sz="1400" dirty="0">
                <a:solidFill>
                  <a:schemeClr val="tx1">
                    <a:lumMod val="65000"/>
                    <a:lumOff val="35000"/>
                  </a:schemeClr>
                </a:solidFill>
                <a:cs typeface="Arial" panose="020B0604020202020204" pitchFamily="34" charset="0"/>
                <a:sym typeface="+mn-ea"/>
              </a:rPr>
              <a:t> dan </a:t>
            </a:r>
            <a:r>
              <a:rPr lang="en-ID" altLang="ko-KR" sz="1400" dirty="0" err="1">
                <a:solidFill>
                  <a:schemeClr val="tx1">
                    <a:lumMod val="65000"/>
                    <a:lumOff val="35000"/>
                  </a:schemeClr>
                </a:solidFill>
                <a:cs typeface="Arial" panose="020B0604020202020204" pitchFamily="34" charset="0"/>
                <a:sym typeface="+mn-ea"/>
              </a:rPr>
              <a:t>dengan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penalti</a:t>
            </a:r>
            <a:r>
              <a:rPr lang="en-ID" altLang="ko-KR" sz="1400" dirty="0">
                <a:solidFill>
                  <a:schemeClr val="tx1">
                    <a:lumMod val="65000"/>
                    <a:lumOff val="35000"/>
                  </a:schemeClr>
                </a:solidFill>
                <a:cs typeface="Arial" panose="020B0604020202020204" pitchFamily="34" charset="0"/>
                <a:sym typeface="+mn-ea"/>
              </a:rPr>
              <a:t> LASSO, Elastic Net, SCAD, dan Elastic SCAD dan SVM </a:t>
            </a:r>
            <a:r>
              <a:rPr lang="en-ID" altLang="ko-KR" sz="1400" dirty="0" err="1">
                <a:solidFill>
                  <a:schemeClr val="tx1">
                    <a:lumMod val="65000"/>
                    <a:lumOff val="35000"/>
                  </a:schemeClr>
                </a:solidFill>
                <a:cs typeface="Arial" panose="020B0604020202020204" pitchFamily="34" charset="0"/>
                <a:sym typeface="+mn-ea"/>
              </a:rPr>
              <a:t>dengan</a:t>
            </a:r>
            <a:r>
              <a:rPr lang="en-ID" altLang="ko-KR" sz="1400" dirty="0">
                <a:solidFill>
                  <a:schemeClr val="tx1">
                    <a:lumMod val="65000"/>
                    <a:lumOff val="35000"/>
                  </a:schemeClr>
                </a:solidFill>
                <a:cs typeface="Arial" panose="020B0604020202020204" pitchFamily="34" charset="0"/>
                <a:sym typeface="+mn-ea"/>
              </a:rPr>
              <a:t> penalty SCAD dan Elastic Net pada </a:t>
            </a:r>
            <a:r>
              <a:rPr lang="en-ID" altLang="ko-KR" sz="1400" dirty="0" err="1">
                <a:solidFill>
                  <a:schemeClr val="tx1">
                    <a:lumMod val="65000"/>
                    <a:lumOff val="35000"/>
                  </a:schemeClr>
                </a:solidFill>
                <a:cs typeface="Arial" panose="020B0604020202020204" pitchFamily="34" charset="0"/>
                <a:sym typeface="+mn-ea"/>
              </a:rPr>
              <a:t>pelanggan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perusahaan</a:t>
            </a:r>
            <a:r>
              <a:rPr lang="en-ID" altLang="ko-KR" sz="1400" dirty="0">
                <a:solidFill>
                  <a:schemeClr val="tx1">
                    <a:lumMod val="65000"/>
                    <a:lumOff val="35000"/>
                  </a:schemeClr>
                </a:solidFill>
                <a:cs typeface="Arial" panose="020B0604020202020204" pitchFamily="34" charset="0"/>
                <a:sym typeface="+mn-ea"/>
              </a:rPr>
              <a:t> Telekomunikasi</a:t>
            </a:r>
            <a:endParaRPr lang="en-ID" altLang="ko-KR" sz="1400" dirty="0">
              <a:solidFill>
                <a:schemeClr val="tx1">
                  <a:lumMod val="65000"/>
                  <a:lumOff val="35000"/>
                </a:schemeClr>
              </a:solidFill>
              <a:cs typeface="Arial" panose="020B0604020202020204" pitchFamily="34" charset="0"/>
              <a:sym typeface="+mn-ea"/>
            </a:endParaRPr>
          </a:p>
        </p:txBody>
      </p:sp>
      <p:sp>
        <p:nvSpPr>
          <p:cNvPr id="11" name="TextBox 10"/>
          <p:cNvSpPr txBox="1"/>
          <p:nvPr/>
        </p:nvSpPr>
        <p:spPr>
          <a:xfrm>
            <a:off x="1328465" y="85459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nvGrpSpPr>
          <p:cNvPr id="12" name="Group 11"/>
          <p:cNvGrpSpPr/>
          <p:nvPr/>
        </p:nvGrpSpPr>
        <p:grpSpPr>
          <a:xfrm>
            <a:off x="1250315" y="1864360"/>
            <a:ext cx="864235" cy="1007745"/>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7" name="TextBox 16"/>
          <p:cNvSpPr txBox="1"/>
          <p:nvPr/>
        </p:nvSpPr>
        <p:spPr>
          <a:xfrm>
            <a:off x="2186940" y="1915795"/>
            <a:ext cx="5303520" cy="523220"/>
          </a:xfrm>
          <a:prstGeom prst="rect">
            <a:avLst/>
          </a:prstGeom>
          <a:noFill/>
        </p:spPr>
        <p:txBody>
          <a:bodyPr wrap="square" rtlCol="0">
            <a:spAutoFit/>
          </a:bodyPr>
          <a:lstStyle/>
          <a:p>
            <a:r>
              <a:rPr lang="en-ID" altLang="ko-KR" sz="1400" dirty="0" err="1">
                <a:solidFill>
                  <a:schemeClr val="tx1">
                    <a:lumMod val="65000"/>
                    <a:lumOff val="35000"/>
                  </a:schemeClr>
                </a:solidFill>
                <a:cs typeface="Arial" panose="020B0604020202020204" pitchFamily="34" charset="0"/>
                <a:sym typeface="+mn-ea"/>
              </a:rPr>
              <a:t>Melakukan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analisis</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bauran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pemasaran</a:t>
            </a:r>
            <a:r>
              <a:rPr lang="en-ID" altLang="ko-KR" sz="1400" dirty="0">
                <a:solidFill>
                  <a:schemeClr val="tx1">
                    <a:lumMod val="65000"/>
                    <a:lumOff val="35000"/>
                  </a:schemeClr>
                </a:solidFill>
                <a:cs typeface="Arial" panose="020B0604020202020204" pitchFamily="34" charset="0"/>
                <a:sym typeface="+mn-ea"/>
              </a:rPr>
              <a:t> yang </a:t>
            </a:r>
            <a:r>
              <a:rPr lang="en-ID" altLang="ko-KR" sz="1400" dirty="0" err="1">
                <a:solidFill>
                  <a:schemeClr val="tx1">
                    <a:lumMod val="65000"/>
                    <a:lumOff val="35000"/>
                  </a:schemeClr>
                </a:solidFill>
                <a:cs typeface="Arial" panose="020B0604020202020204" pitchFamily="34" charset="0"/>
                <a:sym typeface="+mn-ea"/>
              </a:rPr>
              <a:t>telah</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dilakukan</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untuk</a:t>
            </a:r>
            <a:r>
              <a:rPr lang="en-ID" altLang="ko-KR" sz="1400" dirty="0">
                <a:solidFill>
                  <a:schemeClr val="tx1">
                    <a:lumMod val="65000"/>
                    <a:lumOff val="35000"/>
                  </a:schemeClr>
                </a:solidFill>
                <a:cs typeface="Arial" panose="020B0604020202020204" pitchFamily="34" charset="0"/>
                <a:sym typeface="+mn-ea"/>
              </a:rPr>
              <a:t> </a:t>
            </a:r>
            <a:r>
              <a:rPr lang="en-ID" altLang="ko-KR" sz="1400" dirty="0" err="1">
                <a:solidFill>
                  <a:schemeClr val="tx1">
                    <a:lumMod val="65000"/>
                    <a:lumOff val="35000"/>
                  </a:schemeClr>
                </a:solidFill>
                <a:cs typeface="Arial" panose="020B0604020202020204" pitchFamily="34" charset="0"/>
                <a:sym typeface="+mn-ea"/>
              </a:rPr>
              <a:t>mengurangi</a:t>
            </a:r>
            <a:r>
              <a:rPr lang="en-ID" altLang="ko-KR" sz="1400" dirty="0">
                <a:solidFill>
                  <a:schemeClr val="tx1">
                    <a:lumMod val="65000"/>
                    <a:lumOff val="35000"/>
                  </a:schemeClr>
                </a:solidFill>
                <a:cs typeface="Arial" panose="020B0604020202020204" pitchFamily="34" charset="0"/>
                <a:sym typeface="+mn-ea"/>
              </a:rPr>
              <a:t> Churn.</a:t>
            </a:r>
            <a:endParaRPr lang="ko-KR" altLang="en-US" sz="1400" dirty="0">
              <a:solidFill>
                <a:schemeClr val="tx1">
                  <a:lumMod val="65000"/>
                  <a:lumOff val="35000"/>
                </a:schemeClr>
              </a:solidFill>
              <a:cs typeface="Arial" panose="020B0604020202020204" pitchFamily="34" charset="0"/>
            </a:endParaRPr>
          </a:p>
        </p:txBody>
      </p:sp>
      <p:sp>
        <p:nvSpPr>
          <p:cNvPr id="18" name="TextBox 17"/>
          <p:cNvSpPr txBox="1"/>
          <p:nvPr/>
        </p:nvSpPr>
        <p:spPr>
          <a:xfrm>
            <a:off x="1328011" y="190740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grpSp>
        <p:nvGrpSpPr>
          <p:cNvPr id="23" name="Group 22"/>
          <p:cNvGrpSpPr/>
          <p:nvPr/>
        </p:nvGrpSpPr>
        <p:grpSpPr>
          <a:xfrm>
            <a:off x="1250950" y="2899410"/>
            <a:ext cx="864235" cy="994410"/>
            <a:chOff x="2391994" y="1635646"/>
            <a:chExt cx="805454" cy="1584088"/>
          </a:xfrm>
          <a:solidFill>
            <a:schemeClr val="accent1">
              <a:lumMod val="90000"/>
            </a:schemeClr>
          </a:solidFill>
        </p:grpSpPr>
        <p:sp>
          <p:nvSpPr>
            <p:cNvPr id="24" name="Rectangle 3"/>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Isosceles Triangle 24"/>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7" name="TextBox 10"/>
          <p:cNvSpPr txBox="1"/>
          <p:nvPr/>
        </p:nvSpPr>
        <p:spPr>
          <a:xfrm>
            <a:off x="1328465" y="2941841"/>
            <a:ext cx="709121" cy="645160"/>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a:t>
            </a:r>
            <a:r>
              <a:rPr lang="en-ID" altLang="en-US" sz="3600" b="1" dirty="0">
                <a:solidFill>
                  <a:schemeClr val="bg1"/>
                </a:solidFill>
                <a:cs typeface="Arial" panose="020B0604020202020204" pitchFamily="34" charset="0"/>
              </a:rPr>
              <a:t>3</a:t>
            </a:r>
            <a:endParaRPr lang="en-ID" altLang="en-US" sz="3600" b="1" dirty="0">
              <a:solidFill>
                <a:schemeClr val="bg1"/>
              </a:solidFill>
              <a:cs typeface="Arial" panose="020B0604020202020204" pitchFamily="34" charset="0"/>
            </a:endParaRPr>
          </a:p>
        </p:txBody>
      </p:sp>
      <p:sp>
        <p:nvSpPr>
          <p:cNvPr id="3" name="TextBox 16"/>
          <p:cNvSpPr txBox="1"/>
          <p:nvPr/>
        </p:nvSpPr>
        <p:spPr>
          <a:xfrm>
            <a:off x="2186940" y="2994660"/>
            <a:ext cx="5303520" cy="306705"/>
          </a:xfrm>
          <a:prstGeom prst="rect">
            <a:avLst/>
          </a:prstGeom>
          <a:noFill/>
        </p:spPr>
        <p:txBody>
          <a:bodyPr wrap="square" rtlCol="0">
            <a:spAutoFit/>
          </a:bodyPr>
          <a:lstStyle/>
          <a:p>
            <a:r>
              <a:rPr lang="en-ID" sz="1400" dirty="0" err="1">
                <a:solidFill>
                  <a:schemeClr val="tx1">
                    <a:lumMod val="65000"/>
                    <a:lumOff val="35000"/>
                  </a:schemeClr>
                </a:solidFill>
                <a:cs typeface="Arial" panose="020B0604020202020204" pitchFamily="34" charset="0"/>
              </a:rPr>
              <a:t>Mengambil keputusan dalam mengurangi churn</a:t>
            </a:r>
            <a:endParaRPr lang="en-ID" sz="1400" dirty="0">
              <a:solidFill>
                <a:schemeClr val="tx1">
                  <a:lumMod val="65000"/>
                  <a:lumOff val="35000"/>
                </a:schemeClr>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D" altLang="en-US" dirty="0">
                <a:solidFill>
                  <a:schemeClr val="tx1">
                    <a:lumMod val="75000"/>
                    <a:lumOff val="25000"/>
                  </a:schemeClr>
                </a:solidFill>
                <a:latin typeface="Futura Md BT" panose="020B0602020204020303" pitchFamily="34" charset="0"/>
              </a:rPr>
              <a:t>Manfaat</a:t>
            </a:r>
            <a:r>
              <a:rPr lang="en-US" altLang="ko-KR" dirty="0">
                <a:solidFill>
                  <a:schemeClr val="tx1">
                    <a:lumMod val="75000"/>
                    <a:lumOff val="25000"/>
                  </a:schemeClr>
                </a:solidFill>
                <a:latin typeface="Futura Md BT" panose="020B0602020204020303" pitchFamily="34" charset="0"/>
              </a:rPr>
              <a:t> </a:t>
            </a:r>
            <a:r>
              <a:rPr lang="en-US" altLang="ko-KR" dirty="0" err="1">
                <a:solidFill>
                  <a:schemeClr val="tx1">
                    <a:lumMod val="75000"/>
                    <a:lumOff val="25000"/>
                  </a:schemeClr>
                </a:solidFill>
                <a:latin typeface="Futura Md BT" panose="020B0602020204020303" pitchFamily="34" charset="0"/>
              </a:rPr>
              <a:t>Penelitan</a:t>
            </a:r>
            <a:endParaRPr lang="ko-KR" altLang="en-US" dirty="0">
              <a:solidFill>
                <a:schemeClr val="tx1">
                  <a:lumMod val="75000"/>
                  <a:lumOff val="25000"/>
                </a:schemeClr>
              </a:solidFill>
              <a:latin typeface="Futura Md BT" panose="020B0602020204020303" pitchFamily="34" charset="0"/>
            </a:endParaRPr>
          </a:p>
        </p:txBody>
      </p:sp>
      <p:grpSp>
        <p:nvGrpSpPr>
          <p:cNvPr id="6" name="Group 5"/>
          <p:cNvGrpSpPr/>
          <p:nvPr/>
        </p:nvGrpSpPr>
        <p:grpSpPr>
          <a:xfrm>
            <a:off x="1250950" y="812165"/>
            <a:ext cx="864235" cy="99441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 name="TextBox 9"/>
          <p:cNvSpPr txBox="1"/>
          <p:nvPr/>
        </p:nvSpPr>
        <p:spPr>
          <a:xfrm>
            <a:off x="2186940" y="862965"/>
            <a:ext cx="5303520" cy="737235"/>
          </a:xfrm>
          <a:prstGeom prst="rect">
            <a:avLst/>
          </a:prstGeom>
          <a:noFill/>
        </p:spPr>
        <p:txBody>
          <a:bodyPr wrap="square" rtlCol="0">
            <a:spAutoFit/>
          </a:bodyPr>
          <a:lstStyle/>
          <a:p>
            <a:pPr algn="just"/>
            <a:r>
              <a:rPr lang="en-ID" altLang="ko-KR" sz="1400">
                <a:solidFill>
                  <a:schemeClr val="tx1">
                    <a:lumMod val="65000"/>
                    <a:lumOff val="35000"/>
                  </a:schemeClr>
                </a:solidFill>
                <a:cs typeface="Arial" panose="020B0604020202020204" pitchFamily="34" charset="0"/>
                <a:sym typeface="+mn-ea"/>
              </a:rPr>
              <a:t>Memberikan landasan bagi para peneliti lain dalam melakukan </a:t>
            </a:r>
            <a:endParaRPr lang="en-ID" altLang="ko-KR" sz="1400">
              <a:solidFill>
                <a:schemeClr val="tx1">
                  <a:lumMod val="65000"/>
                  <a:lumOff val="35000"/>
                </a:schemeClr>
              </a:solidFill>
              <a:cs typeface="Arial" panose="020B0604020202020204" pitchFamily="34" charset="0"/>
              <a:sym typeface="+mn-ea"/>
            </a:endParaRPr>
          </a:p>
          <a:p>
            <a:pPr algn="just"/>
            <a:r>
              <a:rPr lang="en-ID" altLang="ko-KR" sz="1400">
                <a:solidFill>
                  <a:schemeClr val="tx1">
                    <a:lumMod val="65000"/>
                    <a:lumOff val="35000"/>
                  </a:schemeClr>
                </a:solidFill>
                <a:cs typeface="Arial" panose="020B0604020202020204" pitchFamily="34" charset="0"/>
                <a:sym typeface="+mn-ea"/>
              </a:rPr>
              <a:t>penelitian yang sejenis dalam rangka meningkatkan kinerja perusahaan dalam hal kebijakan pelanggan churn</a:t>
            </a:r>
            <a:endParaRPr lang="en-ID" altLang="ko-KR" sz="1400">
              <a:solidFill>
                <a:schemeClr val="tx1">
                  <a:lumMod val="65000"/>
                  <a:lumOff val="35000"/>
                </a:schemeClr>
              </a:solidFill>
              <a:cs typeface="Arial" panose="020B0604020202020204" pitchFamily="34" charset="0"/>
              <a:sym typeface="+mn-ea"/>
            </a:endParaRPr>
          </a:p>
        </p:txBody>
      </p:sp>
      <p:sp>
        <p:nvSpPr>
          <p:cNvPr id="11" name="TextBox 10"/>
          <p:cNvSpPr txBox="1"/>
          <p:nvPr/>
        </p:nvSpPr>
        <p:spPr>
          <a:xfrm>
            <a:off x="1328465" y="85459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nvGrpSpPr>
          <p:cNvPr id="12" name="Group 11"/>
          <p:cNvGrpSpPr/>
          <p:nvPr/>
        </p:nvGrpSpPr>
        <p:grpSpPr>
          <a:xfrm>
            <a:off x="1250315" y="1864360"/>
            <a:ext cx="864235" cy="1007745"/>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7" name="TextBox 16"/>
          <p:cNvSpPr txBox="1"/>
          <p:nvPr/>
        </p:nvSpPr>
        <p:spPr>
          <a:xfrm>
            <a:off x="2186940" y="1915795"/>
            <a:ext cx="5303520" cy="953135"/>
          </a:xfrm>
          <a:prstGeom prst="rect">
            <a:avLst/>
          </a:prstGeom>
          <a:noFill/>
        </p:spPr>
        <p:txBody>
          <a:bodyPr wrap="square" rtlCol="0">
            <a:spAutoFit/>
          </a:bodyPr>
          <a:lstStyle/>
          <a:p>
            <a:pPr algn="just"/>
            <a:r>
              <a:rPr lang="en-ID" altLang="ko-KR" sz="1400">
                <a:solidFill>
                  <a:schemeClr val="tx1">
                    <a:lumMod val="65000"/>
                    <a:lumOff val="35000"/>
                  </a:schemeClr>
                </a:solidFill>
                <a:cs typeface="Arial" panose="020B0604020202020204" pitchFamily="34" charset="0"/>
                <a:sym typeface="+mn-ea"/>
              </a:rPr>
              <a:t>Memberikan sumbangan pemikiran kepada perusahaan untuk </a:t>
            </a:r>
            <a:endParaRPr lang="en-ID" altLang="ko-KR" sz="1400">
              <a:solidFill>
                <a:schemeClr val="tx1">
                  <a:lumMod val="65000"/>
                  <a:lumOff val="35000"/>
                </a:schemeClr>
              </a:solidFill>
              <a:cs typeface="Arial" panose="020B0604020202020204" pitchFamily="34" charset="0"/>
              <a:sym typeface="+mn-ea"/>
            </a:endParaRPr>
          </a:p>
          <a:p>
            <a:pPr algn="just"/>
            <a:r>
              <a:rPr lang="en-ID" altLang="ko-KR" sz="1400">
                <a:solidFill>
                  <a:schemeClr val="tx1">
                    <a:lumMod val="65000"/>
                    <a:lumOff val="35000"/>
                  </a:schemeClr>
                </a:solidFill>
                <a:cs typeface="Arial" panose="020B0604020202020204" pitchFamily="34" charset="0"/>
                <a:sym typeface="+mn-ea"/>
              </a:rPr>
              <a:t>dapat menggunakan model prediksi churn dan hasil analisa mengurangi churn sehingga kinerja perusahaan akan meningkat khususnya dalam hal kebijakan pelanggan churn</a:t>
            </a:r>
            <a:endParaRPr lang="en-ID" altLang="ko-KR" sz="1400">
              <a:solidFill>
                <a:schemeClr val="tx1">
                  <a:lumMod val="65000"/>
                  <a:lumOff val="35000"/>
                </a:schemeClr>
              </a:solidFill>
              <a:cs typeface="Arial" panose="020B0604020202020204" pitchFamily="34" charset="0"/>
              <a:sym typeface="+mn-ea"/>
            </a:endParaRPr>
          </a:p>
        </p:txBody>
      </p:sp>
      <p:sp>
        <p:nvSpPr>
          <p:cNvPr id="18" name="TextBox 17"/>
          <p:cNvSpPr txBox="1"/>
          <p:nvPr/>
        </p:nvSpPr>
        <p:spPr>
          <a:xfrm>
            <a:off x="1328011" y="1907406"/>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18959</Words>
  <Application>WPS Presentation</Application>
  <PresentationFormat>On-screen Show (16:9)</PresentationFormat>
  <Paragraphs>910</Paragraphs>
  <Slides>40</Slides>
  <Notes>8</Notes>
  <HiddenSlides>13</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4</vt:i4>
      </vt:variant>
      <vt:variant>
        <vt:lpstr>幻灯片标题</vt:lpstr>
      </vt:variant>
      <vt:variant>
        <vt:i4>40</vt:i4>
      </vt:variant>
    </vt:vector>
  </HeadingPairs>
  <TitlesOfParts>
    <vt:vector size="62" baseType="lpstr">
      <vt:lpstr>Arial</vt:lpstr>
      <vt:lpstr>SimSun</vt:lpstr>
      <vt:lpstr>Wingdings</vt:lpstr>
      <vt:lpstr>Malgun Gothic</vt:lpstr>
      <vt:lpstr>Futura-Bold</vt:lpstr>
      <vt:lpstr>Futura Bk BT</vt:lpstr>
      <vt:lpstr>Futura Md BT</vt:lpstr>
      <vt:lpstr>Futura Lt BT</vt:lpstr>
      <vt:lpstr>Microsoft YaHei</vt:lpstr>
      <vt:lpstr>Arial Unicode MS</vt:lpstr>
      <vt:lpstr>Cambria Math</vt:lpstr>
      <vt:lpstr>Times New Roman</vt:lpstr>
      <vt:lpstr>Times New Roman</vt:lpstr>
      <vt:lpstr>Calibri</vt:lpstr>
      <vt:lpstr>Futura Hv BT</vt:lpstr>
      <vt:lpstr>Cover and End Slide Master</vt:lpstr>
      <vt:lpstr>Contents Slide Master</vt:lpstr>
      <vt:lpstr>Section Break Slide Master</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google1562073546</cp:lastModifiedBy>
  <cp:revision>162</cp:revision>
  <dcterms:created xsi:type="dcterms:W3CDTF">2016-12-05T23:26:00Z</dcterms:created>
  <dcterms:modified xsi:type="dcterms:W3CDTF">2021-07-14T15:42:10Z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