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81" r:id="rId9"/>
    <p:sldId id="282" r:id="rId10"/>
    <p:sldId id="283" r:id="rId11"/>
    <p:sldId id="284" r:id="rId12"/>
    <p:sldId id="263" r:id="rId13"/>
    <p:sldId id="264" r:id="rId14"/>
    <p:sldId id="285" r:id="rId15"/>
    <p:sldId id="265" r:id="rId16"/>
    <p:sldId id="266" r:id="rId17"/>
    <p:sldId id="267" r:id="rId18"/>
    <p:sldId id="268" r:id="rId19"/>
    <p:sldId id="286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29.04.2020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29.04.2020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29.04.2020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29.04.2020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29.04.2020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29.04.2020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29.04.2020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29.04.2020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A952C4-2E4D-41C2-9DA3-26E3841C0C97}" type="datetimeFigureOut">
              <a:rPr lang="ru-RU" smtClean="0"/>
              <a:pPr/>
              <a:t>29.04.2020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Моделирование СВ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Моделирование </a:t>
            </a:r>
            <a:r>
              <a:rPr lang="ru-RU" dirty="0" smtClean="0"/>
              <a:t>дискретных случайных величин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317735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1153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450" y="2705100"/>
            <a:ext cx="80391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419600"/>
            <a:ext cx="25146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Скругленный прямоугольник 11"/>
          <p:cNvSpPr/>
          <p:nvPr/>
        </p:nvSpPr>
        <p:spPr>
          <a:xfrm>
            <a:off x="762000" y="5334000"/>
            <a:ext cx="2895600" cy="381000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2514600" y="1676400"/>
          <a:ext cx="3657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i="1" dirty="0" smtClean="0"/>
                        <a:t>с</a:t>
                      </a:r>
                      <a:r>
                        <a:rPr lang="en-US" i="1" baseline="-25000" dirty="0" err="1" smtClean="0"/>
                        <a:t>i</a:t>
                      </a:r>
                      <a:endParaRPr lang="ru-RU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i="1" dirty="0" smtClean="0"/>
                        <a:t>с</a:t>
                      </a:r>
                      <a:r>
                        <a:rPr lang="en-US" i="1" baseline="-25000" dirty="0" smtClean="0"/>
                        <a:t>0</a:t>
                      </a:r>
                      <a:endParaRPr lang="ru-RU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i="1" dirty="0" smtClean="0"/>
                        <a:t>с</a:t>
                      </a:r>
                      <a:r>
                        <a:rPr lang="en-US" i="1" baseline="-25000" dirty="0" smtClean="0"/>
                        <a:t>1</a:t>
                      </a:r>
                      <a:endParaRPr lang="ru-RU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---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c</a:t>
                      </a:r>
                      <a:r>
                        <a:rPr lang="en-US" i="1" baseline="-25000" dirty="0" smtClean="0"/>
                        <a:t>N-1</a:t>
                      </a:r>
                      <a:endParaRPr lang="ru-RU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i="1" dirty="0" smtClean="0"/>
                        <a:t>π</a:t>
                      </a:r>
                      <a:r>
                        <a:rPr lang="en-US" i="1" baseline="-25000" dirty="0" err="1" smtClean="0"/>
                        <a:t>i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i="1" dirty="0" smtClean="0"/>
                        <a:t>π</a:t>
                      </a:r>
                      <a:r>
                        <a:rPr lang="en-US" i="1" baseline="-25000" dirty="0" smtClean="0"/>
                        <a:t>0</a:t>
                      </a:r>
                      <a:endParaRPr lang="ru-RU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i="1" dirty="0" smtClean="0"/>
                        <a:t>π</a:t>
                      </a:r>
                      <a:r>
                        <a:rPr lang="en-US" i="1" baseline="-25000" dirty="0" smtClean="0"/>
                        <a:t>1</a:t>
                      </a:r>
                      <a:endParaRPr lang="ru-RU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---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i="1" dirty="0" smtClean="0"/>
                        <a:t>π</a:t>
                      </a:r>
                      <a:r>
                        <a:rPr lang="en-US" i="1" baseline="-25000" dirty="0" smtClean="0"/>
                        <a:t>N-1</a:t>
                      </a:r>
                      <a:endParaRPr lang="ru-RU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q</a:t>
                      </a:r>
                      <a:r>
                        <a:rPr lang="en-US" i="1" baseline="-25000" dirty="0" err="1" smtClean="0"/>
                        <a:t>i</a:t>
                      </a:r>
                      <a:endParaRPr lang="ru-RU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q</a:t>
                      </a:r>
                      <a:r>
                        <a:rPr lang="en-US" i="1" baseline="-25000" dirty="0" smtClean="0"/>
                        <a:t>0</a:t>
                      </a:r>
                      <a:endParaRPr lang="ru-RU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q</a:t>
                      </a:r>
                      <a:r>
                        <a:rPr lang="en-US" i="1" baseline="-25000" dirty="0" smtClean="0"/>
                        <a:t>1</a:t>
                      </a:r>
                      <a:endParaRPr lang="ru-RU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---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q</a:t>
                      </a:r>
                      <a:r>
                        <a:rPr lang="en-US" i="1" baseline="-25000" dirty="0" smtClean="0"/>
                        <a:t>N-1</a:t>
                      </a:r>
                      <a:endParaRPr lang="ru-RU" i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43000" y="1066800"/>
            <a:ext cx="495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Этап 1: моделирование начального состояния</a:t>
            </a:r>
            <a:endParaRPr lang="ru-RU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6324600" y="2209800"/>
            <a:ext cx="381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010400" y="2057400"/>
            <a:ext cx="7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ξ</a:t>
            </a:r>
            <a:r>
              <a:rPr lang="ru-RU" baseline="-25000" dirty="0" smtClean="0"/>
              <a:t>0</a:t>
            </a:r>
            <a:r>
              <a:rPr lang="ru-RU" dirty="0" smtClean="0"/>
              <a:t> = </a:t>
            </a:r>
            <a:r>
              <a:rPr lang="el-GR" dirty="0" smtClean="0"/>
              <a:t>ν</a:t>
            </a:r>
            <a:r>
              <a:rPr lang="ru-RU" baseline="-25000" dirty="0" smtClean="0"/>
              <a:t>0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3429000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Этап 2: моделирование</a:t>
            </a:r>
            <a:r>
              <a:rPr lang="en-US" dirty="0" smtClean="0"/>
              <a:t> </a:t>
            </a:r>
            <a:r>
              <a:rPr lang="ru-RU" dirty="0" smtClean="0"/>
              <a:t>состояния в  </a:t>
            </a:r>
            <a:r>
              <a:rPr lang="en-US" i="1" dirty="0" smtClean="0"/>
              <a:t>t</a:t>
            </a:r>
            <a:r>
              <a:rPr lang="ru-RU" dirty="0" smtClean="0"/>
              <a:t>-момент времени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209800" y="3886200"/>
            <a:ext cx="674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ξ</a:t>
            </a:r>
            <a:r>
              <a:rPr lang="en-US" baseline="-25000" dirty="0" smtClean="0"/>
              <a:t>t</a:t>
            </a:r>
            <a:r>
              <a:rPr lang="en-US" baseline="-25000" dirty="0" smtClean="0"/>
              <a:t>-1</a:t>
            </a:r>
            <a:r>
              <a:rPr lang="ru-RU" dirty="0" smtClean="0"/>
              <a:t> </a:t>
            </a:r>
            <a:r>
              <a:rPr lang="ru-RU" dirty="0" smtClean="0"/>
              <a:t>= </a:t>
            </a:r>
            <a:r>
              <a:rPr lang="el-GR" dirty="0" smtClean="0"/>
              <a:t>ν</a:t>
            </a:r>
            <a:r>
              <a:rPr lang="ru-RU" dirty="0" smtClean="0"/>
              <a:t> (=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результат моделирования предыдущего состояния</a:t>
            </a:r>
            <a:endParaRPr lang="ru-RU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4419600" y="4800600"/>
          <a:ext cx="3657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i="1" dirty="0" smtClean="0"/>
                        <a:t>с</a:t>
                      </a:r>
                      <a:r>
                        <a:rPr lang="en-US" i="1" baseline="-25000" dirty="0" err="1" smtClean="0"/>
                        <a:t>i</a:t>
                      </a:r>
                      <a:endParaRPr lang="ru-RU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i="1" dirty="0" smtClean="0"/>
                        <a:t>с</a:t>
                      </a:r>
                      <a:r>
                        <a:rPr lang="en-US" i="1" baseline="-25000" dirty="0" smtClean="0"/>
                        <a:t>0</a:t>
                      </a:r>
                      <a:endParaRPr lang="ru-RU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i="1" dirty="0" smtClean="0"/>
                        <a:t>с</a:t>
                      </a:r>
                      <a:r>
                        <a:rPr lang="en-US" i="1" baseline="-25000" dirty="0" smtClean="0"/>
                        <a:t>1</a:t>
                      </a:r>
                      <a:endParaRPr lang="ru-RU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---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c</a:t>
                      </a:r>
                      <a:r>
                        <a:rPr lang="en-US" i="1" baseline="-25000" dirty="0" smtClean="0"/>
                        <a:t>N-1</a:t>
                      </a:r>
                      <a:endParaRPr lang="ru-RU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p</a:t>
                      </a:r>
                      <a:r>
                        <a:rPr lang="en-US" i="1" baseline="-25000" dirty="0" err="1" smtClean="0"/>
                        <a:t>ij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p</a:t>
                      </a:r>
                      <a:r>
                        <a:rPr lang="en-US" i="1" baseline="-25000" dirty="0" smtClean="0"/>
                        <a:t>i0</a:t>
                      </a:r>
                      <a:endParaRPr lang="ru-RU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p</a:t>
                      </a:r>
                      <a:r>
                        <a:rPr lang="en-US" i="1" baseline="-25000" dirty="0" smtClean="0"/>
                        <a:t>i1</a:t>
                      </a:r>
                      <a:endParaRPr lang="ru-RU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---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p</a:t>
                      </a:r>
                      <a:r>
                        <a:rPr lang="en-US" i="1" baseline="-25000" dirty="0" smtClean="0"/>
                        <a:t>iN-1</a:t>
                      </a:r>
                      <a:endParaRPr lang="ru-RU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q</a:t>
                      </a:r>
                      <a:r>
                        <a:rPr lang="en-US" i="1" baseline="-25000" dirty="0" err="1" smtClean="0"/>
                        <a:t>ij</a:t>
                      </a:r>
                      <a:endParaRPr lang="ru-RU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q</a:t>
                      </a:r>
                      <a:r>
                        <a:rPr lang="en-US" i="1" baseline="-25000" dirty="0" smtClean="0"/>
                        <a:t>i0</a:t>
                      </a:r>
                      <a:endParaRPr lang="ru-RU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q</a:t>
                      </a:r>
                      <a:r>
                        <a:rPr lang="en-US" i="1" baseline="-25000" dirty="0" smtClean="0"/>
                        <a:t>i1</a:t>
                      </a:r>
                      <a:endParaRPr lang="ru-RU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---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q</a:t>
                      </a:r>
                      <a:r>
                        <a:rPr lang="en-US" i="1" baseline="-25000" dirty="0" smtClean="0"/>
                        <a:t>iN-1</a:t>
                      </a:r>
                      <a:endParaRPr lang="ru-RU" i="1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Моделирование процесса случайного блуждания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2476500"/>
            <a:ext cx="8153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2176463"/>
            <a:ext cx="83534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2290763"/>
            <a:ext cx="80962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Моделирование СВ</a:t>
            </a:r>
            <a:r>
              <a:rPr lang="en-US" dirty="0" smtClean="0"/>
              <a:t>~Bi(</a:t>
            </a:r>
            <a:r>
              <a:rPr lang="en-US" dirty="0" err="1" smtClean="0"/>
              <a:t>n,p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ДСВ </a:t>
            </a:r>
            <a:r>
              <a:rPr lang="en-US" dirty="0" smtClean="0"/>
              <a:t>                                               </a:t>
            </a:r>
            <a:r>
              <a:rPr lang="ru-RU" dirty="0" smtClean="0"/>
              <a:t>если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ru-RU" dirty="0" smtClean="0"/>
          </a:p>
          <a:p>
            <a:pPr>
              <a:buNone/>
            </a:pPr>
            <a:r>
              <a:rPr lang="en-US" i="1" dirty="0" smtClean="0"/>
              <a:t> </a:t>
            </a: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ru-RU" dirty="0" smtClean="0"/>
              <a:t>Интерпретация: количество успехов в </a:t>
            </a:r>
            <a:r>
              <a:rPr lang="en-US" i="1" dirty="0" smtClean="0"/>
              <a:t>n </a:t>
            </a:r>
            <a:r>
              <a:rPr lang="ru-RU" dirty="0" smtClean="0"/>
              <a:t>независимых</a:t>
            </a:r>
            <a:r>
              <a:rPr lang="en-US" dirty="0" smtClean="0"/>
              <a:t> </a:t>
            </a:r>
            <a:r>
              <a:rPr lang="ru-RU" dirty="0" smtClean="0"/>
              <a:t>испытаниях Бернулли, если вероятность успеха в каждом испытании равна </a:t>
            </a:r>
            <a:r>
              <a:rPr lang="en-US" i="1" dirty="0" smtClean="0"/>
              <a:t>p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05000"/>
            <a:ext cx="337457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590800"/>
            <a:ext cx="484558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3429000"/>
            <a:ext cx="2736449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ru-RU" dirty="0" smtClean="0"/>
              <a:t>способ: общий метод</a:t>
            </a:r>
          </a:p>
          <a:p>
            <a:r>
              <a:rPr lang="ru-RU" dirty="0" smtClean="0"/>
              <a:t>2 способ: из содержательной интерпретации СВ</a:t>
            </a:r>
          </a:p>
          <a:p>
            <a:endParaRPr lang="ru-RU" dirty="0" smtClean="0"/>
          </a:p>
          <a:p>
            <a:pPr>
              <a:buNone/>
            </a:pPr>
            <a:r>
              <a:rPr lang="ru-RU" b="1" dirty="0" smtClean="0"/>
              <a:t>Теорема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962400"/>
            <a:ext cx="62579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Моделирование СВ из П(</a:t>
            </a:r>
            <a:r>
              <a:rPr lang="el-GR" dirty="0" smtClean="0"/>
              <a:t>λ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057400"/>
            <a:ext cx="61341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Моделирование СВ из </a:t>
            </a:r>
            <a:r>
              <a:rPr lang="en-US" dirty="0" err="1" smtClean="0"/>
              <a:t>Geom</a:t>
            </a:r>
            <a:r>
              <a:rPr lang="en-US" dirty="0" smtClean="0"/>
              <a:t>(p)</a:t>
            </a:r>
            <a:endParaRPr lang="ru-RU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0" y="2586038"/>
            <a:ext cx="80391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моделирования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ru-RU" sz="2400" dirty="0" smtClean="0"/>
              <a:t>Общий метод</a:t>
            </a:r>
          </a:p>
          <a:p>
            <a:pPr marL="514350" indent="-514350">
              <a:buAutoNum type="arabicPeriod"/>
            </a:pPr>
            <a:r>
              <a:rPr lang="ru-RU" sz="2400" dirty="0" smtClean="0"/>
              <a:t>Моделируем СВ </a:t>
            </a:r>
            <a:r>
              <a:rPr lang="ru-RU" sz="2400" dirty="0" err="1" smtClean="0"/>
              <a:t>Бернули</a:t>
            </a:r>
            <a:r>
              <a:rPr lang="ru-RU" sz="2400" dirty="0" smtClean="0"/>
              <a:t> с вероятностью </a:t>
            </a:r>
            <a:r>
              <a:rPr lang="en-US" sz="2400" dirty="0" smtClean="0"/>
              <a:t>p</a:t>
            </a:r>
            <a:r>
              <a:rPr lang="ru-RU" sz="2400" dirty="0" smtClean="0"/>
              <a:t> до первого успеха. Номер этого испытания и есть реализация СВ</a:t>
            </a:r>
          </a:p>
          <a:p>
            <a:pPr marL="514350" indent="-514350">
              <a:buAutoNum type="arabicPeriod"/>
            </a:pPr>
            <a:r>
              <a:rPr lang="ru-RU" sz="2400" b="1" dirty="0" smtClean="0"/>
              <a:t>Теорема:</a:t>
            </a:r>
          </a:p>
          <a:p>
            <a:pPr marL="514350" indent="-514350">
              <a:buAutoNum type="arabicPeriod"/>
            </a:pPr>
            <a:endParaRPr lang="ru-RU" sz="2400" b="1" dirty="0" smtClean="0"/>
          </a:p>
          <a:p>
            <a:pPr marL="514350" indent="-514350">
              <a:buAutoNum type="arabicPeriod"/>
            </a:pPr>
            <a:endParaRPr lang="ru-RU" sz="2400" b="1" dirty="0" smtClean="0"/>
          </a:p>
          <a:p>
            <a:pPr marL="514350" indent="-514350">
              <a:buAutoNum type="arabicPeriod"/>
            </a:pPr>
            <a:endParaRPr lang="ru-RU" sz="2400" b="1" dirty="0" smtClean="0"/>
          </a:p>
          <a:p>
            <a:pPr marL="514350" indent="-514350">
              <a:buAutoNum type="arabicPeriod"/>
            </a:pPr>
            <a:endParaRPr lang="ru-RU" sz="2400" b="1" dirty="0" smtClean="0"/>
          </a:p>
          <a:p>
            <a:pPr marL="514350" indent="-514350">
              <a:buNone/>
            </a:pPr>
            <a:r>
              <a:rPr lang="ru-RU" sz="1800" i="1" dirty="0" smtClean="0">
                <a:solidFill>
                  <a:schemeClr val="bg2">
                    <a:lumMod val="25000"/>
                  </a:schemeClr>
                </a:solidFill>
              </a:rPr>
              <a:t>Упражнения:</a:t>
            </a:r>
          </a:p>
          <a:p>
            <a:pPr marL="514350" indent="-514350">
              <a:buAutoNum type="arabicPeriod"/>
            </a:pPr>
            <a:r>
              <a:rPr lang="ru-RU" sz="1800" i="1" dirty="0" smtClean="0">
                <a:solidFill>
                  <a:schemeClr val="bg2">
                    <a:lumMod val="25000"/>
                  </a:schemeClr>
                </a:solidFill>
              </a:rPr>
              <a:t>Математически записать 2</a:t>
            </a:r>
          </a:p>
          <a:p>
            <a:pPr marL="514350" indent="-514350">
              <a:buAutoNum type="arabicPeriod"/>
            </a:pPr>
            <a:r>
              <a:rPr lang="ru-RU" sz="1800" i="1" dirty="0" smtClean="0">
                <a:solidFill>
                  <a:schemeClr val="bg2">
                    <a:lumMod val="25000"/>
                  </a:schemeClr>
                </a:solidFill>
              </a:rPr>
              <a:t>Доказать теорему 3.</a:t>
            </a:r>
          </a:p>
          <a:p>
            <a:pPr marL="514350" indent="-514350">
              <a:buNone/>
            </a:pPr>
            <a:endParaRPr lang="ru-RU" sz="2400" b="1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971800"/>
            <a:ext cx="59150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Методы моделирования ДСВ</a:t>
            </a:r>
          </a:p>
          <a:p>
            <a:pPr marL="880110" lvl="1" indent="-514350">
              <a:buFont typeface="+mj-lt"/>
              <a:buAutoNum type="arabicPeriod"/>
            </a:pPr>
            <a:r>
              <a:rPr lang="ru-RU" dirty="0" smtClean="0"/>
              <a:t>Общий случай</a:t>
            </a:r>
          </a:p>
          <a:p>
            <a:pPr marL="880110" lvl="1" indent="-514350">
              <a:buFont typeface="+mj-lt"/>
              <a:buAutoNum type="arabicPeriod"/>
            </a:pPr>
            <a:r>
              <a:rPr lang="ru-RU" dirty="0" smtClean="0"/>
              <a:t>Моделирование СВ из </a:t>
            </a:r>
            <a:r>
              <a:rPr lang="en-US" dirty="0" smtClean="0"/>
              <a:t>Bi(</a:t>
            </a:r>
            <a:r>
              <a:rPr lang="en-US" dirty="0" err="1" smtClean="0"/>
              <a:t>n,p</a:t>
            </a:r>
            <a:r>
              <a:rPr lang="en-US" dirty="0" smtClean="0"/>
              <a:t>)</a:t>
            </a:r>
          </a:p>
          <a:p>
            <a:pPr marL="880110" lvl="1" indent="-514350">
              <a:buFont typeface="+mj-lt"/>
              <a:buAutoNum type="arabicPeriod"/>
            </a:pPr>
            <a:r>
              <a:rPr lang="ru-RU" dirty="0" smtClean="0"/>
              <a:t>Моделирование СВ из П(</a:t>
            </a:r>
            <a:r>
              <a:rPr lang="el-GR" dirty="0" smtClean="0"/>
              <a:t>λ</a:t>
            </a:r>
            <a:r>
              <a:rPr lang="ru-RU" dirty="0" smtClean="0"/>
              <a:t>)</a:t>
            </a:r>
          </a:p>
          <a:p>
            <a:pPr marL="880110" lvl="1" indent="-514350">
              <a:buFont typeface="+mj-lt"/>
              <a:buAutoNum type="arabicPeriod"/>
            </a:pPr>
            <a:r>
              <a:rPr lang="ru-RU" dirty="0" smtClean="0"/>
              <a:t>Моделирование СВ из </a:t>
            </a:r>
            <a:r>
              <a:rPr lang="en-US" dirty="0" err="1" smtClean="0"/>
              <a:t>Geom</a:t>
            </a:r>
            <a:r>
              <a:rPr lang="en-US" dirty="0" smtClean="0"/>
              <a:t>(p)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Моделирование полной группы случайных событий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Моделирование однородной цепи </a:t>
            </a:r>
            <a:r>
              <a:rPr lang="ru-RU" dirty="0" smtClean="0"/>
              <a:t>Маркова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Моделирование процессов случайного блуждания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111796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Моделирование ДСВ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2667000" y="3581400"/>
          <a:ext cx="3657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i="1" dirty="0" smtClean="0"/>
                        <a:t>с</a:t>
                      </a:r>
                      <a:r>
                        <a:rPr lang="en-US" i="1" baseline="-25000" dirty="0" err="1" smtClean="0"/>
                        <a:t>i</a:t>
                      </a:r>
                      <a:endParaRPr lang="ru-RU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i="1" dirty="0" smtClean="0"/>
                        <a:t>с</a:t>
                      </a:r>
                      <a:r>
                        <a:rPr lang="en-US" i="1" baseline="-25000" dirty="0" smtClean="0"/>
                        <a:t>0</a:t>
                      </a:r>
                      <a:endParaRPr lang="ru-RU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i="1" dirty="0" smtClean="0"/>
                        <a:t>с</a:t>
                      </a:r>
                      <a:r>
                        <a:rPr lang="en-US" i="1" baseline="-25000" dirty="0" smtClean="0"/>
                        <a:t>1</a:t>
                      </a:r>
                      <a:endParaRPr lang="ru-RU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---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c</a:t>
                      </a:r>
                      <a:r>
                        <a:rPr lang="en-US" i="1" baseline="-25000" dirty="0" smtClean="0"/>
                        <a:t>N-1</a:t>
                      </a:r>
                      <a:endParaRPr lang="ru-RU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p</a:t>
                      </a:r>
                      <a:r>
                        <a:rPr lang="en-US" i="1" baseline="-25000" dirty="0" smtClean="0"/>
                        <a:t>i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p</a:t>
                      </a:r>
                      <a:r>
                        <a:rPr lang="en-US" i="1" baseline="-25000" dirty="0" smtClean="0"/>
                        <a:t>0</a:t>
                      </a:r>
                      <a:endParaRPr lang="ru-RU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p</a:t>
                      </a:r>
                      <a:r>
                        <a:rPr lang="en-US" i="1" baseline="-25000" dirty="0" smtClean="0"/>
                        <a:t>1</a:t>
                      </a:r>
                      <a:endParaRPr lang="ru-RU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---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p</a:t>
                      </a:r>
                      <a:r>
                        <a:rPr lang="en-US" i="1" baseline="-25000" dirty="0" smtClean="0"/>
                        <a:t>N-1</a:t>
                      </a:r>
                      <a:endParaRPr lang="ru-RU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q</a:t>
                      </a:r>
                      <a:r>
                        <a:rPr lang="en-US" i="1" baseline="-25000" dirty="0" err="1" smtClean="0"/>
                        <a:t>i</a:t>
                      </a:r>
                      <a:endParaRPr lang="ru-RU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q</a:t>
                      </a:r>
                      <a:r>
                        <a:rPr lang="en-US" i="1" baseline="-25000" dirty="0" smtClean="0"/>
                        <a:t>0</a:t>
                      </a:r>
                      <a:endParaRPr lang="ru-RU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q</a:t>
                      </a:r>
                      <a:r>
                        <a:rPr lang="en-US" i="1" baseline="-25000" dirty="0" smtClean="0"/>
                        <a:t>1</a:t>
                      </a:r>
                      <a:endParaRPr lang="ru-RU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---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q</a:t>
                      </a:r>
                      <a:r>
                        <a:rPr lang="en-US" i="1" baseline="-25000" dirty="0" smtClean="0"/>
                        <a:t>N-1</a:t>
                      </a:r>
                      <a:endParaRPr lang="ru-RU" i="1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79057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5029200"/>
            <a:ext cx="65246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57400"/>
            <a:ext cx="79057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962400"/>
            <a:ext cx="57150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43188"/>
            <a:ext cx="82296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Моделирование полной группы случайных событий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1866900"/>
            <a:ext cx="82105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219200"/>
            <a:ext cx="82677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Содержимое 4"/>
          <p:cNvGraphicFramePr>
            <a:graphicFrameLocks/>
          </p:cNvGraphicFramePr>
          <p:nvPr/>
        </p:nvGraphicFramePr>
        <p:xfrm>
          <a:off x="2667000" y="4191000"/>
          <a:ext cx="3657600" cy="177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</a:tblGrid>
              <a:tr h="4445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F</a:t>
                      </a:r>
                      <a:r>
                        <a:rPr lang="en-US" i="1" baseline="-25000" dirty="0" err="1" smtClean="0"/>
                        <a:t>i</a:t>
                      </a:r>
                      <a:endParaRPr lang="ru-RU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F</a:t>
                      </a:r>
                      <a:r>
                        <a:rPr lang="en-US" i="1" baseline="-25000" dirty="0" smtClean="0"/>
                        <a:t>0</a:t>
                      </a:r>
                      <a:endParaRPr lang="ru-RU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F</a:t>
                      </a:r>
                      <a:r>
                        <a:rPr lang="en-US" i="1" baseline="-25000" dirty="0" smtClean="0"/>
                        <a:t>1</a:t>
                      </a:r>
                      <a:endParaRPr lang="ru-RU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---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F</a:t>
                      </a:r>
                      <a:r>
                        <a:rPr lang="en-US" i="1" baseline="-25000" dirty="0" smtClean="0"/>
                        <a:t>N-1</a:t>
                      </a:r>
                      <a:endParaRPr lang="ru-RU" i="1" dirty="0" smtClean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i="1" dirty="0" smtClean="0"/>
                        <a:t>с</a:t>
                      </a:r>
                      <a:r>
                        <a:rPr lang="en-US" i="1" baseline="-25000" dirty="0" err="1" smtClean="0"/>
                        <a:t>i</a:t>
                      </a:r>
                      <a:endParaRPr lang="ru-RU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i="1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i="1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---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N-1</a:t>
                      </a:r>
                      <a:endParaRPr lang="ru-RU" i="1" dirty="0" smtClean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p</a:t>
                      </a:r>
                      <a:r>
                        <a:rPr lang="en-US" i="1" baseline="-25000" dirty="0" smtClean="0"/>
                        <a:t>i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p</a:t>
                      </a:r>
                      <a:r>
                        <a:rPr lang="en-US" i="1" baseline="-25000" dirty="0" smtClean="0"/>
                        <a:t>0</a:t>
                      </a:r>
                      <a:endParaRPr lang="ru-RU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p</a:t>
                      </a:r>
                      <a:r>
                        <a:rPr lang="en-US" i="1" baseline="-25000" dirty="0" smtClean="0"/>
                        <a:t>1</a:t>
                      </a:r>
                      <a:endParaRPr lang="ru-RU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---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p</a:t>
                      </a:r>
                      <a:r>
                        <a:rPr lang="en-US" i="1" baseline="-25000" dirty="0" smtClean="0"/>
                        <a:t>N-1</a:t>
                      </a:r>
                      <a:endParaRPr lang="ru-RU" i="1" dirty="0" smtClean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q</a:t>
                      </a:r>
                      <a:r>
                        <a:rPr lang="en-US" i="1" baseline="-25000" dirty="0" err="1" smtClean="0"/>
                        <a:t>i</a:t>
                      </a:r>
                      <a:endParaRPr lang="ru-RU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q</a:t>
                      </a:r>
                      <a:r>
                        <a:rPr lang="en-US" i="1" baseline="-25000" dirty="0" smtClean="0"/>
                        <a:t>0</a:t>
                      </a:r>
                      <a:endParaRPr lang="ru-RU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q</a:t>
                      </a:r>
                      <a:r>
                        <a:rPr lang="en-US" i="1" baseline="-25000" dirty="0" smtClean="0"/>
                        <a:t>1</a:t>
                      </a:r>
                      <a:endParaRPr lang="ru-RU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---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q</a:t>
                      </a:r>
                      <a:r>
                        <a:rPr lang="en-US" i="1" baseline="-25000" dirty="0" smtClean="0"/>
                        <a:t>N-1</a:t>
                      </a:r>
                      <a:endParaRPr lang="ru-RU" i="1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Моделирование однородной цепи Маркова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438400"/>
            <a:ext cx="825817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15144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447800"/>
            <a:ext cx="45243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733800"/>
            <a:ext cx="82962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253</TotalTime>
  <Words>231</Words>
  <Application>Microsoft Office PowerPoint</Application>
  <PresentationFormat>Экран (4:3)</PresentationFormat>
  <Paragraphs>110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Поток</vt:lpstr>
      <vt:lpstr>Моделирование СВ</vt:lpstr>
      <vt:lpstr>План</vt:lpstr>
      <vt:lpstr>Моделирование ДСВ</vt:lpstr>
      <vt:lpstr>Алгоритм</vt:lpstr>
      <vt:lpstr>Слайд 5</vt:lpstr>
      <vt:lpstr>Моделирование полной группы случайных событий</vt:lpstr>
      <vt:lpstr>Слайд 7</vt:lpstr>
      <vt:lpstr>Моделирование однородной цепи Маркова</vt:lpstr>
      <vt:lpstr>Слайд 9</vt:lpstr>
      <vt:lpstr>Слайд 10</vt:lpstr>
      <vt:lpstr>Слайд 11</vt:lpstr>
      <vt:lpstr>Моделирование процесса случайного блуждания</vt:lpstr>
      <vt:lpstr>Слайд 13</vt:lpstr>
      <vt:lpstr>Слайд 14</vt:lpstr>
      <vt:lpstr>Моделирование СВ~Bi(n,p)</vt:lpstr>
      <vt:lpstr>Слайд 16</vt:lpstr>
      <vt:lpstr>Моделирование СВ из П(λ)</vt:lpstr>
      <vt:lpstr>Моделирование СВ из Geom(p)</vt:lpstr>
      <vt:lpstr>Способы моделирования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18</cp:revision>
  <dcterms:created xsi:type="dcterms:W3CDTF">2020-04-22T06:09:33Z</dcterms:created>
  <dcterms:modified xsi:type="dcterms:W3CDTF">2020-04-29T00:48:42Z</dcterms:modified>
</cp:coreProperties>
</file>