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3" r:id="rId5"/>
    <p:sldId id="264" r:id="rId6"/>
    <p:sldId id="259" r:id="rId7"/>
    <p:sldId id="269" r:id="rId8"/>
    <p:sldId id="265" r:id="rId9"/>
    <p:sldId id="266" r:id="rId10"/>
    <p:sldId id="267" r:id="rId11"/>
    <p:sldId id="268" r:id="rId12"/>
    <p:sldId id="270" r:id="rId13"/>
    <p:sldId id="262" r:id="rId14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81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294FD-5A2A-4D38-979E-A12FDCEF7CF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B300B-EAAE-48C9-8259-BE4E74A80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68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B300B-EAAE-48C9-8259-BE4E74A809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43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2E794-6419-48CA-926F-B306F5C8A23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14D5-A244-48DD-A12C-77EDA80E96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2E794-6419-48CA-926F-B306F5C8A23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14D5-A244-48DD-A12C-77EDA80E96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2E794-6419-48CA-926F-B306F5C8A23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14D5-A244-48DD-A12C-77EDA80E96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2E794-6419-48CA-926F-B306F5C8A23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14D5-A244-48DD-A12C-77EDA80E96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2E794-6419-48CA-926F-B306F5C8A23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14D5-A244-48DD-A12C-77EDA80E96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2E794-6419-48CA-926F-B306F5C8A23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14D5-A244-48DD-A12C-77EDA80E96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2E794-6419-48CA-926F-B306F5C8A23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14D5-A244-48DD-A12C-77EDA80E96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2E794-6419-48CA-926F-B306F5C8A23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14D5-A244-48DD-A12C-77EDA80E96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2E794-6419-48CA-926F-B306F5C8A23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14D5-A244-48DD-A12C-77EDA80E96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2E794-6419-48CA-926F-B306F5C8A23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14D5-A244-48DD-A12C-77EDA80E96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2E794-6419-48CA-926F-B306F5C8A23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14D5-A244-48DD-A12C-77EDA80E96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2E794-6419-48CA-926F-B306F5C8A23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114D5-A244-48DD-A12C-77EDA80E96D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27.0.0.1:8080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32" r="45160" b="15819"/>
          <a:stretch>
            <a:fillRect/>
          </a:stretch>
        </p:blipFill>
        <p:spPr>
          <a:xfrm>
            <a:off x="5362956" y="1335024"/>
            <a:ext cx="6684264" cy="55229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923" y="1415457"/>
            <a:ext cx="4041648" cy="2112264"/>
          </a:xfrm>
        </p:spPr>
        <p:txBody>
          <a:bodyPr>
            <a:normAutofit fontScale="90000"/>
          </a:bodyPr>
          <a:lstStyle/>
          <a:p>
            <a:pPr algn="l"/>
            <a:r>
              <a:rPr lang="en-US" sz="8000" b="1" dirty="0">
                <a:latin typeface="Arial" panose="020B0604020202090204" pitchFamily="34" charset="0"/>
                <a:cs typeface="Arial" panose="020B0604020202090204" pitchFamily="34" charset="0"/>
              </a:rPr>
              <a:t>Q</a:t>
            </a:r>
            <a:r>
              <a:rPr lang="en-US" sz="5400" b="1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&amp;</a:t>
            </a:r>
            <a:r>
              <a:rPr lang="en-US" sz="8000" b="1" dirty="0">
                <a:latin typeface="Arial" panose="020B0604020202090204" pitchFamily="34" charset="0"/>
                <a:cs typeface="Arial" panose="020B0604020202090204" pitchFamily="34" charset="0"/>
              </a:rPr>
              <a:t>A</a:t>
            </a:r>
            <a:br>
              <a:rPr lang="en-US" sz="8000" b="1" dirty="0">
                <a:latin typeface="Arial" panose="020B0604020202090204" pitchFamily="34" charset="0"/>
                <a:cs typeface="Arial" panose="020B0604020202090204" pitchFamily="34" charset="0"/>
              </a:rPr>
            </a:br>
            <a:r>
              <a:rPr lang="en-US" sz="8000" b="1" dirty="0">
                <a:latin typeface="Arial" panose="020B0604020202090204" pitchFamily="34" charset="0"/>
                <a:cs typeface="Arial" panose="020B0604020202090204" pitchFamily="34" charset="0"/>
              </a:rPr>
              <a:t>Chatbot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2730" y="3381290"/>
            <a:ext cx="3646805" cy="2112010"/>
          </a:xfrm>
        </p:spPr>
        <p:txBody>
          <a:bodyPr>
            <a:normAutofit fontScale="90000" lnSpcReduction="10000"/>
          </a:bodyPr>
          <a:lstStyle/>
          <a:p>
            <a:pPr algn="l"/>
            <a:r>
              <a:rPr lang="en-US" sz="2200" b="1" i="1" dirty="0">
                <a:solidFill>
                  <a:schemeClr val="bg1">
                    <a:lumMod val="75000"/>
                  </a:schemeClr>
                </a:solidFill>
              </a:rPr>
              <a:t>by</a:t>
            </a:r>
          </a:p>
          <a:p>
            <a:pPr algn="l"/>
            <a:r>
              <a:rPr lang="en-US" sz="2900" b="1" dirty="0"/>
              <a:t>Kaiyuan </a:t>
            </a: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Wei</a:t>
            </a:r>
          </a:p>
          <a:p>
            <a:pPr algn="l"/>
            <a:r>
              <a:rPr lang="en-US" sz="2900" b="1" dirty="0"/>
              <a:t>Zhenghao</a:t>
            </a: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Shi</a:t>
            </a:r>
          </a:p>
          <a:p>
            <a:pPr algn="l"/>
            <a:r>
              <a:rPr lang="en-US" sz="2900" b="1" dirty="0"/>
              <a:t>Yu</a:t>
            </a: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Zou</a:t>
            </a:r>
          </a:p>
          <a:p>
            <a:pPr algn="l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Course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CS</a:t>
            </a:r>
            <a:r>
              <a:rPr lang="en-US" sz="2000" b="1" dirty="0"/>
              <a:t>6120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BE5A11-B0A9-D445-8A3B-9A2EF2B09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Test Model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85A788-3493-8A9B-A53E-3BE23F77D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724" y="3606351"/>
            <a:ext cx="2951906" cy="2427333"/>
          </a:xfrm>
        </p:spPr>
        <p:txBody>
          <a:bodyPr>
            <a:normAutofit/>
          </a:bodyPr>
          <a:lstStyle/>
          <a:p>
            <a:r>
              <a:rPr lang="en-US" sz="2000" dirty="0"/>
              <a:t>Use a case from the original dataset to test the result of the model</a:t>
            </a:r>
          </a:p>
          <a:p>
            <a:r>
              <a:rPr lang="en-US" sz="2000" dirty="0"/>
              <a:t>We got the correct answer with a confidence of 90.17%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00C63FF-784C-6F3A-60FD-068D5FD85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062" y="1204108"/>
            <a:ext cx="4986237" cy="470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558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462EE7E-14DF-497D-AE08-F6623DB88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D32B6E-8365-F14A-4EE1-0E4AF33C0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6018" y="734565"/>
            <a:ext cx="4933639" cy="1346693"/>
          </a:xfrm>
        </p:spPr>
        <p:txBody>
          <a:bodyPr>
            <a:normAutofit/>
          </a:bodyPr>
          <a:lstStyle/>
          <a:p>
            <a:r>
              <a:rPr lang="en-US" sz="3600" dirty="0"/>
              <a:t>Integrate with Flask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1A02E6-21B6-4047-829E-3C04D6955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963490A-3849-F612-02DC-2052739DD8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54" b="18231"/>
          <a:stretch/>
        </p:blipFill>
        <p:spPr>
          <a:xfrm>
            <a:off x="1650600" y="1318907"/>
            <a:ext cx="2966332" cy="4031668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6" name="Picture 4" descr="Flask Logo PNG Transparent – Brands Logos">
            <a:extLst>
              <a:ext uri="{FF2B5EF4-FFF2-40B4-BE49-F238E27FC236}">
                <a16:creationId xmlns:a16="http://schemas.microsoft.com/office/drawing/2014/main" id="{35E81862-8339-A1AD-8599-C7D77C2CF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89029" y="4429357"/>
            <a:ext cx="1126581" cy="1449501"/>
          </a:xfrm>
          <a:prstGeom prst="rect">
            <a:avLst/>
          </a:prstGeom>
          <a:noFill/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57BEB-BFC6-DAB6-87C4-8B367F036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6018" y="2233775"/>
            <a:ext cx="4149868" cy="3645083"/>
          </a:xfrm>
        </p:spPr>
        <p:txBody>
          <a:bodyPr>
            <a:normAutofit/>
          </a:bodyPr>
          <a:lstStyle/>
          <a:p>
            <a:r>
              <a:rPr lang="en-US" sz="2000" dirty="0"/>
              <a:t>After Training and Testing the model, we save the model to .h5 file and deploy it under a Flask framework.</a:t>
            </a:r>
          </a:p>
          <a:p>
            <a:r>
              <a:rPr lang="en-US" sz="2000" dirty="0"/>
              <a:t>Achieve let user try the model interactively.</a:t>
            </a:r>
          </a:p>
          <a:p>
            <a:r>
              <a:rPr lang="en-US" sz="2000" dirty="0"/>
              <a:t>Input the </a:t>
            </a:r>
            <a:r>
              <a:rPr lang="en-US" sz="2000" dirty="0">
                <a:hlinkClick r:id="rId4"/>
              </a:rPr>
              <a:t>http://127.0.0.1:8080/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to access the model interface</a:t>
            </a:r>
          </a:p>
        </p:txBody>
      </p:sp>
    </p:spTree>
    <p:extLst>
      <p:ext uri="{BB962C8B-B14F-4D97-AF65-F5344CB8AC3E}">
        <p14:creationId xmlns:p14="http://schemas.microsoft.com/office/powerpoint/2010/main" val="2448652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9C807-B2DE-0DEB-82D6-A4DC1B987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390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D8155"/>
                </a:solidFill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26F69-7BCF-B1A4-D85F-D52A3969A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2875"/>
            <a:ext cx="8252534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Including more training data set, make the model can handle more complex input/case</a:t>
            </a:r>
          </a:p>
          <a:p>
            <a:pPr>
              <a:lnSpc>
                <a:spcPct val="150000"/>
              </a:lnSpc>
            </a:pPr>
            <a:r>
              <a:rPr lang="en-US" dirty="0"/>
              <a:t>Improve the model design, so it can perform better even without true label</a:t>
            </a:r>
          </a:p>
          <a:p>
            <a:pPr>
              <a:lnSpc>
                <a:spcPct val="150000"/>
              </a:lnSpc>
            </a:pPr>
            <a:r>
              <a:rPr lang="en-US" dirty="0"/>
              <a:t>Hope to deploy the model on AWS/GCP for online </a:t>
            </a:r>
            <a:r>
              <a:rPr lang="en-US" dirty="0" err="1"/>
              <a:t>inferrence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191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09089"/>
            <a:ext cx="8314944" cy="2801239"/>
          </a:xfrm>
        </p:spPr>
        <p:txBody>
          <a:bodyPr/>
          <a:lstStyle/>
          <a:p>
            <a:r>
              <a:rPr lang="en-US" sz="2000" dirty="0" err="1"/>
              <a:t>Sainbayar</a:t>
            </a:r>
            <a:r>
              <a:rPr lang="en-US" sz="2000" dirty="0"/>
              <a:t> Sukhbaatar, Arthur </a:t>
            </a:r>
            <a:r>
              <a:rPr lang="en-US" sz="2000" dirty="0" err="1"/>
              <a:t>Szlam</a:t>
            </a:r>
            <a:r>
              <a:rPr lang="en-US" sz="2000" dirty="0"/>
              <a:t>, Jason Weston, Rob Fergus. 2015. End-to-End Memory Networks. Retrieved from https://research.facebook.com/publications/end-to-end-memory-networks/</a:t>
            </a:r>
          </a:p>
          <a:p>
            <a:endParaRPr lang="en-US" sz="2000" dirty="0"/>
          </a:p>
          <a:p>
            <a:r>
              <a:rPr lang="en-US" sz="2000" dirty="0" err="1"/>
              <a:t>Shwetank</a:t>
            </a:r>
            <a:r>
              <a:rPr lang="en-US" sz="2000" dirty="0"/>
              <a:t> </a:t>
            </a:r>
            <a:r>
              <a:rPr lang="en-US" sz="2000" dirty="0" err="1"/>
              <a:t>Sonal</a:t>
            </a:r>
            <a:r>
              <a:rPr lang="en-US" sz="2000" dirty="0"/>
              <a:t>. 2020. End-to-End Memory Network : Highlights. Retrieved from https://medium.com/analytics-vidhya/end-to-end-memory-network-highlights-29dba9a6d59b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48" y="1812253"/>
            <a:ext cx="3844100" cy="3844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977" y="29523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D8155"/>
                </a:solidFill>
              </a:rPr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1120" y="1690688"/>
            <a:ext cx="71157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In the project, we designed a simple Chat Bot can answer a simple question based on the given story. </a:t>
            </a:r>
          </a:p>
          <a:p>
            <a:pPr marL="0" indent="0">
              <a:buNone/>
            </a:pPr>
            <a:r>
              <a:rPr lang="en-US" sz="2400" dirty="0"/>
              <a:t>       For example:</a:t>
            </a:r>
          </a:p>
          <a:p>
            <a:pPr marL="457200" lvl="1" indent="0">
              <a:buNone/>
            </a:pP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Context:     Tom went to bookstore. Jerry is in the kitchen.</a:t>
            </a:r>
          </a:p>
          <a:p>
            <a:pPr marL="457200" lvl="1" indent="0">
              <a:buNone/>
            </a:pP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Question:   Is Jerry in the bookstore?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D8155"/>
                </a:solidFill>
              </a:rPr>
              <a:t>Chatbot:     </a:t>
            </a:r>
            <a:r>
              <a:rPr lang="en-US" sz="2000" b="1" dirty="0">
                <a:solidFill>
                  <a:srgbClr val="0D8155"/>
                </a:solidFill>
              </a:rPr>
              <a:t>No</a:t>
            </a:r>
            <a:r>
              <a:rPr lang="en-US" sz="2000" dirty="0">
                <a:solidFill>
                  <a:srgbClr val="0D8155"/>
                </a:solidFill>
              </a:rPr>
              <a:t>.</a:t>
            </a:r>
          </a:p>
          <a:p>
            <a:endParaRPr lang="en-US" dirty="0"/>
          </a:p>
          <a:p>
            <a:r>
              <a:rPr lang="en-US" sz="2400" dirty="0"/>
              <a:t>The Chat Bot can make some degree of prediction, but still far away from capable of answering complex questions.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014" y="338492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D8155"/>
                </a:solidFill>
              </a:rPr>
              <a:t>Data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1686" y="2107335"/>
            <a:ext cx="4757928" cy="368820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We used the </a:t>
            </a:r>
            <a:r>
              <a:rPr lang="en-US" sz="2400" b="1" dirty="0" err="1"/>
              <a:t>bAbI</a:t>
            </a:r>
            <a:r>
              <a:rPr lang="en-US" sz="2400" dirty="0"/>
              <a:t> dataset from Meta research webpage. </a:t>
            </a:r>
          </a:p>
          <a:p>
            <a:endParaRPr lang="en-US" sz="2400" dirty="0"/>
          </a:p>
          <a:p>
            <a:r>
              <a:rPr lang="en-US" sz="2400" dirty="0"/>
              <a:t>The data including 11,000 pieces of data. Each data has 3 parts: context[0] [0], question[0] [1] and answer[0] [2]. </a:t>
            </a:r>
          </a:p>
          <a:p>
            <a:endParaRPr lang="en-US" sz="2400" dirty="0"/>
          </a:p>
          <a:p>
            <a:r>
              <a:rPr lang="en-US" sz="2400" dirty="0"/>
              <a:t>Used 10,000 for training and 1,000 for testing.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17562" y="2780972"/>
            <a:ext cx="3733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https://research.facebook.com/downloads/babi/</a:t>
            </a:r>
            <a:endParaRPr lang="en-US" sz="1200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2CBA50A-50A4-3BDA-99AC-5A4B08046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351" y="1664055"/>
            <a:ext cx="4259083" cy="1942093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9A817F1-6296-245A-1667-280204693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006" y="3796244"/>
            <a:ext cx="3421510" cy="246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6DB848-9666-51A6-42D7-C4921578E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Text Vectorizing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Content Placeholder 8" descr="Text, letter&#10;&#10;Description automatically generated">
            <a:extLst>
              <a:ext uri="{FF2B5EF4-FFF2-40B4-BE49-F238E27FC236}">
                <a16:creationId xmlns:a16="http://schemas.microsoft.com/office/drawing/2014/main" id="{10C4B009-087E-CB98-50C8-D5CEB212A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57" y="858416"/>
            <a:ext cx="6449699" cy="5001626"/>
          </a:xfrm>
        </p:spPr>
      </p:pic>
    </p:spTree>
    <p:extLst>
      <p:ext uri="{BB962C8B-B14F-4D97-AF65-F5344CB8AC3E}">
        <p14:creationId xmlns:p14="http://schemas.microsoft.com/office/powerpoint/2010/main" val="3977726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545836E-B050-4955-B80E-C5A35AC2F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>
            <a:extLst>
              <a:ext uri="{FF2B5EF4-FFF2-40B4-BE49-F238E27FC236}">
                <a16:creationId xmlns:a16="http://schemas.microsoft.com/office/drawing/2014/main" id="{5E6024A1-5F3D-4233-865A-57F6E8605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02473" y="-4805300"/>
            <a:ext cx="2587052" cy="12192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5665F4-DEDA-22E1-B2BC-2684B540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395481"/>
            <a:ext cx="11003280" cy="9320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b="1" dirty="0">
                <a:solidFill>
                  <a:srgbClr val="0D8155"/>
                </a:solidFill>
              </a:rPr>
              <a:t>Outcome of Vectorization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E0B6C5E-DDD9-4A13-9800-3D49EF4A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570" y="73152"/>
            <a:ext cx="1340860" cy="223819"/>
            <a:chOff x="5394960" y="73152"/>
            <a:chExt cx="1340860" cy="223819"/>
          </a:xfrm>
        </p:grpSpPr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1C5189C0-11B3-4F02-AD68-236B97A90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63415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E340FE3F-D1C6-4F04-A6BC-02D884D51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63415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43369AB0-38EF-4FA1-B421-5C1E1D5B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1302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C1133C01-0CBD-4C88-B1FE-F2A0B5FC8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1302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6BF3402E-C527-41D8-9CE6-610D0D5B8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9188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C55FA82F-F553-43E0-8D6D-E7FD3C17B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9188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B66ED163-A979-4CEB-ACD2-5EC30B0B5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37074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45A2DEB9-F649-4444-8DEA-3B7C3F61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37074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D72774A2-4D85-4587-B924-B0B969248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94960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49F912DB-0537-4BEF-925D-68320382D9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94960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B7A19C94-DD69-4CD7-9E6C-BB7E1375B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73986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B3DB7244-56D2-4F58-AF3C-8F94C3BAA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73986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5B21E4F4-B76C-4450-A5E9-16228E34A3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31873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77A6DBBF-BEC9-48F0-B79A-F4E16FCA7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31873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124B0717-5326-4BAF-ACD2-EAB61E02D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9759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D936008B-7A70-4C98-8516-264904132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9759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9A52D630-68E6-4244-9512-2145F6C69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47645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8951EAF5-C904-498D-8CD4-40F9DDEEE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47645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AE84EBEA-F60C-4F03-AFC9-97FDC7B0A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5531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C7D1B797-2404-4431-8D75-FC8DF650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5531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 descr="A picture containing calendar&#10;&#10;Description automatically generated">
            <a:extLst>
              <a:ext uri="{FF2B5EF4-FFF2-40B4-BE49-F238E27FC236}">
                <a16:creationId xmlns:a16="http://schemas.microsoft.com/office/drawing/2014/main" id="{B7B6CE5B-9BD1-AD98-C39F-A9FBCB691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018" y="3357851"/>
            <a:ext cx="3794760" cy="2023249"/>
          </a:xfrm>
          <a:prstGeom prst="rect">
            <a:avLst/>
          </a:prstGeom>
        </p:spPr>
      </p:pic>
      <p:pic>
        <p:nvPicPr>
          <p:cNvPr id="7" name="Picture 6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8DD7674C-F004-235F-221F-6CE1100E8B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" r="2779"/>
          <a:stretch/>
        </p:blipFill>
        <p:spPr>
          <a:xfrm>
            <a:off x="4338734" y="3390561"/>
            <a:ext cx="3620277" cy="1849945"/>
          </a:xfrm>
          <a:prstGeom prst="rect">
            <a:avLst/>
          </a:prstGeom>
        </p:spPr>
      </p:pic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C219CB37-D289-62A8-1267-A8BAE9624A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"/>
          <a:stretch/>
        </p:blipFill>
        <p:spPr>
          <a:xfrm>
            <a:off x="237459" y="3390561"/>
            <a:ext cx="3794760" cy="1849945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A628292D-0555-4158-9B1A-07414B27F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8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995" y="1652726"/>
            <a:ext cx="3902926" cy="222754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984" y="2192051"/>
            <a:ext cx="6201792" cy="3039073"/>
          </a:xfrm>
        </p:spPr>
        <p:txBody>
          <a:bodyPr>
            <a:normAutofit/>
          </a:bodyPr>
          <a:lstStyle/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Arial" panose="020B0604020202090204" pitchFamily="34" charset="0"/>
                <a:ea typeface="Arial" panose="020B0604020202090204" pitchFamily="34" charset="0"/>
              </a:rPr>
              <a:t>After vectorized the text content, we build an </a:t>
            </a:r>
            <a:r>
              <a:rPr lang="en-US" sz="1800" b="1" i="1" dirty="0">
                <a:effectLst/>
                <a:latin typeface="Arial" panose="020B0604020202090204" pitchFamily="34" charset="0"/>
                <a:ea typeface="Arial" panose="020B0604020202090204" pitchFamily="34" charset="0"/>
              </a:rPr>
              <a:t>End to End Network</a:t>
            </a:r>
            <a:r>
              <a:rPr lang="en-US" sz="1800" dirty="0">
                <a:effectLst/>
                <a:latin typeface="Arial" panose="020B0604020202090204" pitchFamily="34" charset="0"/>
                <a:ea typeface="Arial" panose="020B0604020202090204" pitchFamily="34" charset="0"/>
              </a:rPr>
              <a:t>* to encoding the whole corpus before start building the model.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Arial" panose="020B0604020202090204" pitchFamily="34" charset="0"/>
              <a:ea typeface="Arial" panose="020B0604020202090204" pitchFamily="34" charset="0"/>
            </a:endParaRP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Arial" panose="020B0604020202090204" pitchFamily="34" charset="0"/>
                <a:ea typeface="Arial" panose="020B0604020202090204" pitchFamily="34" charset="0"/>
              </a:rPr>
              <a:t>This architecture is a form of Memory Network. But it is trained end-to-end, and hence requires significantly less supervision during training, making it more generally applicable in realistic settings. Hence it can improve the performance of LSTM/RNN.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Arial" panose="020B0604020202090204" pitchFamily="34" charset="0"/>
              <a:ea typeface="Arial" panose="020B0604020202090204" pitchFamily="34" charset="0"/>
            </a:endParaRP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Arial" panose="020B0604020202090204" pitchFamily="34" charset="0"/>
              <a:ea typeface="Arial" panose="020B0604020202090204" pitchFamily="34" charset="0"/>
            </a:endParaRP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67FE2B-1111-13BE-521B-CFCDBB8EB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423" y="51351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D8155"/>
                </a:solidFill>
              </a:rPr>
              <a:t>Build The Networks (Encoding)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A6749D-9401-8EFC-52E3-6B1AF7DB8F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405" y="5661888"/>
            <a:ext cx="1886213" cy="400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81549A-8E4F-05DA-5321-B31BC9D11D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254" y="5661888"/>
            <a:ext cx="1267002" cy="4477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3CDF52-58A7-088A-8C3B-8C73FEDCE1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995" y="5703092"/>
            <a:ext cx="2114845" cy="3810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1FAB58-49E0-B4A5-EEAD-F2853B6B48C3}"/>
              </a:ext>
            </a:extLst>
          </p:cNvPr>
          <p:cNvSpPr txBox="1"/>
          <p:nvPr/>
        </p:nvSpPr>
        <p:spPr>
          <a:xfrm>
            <a:off x="1625750" y="6243217"/>
            <a:ext cx="2036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u="none" strike="noStrike" baseline="0" dirty="0">
                <a:latin typeface="NimbusRomNo9L-Medi"/>
              </a:rPr>
              <a:t>Input memory representation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D1AF49-AC58-C1B0-4180-0C79D451BF2C}"/>
              </a:ext>
            </a:extLst>
          </p:cNvPr>
          <p:cNvSpPr txBox="1"/>
          <p:nvPr/>
        </p:nvSpPr>
        <p:spPr>
          <a:xfrm>
            <a:off x="4654516" y="6243217"/>
            <a:ext cx="2151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u="none" strike="noStrike" baseline="0" dirty="0">
                <a:latin typeface="NimbusRomNo9L-Medi"/>
              </a:rPr>
              <a:t>Output memory representation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49DD44-237E-750A-9BF8-6254A50122D0}"/>
              </a:ext>
            </a:extLst>
          </p:cNvPr>
          <p:cNvSpPr txBox="1"/>
          <p:nvPr/>
        </p:nvSpPr>
        <p:spPr>
          <a:xfrm>
            <a:off x="8388073" y="6243217"/>
            <a:ext cx="1879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NimbusRomNo9L-Medi"/>
              </a:rPr>
              <a:t>F</a:t>
            </a:r>
            <a:r>
              <a:rPr lang="en-US" sz="1200" b="0" i="0" u="none" strike="noStrike" baseline="0" dirty="0">
                <a:latin typeface="NimbusRomNo9L-Medi"/>
              </a:rPr>
              <a:t>inal Prediction</a:t>
            </a:r>
            <a:endParaRPr lang="en-US" sz="1200" dirty="0"/>
          </a:p>
        </p:txBody>
      </p:sp>
      <p:pic>
        <p:nvPicPr>
          <p:cNvPr id="16" name="Picture 15" descr="A picture containing light, dark&#10;&#10;Description automatically generated">
            <a:extLst>
              <a:ext uri="{FF2B5EF4-FFF2-40B4-BE49-F238E27FC236}">
                <a16:creationId xmlns:a16="http://schemas.microsoft.com/office/drawing/2014/main" id="{2E7AC4B1-B729-3A1D-59CA-8256446AF29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06" t="30638" b="26418"/>
          <a:stretch/>
        </p:blipFill>
        <p:spPr>
          <a:xfrm>
            <a:off x="3886842" y="5602479"/>
            <a:ext cx="767674" cy="566553"/>
          </a:xfrm>
          <a:prstGeom prst="rect">
            <a:avLst/>
          </a:prstGeom>
        </p:spPr>
      </p:pic>
      <p:pic>
        <p:nvPicPr>
          <p:cNvPr id="17" name="Picture 16" descr="A picture containing light, dark&#10;&#10;Description automatically generated">
            <a:extLst>
              <a:ext uri="{FF2B5EF4-FFF2-40B4-BE49-F238E27FC236}">
                <a16:creationId xmlns:a16="http://schemas.microsoft.com/office/drawing/2014/main" id="{D92759C8-4172-ADD5-A29C-F4BF109CCBD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06" t="30638" b="26418"/>
          <a:stretch/>
        </p:blipFill>
        <p:spPr>
          <a:xfrm>
            <a:off x="7000671" y="5602479"/>
            <a:ext cx="767674" cy="56655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3AC2-6B9F-08D9-4A91-22B8594D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45" y="569312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D8155"/>
                </a:solidFill>
              </a:rPr>
              <a:t>Build LSTM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543A3-F16D-F80A-CFA9-EE72F7857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7686"/>
            <a:ext cx="6450367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After built the Network to encoding the stories, questions and answers for the model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We build a Long Short-Term Memory (LSTM) networks, which is a type of recurrent neural network (RNN) capable of learning order dependence in sequence prediction problems.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CEE7CB-8EBF-A1B2-D6A7-38ED6B88D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167" y="2882206"/>
            <a:ext cx="3540633" cy="132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09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8DC612-F035-B7D7-169F-2E233C0A9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88" y="892514"/>
            <a:ext cx="2880828" cy="11956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Final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FF9983D5-F42E-1D6D-8A2F-00E66A482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90" y="1366552"/>
            <a:ext cx="5361717" cy="518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93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46131F-EB5C-BC64-A0A1-2557D5F2A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Model</a:t>
            </a:r>
            <a:br>
              <a:rPr lang="en-US" sz="2600" b="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600" b="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Training </a:t>
            </a:r>
            <a:br>
              <a:rPr lang="en-US" sz="2600" b="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600" b="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Performance</a:t>
            </a:r>
            <a:br>
              <a:rPr lang="en-US" sz="2600" b="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600" b="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80% accuracy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059EF8-2663-59AC-27D4-86CBC8E0C1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63885" y="1584811"/>
            <a:ext cx="5793545" cy="417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0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479</Words>
  <Application>Microsoft Office PowerPoint</Application>
  <PresentationFormat>Widescreen</PresentationFormat>
  <Paragraphs>53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NimbusRomNo9L-Medi</vt:lpstr>
      <vt:lpstr>Arial</vt:lpstr>
      <vt:lpstr>Calibri</vt:lpstr>
      <vt:lpstr>Calibri Light</vt:lpstr>
      <vt:lpstr>Office Theme</vt:lpstr>
      <vt:lpstr>Q&amp;A Chatbot</vt:lpstr>
      <vt:lpstr>Description</vt:lpstr>
      <vt:lpstr>Data Used</vt:lpstr>
      <vt:lpstr>Text Vectorizing</vt:lpstr>
      <vt:lpstr>Outcome of Vectorization</vt:lpstr>
      <vt:lpstr>Build The Networks (Encoding)</vt:lpstr>
      <vt:lpstr>Build LSTM Model</vt:lpstr>
      <vt:lpstr>The Final Model</vt:lpstr>
      <vt:lpstr>Model Training  Performance 80% accuracy</vt:lpstr>
      <vt:lpstr>Test Model</vt:lpstr>
      <vt:lpstr>Integrate with Flask</vt:lpstr>
      <vt:lpstr>Future Work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Q&amp;A Chatbot</dc:title>
  <dc:creator>Kaiyuan Wei</dc:creator>
  <cp:lastModifiedBy>Rexx Wei</cp:lastModifiedBy>
  <cp:revision>17</cp:revision>
  <dcterms:created xsi:type="dcterms:W3CDTF">2022-11-04T17:24:21Z</dcterms:created>
  <dcterms:modified xsi:type="dcterms:W3CDTF">2022-12-09T03:16:38Z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0x01010092162CD17BE03B4D9F9EAC74355D743D</vt:lpwstr>
  </property>
  <property fmtid="{D5CDD505-2E9C-101B-9397-08002B2CF9AE}" pid="3" name="KSOProductBuildVer">
    <vt:lpwstr>1033-3.9.3.6359</vt:lpwstr>
  </property>
</Properties>
</file>