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3"/>
    <p:restoredTop sz="94694"/>
  </p:normalViewPr>
  <p:slideViewPr>
    <p:cSldViewPr snapToGrid="0">
      <p:cViewPr varScale="1">
        <p:scale>
          <a:sx n="103" d="100"/>
          <a:sy n="103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D9DDD2-F6AA-93B4-F73C-0F43635C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Derin sinir ağları makale özetleri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FE4948B-7BCB-B054-8EC1-88F15400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832" y="4250039"/>
            <a:ext cx="2533135" cy="685800"/>
          </a:xfrm>
        </p:spPr>
        <p:txBody>
          <a:bodyPr/>
          <a:lstStyle/>
          <a:p>
            <a:r>
              <a:rPr lang="tr-TR" dirty="0"/>
              <a:t>Ramazan </a:t>
            </a:r>
            <a:r>
              <a:rPr lang="tr-TR" dirty="0" err="1"/>
              <a:t>Yaramışlı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809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4D7901-7498-45BB-025E-3420E057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2.2. Kullanılan Veri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Sentinel-1 Uydu Verileri kullanılmıştır.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VH polarizasyonu, küçük teknelerin ve balıkçı gemilerinin tespiti için avantajlıdır.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 görüntüleri, hava koşullarından bağımsız olarak çalışabilir.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 verileri, Sentinel-1 uydularından alınarak bölgedeki gemilerin konum ve hareket analizlerini gerçekleştirmek için işlenmiştir.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880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12C58-ED40-5A81-80B0-94FF45AC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8605"/>
            <a:ext cx="10820400" cy="53999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3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2.3. Yöntem</a:t>
            </a:r>
            <a:endParaRPr lang="tr-TR" sz="3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SARfish</a:t>
            </a: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Algoritması kullanılmıştır.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R-CNN mimarisi ile gemiler tespit edilmiştir.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Gürültü temizleme ve veri ön işleme uygulanmıştır.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SARfish</a:t>
            </a: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algoritması, deniz yüzeyindeki dalga ve gürültü etkilerini azaltmak için özel filtreleme yöntemleri kullanmaktadır.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 kümesi üzerinde transfer öğrenme uygulanarak tespit hassasiyeti artırılmıştır.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R-CNN Yapısı: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Bölge Öneri Ağı (RPN): Nesne adaylarını belirler.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Sınıflandırma Ağı: Gemileri tanımlar ve sınır kutuları oluşturur.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RoI</a:t>
            </a:r>
            <a:r>
              <a:rPr lang="tr-T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Havuzlama: Tespit edilen nesnelerin detaylı analizini yapar.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3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6113F8-B95E-4E5C-13BD-84F20371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9328"/>
            <a:ext cx="10820400" cy="402412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Bulgular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%86,11 genel doğruluk elde edilmiştir.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Kargo gemileri, balıkçı tekneleri ve konteyner gemileri başarıyla tespit edilmiştir.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Yanlış pozitif oranı düşüktür, diğer nesneler gemi olarak algılanmamıştır.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Gemilerin konumları harita üzerinde görüntülenmiştir.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 gemi türleri başarıyla sınıflandırılmış ve veri kümesi üzerindeki istatistikler doğrultusunda analiz edilmiştir.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Deniz yüzeyinde farklı dalga yükseklikleri ve hava koşulları altında test edilmiş ve tutarlı sonuçlar elde edilmiştir.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Doğruluk Sonuçları:</a:t>
            </a:r>
          </a:p>
          <a:p>
            <a:endParaRPr lang="tr-TR" sz="1800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76103CD1-97B7-0000-35AB-879158258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88291"/>
              </p:ext>
            </p:extLst>
          </p:nvPr>
        </p:nvGraphicFramePr>
        <p:xfrm>
          <a:off x="1031789" y="5500182"/>
          <a:ext cx="9129714" cy="868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4857">
                  <a:extLst>
                    <a:ext uri="{9D8B030D-6E8A-4147-A177-3AD203B41FA5}">
                      <a16:colId xmlns:a16="http://schemas.microsoft.com/office/drawing/2014/main" val="1934202620"/>
                    </a:ext>
                  </a:extLst>
                </a:gridCol>
                <a:gridCol w="4564857">
                  <a:extLst>
                    <a:ext uri="{9D8B030D-6E8A-4147-A177-3AD203B41FA5}">
                      <a16:colId xmlns:a16="http://schemas.microsoft.com/office/drawing/2014/main" val="631375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Yöntem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Doğruluk (%)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260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SARfish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86.11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4664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Faster R-CNN (Optik Veri)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84.50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943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>
                          <a:effectLst/>
                        </a:rPr>
                        <a:t>Geleneksel Yöntemler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1200" kern="100" dirty="0">
                          <a:effectLst/>
                        </a:rPr>
                        <a:t>78.30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9485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9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FD4F29-C38C-CF42-986E-2381C39B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Sonuçlar ve Gelecek Çalışmalar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 görüntüleri ile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R-CNN kullanılarak gemi tespiti başarıyla gerçekleştirilmiştir.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Optik görüntülerle sınırlı geleneksel yöntemlere göre çok daha geniş koşullarda çalışmaya uygundur.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Daha doğru ve güvenilir gemi tespit algoritmaları geliştirmek denizcilik sektörü için kritik bir ihtiyaçtır.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 görüntülerinin gelecekte daha fazla denizcilik uygulamasında kullanılması beklenmektedir.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Gerçek zamanlı gemi izleme sistemlerine entegre edilerek ticari ve güvenlik amaçlı kullanım alanları genişletilebilir.</a:t>
            </a:r>
          </a:p>
          <a:p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Farklı derin öğrenme modelleri ile karşılaştırmalı çalışmalar yapılarak doğruluk oranları artırılabilir.</a:t>
            </a:r>
            <a:r>
              <a:rPr lang="tr-TR" sz="1800" dirty="0">
                <a:effectLst/>
              </a:rPr>
              <a:t>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1781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B91EF1-CDB6-2411-5F58-337D4CFA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76" y="764373"/>
            <a:ext cx="9813324" cy="1293028"/>
          </a:xfrm>
        </p:spPr>
        <p:txBody>
          <a:bodyPr>
            <a:normAutofit fontScale="90000"/>
          </a:bodyPr>
          <a:lstStyle/>
          <a:p>
            <a:r>
              <a:rPr lang="tr-TR" dirty="0"/>
              <a:t>GEMİ TESPİTİ UYGULAMASINDA YOLOV8 VE YOLOV9 ALGORİTMALARININ PERFORMANS DEĞERLENDİRMESİ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A25FC3-3815-D14E-2166-538D96B5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05771"/>
            <a:ext cx="10820400" cy="4024125"/>
          </a:xfrm>
        </p:spPr>
        <p:txBody>
          <a:bodyPr/>
          <a:lstStyle/>
          <a:p>
            <a:pPr marL="457200">
              <a:lnSpc>
                <a:spcPct val="115000"/>
              </a:lnSpc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Giriş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tespiti ve sınıflandırma, denizcilik alanında kritik bir uygulama olup balıkçılık yönetimi, göçmen izleme, deniz kurtarma ve askeri operasyonlar gibi çok sayıda alanda kullanılmaktadır.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Uzaktan algılama teknolojileri, büyük kapsama alanı ve düşük maliyet avantajları nedeniyle gemi izleme için yaygın olarak tercih edilmektedir.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çalışma, YOLO mimarilerinin gemi tespitindeki etkinliğini değerlendirmektedir. YOLOv8 ve YOLOv9 modelleri "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Ships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Google Earth" veri seti kullanılarak eğitilmiş ve performansları karşılaştırılmıştır.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YOLOv9 modeli, daha hızlı yakınsama ve daha iyi tespit performansı sunmuştur.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716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1E129-A142-289D-6A7F-07144A66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 fontScale="85000" lnSpcReduction="10000"/>
          </a:bodyPr>
          <a:lstStyle/>
          <a:p>
            <a:pPr marL="457200">
              <a:lnSpc>
                <a:spcPct val="115000"/>
              </a:lnSpc>
            </a:pPr>
            <a:r>
              <a:rPr lang="tr-T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Materyal ve Yöntem</a:t>
            </a:r>
          </a:p>
          <a:p>
            <a:pPr marL="457200">
              <a:lnSpc>
                <a:spcPct val="115000"/>
              </a:lnSpc>
            </a:pPr>
            <a:r>
              <a:rPr lang="tr-T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2.1. Kullanılan Veri Seti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1658 uydu görüntüsü içeren "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Ships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Google Earth" veri seti kullanılmıştır.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Earth uydu görüntülerinden oluşan veri seti, farklı hava ve aydınlatma koşullarında çekilmiştir.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tespiti için elle etiketlenmiş veriler kullanılmıştır.</a:t>
            </a:r>
          </a:p>
          <a:p>
            <a:pPr marL="457200">
              <a:lnSpc>
                <a:spcPct val="115000"/>
              </a:lnSpc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2.2. YOLO Algoritması ve Gelişim Süreci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 (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Look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gerçek zamanlı nesne tespiti için geliştirilmiş derin öğrenme tabanlı bir modeldir.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 mimarisi omurga (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Backbone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boyun (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Neck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ve baş (</a:t>
            </a:r>
            <a:r>
              <a:rPr lang="tr-T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olmak üzere üç ana bileşenden oluşmaktadır.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YOLOv8 ve YOLOv9 mimarileri, daha hızlı ve doğru tahminler yapmak için geliştirilmiştir.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11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F860925-DFC8-9186-548C-B6BD3043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764373"/>
            <a:ext cx="8610600" cy="12930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4000" b="1" i="0" u="none" strike="noStrike" cap="all" normalizeH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2.3. YOLOv8 ve YOLOv9 Karşılaştırması</a:t>
            </a:r>
            <a:endParaRPr kumimoji="0" lang="en-US" altLang="tr-TR" sz="4000" b="0" i="0" u="none" strike="noStrike" cap="all" normalizeH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352635D4-BCBE-BF1F-F8E1-3C2BFB9B1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2648"/>
              </p:ext>
            </p:extLst>
          </p:nvPr>
        </p:nvGraphicFramePr>
        <p:xfrm>
          <a:off x="685800" y="2758884"/>
          <a:ext cx="10820401" cy="2894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2658">
                  <a:extLst>
                    <a:ext uri="{9D8B030D-6E8A-4147-A177-3AD203B41FA5}">
                      <a16:colId xmlns:a16="http://schemas.microsoft.com/office/drawing/2014/main" val="478507859"/>
                    </a:ext>
                  </a:extLst>
                </a:gridCol>
                <a:gridCol w="3653302">
                  <a:extLst>
                    <a:ext uri="{9D8B030D-6E8A-4147-A177-3AD203B41FA5}">
                      <a16:colId xmlns:a16="http://schemas.microsoft.com/office/drawing/2014/main" val="4178981378"/>
                    </a:ext>
                  </a:extLst>
                </a:gridCol>
                <a:gridCol w="4754441">
                  <a:extLst>
                    <a:ext uri="{9D8B030D-6E8A-4147-A177-3AD203B41FA5}">
                      <a16:colId xmlns:a16="http://schemas.microsoft.com/office/drawing/2014/main" val="3365414412"/>
                    </a:ext>
                  </a:extLst>
                </a:gridCol>
              </a:tblGrid>
              <a:tr h="52767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Model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Mimari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500" kern="100">
                          <a:effectLst/>
                        </a:rPr>
                        <a:t>Avantajlar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extLst>
                  <a:ext uri="{0D108BD9-81ED-4DB2-BD59-A6C34878D82A}">
                    <a16:rowId xmlns:a16="http://schemas.microsoft.com/office/drawing/2014/main" val="2515808802"/>
                  </a:ext>
                </a:extLst>
              </a:tr>
              <a:tr h="96479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YOLOv8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C2f (Cross Stage Partial)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500" kern="100">
                          <a:effectLst/>
                        </a:rPr>
                        <a:t>Gradyan akışını iyileştirir, hızlı çıkarım yapar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extLst>
                  <a:ext uri="{0D108BD9-81ED-4DB2-BD59-A6C34878D82A}">
                    <a16:rowId xmlns:a16="http://schemas.microsoft.com/office/drawing/2014/main" val="1148871309"/>
                  </a:ext>
                </a:extLst>
              </a:tr>
              <a:tr h="140192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YOLOv9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500" kern="100">
                          <a:effectLst/>
                        </a:rPr>
                        <a:t>RepNCSPELAN4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500" kern="100">
                          <a:effectLst/>
                        </a:rPr>
                        <a:t>Hızlı yakınsama, düşük kayıp değerleri ve yüksek hassasiyet</a:t>
                      </a:r>
                      <a:endParaRPr lang="tr-TR" sz="2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798" marR="19798" marT="19798" marB="19798" anchor="ctr"/>
                </a:tc>
                <a:extLst>
                  <a:ext uri="{0D108BD9-81ED-4DB2-BD59-A6C34878D82A}">
                    <a16:rowId xmlns:a16="http://schemas.microsoft.com/office/drawing/2014/main" val="209487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2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424ADE-155E-2969-26C7-B8391E78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2.4. Modelin İşleyişi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 ön işleme: Otomatik yönlendirme ve 640x640 boyutuna dönüştürme.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 arttırma: Yatay çevirme, 90° döndürme ve parlaklık değişikliği.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eğitimi: 25 iterasyon boyunca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batch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size=16 ile eğitim.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Performans analizi: Kesinlik, duyarlılık ve ortalama hassasiyet (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hesaplamaları.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11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FA7F65-84D4-BC6E-16B7-ACA127B1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pPr marL="457200">
              <a:lnSpc>
                <a:spcPct val="115000"/>
              </a:lnSpc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Bulgular ve Sonuçlar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YOLOv9, YOLOv8'e göre daha hızlı yakınsama ve daha iyi genel tespit performansı göstermiştir.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Eğitim kayıplarına göre YOLOv9'un daha stabil olduğu gözlemlenmiştir.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mAP@0.5 ve mAP@0.5:0.95 değerleri açısından YOLOv9, YOLOv8'e göre daha yüksek değerlere ulaşmıştır.</a:t>
            </a:r>
          </a:p>
          <a:p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Yanlış pozitif oranları karşılaştırıldığında, YOLOv9'un daha doğru sınıflandırma yaptığı tespit edilmiştir</a:t>
            </a:r>
            <a:r>
              <a:rPr lang="tr-TR" sz="1800" dirty="0">
                <a:effectLst/>
              </a:rPr>
              <a:t>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58585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41C036B-F6BB-2D41-5646-499F93B0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764373"/>
            <a:ext cx="8610600" cy="12930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4000" b="1" i="0" u="none" strike="noStrike" cap="all" normalizeH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Performans Sonuçları:</a:t>
            </a:r>
            <a:endParaRPr kumimoji="0" lang="en-US" altLang="tr-TR" sz="4000" b="0" i="0" u="none" strike="noStrike" cap="all" normalizeH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AA4879B-166A-CB01-0A09-0F59C14E4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58930"/>
              </p:ext>
            </p:extLst>
          </p:nvPr>
        </p:nvGraphicFramePr>
        <p:xfrm>
          <a:off x="685800" y="3405226"/>
          <a:ext cx="10820402" cy="160171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12930">
                  <a:extLst>
                    <a:ext uri="{9D8B030D-6E8A-4147-A177-3AD203B41FA5}">
                      <a16:colId xmlns:a16="http://schemas.microsoft.com/office/drawing/2014/main" val="755897493"/>
                    </a:ext>
                  </a:extLst>
                </a:gridCol>
                <a:gridCol w="2145768">
                  <a:extLst>
                    <a:ext uri="{9D8B030D-6E8A-4147-A177-3AD203B41FA5}">
                      <a16:colId xmlns:a16="http://schemas.microsoft.com/office/drawing/2014/main" val="1134653731"/>
                    </a:ext>
                  </a:extLst>
                </a:gridCol>
                <a:gridCol w="2012343">
                  <a:extLst>
                    <a:ext uri="{9D8B030D-6E8A-4147-A177-3AD203B41FA5}">
                      <a16:colId xmlns:a16="http://schemas.microsoft.com/office/drawing/2014/main" val="2955454011"/>
                    </a:ext>
                  </a:extLst>
                </a:gridCol>
                <a:gridCol w="2096060">
                  <a:extLst>
                    <a:ext uri="{9D8B030D-6E8A-4147-A177-3AD203B41FA5}">
                      <a16:colId xmlns:a16="http://schemas.microsoft.com/office/drawing/2014/main" val="572384047"/>
                    </a:ext>
                  </a:extLst>
                </a:gridCol>
                <a:gridCol w="2653301">
                  <a:extLst>
                    <a:ext uri="{9D8B030D-6E8A-4147-A177-3AD203B41FA5}">
                      <a16:colId xmlns:a16="http://schemas.microsoft.com/office/drawing/2014/main" val="1544743098"/>
                    </a:ext>
                  </a:extLst>
                </a:gridCol>
              </a:tblGrid>
              <a:tr h="76496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Model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Kesinlik (Precision)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Duyarlılık (Recall)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mAP@0.5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000" kern="100">
                          <a:effectLst/>
                        </a:rPr>
                        <a:t>mAP@0.5:0.95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4101578073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YOLOv8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88.74%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91.21%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90.45%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000" kern="100">
                          <a:effectLst/>
                        </a:rPr>
                        <a:t>72.13%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1551138342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YOLOv9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90.85%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93.14%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tr-TR" sz="2000" kern="100">
                          <a:effectLst/>
                        </a:rPr>
                        <a:t>92.38%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tr-TR" sz="2000" kern="100">
                          <a:effectLst/>
                        </a:rPr>
                        <a:t>75.42%</a:t>
                      </a:r>
                      <a:endParaRPr lang="tr-TR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697" marR="15697" marT="15697" marB="15697" anchor="ctr"/>
                </a:tc>
                <a:extLst>
                  <a:ext uri="{0D108BD9-81ED-4DB2-BD59-A6C34878D82A}">
                    <a16:rowId xmlns:a16="http://schemas.microsoft.com/office/drawing/2014/main" val="112120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E246F-3261-6D18-0451-134B1B4E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2" y="752016"/>
            <a:ext cx="8610600" cy="1293028"/>
          </a:xfrm>
        </p:spPr>
        <p:txBody>
          <a:bodyPr/>
          <a:lstStyle/>
          <a:p>
            <a:r>
              <a:rPr lang="tr-TR" dirty="0"/>
              <a:t>Mask R-CNN İle Uydu Görüntülerinde Gemi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5ADA5C-1085-3842-BC35-8EAEA929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Giriş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Uzaktan algılama görüntülerinde gemi tespiti, deniz güvenliği, deniz ticareti, arama kurtarma ve çevresel izleme gibi kritik alanlarda kullanılmaktadır.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Derin öğrenme alanındaki gelişmeler, uydu görüntülerinde gemi tespiti konusunda önemli ilerlemeler sağlamıştır.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çalışmada, Mask R-CNN algoritması kullanılarak optik uydu görüntülerinde gemi tespiti yapılmıştır.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Amaç, modelin performansını, güçlüklerini ve sınırlarını incelemektir.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2127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A6C115-87D1-A2D0-CD2B-E0035FBE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 Değerlendirme: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YOLOv8 ve YOLOv9, gemi tespiti için başarılı sonuçlar vermiştir.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YOLOv9 modeli, hızlı yakınsama ve daha doğru tespit yapabilme kapasitesi ile öne çıkmıştır.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Gelecek çalışmalar, daha geniş veri setleri ve farklı derin öğrenme teknikleri ile modelin geliştirilmesine odaklanmalıdır.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1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09D108-77CA-FFF9-17D6-338B1C22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Materyal ve Yöntem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2.1. Kullanılan Veri Seti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1838 adet uydu görüntüsü (1 metre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mekansal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çözünürlük)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yoğunluğunun fazla olduğu alanlardan seçilmiştir.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içerikleri GIS yazılımı ile maskeleme yapılarak etiketlenmiştir.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1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63A4CE-0266-0AE5-5DFB-B2F44033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2.2. Mask R-CNN Algoritması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Mask R-CNN,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R-CNN modelinin geliştirilmiş bir versiyonudur.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Bölge Öneri Ağı (RPN) kullanarak gemi olabilecek alanları belirler.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Nesne tespiti, sınırlayıcı kutular ve maske çıkarma işlemlerini bir arada yapar.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Model, ResNet-101 tabanlı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Pyramid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Network (FPN) ile çalışmaktadır.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tr-T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153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00FF91-79D2-53BB-865A-2284D780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6279"/>
            <a:ext cx="10820400" cy="402412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2.3. Modelin İşleyişi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Uydu görüntüleri GIS aracılığıyla etiketlenir.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Mask R-CNN, etiketli verilerle eğitilir.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Bölge Öneri Ağı (RPN) nesne adaylarını belirler.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Nesne maskeleri ve sınırlayıcı kutular oluşturulur.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Sonuçlar değerlendirilir ve hata analizi yapılır.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8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0510E-DDDF-F189-BBF1-648AB595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3449"/>
            <a:ext cx="10820400" cy="510657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Bulgular ve Sonuçlar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Mask R-CNN, test veri setinde 604 gemiden 558’ini doğru şekilde tespit etti.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Yanlış pozitif oranı düşüktür, ancak birbirine yakın gemileri tek nesne olarak algılama sorunu mevcuttur.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verisi için elde edilen değerler: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Kesinlik (Precision): 90.58%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Geri Çağırma (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92.38%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F1-Skoru: 91.48%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Limanlardaki gemilerde yanlış tespit oranı daha yüksektir.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Deniz açıklarında tespit doğruluğu daha iyidir.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794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A23508-B3A7-64E8-E9AF-EB7EDF46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Genel Değerlendirme:</a:t>
            </a:r>
            <a:endParaRPr lang="tr-T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Mask R-CNN, optik uydu görüntülerinde gemi tespiti için başarılı bir modeldir.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Ancak, birbirine yakın nesneleri ayırt etme konusunda geliştirilmeye ihtiyacı vardır.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Gelecek çalışmalar, modelin farklı derin öğrenme algoritmalarıyla karşılaştırılmasına odaklanmalıdır.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1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E36FA-4736-4AE3-5C0F-18EF02B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673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tr-TR" dirty="0"/>
              <a:t>Gelişmiş Deniz Gözlemi: SAR Tabanlı Gemi Tespiti için CNN Algoritmalarının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E66464-AB6A-BACB-F142-F8E4308F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Giriş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tespiti, denizcilik sektöründe kritik bir araştırma alanıdır.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Deniz güvenliği, gemi trafiği yönetimi, çevresel izleme ve arama-kurtarma uygulamalarında kullanılır.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 yıllarda uydu ve radar görüntüleme teknolojileri ile derin öğrenme algoritmaları bu alanda büyük ilerleme sağlamıştır.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 çalışma, Sentinel-1 VH SAR görüntülerini ve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R-CNN algoritmasını kullanarak gemi tespitini gerçekleştirmeyi amaçlamaktadır.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Gemi tespiti, denizcilik sektörü için stratejik bir unsur olup, güvenlikten ticari operasyonlara kadar birçok alanda hayati rol oynamaktadır.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2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DD129-5A19-FFDF-49A6-D896EBF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Materyal ve Yöntem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2.1. Çalışma Alanı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Mersin Limanı seçilmiştir.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Bölge, stratejik konumu ve büyük ticaret hacmi nedeniyle önemlidir.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Liman altyapısı, gelişmiş terminaller ve lojistik ağlar ile desteklenmektedir.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5629012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20</TotalTime>
  <Words>1188</Words>
  <Application>Microsoft Macintosh PowerPoint</Application>
  <PresentationFormat>Geniş ekran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Aptos</vt:lpstr>
      <vt:lpstr>Arial</vt:lpstr>
      <vt:lpstr>Century Gothic</vt:lpstr>
      <vt:lpstr>Courier New</vt:lpstr>
      <vt:lpstr>Symbol</vt:lpstr>
      <vt:lpstr>Uçak İzi</vt:lpstr>
      <vt:lpstr>Derin sinir ağları makale özetleri</vt:lpstr>
      <vt:lpstr>Mask R-CNN İle Uydu Görüntülerinde Gemi Tespiti</vt:lpstr>
      <vt:lpstr>PowerPoint Sunusu</vt:lpstr>
      <vt:lpstr>PowerPoint Sunusu</vt:lpstr>
      <vt:lpstr>PowerPoint Sunusu</vt:lpstr>
      <vt:lpstr>PowerPoint Sunusu</vt:lpstr>
      <vt:lpstr>PowerPoint Sunusu</vt:lpstr>
      <vt:lpstr>Gelişmiş Deniz Gözlemi: SAR Tabanlı Gemi Tespiti için CNN Algoritmalarının Kullanımı</vt:lpstr>
      <vt:lpstr>PowerPoint Sunusu</vt:lpstr>
      <vt:lpstr>PowerPoint Sunusu</vt:lpstr>
      <vt:lpstr>PowerPoint Sunusu</vt:lpstr>
      <vt:lpstr>PowerPoint Sunusu</vt:lpstr>
      <vt:lpstr>PowerPoint Sunusu</vt:lpstr>
      <vt:lpstr>GEMİ TESPİTİ UYGULAMASINDA YOLOV8 VE YOLOV9 ALGORİTMALARININ PERFORMANS DEĞERLENDİRMESİ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Ercan DURMAZ</dc:creator>
  <cp:lastModifiedBy>Ercan DURMAZ</cp:lastModifiedBy>
  <cp:revision>1</cp:revision>
  <dcterms:created xsi:type="dcterms:W3CDTF">2025-03-02T12:22:39Z</dcterms:created>
  <dcterms:modified xsi:type="dcterms:W3CDTF">2025-03-02T12:43:32Z</dcterms:modified>
</cp:coreProperties>
</file>