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5" r:id="rId6"/>
    <p:sldId id="258" r:id="rId7"/>
    <p:sldId id="259" r:id="rId8"/>
    <p:sldId id="261" r:id="rId9"/>
    <p:sldId id="278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09FC-85D1-4726-8AC1-85A5E5B2B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6BF54-16D6-474A-9D73-47FBA7731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9441-8F19-45EB-B7A8-506CB9F0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19C2-CB74-42CE-B51E-871ACE6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7466-64F3-43E8-AECF-251D1767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9F1-02A6-470C-A404-F016AD08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3FFE-B2BA-4ADA-9A8B-1BF5E738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665C-2C94-4392-A05A-ECBB0CB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D69C-E8A0-48C1-9D38-6D61BE66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C348-0C13-45F5-AAFC-7C812E8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7009C-07EC-4942-8F85-706FA884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1FF2D-7FE0-47FB-830A-8C6B29F3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304D-F412-4C91-B941-731FCF12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AA1-AC62-4688-AE6F-B1756DA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17B8-3790-440F-802A-63B32BA1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8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158F-DB52-4DCC-8DDD-03B7F54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73AE-A1B4-4687-86A5-0B858BFF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F5C7-F472-4730-B9B6-B1C03BDF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5E8A-96F5-4404-B879-99ACCB32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16D4-B7C2-4D36-A568-E7596471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4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5312-B751-4AE3-95CF-CF5AFC70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3958-D9C6-4EBD-B8E0-BD686DF5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4BB5-EE64-4E17-A70B-372E392B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FBE6C-6674-42F8-9E01-2993C3AD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9DBA-7B93-45AA-BA50-1C37DD70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7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F432-99F9-43F4-AE31-FE79C66E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3A94-EF5F-4262-AA3C-D5C73F18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93E8-FB3C-484A-A87A-6C5BD5C7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D988-A33C-45C5-BB87-CC38E82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181F-27D1-4093-B59B-BB45B6C3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F429-2E27-4A6E-B461-FE980BE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3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DF8-84DE-40C3-8593-97465F0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CD6B-2C08-415C-B96F-DC8ED419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5A89-33E6-4EEA-B805-0C249386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3A29D-11C6-4DE4-A42A-11DCAA0B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3644C-B591-4A77-9C76-B93250952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B1BD5-8545-4832-B51A-4AC64747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0EEE6-5553-472A-A99B-AF469DA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93C8B-5B6F-4B93-B940-17C9B450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966-E8BE-4D88-BC8A-AC40C3B1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44CE4-FB55-4063-835F-DAAA1597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EAF1E-7E33-4816-A70A-42C605A3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2F1B2-0BF7-471D-85B3-C0CEBB6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53AB-1FBF-449D-BAD6-E1044E18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9BC8D-1C01-402C-910B-A3FB597E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261B9-5CE1-4412-90E9-49B7D3FA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C68C-A948-43B9-8698-0D6B242E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CC69-22CD-46A1-8B83-38E97F06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B704D-58D6-41C2-873C-6346C21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5FA67-9743-4A96-9043-40302BF1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A82FF-802A-477B-8A2A-44859526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CBF2-7A46-47D3-967F-A9C4A4B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1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A902-BA76-4713-AD5B-9F273ED8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201D-4C34-4EE4-8C60-A8C658BC2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37B6-556C-4603-BAB1-D1FBDA89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728B-0AC6-4398-BBD8-251CD634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D9B3-A541-40EB-92C9-AA29CC42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943B-09F9-40C0-A176-8C7F63F2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83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510A8-1DA7-473E-8DDA-4B4AF905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06BB-7CB5-4140-894A-43B637DF9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00A8-A713-4E83-8058-045E20B8A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7BA6-BEA3-4B13-A060-50B45A271BB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BCC2-9530-484A-A9E3-6AB13261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6BFD-9546-4308-9041-60A79208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3E38-AF57-4C1C-89DF-408E9325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ssex.ac.uk/ei/internal/forstudents/informatics/undergraduate/finalyearprojects/informationforstud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ssex.ac.uk/ei/internal/forstudents/informatics/undergraduate/finalyearprojects/reportmarkingcriter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1CyYzh3E0" TargetMode="External"/><Relationship Id="rId2" Type="http://schemas.openxmlformats.org/officeDocument/2006/relationships/hyperlink" Target="https://www.youtube.com/watch?v=M2wsGCqavPI&amp;list=PL4asXgsr6ek5H5mM9GlA1d-YCb9KvP3J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6103-4AC9-4C86-BF3F-2170485D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Welcome to Final Year Project </a:t>
            </a:r>
            <a:br>
              <a:rPr lang="en-GB" dirty="0"/>
            </a:br>
            <a:r>
              <a:rPr lang="en-GB" dirty="0"/>
              <a:t>by </a:t>
            </a:r>
            <a:br>
              <a:rPr lang="en-GB" dirty="0"/>
            </a:br>
            <a:r>
              <a:rPr lang="en-GB" dirty="0"/>
              <a:t>Dr. Imran U Khan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E8D27-68BB-465C-8937-016934637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8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FBF4-5C04-4851-A2FD-70DE7219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0" y="58320"/>
            <a:ext cx="10515600" cy="1012491"/>
          </a:xfrm>
        </p:spPr>
        <p:txBody>
          <a:bodyPr/>
          <a:lstStyle/>
          <a:p>
            <a:r>
              <a:rPr lang="en-GB" dirty="0"/>
              <a:t>Aim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C786-E1A1-4A47-AEA9-F0C1E6C0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3325"/>
            <a:ext cx="12037594" cy="6148344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B</a:t>
            </a:r>
            <a:r>
              <a:rPr lang="en-US" dirty="0"/>
              <a:t>roadly point out what you hope to accomplish</a:t>
            </a:r>
          </a:p>
          <a:p>
            <a:r>
              <a:rPr lang="en-GB" dirty="0"/>
              <a:t>Related to the title, long version of the title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   Three important aspects of it:</a:t>
            </a:r>
          </a:p>
          <a:p>
            <a:pPr marL="806450" lvl="0" indent="-180975">
              <a:buFont typeface="Wingdings" panose="05000000000000000000" pitchFamily="2" charset="2"/>
              <a:buChar char="ü"/>
            </a:pPr>
            <a:r>
              <a:rPr lang="en-GB" dirty="0"/>
              <a:t>Why is it necessary?</a:t>
            </a:r>
          </a:p>
          <a:p>
            <a:pPr marL="806450" lvl="0" indent="-180975">
              <a:buFont typeface="Wingdings" panose="05000000000000000000" pitchFamily="2" charset="2"/>
              <a:buChar char="ü"/>
            </a:pPr>
            <a:r>
              <a:rPr lang="en-GB" dirty="0"/>
              <a:t>What is it about? Repeat of the title but that is okay</a:t>
            </a:r>
          </a:p>
          <a:p>
            <a:pPr marL="806450" lvl="0" indent="-180975">
              <a:buFont typeface="Wingdings" panose="05000000000000000000" pitchFamily="2" charset="2"/>
              <a:buChar char="ü"/>
            </a:pPr>
            <a:r>
              <a:rPr lang="en-GB" dirty="0"/>
              <a:t>How are you going to do it? </a:t>
            </a:r>
          </a:p>
          <a:p>
            <a:endParaRPr lang="en-GB" dirty="0"/>
          </a:p>
          <a:p>
            <a:r>
              <a:rPr lang="en-GB" dirty="0"/>
              <a:t>One or two sentences, don’t write a paragraph of aim.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dirty="0"/>
              <a:t>   Title: An investigation into project management life cycle in automating industries Honda </a:t>
            </a:r>
          </a:p>
          <a:p>
            <a:pPr marL="0" indent="0">
              <a:buNone/>
            </a:pPr>
            <a:endParaRPr lang="en-GB" dirty="0"/>
          </a:p>
          <a:p>
            <a:pPr marL="271463" indent="-90488">
              <a:buNone/>
            </a:pPr>
            <a:r>
              <a:rPr lang="en-GB" dirty="0"/>
              <a:t> Aim: This project examines how project management life cycle are implemented in automated industry with a particular view of Honda. The research will be conducted by case study analysis in comparison with other automotive companies. </a:t>
            </a:r>
          </a:p>
        </p:txBody>
      </p:sp>
    </p:spTree>
    <p:extLst>
      <p:ext uri="{BB962C8B-B14F-4D97-AF65-F5344CB8AC3E}">
        <p14:creationId xmlns:p14="http://schemas.microsoft.com/office/powerpoint/2010/main" val="297737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F4A-D151-4381-A6A8-C2B15FED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2" y="144380"/>
            <a:ext cx="10515600" cy="908384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81D0-4F08-4F00-A0FA-8AA005B8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4" y="974559"/>
            <a:ext cx="12031579" cy="58293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 How many? 5-9objectives, </a:t>
            </a:r>
          </a:p>
          <a:p>
            <a:r>
              <a:rPr lang="en-GB" dirty="0"/>
              <a:t> Bold steps, milestones, need to tell story</a:t>
            </a:r>
          </a:p>
          <a:p>
            <a:r>
              <a:rPr lang="en-GB" dirty="0"/>
              <a:t> Extensions, extra objectives. It is okay if you don’t meet them.</a:t>
            </a:r>
          </a:p>
          <a:p>
            <a:r>
              <a:rPr lang="en-GB" dirty="0"/>
              <a:t>Should cover each part of the project: </a:t>
            </a:r>
          </a:p>
          <a:p>
            <a:pPr marL="0" indent="0">
              <a:buNone/>
            </a:pPr>
            <a:r>
              <a:rPr lang="en-GB" dirty="0"/>
              <a:t>   Smart contract:</a:t>
            </a:r>
          </a:p>
          <a:p>
            <a:pPr marL="0" indent="0">
              <a:buNone/>
            </a:pPr>
            <a:r>
              <a:rPr lang="en-GB" dirty="0"/>
              <a:t>Literature review, software development, user/testing,  data gathering and analysis,  critical evaluation</a:t>
            </a:r>
          </a:p>
          <a:p>
            <a:pPr marL="0" indent="0">
              <a:buNone/>
            </a:pPr>
            <a:r>
              <a:rPr lang="en-GB" dirty="0"/>
              <a:t>   Security:</a:t>
            </a:r>
          </a:p>
          <a:p>
            <a:pPr marL="0" indent="0">
              <a:buNone/>
            </a:pPr>
            <a:r>
              <a:rPr lang="en-GB" dirty="0"/>
              <a:t>        Literature review, experiment setup, execute experiment/carrying out investigation, gathering evidence,</a:t>
            </a:r>
          </a:p>
          <a:p>
            <a:pPr marL="0" indent="0">
              <a:buNone/>
            </a:pPr>
            <a:r>
              <a:rPr lang="en-GB" dirty="0"/>
              <a:t>        analysis, evaluation </a:t>
            </a:r>
          </a:p>
          <a:p>
            <a:r>
              <a:rPr lang="en-GB" dirty="0"/>
              <a:t>Words to use for each part</a:t>
            </a:r>
          </a:p>
          <a:p>
            <a:pPr marL="854075" indent="-457200">
              <a:buFont typeface="Wingdings" panose="05000000000000000000" pitchFamily="2" charset="2"/>
              <a:buChar char="ü"/>
            </a:pPr>
            <a:r>
              <a:rPr lang="en-GB" dirty="0"/>
              <a:t>Literature: study, examine, investigate etc</a:t>
            </a:r>
          </a:p>
          <a:p>
            <a:pPr marL="854075" indent="-457200">
              <a:buFont typeface="Wingdings" panose="05000000000000000000" pitchFamily="2" charset="2"/>
              <a:buChar char="ü"/>
            </a:pPr>
            <a:r>
              <a:rPr lang="en-GB" dirty="0"/>
              <a:t>Software development: design, develop and implement etc</a:t>
            </a:r>
          </a:p>
          <a:p>
            <a:pPr marL="854075" indent="-457200">
              <a:buFont typeface="Wingdings" panose="05000000000000000000" pitchFamily="2" charset="2"/>
              <a:buChar char="ü"/>
            </a:pPr>
            <a:r>
              <a:rPr lang="en-GB" dirty="0"/>
              <a:t>Methodology: collect data, issue questionnaire and analyse data etc</a:t>
            </a:r>
          </a:p>
          <a:p>
            <a:pPr marL="854075" indent="-457200">
              <a:buFont typeface="Wingdings" panose="05000000000000000000" pitchFamily="2" charset="2"/>
              <a:buChar char="ü"/>
            </a:pPr>
            <a:r>
              <a:rPr lang="en-GB" dirty="0"/>
              <a:t>Critical evaluation: compare, discuss, evaluate, conclude and recommend etc. </a:t>
            </a:r>
          </a:p>
          <a:p>
            <a:r>
              <a:rPr lang="en-GB" dirty="0"/>
              <a:t>Use bloom taxonomy for objectives:</a:t>
            </a:r>
          </a:p>
          <a:p>
            <a:pPr marL="0" indent="0">
              <a:buNone/>
            </a:pPr>
            <a:r>
              <a:rPr lang="en-GB" dirty="0"/>
              <a:t>                to research this and research that does look lazy</a:t>
            </a:r>
          </a:p>
          <a:p>
            <a:r>
              <a:rPr lang="en-GB" dirty="0"/>
              <a:t>SMART objectives: specific, measurable, achievable, relevant and time framed.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5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EB3B8-7B79-4C97-A4F5-53801527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916" y="484088"/>
            <a:ext cx="7477625" cy="60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FCE2-E8C6-432C-B639-F610DAFC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7" y="46290"/>
            <a:ext cx="10515600" cy="771857"/>
          </a:xfrm>
        </p:spPr>
        <p:txBody>
          <a:bodyPr/>
          <a:lstStyle/>
          <a:p>
            <a:pPr algn="ctr"/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40F8-493B-4090-AB3E-4E64AC9A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7" y="902368"/>
            <a:ext cx="12031579" cy="57811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Software development general objectives:</a:t>
            </a:r>
          </a:p>
          <a:p>
            <a:pPr marL="896938" lvl="0" indent="-174625"/>
            <a:r>
              <a:rPr lang="en-GB" dirty="0"/>
              <a:t>To investigate system requirements and produce a Requirements Specification.</a:t>
            </a:r>
          </a:p>
          <a:p>
            <a:pPr marL="896938" lvl="0" indent="-174625"/>
            <a:r>
              <a:rPr lang="en-GB" dirty="0"/>
              <a:t>To research and write a report on good practice in HCI design.</a:t>
            </a:r>
          </a:p>
          <a:p>
            <a:pPr marL="896938" lvl="0" indent="-174625"/>
            <a:r>
              <a:rPr lang="en-GB" dirty="0"/>
              <a:t>To design an interface using the findings from the HCI report. </a:t>
            </a:r>
          </a:p>
          <a:p>
            <a:pPr marL="896938" lvl="0" indent="-174625"/>
            <a:r>
              <a:rPr lang="en-GB" dirty="0"/>
              <a:t>To design and execute a suitable test plan.</a:t>
            </a:r>
          </a:p>
          <a:p>
            <a:pPr marL="0" indent="0">
              <a:buNone/>
            </a:pPr>
            <a:r>
              <a:rPr lang="en-GB" dirty="0"/>
              <a:t>Research related objectives:</a:t>
            </a:r>
          </a:p>
          <a:p>
            <a:pPr marL="715963" lvl="0" indent="-263525"/>
            <a:r>
              <a:rPr lang="en-GB" dirty="0"/>
              <a:t>To conduct a literature search into e-learning, resulting in a literature review of the topic and a definition for the purposes of the project.</a:t>
            </a:r>
          </a:p>
          <a:p>
            <a:pPr marL="715963" lvl="0" indent="-263525"/>
            <a:r>
              <a:rPr lang="en-GB" dirty="0"/>
              <a:t>To investigate and report on research approaches and methods.</a:t>
            </a:r>
          </a:p>
          <a:p>
            <a:pPr marL="715963" lvl="0" indent="-263525"/>
            <a:r>
              <a:rPr lang="en-GB" dirty="0"/>
              <a:t>To select and justify an appropriate research design for the project.</a:t>
            </a:r>
          </a:p>
          <a:p>
            <a:pPr marL="715963" lvl="0" indent="-263525"/>
            <a:r>
              <a:rPr lang="en-GB" dirty="0"/>
              <a:t>To describe any research hypotheses for the project.</a:t>
            </a:r>
          </a:p>
          <a:p>
            <a:pPr marL="715963" lvl="0" indent="-263525"/>
            <a:r>
              <a:rPr lang="en-GB" dirty="0"/>
              <a:t>To undertake empirical work in accordance with the research design.</a:t>
            </a:r>
          </a:p>
          <a:p>
            <a:pPr marL="360363" lv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6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73C7-AF4F-4F3B-A84B-2E594405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365125"/>
            <a:ext cx="11122152" cy="1244219"/>
          </a:xfrm>
        </p:spPr>
        <p:txBody>
          <a:bodyPr>
            <a:normAutofit fontScale="90000"/>
          </a:bodyPr>
          <a:lstStyle/>
          <a:p>
            <a:r>
              <a:rPr lang="en-GB" dirty="0"/>
              <a:t>What should be your focus for the next few weeks?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F8A2-C3D2-4E67-BCA2-9CBD39B9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1825624"/>
            <a:ext cx="11801856" cy="49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In the journey of the project, if you feel you are struggling what to write, you should be sure that you have not read literature about the topic </a:t>
            </a:r>
          </a:p>
          <a:p>
            <a:pPr marL="0" indent="0">
              <a:buNone/>
            </a:pPr>
            <a:r>
              <a:rPr lang="en-GB" dirty="0"/>
              <a:t>         READ READ READ </a:t>
            </a:r>
            <a:r>
              <a:rPr lang="en-GB" dirty="0">
                <a:sym typeface="Wingdings" panose="05000000000000000000" pitchFamily="2" charset="2"/>
              </a:rPr>
              <a:t> Writing will be easy and FUN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- Write your detail proposal and send it to me by next week. </a:t>
            </a:r>
          </a:p>
          <a:p>
            <a:pPr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Draft interim report by end of week 5, no later than that. </a:t>
            </a:r>
          </a:p>
          <a:p>
            <a:pPr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0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883E-42DC-4A3F-B71E-B81B37A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18255"/>
            <a:ext cx="9683496" cy="969297"/>
          </a:xfrm>
        </p:spPr>
        <p:txBody>
          <a:bodyPr/>
          <a:lstStyle/>
          <a:p>
            <a:pPr algn="ctr"/>
            <a:r>
              <a:rPr lang="en-GB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88BD-F580-49AF-B3CE-E54CE283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979"/>
            <a:ext cx="11875008" cy="5817509"/>
          </a:xfrm>
        </p:spPr>
        <p:txBody>
          <a:bodyPr/>
          <a:lstStyle/>
          <a:p>
            <a:r>
              <a:rPr lang="en-GB" dirty="0"/>
              <a:t>Title: Could automation benefit the system hardening compliance audit process?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818D5-E807-4C26-B23B-3D739111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" y="1697481"/>
            <a:ext cx="3885479" cy="5142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42475-6DC5-45D7-846C-4EB9805F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98" y="1801554"/>
            <a:ext cx="3885480" cy="5056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1B1E-FFD2-46F0-9855-9123692B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06" y="2250757"/>
            <a:ext cx="3776662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DC03-A92D-4769-AC83-C39CAD4A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8" y="52625"/>
            <a:ext cx="10515600" cy="741139"/>
          </a:xfrm>
        </p:spPr>
        <p:txBody>
          <a:bodyPr/>
          <a:lstStyle/>
          <a:p>
            <a:pPr algn="ctr"/>
            <a:r>
              <a:rPr lang="en-GB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82CC-60B5-44F6-9C2D-D281518E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50232"/>
            <a:ext cx="12047621" cy="5898675"/>
          </a:xfrm>
        </p:spPr>
        <p:txBody>
          <a:bodyPr/>
          <a:lstStyle/>
          <a:p>
            <a:r>
              <a:rPr lang="en-US" dirty="0"/>
              <a:t>How is the DDoS threat landscape evolving and what can be done to mitigate complex attacks?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9407-1215-4D4D-B6B6-B67A835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3" y="1561144"/>
            <a:ext cx="4071463" cy="5296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1A783-5248-44E4-B1E0-E5234323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3665"/>
            <a:ext cx="4316784" cy="50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DFC-369E-4142-AE82-C392D8C6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255"/>
            <a:ext cx="10515600" cy="944913"/>
          </a:xfrm>
        </p:spPr>
        <p:txBody>
          <a:bodyPr/>
          <a:lstStyle/>
          <a:p>
            <a:pPr algn="ctr"/>
            <a:r>
              <a:rPr lang="en-GB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05EC-3A02-4554-80A2-F929932B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963168"/>
            <a:ext cx="11960352" cy="57912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8106-10D2-4568-8321-E11A0E79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142"/>
            <a:ext cx="4119543" cy="5279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36201-2D14-4210-8E06-51005B68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44" y="1579528"/>
            <a:ext cx="3952916" cy="523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21F15-5B82-4681-98C7-74A426FF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64" y="1609284"/>
            <a:ext cx="3826932" cy="5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05D8-9152-4676-A7A8-DC8F180A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3" y="145140"/>
            <a:ext cx="10482943" cy="105228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A422-B9A4-4E92-9C57-91FF3305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1538514"/>
            <a:ext cx="11814629" cy="5174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Managing project </a:t>
            </a:r>
            <a:r>
              <a:rPr lang="en-GB" dirty="0">
                <a:sym typeface="Wingdings" panose="05000000000000000000" pitchFamily="2" charset="2"/>
              </a:rPr>
              <a:t>--&gt; Progress </a:t>
            </a:r>
            <a:endParaRPr lang="en-GB" dirty="0"/>
          </a:p>
          <a:p>
            <a:pPr marL="987425" indent="0">
              <a:buFont typeface="Wingdings" panose="05000000000000000000" pitchFamily="2" charset="2"/>
              <a:buChar char="v"/>
            </a:pPr>
            <a:r>
              <a:rPr lang="en-GB" dirty="0"/>
              <a:t>   Shared folder OneDrive</a:t>
            </a:r>
          </a:p>
          <a:p>
            <a:pPr marL="987425" indent="0">
              <a:buFont typeface="Wingdings" panose="05000000000000000000" pitchFamily="2" charset="2"/>
              <a:buChar char="v"/>
            </a:pPr>
            <a:r>
              <a:rPr lang="en-GB" dirty="0"/>
              <a:t>    Zotero – reference management system</a:t>
            </a:r>
          </a:p>
          <a:p>
            <a:pPr marL="987425" indent="0">
              <a:buFont typeface="Wingdings" panose="05000000000000000000" pitchFamily="2" charset="2"/>
              <a:buChar char="v"/>
            </a:pPr>
            <a:r>
              <a:rPr lang="en-GB" dirty="0"/>
              <a:t>   Contact with supervisor on email thread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Ethical review 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Aims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Objectives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Table of contents of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6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74B8-9A03-48AE-8CFD-E9A1BCE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know the answer to these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B55F-31D6-4905-A237-466CB05D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http://www.sussex.ac.uk/ei/internal/forstudents/informatics/undergraduate/finalyearprojects/informationforstudents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What is the proposal structure?</a:t>
            </a:r>
          </a:p>
          <a:p>
            <a:pPr marL="0" indent="0">
              <a:buNone/>
            </a:pPr>
            <a:r>
              <a:rPr lang="en-GB" dirty="0"/>
              <a:t> When is the interim report?</a:t>
            </a:r>
          </a:p>
          <a:p>
            <a:pPr marL="0" indent="0">
              <a:buNone/>
            </a:pPr>
            <a:r>
              <a:rPr lang="en-GB" dirty="0"/>
              <a:t> What is the marking criteria for interim report?</a:t>
            </a:r>
          </a:p>
          <a:p>
            <a:pPr marL="0" indent="0">
              <a:buNone/>
            </a:pPr>
            <a:r>
              <a:rPr lang="en-GB" dirty="0"/>
              <a:t> What is BCS code of conduct?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are not able to answer the questions above, then read it on the link provided. </a:t>
            </a:r>
          </a:p>
        </p:txBody>
      </p:sp>
    </p:spTree>
    <p:extLst>
      <p:ext uri="{BB962C8B-B14F-4D97-AF65-F5344CB8AC3E}">
        <p14:creationId xmlns:p14="http://schemas.microsoft.com/office/powerpoint/2010/main" val="21714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602-958C-406F-996B-A826607C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309946"/>
            <a:ext cx="10515600" cy="1325563"/>
          </a:xfrm>
        </p:spPr>
        <p:txBody>
          <a:bodyPr/>
          <a:lstStyle/>
          <a:p>
            <a:r>
              <a:rPr lang="en-GB" dirty="0"/>
              <a:t>Marking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51EA-A5BC-4A25-A4B3-741F56AC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" y="1119352"/>
            <a:ext cx="12113172" cy="5312979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http://www.sussex.ac.uk/ei/internal/forstudents/informatics/undergraduate/finalyearprojects/reportmarkingcriteria</a:t>
            </a:r>
            <a:r>
              <a:rPr lang="en-GB" dirty="0"/>
              <a:t> </a:t>
            </a:r>
          </a:p>
          <a:p>
            <a:pPr algn="l"/>
            <a:r>
              <a:rPr lang="en-US" b="0" i="0" dirty="0">
                <a:solidFill>
                  <a:srgbClr val="034C5B"/>
                </a:solidFill>
                <a:effectLst/>
                <a:latin typeface="Arial" panose="020B0604020202020204" pitchFamily="34" charset="0"/>
              </a:rPr>
              <a:t>Interim 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85% – 100%: An outstanding report. The student will have performed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detailed analysis 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of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problem area 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leading to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initial high-level designs </a:t>
            </a:r>
            <a:r>
              <a:rPr lang="en-US" b="0" i="0" dirty="0">
                <a:effectLst/>
                <a:latin typeface="Arial" panose="020B0604020202020204" pitchFamily="34" charset="0"/>
              </a:rPr>
              <a:t>for 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the system and a detailed feasible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project plan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. There should be clear evidence of relevant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background research 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that is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rigorous and scholarly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. The report should be superbly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organised and presented 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lucidly written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5535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70% – 84%: Students will show a thorough understanding and appreciation of the project material. The student will have performed a detailed analysis of the problem area and a feasible project plan. There should be good evidence of relevant background research. The report should display excellent </a:t>
            </a:r>
            <a:r>
              <a:rPr lang="en-US" b="0" i="0" dirty="0" err="1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organisational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 and presentational skills.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5535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60% – 69%: Students will show a clear understanding of the technical and professional issues involved and have </a:t>
            </a:r>
            <a:r>
              <a:rPr lang="en-US" b="0" i="0" dirty="0" err="1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analysed</a:t>
            </a:r>
            <a:r>
              <a:rPr lang="en-US" b="0" i="0" dirty="0">
                <a:solidFill>
                  <a:srgbClr val="35535F"/>
                </a:solidFill>
                <a:effectLst/>
                <a:latin typeface="Arial" panose="020B0604020202020204" pitchFamily="34" charset="0"/>
              </a:rPr>
              <a:t> the problem area. There should be evidence of relevant background research. Some issues may have been overlooked but there should be a project plan which suggests the likely success of the project. The report should be organised and written to a reasonable standard.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8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422D-9ADD-49E4-AB55-DDECCB55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most students do no do well in project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DA30-5C5A-4826-8F5B-4ECF35EA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825625"/>
            <a:ext cx="10865069" cy="4667250"/>
          </a:xfrm>
        </p:spPr>
        <p:txBody>
          <a:bodyPr/>
          <a:lstStyle/>
          <a:p>
            <a:r>
              <a:rPr lang="en-GB" dirty="0"/>
              <a:t>Can’t do it in a day or two like coursework of other modules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go to the top of Mount Everest? </a:t>
            </a:r>
          </a:p>
          <a:p>
            <a:pPr marL="0" indent="0">
              <a:buNone/>
            </a:pPr>
            <a:r>
              <a:rPr lang="en-GB" dirty="0"/>
              <a:t>      Yes:    a bit every day</a:t>
            </a:r>
          </a:p>
          <a:p>
            <a:pPr marL="0" indent="0">
              <a:buNone/>
            </a:pPr>
            <a:r>
              <a:rPr lang="en-GB" dirty="0"/>
              <a:t>                    planning, fairly assessing your own progress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Progress every week</a:t>
            </a:r>
            <a:r>
              <a:rPr lang="en-GB" dirty="0"/>
              <a:t>, no matter how little it is</a:t>
            </a:r>
          </a:p>
        </p:txBody>
      </p:sp>
    </p:spTree>
    <p:extLst>
      <p:ext uri="{BB962C8B-B14F-4D97-AF65-F5344CB8AC3E}">
        <p14:creationId xmlns:p14="http://schemas.microsoft.com/office/powerpoint/2010/main" val="38220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FF99-E9B4-41EB-BD4E-1C9EF0A6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folder on 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535C-49B4-427C-814E-530D808C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407886"/>
            <a:ext cx="11669485" cy="5283199"/>
          </a:xfrm>
        </p:spPr>
        <p:txBody>
          <a:bodyPr/>
          <a:lstStyle/>
          <a:p>
            <a:r>
              <a:rPr lang="en-GB" dirty="0"/>
              <a:t>Progress for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F7381-5EEF-4E5B-9895-BE729925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3180522"/>
            <a:ext cx="6280355" cy="367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CA095-418B-46FC-A478-F586CE46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6" y="3097065"/>
            <a:ext cx="3143995" cy="3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6D39-2485-490B-BB19-6CB53C7E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166915"/>
            <a:ext cx="10515600" cy="1325563"/>
          </a:xfrm>
        </p:spPr>
        <p:txBody>
          <a:bodyPr/>
          <a:lstStyle/>
          <a:p>
            <a:r>
              <a:rPr lang="en-GB" dirty="0"/>
              <a:t>Zotero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14AE-C7E1-4562-A910-73789BCF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5" y="1492478"/>
            <a:ext cx="11930742" cy="51986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Must use reference management system, Zotero is considered among the best, it is opensource and free to use. </a:t>
            </a:r>
          </a:p>
          <a:p>
            <a:r>
              <a:rPr lang="en-GB" dirty="0">
                <a:hlinkClick r:id="rId2"/>
              </a:rPr>
              <a:t>https://www.youtube.com/watch?v=M2wsGCqavPI&amp;list=PL4asXgsr6ek5H5mM9GlA1d-YCb9KvP3Ja</a:t>
            </a:r>
            <a:r>
              <a:rPr lang="en-GB" dirty="0"/>
              <a:t> </a:t>
            </a:r>
          </a:p>
          <a:p>
            <a:r>
              <a:rPr lang="en-GB" dirty="0"/>
              <a:t>Install, browser plugin (connector) and desktop software (store all references)</a:t>
            </a:r>
          </a:p>
          <a:p>
            <a:r>
              <a:rPr lang="en-GB" dirty="0"/>
              <a:t>Can not see Zotero in MS Word, follow this link </a:t>
            </a:r>
            <a:r>
              <a:rPr lang="en-GB" dirty="0">
                <a:hlinkClick r:id="rId3"/>
              </a:rPr>
              <a:t>https://www.youtube.com/watch?v=aU1CyYzh3E0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3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C6D-D59E-472D-9935-52D22AC6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with supervisor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F6A2-9026-4080-852A-C8C9BFD6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825625"/>
            <a:ext cx="11965405" cy="4123992"/>
          </a:xfrm>
        </p:spPr>
        <p:txBody>
          <a:bodyPr>
            <a:normAutofit/>
          </a:bodyPr>
          <a:lstStyle/>
          <a:p>
            <a:r>
              <a:rPr lang="en-GB" dirty="0"/>
              <a:t>Email PLEASE keep on thread so that I can see history of chat. </a:t>
            </a:r>
          </a:p>
        </p:txBody>
      </p:sp>
    </p:spTree>
    <p:extLst>
      <p:ext uri="{BB962C8B-B14F-4D97-AF65-F5344CB8AC3E}">
        <p14:creationId xmlns:p14="http://schemas.microsoft.com/office/powerpoint/2010/main" val="37421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013-4C7B-4487-B11C-606D671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69AE-6E14-4D7D-88B7-8AE574AA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7" y="1198179"/>
            <a:ext cx="12265572" cy="5517931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 am developing a smart contract is not enough.</a:t>
            </a:r>
          </a:p>
          <a:p>
            <a:r>
              <a:rPr lang="en-GB" dirty="0"/>
              <a:t>I am testing </a:t>
            </a:r>
            <a:r>
              <a:rPr lang="en-GB" dirty="0" err="1"/>
              <a:t>BurpSuite</a:t>
            </a:r>
            <a:r>
              <a:rPr lang="en-GB" dirty="0"/>
              <a:t> is not enough.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Complexity is part of the marking criteria. Is your project challenging enough? Is this solving a problem?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smart contract can solve the problems of e-commerce?</a:t>
            </a:r>
          </a:p>
          <a:p>
            <a:pPr marL="0" indent="0">
              <a:buNone/>
            </a:pPr>
            <a:r>
              <a:rPr lang="en-GB" dirty="0"/>
              <a:t>      What are the problems of e-commerce?</a:t>
            </a:r>
          </a:p>
          <a:p>
            <a:pPr marL="0" indent="0">
              <a:buNone/>
            </a:pPr>
            <a:r>
              <a:rPr lang="en-GB" dirty="0"/>
              <a:t>                            - Technology for a particular industry </a:t>
            </a:r>
          </a:p>
          <a:p>
            <a:pPr marL="0" indent="0">
              <a:buNone/>
            </a:pPr>
            <a:r>
              <a:rPr lang="en-GB" dirty="0"/>
              <a:t>                            -  What are features of the technology?</a:t>
            </a:r>
          </a:p>
          <a:p>
            <a:pPr marL="0" indent="0">
              <a:buNone/>
            </a:pPr>
            <a:r>
              <a:rPr lang="en-GB" dirty="0"/>
              <a:t>                            - What are the issues of the industry?</a:t>
            </a:r>
          </a:p>
          <a:p>
            <a:pPr marL="0" indent="0">
              <a:buNone/>
            </a:pPr>
            <a:r>
              <a:rPr lang="en-GB" dirty="0"/>
              <a:t>                            Most importantly what other people have done, how they done and how your work is</a:t>
            </a:r>
          </a:p>
          <a:p>
            <a:pPr marL="0" indent="0">
              <a:buNone/>
            </a:pPr>
            <a:r>
              <a:rPr lang="en-GB" dirty="0"/>
              <a:t>                             similar or different from them. </a:t>
            </a:r>
          </a:p>
          <a:p>
            <a:pPr marL="0" indent="0">
              <a:buNone/>
            </a:pPr>
            <a:r>
              <a:rPr lang="en-GB" dirty="0"/>
              <a:t>What are the limitations of traditional pen testing tools against a vulnerable target in AWS?</a:t>
            </a:r>
          </a:p>
          <a:p>
            <a:pPr marL="0" indent="0">
              <a:buNone/>
            </a:pPr>
            <a:r>
              <a:rPr lang="en-GB" dirty="0"/>
              <a:t>                             - What are the pen testing tools?</a:t>
            </a:r>
          </a:p>
          <a:p>
            <a:pPr marL="0" indent="0">
              <a:buNone/>
            </a:pPr>
            <a:r>
              <a:rPr lang="en-GB" dirty="0"/>
              <a:t>                             - What are the frameworks/pen testing methodologies? </a:t>
            </a:r>
          </a:p>
          <a:p>
            <a:pPr marL="0" indent="0">
              <a:buNone/>
            </a:pPr>
            <a:r>
              <a:rPr lang="en-GB" dirty="0"/>
              <a:t>                             Most importantly what other people have done, how they done and how your work is similar or different from them. </a:t>
            </a:r>
          </a:p>
          <a:p>
            <a:pPr marL="0" indent="0">
              <a:buNone/>
            </a:pPr>
            <a:r>
              <a:rPr lang="en-GB" dirty="0"/>
              <a:t>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48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1193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Welcome to Final Year Project  by  Dr. Imran U Khan</vt:lpstr>
      <vt:lpstr>Overview</vt:lpstr>
      <vt:lpstr>Do you know the answer to these questions? </vt:lpstr>
      <vt:lpstr>Marking criteria</vt:lpstr>
      <vt:lpstr>Why most students do no do well in project module?</vt:lpstr>
      <vt:lpstr>Shared folder on Google drive</vt:lpstr>
      <vt:lpstr>Zotero</vt:lpstr>
      <vt:lpstr>Contact with supervisor</vt:lpstr>
      <vt:lpstr>Research question</vt:lpstr>
      <vt:lpstr>Aim of research</vt:lpstr>
      <vt:lpstr>Objectives</vt:lpstr>
      <vt:lpstr>PowerPoint Presentation</vt:lpstr>
      <vt:lpstr>Objectives</vt:lpstr>
      <vt:lpstr>What should be your focus for the next few weeks?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Khan</dc:creator>
  <cp:lastModifiedBy>Imran Khan</cp:lastModifiedBy>
  <cp:revision>49</cp:revision>
  <dcterms:created xsi:type="dcterms:W3CDTF">2020-07-18T20:03:20Z</dcterms:created>
  <dcterms:modified xsi:type="dcterms:W3CDTF">2021-10-05T16:27:29Z</dcterms:modified>
</cp:coreProperties>
</file>