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86" r:id="rId5"/>
    <p:sldId id="259" r:id="rId6"/>
    <p:sldId id="288" r:id="rId7"/>
    <p:sldId id="289" r:id="rId8"/>
    <p:sldId id="291" r:id="rId9"/>
    <p:sldId id="292" r:id="rId10"/>
    <p:sldId id="278" r:id="rId11"/>
  </p:sldIdLst>
  <p:sldSz cx="9144000" cy="5143500" type="screen16x9"/>
  <p:notesSz cx="6858000" cy="9144000"/>
  <p:embeddedFontLst>
    <p:embeddedFont>
      <p:font typeface="Oswald" panose="00000500000000000000" pitchFamily="2" charset="0"/>
      <p:regular r:id="rId13"/>
      <p:bold r:id="rId14"/>
    </p:embeddedFont>
    <p:embeddedFont>
      <p:font typeface="Tinos"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3593" initials="D3" lastIdx="1" clrIdx="0">
    <p:extLst>
      <p:ext uri="{19B8F6BF-5375-455C-9EA6-DF929625EA0E}">
        <p15:presenceInfo xmlns:p15="http://schemas.microsoft.com/office/powerpoint/2012/main" userId="149d94181a3dc7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7D5CAF-C5C0-430F-A390-3F806F24974C}">
  <a:tblStyle styleId="{DB7D5CAF-C5C0-430F-A390-3F806F24974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78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063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2573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564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7984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672713" y="333900"/>
            <a:ext cx="7798575" cy="4809601"/>
          </a:xfrm>
          <a:prstGeom prst="rect">
            <a:avLst/>
          </a:prstGeom>
          <a:noFill/>
          <a:ln>
            <a:noFill/>
          </a:ln>
        </p:spPr>
      </p:pic>
      <p:sp>
        <p:nvSpPr>
          <p:cNvPr id="11" name="Google Shape;11;p2"/>
          <p:cNvSpPr txBox="1">
            <a:spLocks noGrp="1"/>
          </p:cNvSpPr>
          <p:nvPr>
            <p:ph type="ctrTitle"/>
          </p:nvPr>
        </p:nvSpPr>
        <p:spPr>
          <a:xfrm>
            <a:off x="1912650" y="1915625"/>
            <a:ext cx="54696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accent6"/>
              </a:buClr>
              <a:buSzPts val="4800"/>
              <a:buNone/>
              <a:defRPr sz="4800">
                <a:solidFill>
                  <a:schemeClr val="accent6"/>
                </a:solidFill>
              </a:defRPr>
            </a:lvl1pPr>
            <a:lvl2pPr lvl="1">
              <a:spcBef>
                <a:spcPts val="0"/>
              </a:spcBef>
              <a:spcAft>
                <a:spcPts val="0"/>
              </a:spcAft>
              <a:buClr>
                <a:schemeClr val="accent6"/>
              </a:buClr>
              <a:buSzPts val="4800"/>
              <a:buNone/>
              <a:defRPr sz="4800">
                <a:solidFill>
                  <a:schemeClr val="accent6"/>
                </a:solidFill>
              </a:defRPr>
            </a:lvl2pPr>
            <a:lvl3pPr lvl="2">
              <a:spcBef>
                <a:spcPts val="0"/>
              </a:spcBef>
              <a:spcAft>
                <a:spcPts val="0"/>
              </a:spcAft>
              <a:buClr>
                <a:schemeClr val="accent6"/>
              </a:buClr>
              <a:buSzPts val="4800"/>
              <a:buNone/>
              <a:defRPr sz="4800">
                <a:solidFill>
                  <a:schemeClr val="accent6"/>
                </a:solidFill>
              </a:defRPr>
            </a:lvl3pPr>
            <a:lvl4pPr lvl="3">
              <a:spcBef>
                <a:spcPts val="0"/>
              </a:spcBef>
              <a:spcAft>
                <a:spcPts val="0"/>
              </a:spcAft>
              <a:buClr>
                <a:schemeClr val="accent6"/>
              </a:buClr>
              <a:buSzPts val="4800"/>
              <a:buNone/>
              <a:defRPr sz="4800">
                <a:solidFill>
                  <a:schemeClr val="accent6"/>
                </a:solidFill>
              </a:defRPr>
            </a:lvl4pPr>
            <a:lvl5pPr lvl="4">
              <a:spcBef>
                <a:spcPts val="0"/>
              </a:spcBef>
              <a:spcAft>
                <a:spcPts val="0"/>
              </a:spcAft>
              <a:buClr>
                <a:schemeClr val="accent6"/>
              </a:buClr>
              <a:buSzPts val="4800"/>
              <a:buNone/>
              <a:defRPr sz="4800">
                <a:solidFill>
                  <a:schemeClr val="accent6"/>
                </a:solidFill>
              </a:defRPr>
            </a:lvl5pPr>
            <a:lvl6pPr lvl="5">
              <a:spcBef>
                <a:spcPts val="0"/>
              </a:spcBef>
              <a:spcAft>
                <a:spcPts val="0"/>
              </a:spcAft>
              <a:buClr>
                <a:schemeClr val="accent6"/>
              </a:buClr>
              <a:buSzPts val="4800"/>
              <a:buNone/>
              <a:defRPr sz="4800">
                <a:solidFill>
                  <a:schemeClr val="accent6"/>
                </a:solidFill>
              </a:defRPr>
            </a:lvl6pPr>
            <a:lvl7pPr lvl="6">
              <a:spcBef>
                <a:spcPts val="0"/>
              </a:spcBef>
              <a:spcAft>
                <a:spcPts val="0"/>
              </a:spcAft>
              <a:buClr>
                <a:schemeClr val="accent6"/>
              </a:buClr>
              <a:buSzPts val="4800"/>
              <a:buNone/>
              <a:defRPr sz="4800">
                <a:solidFill>
                  <a:schemeClr val="accent6"/>
                </a:solidFill>
              </a:defRPr>
            </a:lvl7pPr>
            <a:lvl8pPr lvl="7">
              <a:spcBef>
                <a:spcPts val="0"/>
              </a:spcBef>
              <a:spcAft>
                <a:spcPts val="0"/>
              </a:spcAft>
              <a:buClr>
                <a:schemeClr val="accent6"/>
              </a:buClr>
              <a:buSzPts val="4800"/>
              <a:buNone/>
              <a:defRPr sz="4800">
                <a:solidFill>
                  <a:schemeClr val="accent6"/>
                </a:solidFill>
              </a:defRPr>
            </a:lvl8pPr>
            <a:lvl9pPr lvl="8">
              <a:spcBef>
                <a:spcPts val="0"/>
              </a:spcBef>
              <a:spcAft>
                <a:spcPts val="0"/>
              </a:spcAft>
              <a:buClr>
                <a:schemeClr val="accent6"/>
              </a:buClr>
              <a:buSzPts val="4800"/>
              <a:buNone/>
              <a:defRPr sz="4800">
                <a:solidFill>
                  <a:schemeClr val="accent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1912025" y="2116750"/>
            <a:ext cx="580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912025" y="3144851"/>
            <a:ext cx="580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666666"/>
              </a:buClr>
              <a:buSzPts val="1800"/>
              <a:buNone/>
              <a:defRPr sz="1800" i="1">
                <a:solidFill>
                  <a:srgbClr val="666666"/>
                </a:solidFill>
              </a:defRPr>
            </a:lvl1pPr>
            <a:lvl2pPr lvl="1" rtl="0">
              <a:spcBef>
                <a:spcPts val="0"/>
              </a:spcBef>
              <a:spcAft>
                <a:spcPts val="0"/>
              </a:spcAft>
              <a:buClr>
                <a:srgbClr val="666666"/>
              </a:buClr>
              <a:buSzPts val="1800"/>
              <a:buNone/>
              <a:defRPr sz="1800" i="1">
                <a:solidFill>
                  <a:srgbClr val="666666"/>
                </a:solidFill>
              </a:defRPr>
            </a:lvl2pPr>
            <a:lvl3pPr lvl="2" rtl="0">
              <a:spcBef>
                <a:spcPts val="0"/>
              </a:spcBef>
              <a:spcAft>
                <a:spcPts val="0"/>
              </a:spcAft>
              <a:buClr>
                <a:srgbClr val="666666"/>
              </a:buClr>
              <a:buSzPts val="1800"/>
              <a:buNone/>
              <a:defRPr sz="1800" i="1">
                <a:solidFill>
                  <a:srgbClr val="666666"/>
                </a:solidFill>
              </a:defRPr>
            </a:lvl3pPr>
            <a:lvl4pPr lvl="3" rtl="0">
              <a:spcBef>
                <a:spcPts val="0"/>
              </a:spcBef>
              <a:spcAft>
                <a:spcPts val="0"/>
              </a:spcAft>
              <a:buClr>
                <a:srgbClr val="666666"/>
              </a:buClr>
              <a:buSzPts val="1800"/>
              <a:buNone/>
              <a:defRPr i="1">
                <a:solidFill>
                  <a:srgbClr val="666666"/>
                </a:solidFill>
              </a:defRPr>
            </a:lvl4pPr>
            <a:lvl5pPr lvl="4" rtl="0">
              <a:spcBef>
                <a:spcPts val="0"/>
              </a:spcBef>
              <a:spcAft>
                <a:spcPts val="0"/>
              </a:spcAft>
              <a:buClr>
                <a:srgbClr val="666666"/>
              </a:buClr>
              <a:buSzPts val="1800"/>
              <a:buNone/>
              <a:defRPr i="1">
                <a:solidFill>
                  <a:srgbClr val="666666"/>
                </a:solidFill>
              </a:defRPr>
            </a:lvl5pPr>
            <a:lvl6pPr lvl="5" rtl="0">
              <a:spcBef>
                <a:spcPts val="0"/>
              </a:spcBef>
              <a:spcAft>
                <a:spcPts val="0"/>
              </a:spcAft>
              <a:buClr>
                <a:srgbClr val="666666"/>
              </a:buClr>
              <a:buSzPts val="1800"/>
              <a:buNone/>
              <a:defRPr i="1">
                <a:solidFill>
                  <a:srgbClr val="666666"/>
                </a:solidFill>
              </a:defRPr>
            </a:lvl6pPr>
            <a:lvl7pPr lvl="6" rtl="0">
              <a:spcBef>
                <a:spcPts val="0"/>
              </a:spcBef>
              <a:spcAft>
                <a:spcPts val="0"/>
              </a:spcAft>
              <a:buClr>
                <a:srgbClr val="666666"/>
              </a:buClr>
              <a:buSzPts val="1800"/>
              <a:buNone/>
              <a:defRPr i="1">
                <a:solidFill>
                  <a:srgbClr val="666666"/>
                </a:solidFill>
              </a:defRPr>
            </a:lvl7pPr>
            <a:lvl8pPr lvl="7" rtl="0">
              <a:spcBef>
                <a:spcPts val="0"/>
              </a:spcBef>
              <a:spcAft>
                <a:spcPts val="0"/>
              </a:spcAft>
              <a:buClr>
                <a:srgbClr val="666666"/>
              </a:buClr>
              <a:buSzPts val="1800"/>
              <a:buNone/>
              <a:defRPr i="1">
                <a:solidFill>
                  <a:srgbClr val="666666"/>
                </a:solidFill>
              </a:defRPr>
            </a:lvl8pPr>
            <a:lvl9pPr lvl="8" rtl="0">
              <a:spcBef>
                <a:spcPts val="0"/>
              </a:spcBef>
              <a:spcAft>
                <a:spcPts val="0"/>
              </a:spcAft>
              <a:buClr>
                <a:srgbClr val="666666"/>
              </a:buClr>
              <a:buSzPts val="1800"/>
              <a:buNone/>
              <a:defRPr i="1">
                <a:solidFill>
                  <a:srgbClr val="666666"/>
                </a:solidFill>
              </a:defRPr>
            </a:lvl9pPr>
          </a:lstStyle>
          <a:p>
            <a:endParaRPr/>
          </a:p>
        </p:txBody>
      </p:sp>
      <p:sp>
        <p:nvSpPr>
          <p:cNvPr id="16" name="Google Shape;16;p3"/>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pic>
        <p:nvPicPr>
          <p:cNvPr id="29" name="Google Shape;29;p6"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 name="Google Shape;31;p6"/>
          <p:cNvSpPr txBox="1">
            <a:spLocks noGrp="1"/>
          </p:cNvSpPr>
          <p:nvPr>
            <p:ph type="body" idx="1"/>
          </p:nvPr>
        </p:nvSpPr>
        <p:spPr>
          <a:xfrm>
            <a:off x="1556175"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2" name="Google Shape;32;p6"/>
          <p:cNvSpPr txBox="1">
            <a:spLocks noGrp="1"/>
          </p:cNvSpPr>
          <p:nvPr>
            <p:ph type="body" idx="2"/>
          </p:nvPr>
        </p:nvSpPr>
        <p:spPr>
          <a:xfrm>
            <a:off x="4961272" y="1479375"/>
            <a:ext cx="3211800" cy="3598800"/>
          </a:xfrm>
          <a:prstGeom prst="rect">
            <a:avLst/>
          </a:prstGeom>
        </p:spPr>
        <p:txBody>
          <a:bodyPr spcFirstLastPara="1" wrap="square" lIns="91425" tIns="91425" rIns="91425" bIns="91425" anchor="t" anchorCtr="0">
            <a:noAutofit/>
          </a:bodyPr>
          <a:lstStyle>
            <a:lvl1pPr marL="457200" lvl="0" indent="-368300">
              <a:spcBef>
                <a:spcPts val="60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3" name="Google Shape;33;p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4" name="Google Shape;34;p6"/>
          <p:cNvCxnSpPr/>
          <p:nvPr/>
        </p:nvCxnSpPr>
        <p:spPr>
          <a:xfrm>
            <a:off x="1664750" y="1357125"/>
            <a:ext cx="65262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pic>
        <p:nvPicPr>
          <p:cNvPr id="49" name="Google Shape;49;p9"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9"/>
          <p:cNvSpPr txBox="1">
            <a:spLocks noGrp="1"/>
          </p:cNvSpPr>
          <p:nvPr>
            <p:ph type="body" idx="1"/>
          </p:nvPr>
        </p:nvSpPr>
        <p:spPr>
          <a:xfrm>
            <a:off x="1592350" y="3640275"/>
            <a:ext cx="65625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Clr>
                <a:srgbClr val="666666"/>
              </a:buClr>
              <a:buSzPts val="1600"/>
              <a:buNone/>
              <a:defRPr sz="1600" i="1">
                <a:solidFill>
                  <a:srgbClr val="666666"/>
                </a:solidFill>
              </a:defRPr>
            </a:lvl1pPr>
          </a:lstStyle>
          <a:p>
            <a:endParaRPr/>
          </a:p>
        </p:txBody>
      </p:sp>
      <p:sp>
        <p:nvSpPr>
          <p:cNvPr id="51" name="Google Shape;51;p9"/>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52" name="Google Shape;52;p9"/>
          <p:cNvCxnSpPr/>
          <p:nvPr/>
        </p:nvCxnSpPr>
        <p:spPr>
          <a:xfrm>
            <a:off x="1706950" y="3643125"/>
            <a:ext cx="63213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pic>
        <p:nvPicPr>
          <p:cNvPr id="59" name="Google Shape;59;p11" descr="libr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0" name="Google Shape;60;p11"/>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losed book">
  <p:cSld name="BLANK_1_1">
    <p:spTree>
      <p:nvGrpSpPr>
        <p:cNvPr id="1" name="Shape 63"/>
        <p:cNvGrpSpPr/>
        <p:nvPr/>
      </p:nvGrpSpPr>
      <p:grpSpPr>
        <a:xfrm>
          <a:off x="0" y="0"/>
          <a:ext cx="0" cy="0"/>
          <a:chOff x="0" y="0"/>
          <a:chExt cx="0" cy="0"/>
        </a:xfrm>
      </p:grpSpPr>
      <p:pic>
        <p:nvPicPr>
          <p:cNvPr id="64" name="Google Shape;64;p13"/>
          <p:cNvPicPr preferRelativeResize="0"/>
          <p:nvPr/>
        </p:nvPicPr>
        <p:blipFill>
          <a:blip r:embed="rId2">
            <a:alphaModFix/>
          </a:blip>
          <a:stretch>
            <a:fillRect/>
          </a:stretch>
        </p:blipFill>
        <p:spPr>
          <a:xfrm flipH="1">
            <a:off x="672713" y="333900"/>
            <a:ext cx="7798575" cy="48096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6175" y="719375"/>
            <a:ext cx="6616800" cy="6999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1pPr>
            <a:lvl2pPr lvl="1">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2pPr>
            <a:lvl3pPr lvl="2">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3pPr>
            <a:lvl4pPr lvl="3">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4pPr>
            <a:lvl5pPr lvl="4">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5pPr>
            <a:lvl6pPr lvl="5">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6pPr>
            <a:lvl7pPr lvl="6">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7pPr>
            <a:lvl8pPr lvl="7">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8pPr>
            <a:lvl9pPr lvl="8">
              <a:spcBef>
                <a:spcPts val="0"/>
              </a:spcBef>
              <a:spcAft>
                <a:spcPts val="0"/>
              </a:spcAft>
              <a:buClr>
                <a:schemeClr val="dk1"/>
              </a:buClr>
              <a:buSzPts val="2400"/>
              <a:buFont typeface="Oswald"/>
              <a:buNone/>
              <a:defRPr sz="24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1556175" y="1378821"/>
            <a:ext cx="6616800" cy="30423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7899350" y="4098426"/>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Tinos"/>
                <a:ea typeface="Tinos"/>
                <a:cs typeface="Tinos"/>
                <a:sym typeface="Tinos"/>
              </a:defRPr>
            </a:lvl1pPr>
            <a:lvl2pPr lvl="1" algn="r">
              <a:buNone/>
              <a:defRPr sz="1200">
                <a:solidFill>
                  <a:schemeClr val="dk2"/>
                </a:solidFill>
                <a:latin typeface="Tinos"/>
                <a:ea typeface="Tinos"/>
                <a:cs typeface="Tinos"/>
                <a:sym typeface="Tinos"/>
              </a:defRPr>
            </a:lvl2pPr>
            <a:lvl3pPr lvl="2" algn="r">
              <a:buNone/>
              <a:defRPr sz="1200">
                <a:solidFill>
                  <a:schemeClr val="dk2"/>
                </a:solidFill>
                <a:latin typeface="Tinos"/>
                <a:ea typeface="Tinos"/>
                <a:cs typeface="Tinos"/>
                <a:sym typeface="Tinos"/>
              </a:defRPr>
            </a:lvl3pPr>
            <a:lvl4pPr lvl="3" algn="r">
              <a:buNone/>
              <a:defRPr sz="1200">
                <a:solidFill>
                  <a:schemeClr val="dk2"/>
                </a:solidFill>
                <a:latin typeface="Tinos"/>
                <a:ea typeface="Tinos"/>
                <a:cs typeface="Tinos"/>
                <a:sym typeface="Tinos"/>
              </a:defRPr>
            </a:lvl4pPr>
            <a:lvl5pPr lvl="4" algn="r">
              <a:buNone/>
              <a:defRPr sz="1200">
                <a:solidFill>
                  <a:schemeClr val="dk2"/>
                </a:solidFill>
                <a:latin typeface="Tinos"/>
                <a:ea typeface="Tinos"/>
                <a:cs typeface="Tinos"/>
                <a:sym typeface="Tinos"/>
              </a:defRPr>
            </a:lvl5pPr>
            <a:lvl6pPr lvl="5" algn="r">
              <a:buNone/>
              <a:defRPr sz="1200">
                <a:solidFill>
                  <a:schemeClr val="dk2"/>
                </a:solidFill>
                <a:latin typeface="Tinos"/>
                <a:ea typeface="Tinos"/>
                <a:cs typeface="Tinos"/>
                <a:sym typeface="Tinos"/>
              </a:defRPr>
            </a:lvl6pPr>
            <a:lvl7pPr lvl="6" algn="r">
              <a:buNone/>
              <a:defRPr sz="1200">
                <a:solidFill>
                  <a:schemeClr val="dk2"/>
                </a:solidFill>
                <a:latin typeface="Tinos"/>
                <a:ea typeface="Tinos"/>
                <a:cs typeface="Tinos"/>
                <a:sym typeface="Tinos"/>
              </a:defRPr>
            </a:lvl7pPr>
            <a:lvl8pPr lvl="7" algn="r">
              <a:buNone/>
              <a:defRPr sz="1200">
                <a:solidFill>
                  <a:schemeClr val="dk2"/>
                </a:solidFill>
                <a:latin typeface="Tinos"/>
                <a:ea typeface="Tinos"/>
                <a:cs typeface="Tinos"/>
                <a:sym typeface="Tinos"/>
              </a:defRPr>
            </a:lvl8pPr>
            <a:lvl9pPr lvl="8" algn="r">
              <a:buNone/>
              <a:defRPr sz="1200">
                <a:solidFill>
                  <a:schemeClr val="dk2"/>
                </a:solidFill>
                <a:latin typeface="Tinos"/>
                <a:ea typeface="Tinos"/>
                <a:cs typeface="Tinos"/>
                <a:sym typeface="Tino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7" r:id="rId5"/>
    <p:sldLayoutId id="214748365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1837200" y="622606"/>
            <a:ext cx="5469600" cy="38422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A graphical Approach for Personal Shopping Guide in Post Covid World</a:t>
            </a:r>
            <a:br>
              <a:rPr lang="en-US" sz="2800" dirty="0"/>
            </a:br>
            <a:br>
              <a:rPr lang="en-US" sz="2800" dirty="0"/>
            </a:br>
            <a:r>
              <a:rPr lang="en-US" sz="2800" dirty="0"/>
              <a:t>Name – JAGNANI REYAAN SUMIT</a:t>
            </a:r>
            <a:br>
              <a:rPr lang="en-US" sz="2800" dirty="0"/>
            </a:br>
            <a:r>
              <a:rPr lang="en-US" sz="2800" dirty="0"/>
              <a:t>MIS – 112015066</a:t>
            </a:r>
            <a:br>
              <a:rPr lang="en-US" sz="2800" dirty="0"/>
            </a:br>
            <a:br>
              <a:rPr lang="en-US" sz="2800" dirty="0"/>
            </a:br>
            <a:r>
              <a:rPr lang="en-US" sz="2800" dirty="0"/>
              <a:t>Project Supervisor – Dr. Bhupendra   Singh</a:t>
            </a:r>
            <a:endParaRPr sz="2800" dirty="0"/>
          </a:p>
        </p:txBody>
      </p:sp>
    </p:spTree>
  </p:cSld>
  <p:clrMapOvr>
    <a:masterClrMapping/>
  </p:clrMapOvr>
  <p:transition advTm="1832">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3" name="Picture 2">
            <a:extLst>
              <a:ext uri="{FF2B5EF4-FFF2-40B4-BE49-F238E27FC236}">
                <a16:creationId xmlns:a16="http://schemas.microsoft.com/office/drawing/2014/main" id="{93EAE4A0-61E7-4E8C-AC8B-F78EC2C74DC2}"/>
              </a:ext>
            </a:extLst>
          </p:cNvPr>
          <p:cNvPicPr>
            <a:picLocks noChangeAspect="1"/>
          </p:cNvPicPr>
          <p:nvPr/>
        </p:nvPicPr>
        <p:blipFill>
          <a:blip r:embed="rId3"/>
          <a:stretch>
            <a:fillRect/>
          </a:stretch>
        </p:blipFill>
        <p:spPr>
          <a:xfrm>
            <a:off x="4822127" y="1278550"/>
            <a:ext cx="2128742" cy="2063709"/>
          </a:xfrm>
          <a:prstGeom prst="rect">
            <a:avLst/>
          </a:prstGeom>
        </p:spPr>
      </p:pic>
      <p:sp>
        <p:nvSpPr>
          <p:cNvPr id="271" name="Google Shape;271;p36"/>
          <p:cNvSpPr txBox="1">
            <a:spLocks noGrp="1"/>
          </p:cNvSpPr>
          <p:nvPr>
            <p:ph type="ctrTitle" idx="4294967295"/>
          </p:nvPr>
        </p:nvSpPr>
        <p:spPr>
          <a:xfrm>
            <a:off x="1087575" y="1278550"/>
            <a:ext cx="3234300" cy="11598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chemeClr val="accent6"/>
                </a:solidFill>
              </a:rPr>
              <a:t>THANKS!</a:t>
            </a:r>
            <a:endParaRPr sz="6000">
              <a:solidFill>
                <a:schemeClr val="accent6"/>
              </a:solidFill>
            </a:endParaRPr>
          </a:p>
        </p:txBody>
      </p:sp>
      <p:sp>
        <p:nvSpPr>
          <p:cNvPr id="272" name="Google Shape;272;p36"/>
          <p:cNvSpPr txBox="1">
            <a:spLocks noGrp="1"/>
          </p:cNvSpPr>
          <p:nvPr>
            <p:ph type="subTitle" idx="4294967295"/>
          </p:nvPr>
        </p:nvSpPr>
        <p:spPr>
          <a:xfrm>
            <a:off x="1087500" y="2249575"/>
            <a:ext cx="3234300" cy="1680900"/>
          </a:xfrm>
          <a:prstGeom prst="rect">
            <a:avLst/>
          </a:prstGeom>
          <a:effectLst>
            <a:outerShdw blurRad="14288" dist="9525" dir="16200000" algn="bl" rotWithShape="0">
              <a:schemeClr val="dk1">
                <a:alpha val="50000"/>
              </a:schemeClr>
            </a:outerShdw>
          </a:effectLst>
        </p:spPr>
        <p:txBody>
          <a:bodyPr spcFirstLastPara="1" wrap="square" lIns="91425" tIns="91425" rIns="91425" bIns="91425" anchor="t" anchorCtr="0">
            <a:noAutofit/>
          </a:bodyPr>
          <a:lstStyle/>
          <a:p>
            <a:pPr marL="0" lvl="0" indent="0" algn="l" rtl="0">
              <a:spcBef>
                <a:spcPts val="600"/>
              </a:spcBef>
              <a:spcAft>
                <a:spcPts val="0"/>
              </a:spcAft>
              <a:buNone/>
            </a:pPr>
            <a:r>
              <a:rPr lang="en-US" sz="1800" b="1" dirty="0">
                <a:solidFill>
                  <a:schemeClr val="accent6"/>
                </a:solidFill>
              </a:rPr>
              <a:t>LET'S TRY A DEMO TO SEE HOW THIS WORKS.</a:t>
            </a:r>
            <a:endParaRPr sz="1800" b="1" dirty="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556175" y="719375"/>
            <a:ext cx="6616800" cy="69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Problem Statement Overview</a:t>
            </a:r>
            <a:endParaRPr dirty="0"/>
          </a:p>
        </p:txBody>
      </p:sp>
      <p:sp>
        <p:nvSpPr>
          <p:cNvPr id="75" name="Google Shape;75;p15"/>
          <p:cNvSpPr txBox="1">
            <a:spLocks noGrp="1"/>
          </p:cNvSpPr>
          <p:nvPr>
            <p:ph type="body" idx="2"/>
          </p:nvPr>
        </p:nvSpPr>
        <p:spPr>
          <a:xfrm>
            <a:off x="1556175" y="1444750"/>
            <a:ext cx="3292500" cy="2653676"/>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600" u="sng" dirty="0">
                <a:effectLst>
                  <a:outerShdw blurRad="38100" dist="38100" dir="2700000" algn="tl">
                    <a:srgbClr val="000000">
                      <a:alpha val="43137"/>
                    </a:srgbClr>
                  </a:outerShdw>
                </a:effectLst>
              </a:rPr>
              <a:t>Why this?</a:t>
            </a:r>
          </a:p>
          <a:p>
            <a:pPr marL="0" lvl="0" indent="0" algn="ctr" rtl="0">
              <a:spcBef>
                <a:spcPts val="600"/>
              </a:spcBef>
              <a:spcAft>
                <a:spcPts val="0"/>
              </a:spcAft>
              <a:buNone/>
            </a:pPr>
            <a:endParaRPr lang="en-US" sz="1600" dirty="0"/>
          </a:p>
          <a:p>
            <a:pPr marL="285750" indent="-285750">
              <a:buFont typeface="Arial" panose="020B0604020202020204" pitchFamily="34" charset="0"/>
              <a:buChar char="•"/>
            </a:pPr>
            <a:r>
              <a:rPr lang="en-US" sz="1400" dirty="0"/>
              <a:t>No Similar Tool Present in the Market</a:t>
            </a:r>
          </a:p>
          <a:p>
            <a:pPr marL="285750" indent="-285750">
              <a:buFont typeface="Arial" panose="020B0604020202020204" pitchFamily="34" charset="0"/>
              <a:buChar char="•"/>
            </a:pPr>
            <a:r>
              <a:rPr lang="en-US" sz="1400" dirty="0"/>
              <a:t>Difficulty to take care of multiple parameters before going for shopping.</a:t>
            </a:r>
          </a:p>
          <a:p>
            <a:pPr marL="285750" indent="-285750">
              <a:buFont typeface="Arial" panose="020B0604020202020204" pitchFamily="34" charset="0"/>
              <a:buChar char="•"/>
            </a:pPr>
            <a:r>
              <a:rPr lang="en-US" sz="1400" dirty="0"/>
              <a:t>Extremely important to curb the spread of the viruses and diseases in post-covid world.</a:t>
            </a:r>
          </a:p>
          <a:p>
            <a:pPr marL="285750" indent="-285750">
              <a:buFont typeface="Arial" panose="020B0604020202020204" pitchFamily="34" charset="0"/>
              <a:buChar char="•"/>
            </a:pPr>
            <a:endParaRPr lang="en-US" sz="1600" dirty="0"/>
          </a:p>
        </p:txBody>
      </p:sp>
      <p:sp>
        <p:nvSpPr>
          <p:cNvPr id="76" name="Google Shape;76;p15"/>
          <p:cNvSpPr txBox="1">
            <a:spLocks noGrp="1"/>
          </p:cNvSpPr>
          <p:nvPr>
            <p:ph type="body" idx="2"/>
          </p:nvPr>
        </p:nvSpPr>
        <p:spPr>
          <a:xfrm>
            <a:off x="5069775" y="1470225"/>
            <a:ext cx="3103200" cy="2616402"/>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1600" u="sng" dirty="0">
                <a:solidFill>
                  <a:srgbClr val="25212A"/>
                </a:solidFill>
                <a:effectLst>
                  <a:outerShdw blurRad="38100" dist="38100" dir="2700000" algn="tl">
                    <a:srgbClr val="000000">
                      <a:alpha val="43137"/>
                    </a:srgbClr>
                  </a:outerShdw>
                </a:effectLst>
              </a:rPr>
              <a:t>What is our ultimate purpose?</a:t>
            </a:r>
          </a:p>
          <a:p>
            <a:pPr marL="0" lvl="0" indent="0" algn="ctr" rtl="0">
              <a:spcBef>
                <a:spcPts val="600"/>
              </a:spcBef>
              <a:spcAft>
                <a:spcPts val="0"/>
              </a:spcAft>
              <a:buNone/>
            </a:pPr>
            <a:endParaRPr lang="en-US" sz="1600" dirty="0">
              <a:solidFill>
                <a:srgbClr val="25212A"/>
              </a:solidFill>
            </a:endParaRPr>
          </a:p>
          <a:p>
            <a:pPr marL="285750" indent="-285750">
              <a:buFont typeface="Arial" panose="020B0604020202020204" pitchFamily="34" charset="0"/>
              <a:buChar char="•"/>
            </a:pPr>
            <a:r>
              <a:rPr lang="en-US" sz="1400" dirty="0"/>
              <a:t>Limiting Travel and Disease Spread</a:t>
            </a:r>
          </a:p>
          <a:p>
            <a:pPr marL="285750" indent="-285750">
              <a:buFont typeface="Arial" panose="020B0604020202020204" pitchFamily="34" charset="0"/>
              <a:buChar char="•"/>
            </a:pPr>
            <a:r>
              <a:rPr lang="en-US" sz="1400" dirty="0"/>
              <a:t>Dependent Route Scheduling</a:t>
            </a:r>
          </a:p>
          <a:p>
            <a:pPr marL="285750" indent="-285750">
              <a:buFont typeface="Arial" panose="020B0604020202020204" pitchFamily="34" charset="0"/>
              <a:buChar char="•"/>
            </a:pPr>
            <a:r>
              <a:rPr lang="en-US" sz="1400" dirty="0"/>
              <a:t>Cost Minimization</a:t>
            </a:r>
          </a:p>
          <a:p>
            <a:pPr marL="285750" indent="-285750">
              <a:buFont typeface="Arial" panose="020B0604020202020204" pitchFamily="34" charset="0"/>
              <a:buChar char="•"/>
            </a:pPr>
            <a:r>
              <a:rPr lang="en-US" sz="1400" dirty="0"/>
              <a:t>Monitoring and Controlling Crowd Density</a:t>
            </a:r>
          </a:p>
          <a:p>
            <a:pPr marL="0" lvl="0" indent="0" rtl="0">
              <a:spcBef>
                <a:spcPts val="600"/>
              </a:spcBef>
              <a:spcAft>
                <a:spcPts val="0"/>
              </a:spcAft>
              <a:buNone/>
            </a:pPr>
            <a:endParaRPr sz="1600" dirty="0">
              <a:solidFill>
                <a:srgbClr val="25212A"/>
              </a:solidFill>
            </a:endParaRPr>
          </a:p>
        </p:txBody>
      </p:sp>
      <p:sp>
        <p:nvSpPr>
          <p:cNvPr id="77" name="Google Shape;77;p15"/>
          <p:cNvSpPr txBox="1">
            <a:spLocks noGrp="1"/>
          </p:cNvSpPr>
          <p:nvPr>
            <p:ph type="body" idx="2"/>
          </p:nvPr>
        </p:nvSpPr>
        <p:spPr>
          <a:xfrm>
            <a:off x="1556175" y="3677325"/>
            <a:ext cx="6616800" cy="8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dirty="0">
              <a:solidFill>
                <a:srgbClr val="A64D79"/>
              </a:solidFill>
            </a:endParaRPr>
          </a:p>
          <a:p>
            <a:pPr marL="0" lvl="0" indent="0" algn="l" rtl="0">
              <a:spcBef>
                <a:spcPts val="0"/>
              </a:spcBef>
              <a:spcAft>
                <a:spcPts val="0"/>
              </a:spcAft>
              <a:buNone/>
            </a:pPr>
            <a:endParaRPr sz="1200" dirty="0">
              <a:solidFill>
                <a:srgbClr val="A64D79"/>
              </a:solidFill>
            </a:endParaRPr>
          </a:p>
        </p:txBody>
      </p:sp>
      <p:sp>
        <p:nvSpPr>
          <p:cNvPr id="78" name="Google Shape;78;p15"/>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6"/>
          <p:cNvSpPr txBox="1">
            <a:spLocks noGrp="1"/>
          </p:cNvSpPr>
          <p:nvPr>
            <p:ph type="ctrTitle" idx="4294967295"/>
          </p:nvPr>
        </p:nvSpPr>
        <p:spPr>
          <a:xfrm>
            <a:off x="1429443" y="1016225"/>
            <a:ext cx="6699113" cy="39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b="0" dirty="0"/>
              <a:t>Which area should we focus on and why?</a:t>
            </a:r>
            <a:endParaRPr sz="2000" b="0" dirty="0"/>
          </a:p>
        </p:txBody>
      </p:sp>
      <p:sp>
        <p:nvSpPr>
          <p:cNvPr id="85" name="Google Shape;85;p16"/>
          <p:cNvSpPr txBox="1">
            <a:spLocks noGrp="1"/>
          </p:cNvSpPr>
          <p:nvPr>
            <p:ph type="subTitle" idx="4294967295"/>
          </p:nvPr>
        </p:nvSpPr>
        <p:spPr>
          <a:xfrm>
            <a:off x="1857376" y="1564481"/>
            <a:ext cx="6271180" cy="2365994"/>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t>Graph Theory and its applications such as Dijkstra’s Algorithm, Kruskal’s Algorithm, Disjoint Set Union, Travelling Salesman Problem Algorithm and Minimum Spanning Tree Algorithm.</a:t>
            </a:r>
          </a:p>
          <a:p>
            <a:pPr marL="285750" indent="-285750">
              <a:buFont typeface="Arial" panose="020B0604020202020204" pitchFamily="34" charset="0"/>
              <a:buChar char="•"/>
            </a:pPr>
            <a:r>
              <a:rPr lang="en-US" sz="1800" dirty="0"/>
              <a:t>Real Time Weather and Crowd Prediction Techniques.</a:t>
            </a:r>
          </a:p>
          <a:p>
            <a:pPr marL="285750" indent="-285750">
              <a:buFont typeface="Arial" panose="020B0604020202020204" pitchFamily="34" charset="0"/>
              <a:buChar char="•"/>
            </a:pPr>
            <a:r>
              <a:rPr lang="en-US" sz="1800" dirty="0"/>
              <a:t>Pruning Techniques</a:t>
            </a:r>
          </a:p>
          <a:p>
            <a:pPr marL="285750" indent="-285750">
              <a:buFont typeface="Arial" panose="020B0604020202020204" pitchFamily="34" charset="0"/>
              <a:buChar char="•"/>
            </a:pPr>
            <a:endParaRPr sz="1800" b="1" dirty="0"/>
          </a:p>
        </p:txBody>
      </p:sp>
      <p:sp>
        <p:nvSpPr>
          <p:cNvPr id="86" name="Google Shape;86;p16"/>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1837200" y="622606"/>
            <a:ext cx="5469600" cy="38422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This is the method I would like to propose!!</a:t>
            </a:r>
            <a:endParaRPr sz="2800" dirty="0"/>
          </a:p>
        </p:txBody>
      </p:sp>
    </p:spTree>
    <p:extLst>
      <p:ext uri="{BB962C8B-B14F-4D97-AF65-F5344CB8AC3E}">
        <p14:creationId xmlns:p14="http://schemas.microsoft.com/office/powerpoint/2010/main" val="1167367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1912025" y="785223"/>
            <a:ext cx="5802600" cy="428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Methodology</a:t>
            </a:r>
            <a:endParaRPr sz="1800" dirty="0"/>
          </a:p>
        </p:txBody>
      </p:sp>
      <p:sp>
        <p:nvSpPr>
          <p:cNvPr id="92" name="Google Shape;92;p17"/>
          <p:cNvSpPr txBox="1">
            <a:spLocks noGrp="1"/>
          </p:cNvSpPr>
          <p:nvPr>
            <p:ph type="subTitle" idx="1"/>
          </p:nvPr>
        </p:nvSpPr>
        <p:spPr>
          <a:xfrm>
            <a:off x="1912025" y="1435893"/>
            <a:ext cx="5802600" cy="260032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b="1" i="0" dirty="0">
                <a:solidFill>
                  <a:schemeClr val="tx1">
                    <a:lumMod val="90000"/>
                    <a:lumOff val="10000"/>
                  </a:schemeClr>
                </a:solidFill>
                <a:latin typeface="+mn-lt"/>
              </a:rPr>
              <a:t>The Algorithms I planned to use and why</a:t>
            </a:r>
          </a:p>
          <a:p>
            <a:pPr marL="0" lvl="0" indent="0" rtl="0">
              <a:spcBef>
                <a:spcPts val="0"/>
              </a:spcBef>
              <a:spcAft>
                <a:spcPts val="0"/>
              </a:spcAft>
              <a:buNone/>
            </a:pPr>
            <a:endParaRPr lang="en-US" sz="1400" i="0" dirty="0">
              <a:solidFill>
                <a:schemeClr val="tx1">
                  <a:lumMod val="90000"/>
                  <a:lumOff val="10000"/>
                </a:schemeClr>
              </a:solidFill>
              <a:latin typeface="+mn-lt"/>
            </a:endParaRPr>
          </a:p>
          <a:p>
            <a:pPr marL="285750" lvl="0" indent="-285750" rtl="0">
              <a:lnSpc>
                <a:spcPct val="150000"/>
              </a:lnSpc>
              <a:spcBef>
                <a:spcPts val="0"/>
              </a:spcBef>
              <a:spcAft>
                <a:spcPts val="0"/>
              </a:spcAft>
              <a:buFont typeface="Arial" panose="020B0604020202020204" pitchFamily="34" charset="0"/>
              <a:buChar char="•"/>
            </a:pPr>
            <a:r>
              <a:rPr lang="en-US" sz="1400" i="0" dirty="0">
                <a:solidFill>
                  <a:schemeClr val="tx1">
                    <a:lumMod val="90000"/>
                    <a:lumOff val="10000"/>
                  </a:schemeClr>
                </a:solidFill>
                <a:latin typeface="+mn-lt"/>
              </a:rPr>
              <a:t>Dijkstra’s Algorithm – To get the shortest paths in labelled graphs.</a:t>
            </a:r>
          </a:p>
          <a:p>
            <a:pPr marL="285750" lvl="0" indent="-285750" rtl="0">
              <a:lnSpc>
                <a:spcPct val="150000"/>
              </a:lnSpc>
              <a:spcBef>
                <a:spcPts val="0"/>
              </a:spcBef>
              <a:spcAft>
                <a:spcPts val="0"/>
              </a:spcAft>
              <a:buFont typeface="Arial" panose="020B0604020202020204" pitchFamily="34" charset="0"/>
              <a:buChar char="•"/>
            </a:pPr>
            <a:r>
              <a:rPr lang="en-US" sz="1400" i="0" dirty="0">
                <a:solidFill>
                  <a:schemeClr val="tx1">
                    <a:lumMod val="90000"/>
                    <a:lumOff val="10000"/>
                  </a:schemeClr>
                </a:solidFill>
                <a:latin typeface="+mn-lt"/>
              </a:rPr>
              <a:t>Minimum Spanning Tree and Disjoint Set Union – To remove extra and unwanted edges from the graph.</a:t>
            </a:r>
          </a:p>
          <a:p>
            <a:pPr marL="285750" lvl="0" indent="-285750" rtl="0">
              <a:lnSpc>
                <a:spcPct val="150000"/>
              </a:lnSpc>
              <a:spcBef>
                <a:spcPts val="0"/>
              </a:spcBef>
              <a:spcAft>
                <a:spcPts val="0"/>
              </a:spcAft>
              <a:buFont typeface="Arial" panose="020B0604020202020204" pitchFamily="34" charset="0"/>
              <a:buChar char="•"/>
            </a:pPr>
            <a:r>
              <a:rPr lang="en-US" sz="1400" i="0" dirty="0">
                <a:solidFill>
                  <a:schemeClr val="tx1">
                    <a:lumMod val="90000"/>
                    <a:lumOff val="10000"/>
                  </a:schemeClr>
                </a:solidFill>
                <a:latin typeface="+mn-lt"/>
              </a:rPr>
              <a:t>Travelling Salesman Problem – To find the most optimal path to get started from a certain node and visit all the necessary nodes and get back to the starting node.</a:t>
            </a:r>
          </a:p>
          <a:p>
            <a:pPr marL="285750" lvl="0" indent="-285750" rtl="0">
              <a:spcBef>
                <a:spcPts val="0"/>
              </a:spcBef>
              <a:spcAft>
                <a:spcPts val="0"/>
              </a:spcAft>
              <a:buFont typeface="Arial" panose="020B0604020202020204" pitchFamily="34" charset="0"/>
              <a:buChar char="•"/>
            </a:pPr>
            <a:endParaRPr lang="en-US" sz="1400" i="0" dirty="0">
              <a:solidFill>
                <a:schemeClr val="tx1">
                  <a:lumMod val="90000"/>
                  <a:lumOff val="10000"/>
                </a:schemeClr>
              </a:solidFill>
              <a:latin typeface="+mn-lt"/>
            </a:endParaRPr>
          </a:p>
          <a:p>
            <a:pPr marL="285750" lvl="0" indent="-285750" rtl="0">
              <a:spcBef>
                <a:spcPts val="0"/>
              </a:spcBef>
              <a:spcAft>
                <a:spcPts val="0"/>
              </a:spcAft>
              <a:buFont typeface="Arial" panose="020B0604020202020204" pitchFamily="34" charset="0"/>
              <a:buChar char="•"/>
            </a:pPr>
            <a:endParaRPr lang="en-US" sz="1400" i="0" dirty="0">
              <a:solidFill>
                <a:schemeClr val="tx1">
                  <a:lumMod val="90000"/>
                  <a:lumOff val="10000"/>
                </a:schemeClr>
              </a:solidFill>
              <a:latin typeface="+mn-lt"/>
            </a:endParaRPr>
          </a:p>
        </p:txBody>
      </p:sp>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1912025" y="785223"/>
            <a:ext cx="5802600" cy="428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My Proposed Solution</a:t>
            </a:r>
            <a:endParaRPr sz="1800" dirty="0"/>
          </a:p>
        </p:txBody>
      </p:sp>
      <p:sp>
        <p:nvSpPr>
          <p:cNvPr id="92" name="Google Shape;92;p17"/>
          <p:cNvSpPr txBox="1">
            <a:spLocks noGrp="1"/>
          </p:cNvSpPr>
          <p:nvPr>
            <p:ph type="subTitle" idx="1"/>
          </p:nvPr>
        </p:nvSpPr>
        <p:spPr>
          <a:xfrm>
            <a:off x="1912025" y="1435894"/>
            <a:ext cx="5802600" cy="249375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sz="1600" i="0" dirty="0"/>
          </a:p>
        </p:txBody>
      </p:sp>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E7CB671B-575D-4779-B7DE-A119C27BF7C9}"/>
              </a:ext>
            </a:extLst>
          </p:cNvPr>
          <p:cNvPicPr>
            <a:picLocks noChangeAspect="1"/>
          </p:cNvPicPr>
          <p:nvPr/>
        </p:nvPicPr>
        <p:blipFill>
          <a:blip r:embed="rId3"/>
          <a:stretch>
            <a:fillRect/>
          </a:stretch>
        </p:blipFill>
        <p:spPr>
          <a:xfrm>
            <a:off x="3216254" y="1338852"/>
            <a:ext cx="3832722" cy="3019425"/>
          </a:xfrm>
          <a:prstGeom prst="rect">
            <a:avLst/>
          </a:prstGeom>
        </p:spPr>
      </p:pic>
    </p:spTree>
    <p:extLst>
      <p:ext uri="{BB962C8B-B14F-4D97-AF65-F5344CB8AC3E}">
        <p14:creationId xmlns:p14="http://schemas.microsoft.com/office/powerpoint/2010/main" val="335339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1912025" y="785223"/>
            <a:ext cx="5802600" cy="428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Conclusion</a:t>
            </a:r>
            <a:endParaRPr sz="1800" dirty="0"/>
          </a:p>
        </p:txBody>
      </p:sp>
      <p:sp>
        <p:nvSpPr>
          <p:cNvPr id="92" name="Google Shape;92;p17"/>
          <p:cNvSpPr txBox="1">
            <a:spLocks noGrp="1"/>
          </p:cNvSpPr>
          <p:nvPr>
            <p:ph type="subTitle" idx="1"/>
          </p:nvPr>
        </p:nvSpPr>
        <p:spPr>
          <a:xfrm>
            <a:off x="1912025" y="1435894"/>
            <a:ext cx="5802600" cy="2493758"/>
          </a:xfrm>
          <a:prstGeom prst="rect">
            <a:avLst/>
          </a:prstGeom>
        </p:spPr>
        <p:txBody>
          <a:bodyPr spcFirstLastPara="1" wrap="square" lIns="91425" tIns="91425" rIns="91425" bIns="91425" anchor="t" anchorCtr="0">
            <a:noAutofit/>
          </a:bodyPr>
          <a:lstStyle/>
          <a:p>
            <a:pPr marL="285750" lvl="0" indent="-285750" rtl="0">
              <a:lnSpc>
                <a:spcPct val="150000"/>
              </a:lnSpc>
              <a:spcBef>
                <a:spcPts val="0"/>
              </a:spcBef>
              <a:spcAft>
                <a:spcPts val="0"/>
              </a:spcAft>
              <a:buFont typeface="Arial" panose="020B0604020202020204" pitchFamily="34" charset="0"/>
              <a:buChar char="•"/>
            </a:pPr>
            <a:r>
              <a:rPr lang="en-US" sz="1600" i="0" dirty="0">
                <a:solidFill>
                  <a:schemeClr val="tx1">
                    <a:lumMod val="90000"/>
                    <a:lumOff val="10000"/>
                  </a:schemeClr>
                </a:solidFill>
              </a:rPr>
              <a:t>While the current effort prioritizes the COVID scenario, algorithms such as Dijkstra, Kruskal, and DSU have no bounds and can be employed in complicated mall networks with nearly any level of load.</a:t>
            </a:r>
          </a:p>
          <a:p>
            <a:pPr marL="285750" lvl="0" indent="-285750" rtl="0">
              <a:lnSpc>
                <a:spcPct val="150000"/>
              </a:lnSpc>
              <a:spcBef>
                <a:spcPts val="0"/>
              </a:spcBef>
              <a:spcAft>
                <a:spcPts val="0"/>
              </a:spcAft>
              <a:buFont typeface="Arial" panose="020B0604020202020204" pitchFamily="34" charset="0"/>
              <a:buChar char="•"/>
            </a:pPr>
            <a:r>
              <a:rPr lang="en-US" sz="1600" i="0" dirty="0">
                <a:solidFill>
                  <a:schemeClr val="tx1">
                    <a:lumMod val="90000"/>
                    <a:lumOff val="10000"/>
                  </a:schemeClr>
                </a:solidFill>
              </a:rPr>
              <a:t>During the post-covid era, the social distancing will be an important phase of our life and less crowded areas will be preferred over densely crowded areas.</a:t>
            </a:r>
          </a:p>
        </p:txBody>
      </p:sp>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221221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1912025" y="785223"/>
            <a:ext cx="5802600" cy="428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But the work isn’t done yet</a:t>
            </a:r>
            <a:endParaRPr sz="1800" dirty="0"/>
          </a:p>
        </p:txBody>
      </p:sp>
      <p:sp>
        <p:nvSpPr>
          <p:cNvPr id="92" name="Google Shape;92;p17"/>
          <p:cNvSpPr txBox="1">
            <a:spLocks noGrp="1"/>
          </p:cNvSpPr>
          <p:nvPr>
            <p:ph type="subTitle" idx="1"/>
          </p:nvPr>
        </p:nvSpPr>
        <p:spPr>
          <a:xfrm>
            <a:off x="1912025" y="1213848"/>
            <a:ext cx="5802600" cy="2493758"/>
          </a:xfrm>
          <a:prstGeom prst="rect">
            <a:avLst/>
          </a:prstGeom>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en-US" sz="1600" i="0" dirty="0">
                <a:solidFill>
                  <a:schemeClr val="tx1">
                    <a:lumMod val="90000"/>
                    <a:lumOff val="10000"/>
                  </a:schemeClr>
                </a:solidFill>
              </a:rPr>
              <a:t>Although we have implemented a fairly optimal solution, once the application goes to large scale, some additions and improvements will be beneficial.</a:t>
            </a:r>
            <a:r>
              <a:rPr lang="en-US" sz="1600" dirty="0">
                <a:solidFill>
                  <a:schemeClr val="tx1">
                    <a:lumMod val="90000"/>
                    <a:lumOff val="10000"/>
                  </a:schemeClr>
                </a:solidFill>
              </a:rPr>
              <a:t> </a:t>
            </a:r>
          </a:p>
          <a:p>
            <a:pPr marL="285750" indent="-285750">
              <a:lnSpc>
                <a:spcPct val="150000"/>
              </a:lnSpc>
              <a:buFont typeface="Arial" panose="020B0604020202020204" pitchFamily="34" charset="0"/>
              <a:buChar char="•"/>
            </a:pPr>
            <a:r>
              <a:rPr lang="en-US" sz="1600" i="0" dirty="0">
                <a:solidFill>
                  <a:schemeClr val="tx1">
                    <a:lumMod val="90000"/>
                    <a:lumOff val="10000"/>
                  </a:schemeClr>
                </a:solidFill>
              </a:rPr>
              <a:t>We can use some famous machine learning models to predict the crowd density according to a specific time and we can simulate it according to the current time. </a:t>
            </a:r>
          </a:p>
          <a:p>
            <a:pPr marL="285750" indent="-285750">
              <a:lnSpc>
                <a:spcPct val="150000"/>
              </a:lnSpc>
              <a:buFont typeface="Arial" panose="020B0604020202020204" pitchFamily="34" charset="0"/>
              <a:buChar char="•"/>
            </a:pPr>
            <a:r>
              <a:rPr lang="en-US" sz="1600" i="0" dirty="0">
                <a:solidFill>
                  <a:schemeClr val="tx1">
                    <a:lumMod val="90000"/>
                    <a:lumOff val="10000"/>
                  </a:schemeClr>
                </a:solidFill>
              </a:rPr>
              <a:t>The project can be fine-tuned to place a greater emphasis on strategically and geographically significant regions.</a:t>
            </a:r>
          </a:p>
        </p:txBody>
      </p:sp>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45305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ctrTitle"/>
          </p:nvPr>
        </p:nvSpPr>
        <p:spPr>
          <a:xfrm>
            <a:off x="1912025" y="785223"/>
            <a:ext cx="5802600" cy="428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References</a:t>
            </a:r>
            <a:endParaRPr sz="1800" dirty="0"/>
          </a:p>
        </p:txBody>
      </p:sp>
      <p:sp>
        <p:nvSpPr>
          <p:cNvPr id="92" name="Google Shape;92;p17"/>
          <p:cNvSpPr txBox="1">
            <a:spLocks noGrp="1"/>
          </p:cNvSpPr>
          <p:nvPr>
            <p:ph type="subTitle" idx="1"/>
          </p:nvPr>
        </p:nvSpPr>
        <p:spPr>
          <a:xfrm>
            <a:off x="1912025" y="1157288"/>
            <a:ext cx="5802600" cy="2493758"/>
          </a:xfrm>
          <a:prstGeom prst="rect">
            <a:avLst/>
          </a:prstGeom>
        </p:spPr>
        <p:txBody>
          <a:bodyPr spcFirstLastPara="1" wrap="square" lIns="91425" tIns="91425" rIns="91425" bIns="91425" anchor="t" anchorCtr="0">
            <a:noAutofit/>
          </a:bodyPr>
          <a:lstStyle/>
          <a:p>
            <a:pPr marL="228600" lvl="0" indent="-228600" rtl="0">
              <a:spcBef>
                <a:spcPts val="0"/>
              </a:spcBef>
              <a:spcAft>
                <a:spcPts val="0"/>
              </a:spcAft>
              <a:buFont typeface="+mj-lt"/>
              <a:buAutoNum type="arabicPeriod"/>
            </a:pPr>
            <a:r>
              <a:rPr lang="en-US" sz="1200" dirty="0"/>
              <a:t>Use Of Graph Theory in transportation problems and different networks. Ms. Ch Sai </a:t>
            </a:r>
            <a:r>
              <a:rPr lang="en-US" sz="1200" dirty="0" err="1"/>
              <a:t>Harikam</a:t>
            </a:r>
            <a:r>
              <a:rPr lang="en-US" sz="1200" dirty="0"/>
              <a:t>, Ms. D Anusha. </a:t>
            </a:r>
            <a:r>
              <a:rPr lang="en-US" sz="1200" dirty="0" err="1"/>
              <a:t>Jorunal</a:t>
            </a:r>
            <a:r>
              <a:rPr lang="en-US" sz="1200" dirty="0"/>
              <a:t> of Applied Science and Computations Volume V, Issue XII, December/2018.</a:t>
            </a:r>
          </a:p>
          <a:p>
            <a:pPr marL="228600" lvl="0" indent="-228600" rtl="0">
              <a:spcBef>
                <a:spcPts val="0"/>
              </a:spcBef>
              <a:spcAft>
                <a:spcPts val="0"/>
              </a:spcAft>
              <a:buFont typeface="+mj-lt"/>
              <a:buAutoNum type="arabicPeriod"/>
            </a:pPr>
            <a:endParaRPr lang="en-US" sz="1200" dirty="0"/>
          </a:p>
          <a:p>
            <a:pPr marL="228600" lvl="0" indent="-228600" rtl="0">
              <a:spcBef>
                <a:spcPts val="0"/>
              </a:spcBef>
              <a:spcAft>
                <a:spcPts val="0"/>
              </a:spcAft>
              <a:buFont typeface="+mj-lt"/>
              <a:buAutoNum type="arabicPeriod"/>
            </a:pPr>
            <a:r>
              <a:rPr lang="en-US" sz="1200" dirty="0"/>
              <a:t>A Review of Crowd Counting Techniques. </a:t>
            </a:r>
            <a:r>
              <a:rPr lang="en-US" sz="1200" dirty="0" err="1"/>
              <a:t>Jeevitha</a:t>
            </a:r>
            <a:r>
              <a:rPr lang="en-US" sz="1200" dirty="0"/>
              <a:t> S, Rajeswari R. E ISSN 2348 1269 PRINT ISSN 2349-5138</a:t>
            </a:r>
          </a:p>
          <a:p>
            <a:pPr marL="228600" lvl="0" indent="-228600" rtl="0">
              <a:spcBef>
                <a:spcPts val="0"/>
              </a:spcBef>
              <a:spcAft>
                <a:spcPts val="0"/>
              </a:spcAft>
              <a:buFont typeface="+mj-lt"/>
              <a:buAutoNum type="arabicPeriod"/>
            </a:pPr>
            <a:endParaRPr lang="en-US" sz="1200" dirty="0"/>
          </a:p>
          <a:p>
            <a:pPr marL="228600" lvl="0" indent="-228600" rtl="0">
              <a:spcBef>
                <a:spcPts val="0"/>
              </a:spcBef>
              <a:spcAft>
                <a:spcPts val="0"/>
              </a:spcAft>
              <a:buFont typeface="+mj-lt"/>
              <a:buAutoNum type="arabicPeriod"/>
            </a:pPr>
            <a:r>
              <a:rPr lang="en-IN" sz="1200" dirty="0"/>
              <a:t>Converting MST to TSP Path by Branch Elimination. </a:t>
            </a:r>
            <a:r>
              <a:rPr lang="en-IN" sz="1200" dirty="0" err="1"/>
              <a:t>Pasi</a:t>
            </a:r>
            <a:r>
              <a:rPr lang="en-IN" sz="1200" dirty="0"/>
              <a:t> </a:t>
            </a:r>
            <a:r>
              <a:rPr lang="en-IN" sz="1200" dirty="0" err="1"/>
              <a:t>Fr¨anti</a:t>
            </a:r>
            <a:r>
              <a:rPr lang="en-IN" sz="1200" dirty="0"/>
              <a:t>, </a:t>
            </a:r>
            <a:r>
              <a:rPr lang="en-IN" sz="1200" dirty="0" err="1"/>
              <a:t>Teemu</a:t>
            </a:r>
            <a:r>
              <a:rPr lang="en-IN" sz="1200" dirty="0"/>
              <a:t> </a:t>
            </a:r>
            <a:r>
              <a:rPr lang="en-IN" sz="1200" dirty="0" err="1"/>
              <a:t>Nenonen</a:t>
            </a:r>
            <a:r>
              <a:rPr lang="en-IN" sz="1200" dirty="0"/>
              <a:t>, Mingchuan Yuan. School of Computing, University of Eastern Finland, 80101 Joensuu, Finland. Published: 27 December 2020</a:t>
            </a:r>
          </a:p>
          <a:p>
            <a:pPr marL="228600" lvl="0" indent="-228600" rtl="0">
              <a:spcBef>
                <a:spcPts val="0"/>
              </a:spcBef>
              <a:spcAft>
                <a:spcPts val="0"/>
              </a:spcAft>
              <a:buFont typeface="+mj-lt"/>
              <a:buAutoNum type="arabicPeriod"/>
            </a:pPr>
            <a:endParaRPr lang="en-US" sz="1200" dirty="0"/>
          </a:p>
          <a:p>
            <a:pPr marL="228600" lvl="0" indent="-228600" rtl="0">
              <a:spcBef>
                <a:spcPts val="0"/>
              </a:spcBef>
              <a:spcAft>
                <a:spcPts val="0"/>
              </a:spcAft>
              <a:buFont typeface="+mj-lt"/>
              <a:buAutoNum type="arabicPeriod"/>
            </a:pPr>
            <a:r>
              <a:rPr lang="en-IN" sz="1200" dirty="0"/>
              <a:t>Understanding Dijkstra Algorithm January 2013SSRN Electronic Journal. Muhammad Adeel Javaid</a:t>
            </a:r>
          </a:p>
          <a:p>
            <a:pPr marL="228600" lvl="0" indent="-228600" rtl="0">
              <a:spcBef>
                <a:spcPts val="0"/>
              </a:spcBef>
              <a:spcAft>
                <a:spcPts val="0"/>
              </a:spcAft>
              <a:buFont typeface="+mj-lt"/>
              <a:buAutoNum type="arabicPeriod"/>
            </a:pPr>
            <a:endParaRPr lang="en-US" sz="1200" dirty="0"/>
          </a:p>
          <a:p>
            <a:pPr marL="228600" lvl="0" indent="-228600" rtl="0">
              <a:spcBef>
                <a:spcPts val="0"/>
              </a:spcBef>
              <a:spcAft>
                <a:spcPts val="0"/>
              </a:spcAft>
              <a:buFont typeface="+mj-lt"/>
              <a:buAutoNum type="arabicPeriod"/>
            </a:pPr>
            <a:r>
              <a:rPr lang="en-IN" sz="1200" dirty="0"/>
              <a:t>A Persistent Union-Find Data Structure. Sylvain </a:t>
            </a:r>
            <a:r>
              <a:rPr lang="en-IN" sz="1200" dirty="0" err="1"/>
              <a:t>Conchon</a:t>
            </a:r>
            <a:r>
              <a:rPr lang="en-IN" sz="1200" dirty="0"/>
              <a:t> Jean-Christophe </a:t>
            </a:r>
            <a:r>
              <a:rPr lang="en-IN" sz="1200" dirty="0" err="1"/>
              <a:t>Filliˆatre</a:t>
            </a:r>
            <a:r>
              <a:rPr lang="en-IN" sz="1200" dirty="0"/>
              <a:t> LRI, </a:t>
            </a:r>
            <a:r>
              <a:rPr lang="en-IN" sz="1200" dirty="0" err="1"/>
              <a:t>Univ</a:t>
            </a:r>
            <a:r>
              <a:rPr lang="en-IN" sz="1200" dirty="0"/>
              <a:t> Paris-Sud, CNRS, Orsay F-91405.</a:t>
            </a:r>
            <a:endParaRPr sz="1200" i="0" dirty="0"/>
          </a:p>
        </p:txBody>
      </p:sp>
      <p:sp>
        <p:nvSpPr>
          <p:cNvPr id="93" name="Google Shape;93;p17"/>
          <p:cNvSpPr txBox="1">
            <a:spLocks noGrp="1"/>
          </p:cNvSpPr>
          <p:nvPr>
            <p:ph type="sldNum" idx="12"/>
          </p:nvPr>
        </p:nvSpPr>
        <p:spPr>
          <a:xfrm>
            <a:off x="7899350" y="4098426"/>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499383801"/>
      </p:ext>
    </p:extLst>
  </p:cSld>
  <p:clrMapOvr>
    <a:masterClrMapping/>
  </p:clrMapOvr>
</p:sld>
</file>

<file path=ppt/theme/theme1.xml><?xml version="1.0" encoding="utf-8"?>
<a:theme xmlns:a="http://schemas.openxmlformats.org/drawingml/2006/main" name="Quintus template">
  <a:themeElements>
    <a:clrScheme name="Custom 347">
      <a:dk1>
        <a:srgbClr val="25212A"/>
      </a:dk1>
      <a:lt1>
        <a:srgbClr val="FFFFFF"/>
      </a:lt1>
      <a:dk2>
        <a:srgbClr val="797281"/>
      </a:dk2>
      <a:lt2>
        <a:srgbClr val="E7E6E9"/>
      </a:lt2>
      <a:accent1>
        <a:srgbClr val="B87647"/>
      </a:accent1>
      <a:accent2>
        <a:srgbClr val="A85A5A"/>
      </a:accent2>
      <a:accent3>
        <a:srgbClr val="853E61"/>
      </a:accent3>
      <a:accent4>
        <a:srgbClr val="5C3959"/>
      </a:accent4>
      <a:accent5>
        <a:srgbClr val="CC4125"/>
      </a:accent5>
      <a:accent6>
        <a:srgbClr val="E4B681"/>
      </a:accent6>
      <a:hlink>
        <a:srgbClr val="2521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513</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Oswald</vt:lpstr>
      <vt:lpstr>Tinos</vt:lpstr>
      <vt:lpstr>Quintus template</vt:lpstr>
      <vt:lpstr>A graphical Approach for Personal Shopping Guide in Post Covid World  Name – JAGNANI REYAAN SUMIT MIS – 112015066  Project Supervisor – Dr. Bhupendra   Singh</vt:lpstr>
      <vt:lpstr>Problem Statement Overview</vt:lpstr>
      <vt:lpstr>Which area should we focus on and why?</vt:lpstr>
      <vt:lpstr>This is the method I would like to propose!!</vt:lpstr>
      <vt:lpstr>Methodology</vt:lpstr>
      <vt:lpstr>My Proposed Solution</vt:lpstr>
      <vt:lpstr>Conclusion</vt:lpstr>
      <vt:lpstr>But the work isn’t done yet</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graphical Approach for Personal Shopping Guide in Post Covid World  Name – JAGNANI REYAAN SUMIT MIS – 112015066  Project Supervisor – Dr. Bhupendra   Singh</dc:title>
  <cp:lastModifiedBy>Dell 3593</cp:lastModifiedBy>
  <cp:revision>6</cp:revision>
  <dcterms:modified xsi:type="dcterms:W3CDTF">2022-04-27T21:17:07Z</dcterms:modified>
</cp:coreProperties>
</file>