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682F5F-F4BF-4652-8DBE-0DF3ED909839}"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25763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6163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006045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0299BEF-EAE7-4059-8EFB-41FB2F60544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83268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112991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682F5F-F4BF-4652-8DBE-0DF3ED909839}"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508384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7682F5F-F4BF-4652-8DBE-0DF3ED909839}"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96669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82F5F-F4BF-4652-8DBE-0DF3ED909839}"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667235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7682F5F-F4BF-4652-8DBE-0DF3ED909839}" type="datetimeFigureOut">
              <a:rPr lang="en-US" smtClean="0"/>
              <a:t>4/29/2018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0299BEF-EAE7-4059-8EFB-41FB2F60544C}" type="slidenum">
              <a:rPr lang="en-US" smtClean="0"/>
              <a:t>‹#›</a:t>
            </a:fld>
            <a:endParaRPr lang="en-US"/>
          </a:p>
        </p:txBody>
      </p:sp>
    </p:spTree>
    <p:extLst>
      <p:ext uri="{BB962C8B-B14F-4D97-AF65-F5344CB8AC3E}">
        <p14:creationId xmlns:p14="http://schemas.microsoft.com/office/powerpoint/2010/main" val="213616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82F5F-F4BF-4652-8DBE-0DF3ED909839}"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210451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82F5F-F4BF-4652-8DBE-0DF3ED909839}"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39607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326309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82F5F-F4BF-4652-8DBE-0DF3ED909839}"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92140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682F5F-F4BF-4652-8DBE-0DF3ED909839}"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322061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7682F5F-F4BF-4652-8DBE-0DF3ED909839}"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380003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25014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82F5F-F4BF-4652-8DBE-0DF3ED909839}"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99BEF-EAE7-4059-8EFB-41FB2F60544C}" type="slidenum">
              <a:rPr lang="en-US" smtClean="0"/>
              <a:t>‹#›</a:t>
            </a:fld>
            <a:endParaRPr lang="en-US"/>
          </a:p>
        </p:txBody>
      </p:sp>
    </p:spTree>
    <p:extLst>
      <p:ext uri="{BB962C8B-B14F-4D97-AF65-F5344CB8AC3E}">
        <p14:creationId xmlns:p14="http://schemas.microsoft.com/office/powerpoint/2010/main" val="18252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682F5F-F4BF-4652-8DBE-0DF3ED909839}" type="datetimeFigureOut">
              <a:rPr lang="en-US" smtClean="0"/>
              <a:t>4/29/2018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0299BEF-EAE7-4059-8EFB-41FB2F60544C}" type="slidenum">
              <a:rPr lang="en-US" smtClean="0"/>
              <a:t>‹#›</a:t>
            </a:fld>
            <a:endParaRPr lang="en-US"/>
          </a:p>
        </p:txBody>
      </p:sp>
    </p:spTree>
    <p:extLst>
      <p:ext uri="{BB962C8B-B14F-4D97-AF65-F5344CB8AC3E}">
        <p14:creationId xmlns:p14="http://schemas.microsoft.com/office/powerpoint/2010/main" val="422058316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1" y="376876"/>
            <a:ext cx="9159137" cy="1373070"/>
          </a:xfrm>
        </p:spPr>
        <p:txBody>
          <a:bodyPr/>
          <a:lstStyle/>
          <a:p>
            <a:r>
              <a:rPr lang="en-US" sz="3200" b="1" dirty="0" smtClean="0"/>
              <a:t>TUGAS BESAR DASAR ANALISIS DAN ALGORITMA PROGRAM ALGORIMA DJIKSTRA</a:t>
            </a:r>
            <a:endParaRPr lang="en-US" sz="3200" b="1" dirty="0"/>
          </a:p>
        </p:txBody>
      </p:sp>
      <p:sp>
        <p:nvSpPr>
          <p:cNvPr id="3" name="Subtitle 2"/>
          <p:cNvSpPr>
            <a:spLocks noGrp="1"/>
          </p:cNvSpPr>
          <p:nvPr>
            <p:ph type="subTitle" idx="1"/>
          </p:nvPr>
        </p:nvSpPr>
        <p:spPr>
          <a:xfrm>
            <a:off x="538655" y="2565239"/>
            <a:ext cx="8476556" cy="3436316"/>
          </a:xfrm>
        </p:spPr>
        <p:txBody>
          <a:bodyPr>
            <a:normAutofit fontScale="85000" lnSpcReduction="20000"/>
          </a:bodyPr>
          <a:lstStyle/>
          <a:p>
            <a:pPr algn="ctr"/>
            <a:r>
              <a:rPr lang="en-US" dirty="0" smtClean="0"/>
              <a:t>		   </a:t>
            </a:r>
            <a:r>
              <a:rPr lang="id-ID" dirty="0" smtClean="0"/>
              <a:t>Muhammad </a:t>
            </a:r>
            <a:r>
              <a:rPr lang="id-ID" dirty="0"/>
              <a:t>Fajar Al Hanief		</a:t>
            </a:r>
            <a:r>
              <a:rPr lang="en-US" dirty="0" smtClean="0"/>
              <a:t>    </a:t>
            </a:r>
            <a:r>
              <a:rPr lang="id-ID" dirty="0" smtClean="0"/>
              <a:t>1302160191</a:t>
            </a:r>
            <a:endParaRPr lang="en-US" dirty="0"/>
          </a:p>
          <a:p>
            <a:pPr algn="ctr"/>
            <a:r>
              <a:rPr lang="en-US" dirty="0" smtClean="0"/>
              <a:t>		   </a:t>
            </a:r>
            <a:r>
              <a:rPr lang="id-ID" dirty="0" smtClean="0"/>
              <a:t>Putri </a:t>
            </a:r>
            <a:r>
              <a:rPr lang="id-ID" dirty="0"/>
              <a:t>Enita			</a:t>
            </a:r>
            <a:r>
              <a:rPr lang="en-US" dirty="0" smtClean="0"/>
              <a:t>                  </a:t>
            </a:r>
            <a:r>
              <a:rPr lang="id-ID" dirty="0" smtClean="0"/>
              <a:t>1302162016</a:t>
            </a:r>
            <a:endParaRPr lang="en-US" dirty="0"/>
          </a:p>
          <a:p>
            <a:pPr algn="ctr"/>
            <a:r>
              <a:rPr lang="en-US" dirty="0" smtClean="0"/>
              <a:t>		   </a:t>
            </a:r>
            <a:r>
              <a:rPr lang="id-ID" dirty="0" smtClean="0"/>
              <a:t>Iyon </a:t>
            </a:r>
            <a:r>
              <a:rPr lang="id-ID" dirty="0"/>
              <a:t>Priyono		</a:t>
            </a:r>
            <a:r>
              <a:rPr lang="id-ID" dirty="0" smtClean="0"/>
              <a:t>	</a:t>
            </a:r>
            <a:r>
              <a:rPr lang="en-US" dirty="0" smtClean="0"/>
              <a:t>                  </a:t>
            </a:r>
            <a:r>
              <a:rPr lang="id-ID" dirty="0" smtClean="0"/>
              <a:t>1302160036</a:t>
            </a:r>
            <a:endParaRPr lang="en-US" dirty="0" smtClean="0"/>
          </a:p>
          <a:p>
            <a:pPr algn="ctr"/>
            <a:r>
              <a:rPr lang="en-US" dirty="0" smtClean="0"/>
              <a:t>		    Reyhan Alkadri</a:t>
            </a:r>
            <a:r>
              <a:rPr lang="id-ID" dirty="0" smtClean="0"/>
              <a:t>		</a:t>
            </a:r>
            <a:r>
              <a:rPr lang="en-US" dirty="0" smtClean="0"/>
              <a:t>                                 </a:t>
            </a:r>
            <a:r>
              <a:rPr lang="id-ID" dirty="0" smtClean="0"/>
              <a:t>1302164071</a:t>
            </a:r>
            <a:r>
              <a:rPr lang="id-ID" dirty="0"/>
              <a:t> </a:t>
            </a:r>
            <a:endParaRPr lang="en-US" dirty="0"/>
          </a:p>
          <a:p>
            <a:pPr algn="ctr"/>
            <a:endParaRPr lang="en-US" dirty="0" smtClean="0"/>
          </a:p>
          <a:p>
            <a:pPr algn="ctr"/>
            <a:r>
              <a:rPr lang="en-US" dirty="0" smtClean="0"/>
              <a:t>                 </a:t>
            </a:r>
            <a:r>
              <a:rPr lang="id-ID" dirty="0" smtClean="0"/>
              <a:t>Kelas </a:t>
            </a:r>
            <a:r>
              <a:rPr lang="id-ID" dirty="0"/>
              <a:t>CS-40-05</a:t>
            </a:r>
            <a:endParaRPr lang="en-US" dirty="0"/>
          </a:p>
          <a:p>
            <a:r>
              <a:rPr lang="id-ID" dirty="0"/>
              <a:t> </a:t>
            </a:r>
            <a:endParaRPr lang="en-US" dirty="0"/>
          </a:p>
          <a:p>
            <a:r>
              <a:rPr lang="id-ID" dirty="0"/>
              <a:t> </a:t>
            </a:r>
            <a:endParaRPr lang="en-US" dirty="0"/>
          </a:p>
          <a:p>
            <a:pPr algn="ctr"/>
            <a:r>
              <a:rPr lang="id-ID" dirty="0"/>
              <a:t>PROGRAM STUDI ILMU KOMPUTASI FAKULTAS INFORMATIKA</a:t>
            </a:r>
            <a:endParaRPr lang="en-US" dirty="0"/>
          </a:p>
          <a:p>
            <a:pPr algn="ctr"/>
            <a:r>
              <a:rPr lang="id-ID" dirty="0"/>
              <a:t>TELKOM UNIVERSITY</a:t>
            </a:r>
            <a:endParaRPr lang="en-US" dirty="0"/>
          </a:p>
          <a:p>
            <a:pPr algn="ctr"/>
            <a:r>
              <a:rPr lang="id-ID" dirty="0"/>
              <a:t>TAHUN AJARAN 2018/2019</a:t>
            </a:r>
            <a:endParaRPr lang="en-US" dirty="0"/>
          </a:p>
          <a:p>
            <a:pPr algn="ctr"/>
            <a:endParaRPr lang="en-US" dirty="0"/>
          </a:p>
        </p:txBody>
      </p:sp>
    </p:spTree>
    <p:extLst>
      <p:ext uri="{BB962C8B-B14F-4D97-AF65-F5344CB8AC3E}">
        <p14:creationId xmlns:p14="http://schemas.microsoft.com/office/powerpoint/2010/main" val="3714351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PENJELASAN ALGORITMA</a:t>
            </a:r>
            <a:endParaRPr lang="en-US" b="1" dirty="0"/>
          </a:p>
        </p:txBody>
      </p:sp>
      <p:sp>
        <p:nvSpPr>
          <p:cNvPr id="3" name="Content Placeholder 2"/>
          <p:cNvSpPr>
            <a:spLocks noGrp="1"/>
          </p:cNvSpPr>
          <p:nvPr>
            <p:ph sz="half" idx="1"/>
          </p:nvPr>
        </p:nvSpPr>
        <p:spPr>
          <a:xfrm>
            <a:off x="680320" y="2336873"/>
            <a:ext cx="4698358" cy="3252558"/>
          </a:xfrm>
        </p:spPr>
        <p:txBody>
          <a:bodyPr>
            <a:normAutofit lnSpcReduction="10000"/>
          </a:bodyPr>
          <a:lstStyle/>
          <a:p>
            <a:pPr marL="0" indent="0">
              <a:buNone/>
            </a:pPr>
            <a:r>
              <a:rPr lang="id-ID" sz="1800" dirty="0" smtClean="0"/>
              <a:t>Pada </a:t>
            </a:r>
            <a:r>
              <a:rPr lang="id-ID" sz="1800" dirty="0"/>
              <a:t>program ini kami menerapkan algoritma dijkstra, algoritma ini menggunakan prinsip greedy dalam mencari solusi optimum pada setiap langkah yang dilalui. Input graph berarah dan berbobot (V,E) dimana V merupakan vertex atau node, dan E merupakan edge atau sisi yang harus berbobot positif.  Jumlah bobot sisi-sisi pada sebuah lintasan adalah total bobot lintasan tersebut</a:t>
            </a:r>
            <a:r>
              <a:rPr lang="id-ID" sz="1800" dirty="0" smtClean="0"/>
              <a:t>.</a:t>
            </a:r>
            <a:endParaRPr lang="en-US" sz="1800" dirty="0" smtClean="0"/>
          </a:p>
          <a:p>
            <a:pPr marL="0" indent="0">
              <a:buNone/>
            </a:pPr>
            <a:endParaRPr lang="en-US" sz="1800" dirty="0"/>
          </a:p>
        </p:txBody>
      </p:sp>
      <p:sp>
        <p:nvSpPr>
          <p:cNvPr id="4" name="Content Placeholder 3"/>
          <p:cNvSpPr>
            <a:spLocks noGrp="1"/>
          </p:cNvSpPr>
          <p:nvPr>
            <p:ph sz="half" idx="2"/>
          </p:nvPr>
        </p:nvSpPr>
        <p:spPr>
          <a:xfrm>
            <a:off x="5594123" y="2336873"/>
            <a:ext cx="6370350" cy="4282868"/>
          </a:xfrm>
        </p:spPr>
        <p:txBody>
          <a:bodyPr>
            <a:normAutofit lnSpcReduction="10000"/>
          </a:bodyPr>
          <a:lstStyle/>
          <a:p>
            <a:pPr marL="0" indent="0">
              <a:buNone/>
            </a:pPr>
            <a:r>
              <a:rPr lang="en-US" sz="1600" dirty="0" smtClean="0"/>
              <a:t>Il</a:t>
            </a:r>
            <a:r>
              <a:rPr lang="id-ID" sz="1600" dirty="0" smtClean="0"/>
              <a:t>ustrasi </a:t>
            </a:r>
            <a:r>
              <a:rPr lang="id-ID" sz="1600" dirty="0"/>
              <a:t>ker</a:t>
            </a:r>
            <a:r>
              <a:rPr lang="id-ID" sz="1600" dirty="0" smtClean="0"/>
              <a:t>ja </a:t>
            </a:r>
            <a:r>
              <a:rPr lang="id-ID" sz="1600" dirty="0"/>
              <a:t>program yang kami buat ialah dengan mencoba menginputkan dengan jumlah node 4 yaitu A, B, C, D dimana node A memiliki jumlah tetangga 2 yaitu B dan D. Bobot lintasan dari A ke B yaitu 3, sedangkan dari A ke D yaitu 8. Node B memiliki jumlah tetangga 1 node yaitu D dengan bobot 4. Lalu node D memiliki jumlah tetangga yaitu 1 node C dengan bobot 3, terakhir node C bertetangga </a:t>
            </a:r>
            <a:r>
              <a:rPr lang="id-ID" sz="1600" dirty="0" smtClean="0"/>
              <a:t>dengan </a:t>
            </a:r>
            <a:r>
              <a:rPr lang="id-ID" sz="1600" dirty="0"/>
              <a:t>node B saja dan memiliki bobot 2. Apabila digambarkan menjadi sebuah graph, akan tampak pada berikut ini.</a:t>
            </a:r>
            <a:endParaRPr lang="en-US" sz="1600" dirty="0"/>
          </a:p>
          <a:p>
            <a:pPr marL="0" indent="0">
              <a:buNone/>
            </a:pPr>
            <a:r>
              <a:rPr lang="en-US" sz="1600" dirty="0" smtClean="0"/>
              <a:t>                             </a:t>
            </a:r>
            <a:endParaRPr lang="en-US" sz="1600" dirty="0"/>
          </a:p>
          <a:p>
            <a:pPr marL="0" indent="0">
              <a:buNone/>
            </a:pPr>
            <a:r>
              <a:rPr lang="en-US" sz="1600" dirty="0" smtClean="0"/>
              <a:t>                                       </a:t>
            </a:r>
          </a:p>
          <a:p>
            <a:pPr marL="0" indent="0">
              <a:buNone/>
            </a:pPr>
            <a:r>
              <a:rPr lang="en-US" sz="1600" dirty="0" smtClean="0"/>
              <a:t>            </a:t>
            </a:r>
          </a:p>
          <a:p>
            <a:pPr marL="0" indent="0">
              <a:buNone/>
            </a:pPr>
            <a:endParaRPr lang="en-US" sz="1600" dirty="0"/>
          </a:p>
          <a:p>
            <a:pPr marL="0" indent="0">
              <a:buNone/>
            </a:pPr>
            <a:r>
              <a:rPr lang="id-ID" sz="1600" dirty="0" smtClean="0"/>
              <a:t>Pada </a:t>
            </a:r>
            <a:r>
              <a:rPr lang="id-ID" sz="1600" dirty="0"/>
              <a:t>uji coba ini kami menginputkan node awal yaitu A dan node akhir yaitu C menjadi node tujuan yang akan dikunjungi. Sehingga bila dieksekusi dengan algori</a:t>
            </a:r>
            <a:r>
              <a:rPr lang="en-US" sz="1600" dirty="0"/>
              <a:t>t</a:t>
            </a:r>
            <a:r>
              <a:rPr lang="id-ID" sz="1600" dirty="0"/>
              <a:t>ma dijkstra menjadi seperti berikut ini.</a:t>
            </a:r>
            <a:endParaRPr lang="en-US" sz="1600" dirty="0"/>
          </a:p>
          <a:p>
            <a:pPr marL="0" indent="0">
              <a:buNone/>
            </a:pPr>
            <a:endParaRPr lang="en-US" sz="1600" dirty="0"/>
          </a:p>
          <a:p>
            <a:pPr marL="0" indent="0">
              <a:buNone/>
            </a:pPr>
            <a:endParaRPr lang="en-US" sz="1600" dirty="0"/>
          </a:p>
        </p:txBody>
      </p:sp>
      <p:pic>
        <p:nvPicPr>
          <p:cNvPr id="35" name="Picture 34"/>
          <p:cNvPicPr/>
          <p:nvPr/>
        </p:nvPicPr>
        <p:blipFill>
          <a:blip r:embed="rId2">
            <a:extLst>
              <a:ext uri="{28A0092B-C50C-407E-A947-70E740481C1C}">
                <a14:useLocalDpi xmlns:a14="http://schemas.microsoft.com/office/drawing/2010/main" val="0"/>
              </a:ext>
            </a:extLst>
          </a:blip>
          <a:stretch>
            <a:fillRect/>
          </a:stretch>
        </p:blipFill>
        <p:spPr>
          <a:xfrm>
            <a:off x="5595827" y="4130578"/>
            <a:ext cx="6046674" cy="1368701"/>
          </a:xfrm>
          <a:prstGeom prst="rect">
            <a:avLst/>
          </a:prstGeom>
        </p:spPr>
      </p:pic>
    </p:spTree>
    <p:extLst>
      <p:ext uri="{BB962C8B-B14F-4D97-AF65-F5344CB8AC3E}">
        <p14:creationId xmlns:p14="http://schemas.microsoft.com/office/powerpoint/2010/main" val="1633260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LANGKAH PERTAMA</a:t>
            </a:r>
            <a:endParaRPr lang="en-US" dirty="0"/>
          </a:p>
        </p:txBody>
      </p:sp>
      <p:sp>
        <p:nvSpPr>
          <p:cNvPr id="4" name="Content Placeholder 3"/>
          <p:cNvSpPr>
            <a:spLocks noGrp="1"/>
          </p:cNvSpPr>
          <p:nvPr>
            <p:ph sz="half" idx="2"/>
          </p:nvPr>
        </p:nvSpPr>
        <p:spPr>
          <a:xfrm>
            <a:off x="680322" y="3028950"/>
            <a:ext cx="4698355" cy="3732458"/>
          </a:xfrm>
        </p:spPr>
        <p:txBody>
          <a:bodyPr>
            <a:normAutofit/>
          </a:bodyPr>
          <a:lstStyle/>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a:p>
          <a:p>
            <a:pPr marL="0" indent="0">
              <a:buNone/>
            </a:pPr>
            <a:r>
              <a:rPr lang="id-ID" sz="1800" dirty="0" smtClean="0"/>
              <a:t>Dimana </a:t>
            </a:r>
            <a:r>
              <a:rPr lang="id-ID" sz="1800" dirty="0"/>
              <a:t>semua node belum ada yang dikunjungi, maka diberikan tanda tak hingga pada setiap node dalam tabel berikut</a:t>
            </a:r>
            <a:r>
              <a:rPr lang="id-ID" sz="1800" dirty="0" smtClean="0"/>
              <a:t>.</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sp>
        <p:nvSpPr>
          <p:cNvPr id="5" name="Text Placeholder 4"/>
          <p:cNvSpPr>
            <a:spLocks noGrp="1"/>
          </p:cNvSpPr>
          <p:nvPr>
            <p:ph type="body" sz="quarter" idx="3"/>
          </p:nvPr>
        </p:nvSpPr>
        <p:spPr/>
        <p:txBody>
          <a:bodyPr/>
          <a:lstStyle/>
          <a:p>
            <a:r>
              <a:rPr lang="en-US" dirty="0" smtClean="0"/>
              <a:t>LANGKAH KEDUA</a:t>
            </a:r>
            <a:endParaRPr lang="en-US" dirty="0"/>
          </a:p>
        </p:txBody>
      </p:sp>
      <p:sp>
        <p:nvSpPr>
          <p:cNvPr id="6" name="Content Placeholder 5"/>
          <p:cNvSpPr>
            <a:spLocks noGrp="1"/>
          </p:cNvSpPr>
          <p:nvPr>
            <p:ph sz="quarter" idx="4"/>
          </p:nvPr>
        </p:nvSpPr>
        <p:spPr>
          <a:xfrm>
            <a:off x="5594123" y="3030008"/>
            <a:ext cx="4700059" cy="3731400"/>
          </a:xfrm>
        </p:spPr>
        <p:txBody>
          <a:bodyPr/>
          <a:lstStyle/>
          <a:p>
            <a:pPr marL="0" indent="0">
              <a:buNone/>
            </a:pPr>
            <a:endParaRPr lang="en-US" sz="1800" dirty="0" smtClean="0"/>
          </a:p>
          <a:p>
            <a:pPr marL="0" indent="0">
              <a:buNone/>
            </a:pPr>
            <a:endParaRPr lang="en-US" sz="1800" dirty="0"/>
          </a:p>
          <a:p>
            <a:pPr marL="0" indent="0">
              <a:buNone/>
            </a:pPr>
            <a:endParaRPr lang="en-US" sz="1600" dirty="0" smtClean="0"/>
          </a:p>
          <a:p>
            <a:pPr marL="0" indent="0">
              <a:buNone/>
            </a:pPr>
            <a:endParaRPr lang="en-US" sz="1600" dirty="0" smtClean="0"/>
          </a:p>
          <a:p>
            <a:pPr marL="0" indent="0">
              <a:buNone/>
            </a:pPr>
            <a:r>
              <a:rPr lang="id-ID" sz="1600" dirty="0" smtClean="0"/>
              <a:t>Kami </a:t>
            </a:r>
            <a:r>
              <a:rPr lang="id-ID" sz="1600" dirty="0"/>
              <a:t>memilih node A sebagai node awal dimana node A bertetangga dengan node B dan D yang memiliki masing-masing bobot lintasan 3 dan 8, sehingga terdapat update pada tabel seperti berikut.</a:t>
            </a:r>
            <a:endParaRPr lang="en-US" sz="1600" dirty="0"/>
          </a:p>
          <a:p>
            <a:pPr marL="0" indent="0">
              <a:buNone/>
            </a:pPr>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3982623863"/>
              </p:ext>
            </p:extLst>
          </p:nvPr>
        </p:nvGraphicFramePr>
        <p:xfrm>
          <a:off x="680323" y="5639196"/>
          <a:ext cx="4698354" cy="877514"/>
        </p:xfrm>
        <a:graphic>
          <a:graphicData uri="http://schemas.openxmlformats.org/drawingml/2006/table">
            <a:tbl>
              <a:tblPr firstRow="1" firstCol="1" bandRow="1">
                <a:tableStyleId>{5C22544A-7EE6-4342-B048-85BDC9FD1C3A}</a:tableStyleId>
              </a:tblPr>
              <a:tblGrid>
                <a:gridCol w="2008548"/>
                <a:gridCol w="640602"/>
                <a:gridCol w="640602"/>
                <a:gridCol w="640602"/>
                <a:gridCol w="768000"/>
              </a:tblGrid>
              <a:tr h="438757">
                <a:tc>
                  <a:txBody>
                    <a:bodyPr/>
                    <a:lstStyle/>
                    <a:p>
                      <a:pPr marL="0" marR="0" algn="ctr">
                        <a:lnSpc>
                          <a:spcPct val="150000"/>
                        </a:lnSpc>
                        <a:spcBef>
                          <a:spcPts val="1200"/>
                        </a:spcBef>
                        <a:spcAft>
                          <a:spcPts val="0"/>
                        </a:spcAft>
                      </a:pPr>
                      <a:r>
                        <a:rPr lang="id-ID" sz="1200" dirty="0">
                          <a:effectLst/>
                        </a:rPr>
                        <a:t>Node Terkunjungi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8757">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21508069"/>
              </p:ext>
            </p:extLst>
          </p:nvPr>
        </p:nvGraphicFramePr>
        <p:xfrm>
          <a:off x="5594123" y="5628068"/>
          <a:ext cx="4461269" cy="888643"/>
        </p:xfrm>
        <a:graphic>
          <a:graphicData uri="http://schemas.openxmlformats.org/drawingml/2006/table">
            <a:tbl>
              <a:tblPr firstRow="1" firstCol="1" bandRow="1">
                <a:tableStyleId>{5C22544A-7EE6-4342-B048-85BDC9FD1C3A}</a:tableStyleId>
              </a:tblPr>
              <a:tblGrid>
                <a:gridCol w="2173624"/>
                <a:gridCol w="541345"/>
                <a:gridCol w="544421"/>
                <a:gridCol w="544421"/>
                <a:gridCol w="657458"/>
              </a:tblGrid>
              <a:tr h="260267">
                <a:tc>
                  <a:txBody>
                    <a:bodyPr/>
                    <a:lstStyle/>
                    <a:p>
                      <a:pPr marL="0" marR="0" algn="ctr">
                        <a:lnSpc>
                          <a:spcPct val="150000"/>
                        </a:lnSpc>
                        <a:spcBef>
                          <a:spcPts val="1200"/>
                        </a:spcBef>
                        <a:spcAft>
                          <a:spcPts val="0"/>
                        </a:spcAft>
                      </a:pPr>
                      <a:r>
                        <a:rPr lang="id-ID" sz="1200" dirty="0">
                          <a:effectLst/>
                        </a:rPr>
                        <a:t>Node Terkunjungi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0267">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8109">
                <a:tc>
                  <a:txBody>
                    <a:bodyPr/>
                    <a:lstStyle/>
                    <a:p>
                      <a:pPr marL="0" marR="0" algn="ctr">
                        <a:lnSpc>
                          <a:spcPct val="150000"/>
                        </a:lnSpc>
                        <a:spcBef>
                          <a:spcPts val="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80322" y="3028949"/>
            <a:ext cx="4698355" cy="1517293"/>
          </a:xfrm>
          <a:prstGeom prst="rect">
            <a:avLst/>
          </a:prstGeom>
        </p:spPr>
      </p:pic>
      <p:pic>
        <p:nvPicPr>
          <p:cNvPr id="14" name="Picture 13"/>
          <p:cNvPicPr/>
          <p:nvPr/>
        </p:nvPicPr>
        <p:blipFill>
          <a:blip r:embed="rId3">
            <a:extLst>
              <a:ext uri="{28A0092B-C50C-407E-A947-70E740481C1C}">
                <a14:useLocalDpi xmlns:a14="http://schemas.microsoft.com/office/drawing/2010/main" val="0"/>
              </a:ext>
            </a:extLst>
          </a:blip>
          <a:stretch>
            <a:fillRect/>
          </a:stretch>
        </p:blipFill>
        <p:spPr>
          <a:xfrm>
            <a:off x="5604704" y="3028949"/>
            <a:ext cx="4689477" cy="1461283"/>
          </a:xfrm>
          <a:prstGeom prst="rect">
            <a:avLst/>
          </a:prstGeom>
        </p:spPr>
      </p:pic>
    </p:spTree>
    <p:extLst>
      <p:ext uri="{BB962C8B-B14F-4D97-AF65-F5344CB8AC3E}">
        <p14:creationId xmlns:p14="http://schemas.microsoft.com/office/powerpoint/2010/main" val="3794935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LANGKAH KETIGA</a:t>
            </a:r>
            <a:endParaRPr lang="en-US" dirty="0"/>
          </a:p>
        </p:txBody>
      </p:sp>
      <p:sp>
        <p:nvSpPr>
          <p:cNvPr id="4" name="Content Placeholder 3"/>
          <p:cNvSpPr>
            <a:spLocks noGrp="1"/>
          </p:cNvSpPr>
          <p:nvPr>
            <p:ph sz="half" idx="2"/>
          </p:nvPr>
        </p:nvSpPr>
        <p:spPr>
          <a:xfrm>
            <a:off x="680322" y="3030008"/>
            <a:ext cx="4698355" cy="3827992"/>
          </a:xfrm>
        </p:spPr>
        <p:txBody>
          <a:bodyPr>
            <a:normAutofit/>
          </a:bodyPr>
          <a:lstStyle/>
          <a:p>
            <a:pPr marL="0" indent="0">
              <a:buNone/>
            </a:pPr>
            <a:r>
              <a:rPr lang="id-ID" sz="1600" dirty="0"/>
              <a:t>Karena akan mencari lintasan dengan total jarak terpendek, maka dipilihlah node B yang memiliki lintasan bobot paling </a:t>
            </a:r>
            <a:r>
              <a:rPr lang="id-ID" sz="1600" dirty="0" smtClean="0"/>
              <a:t>kecil</a:t>
            </a:r>
            <a:r>
              <a:rPr lang="en-US" sz="1600" dirty="0"/>
              <a:t>.</a:t>
            </a: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r>
              <a:rPr lang="id-ID" sz="1600" dirty="0" smtClean="0"/>
              <a:t>Node </a:t>
            </a:r>
            <a:r>
              <a:rPr lang="id-ID" sz="1600" dirty="0"/>
              <a:t>B hanya bertetangga dengan node D yang memiliki bobot lintasan 4, sehingga terdapat update pada tabel menjadi seperti berikut.</a:t>
            </a:r>
            <a:endParaRPr lang="en-US" sz="1600" dirty="0"/>
          </a:p>
          <a:p>
            <a:pPr marL="0" indent="0">
              <a:buNone/>
            </a:pPr>
            <a:endParaRPr lang="en-US" sz="1800" dirty="0"/>
          </a:p>
        </p:txBody>
      </p:sp>
      <p:sp>
        <p:nvSpPr>
          <p:cNvPr id="5" name="Text Placeholder 4"/>
          <p:cNvSpPr>
            <a:spLocks noGrp="1"/>
          </p:cNvSpPr>
          <p:nvPr>
            <p:ph type="body" sz="quarter" idx="3"/>
          </p:nvPr>
        </p:nvSpPr>
        <p:spPr/>
        <p:txBody>
          <a:bodyPr/>
          <a:lstStyle/>
          <a:p>
            <a:r>
              <a:rPr lang="en-US" dirty="0" smtClean="0"/>
              <a:t>LANGKAH KEEMPAT</a:t>
            </a:r>
            <a:endParaRPr lang="en-US" dirty="0"/>
          </a:p>
        </p:txBody>
      </p:sp>
      <p:sp>
        <p:nvSpPr>
          <p:cNvPr id="6" name="Content Placeholder 5"/>
          <p:cNvSpPr>
            <a:spLocks noGrp="1"/>
          </p:cNvSpPr>
          <p:nvPr>
            <p:ph sz="quarter" idx="4"/>
          </p:nvPr>
        </p:nvSpPr>
        <p:spPr>
          <a:xfrm>
            <a:off x="5594123" y="3030008"/>
            <a:ext cx="4700059" cy="3827992"/>
          </a:xfrm>
        </p:spPr>
        <p:txBody>
          <a:bodyPr/>
          <a:lstStyle/>
          <a:p>
            <a:pPr marL="0" indent="0">
              <a:buNone/>
            </a:pPr>
            <a:r>
              <a:rPr lang="id-ID" sz="1600" dirty="0"/>
              <a:t>Karena node B hanya bertetangga dengan node D sehingga node D yang sekarang dikunjungi</a:t>
            </a:r>
            <a:r>
              <a:rPr lang="id-ID" sz="1600" dirty="0" smtClean="0"/>
              <a:t>.</a:t>
            </a:r>
            <a:r>
              <a:rPr lang="en-US" sz="1600" dirty="0" smtClean="0"/>
              <a:t> </a:t>
            </a:r>
          </a:p>
          <a:p>
            <a:pPr marL="0" indent="0">
              <a:buNone/>
            </a:pPr>
            <a:endParaRPr lang="en-US" sz="1600" dirty="0" smtClean="0"/>
          </a:p>
          <a:p>
            <a:pPr marL="0" indent="0">
              <a:buNone/>
            </a:pPr>
            <a:endParaRPr lang="en-US" sz="1600" dirty="0"/>
          </a:p>
          <a:p>
            <a:pPr marL="0" indent="0">
              <a:buNone/>
            </a:pPr>
            <a:endParaRPr lang="en-US" sz="1800" dirty="0" smtClean="0"/>
          </a:p>
          <a:p>
            <a:pPr marL="0" indent="0">
              <a:buNone/>
            </a:pPr>
            <a:r>
              <a:rPr lang="id-ID" sz="1600" dirty="0" smtClean="0"/>
              <a:t>Node </a:t>
            </a:r>
            <a:r>
              <a:rPr lang="id-ID" sz="1600" dirty="0"/>
              <a:t>D bertetangga dengan node C, sehingga terdapat update pada tabel seperti berikut.</a:t>
            </a:r>
            <a:endParaRPr lang="en-US" sz="1600" dirty="0"/>
          </a:p>
          <a:p>
            <a:pPr marL="0" indent="0">
              <a:buNone/>
            </a:pPr>
            <a:endParaRPr lang="en-US" sz="16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80322" y="3723144"/>
            <a:ext cx="4698355" cy="1119312"/>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594122" y="3593207"/>
            <a:ext cx="4700059" cy="110758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82628120"/>
              </p:ext>
            </p:extLst>
          </p:nvPr>
        </p:nvGraphicFramePr>
        <p:xfrm>
          <a:off x="680322" y="5589521"/>
          <a:ext cx="4698356" cy="1204966"/>
        </p:xfrm>
        <a:graphic>
          <a:graphicData uri="http://schemas.openxmlformats.org/drawingml/2006/table">
            <a:tbl>
              <a:tblPr firstRow="1" firstCol="1" bandRow="1">
                <a:tableStyleId>{5C22544A-7EE6-4342-B048-85BDC9FD1C3A}</a:tableStyleId>
              </a:tblPr>
              <a:tblGrid>
                <a:gridCol w="2289137"/>
                <a:gridCol w="570114"/>
                <a:gridCol w="573354"/>
                <a:gridCol w="573354"/>
                <a:gridCol w="692397"/>
              </a:tblGrid>
              <a:tr h="232023">
                <a:tc>
                  <a:txBody>
                    <a:bodyPr/>
                    <a:lstStyle/>
                    <a:p>
                      <a:pPr marL="0" marR="0" algn="ctr">
                        <a:lnSpc>
                          <a:spcPct val="150000"/>
                        </a:lnSpc>
                        <a:spcBef>
                          <a:spcPts val="1200"/>
                        </a:spcBef>
                        <a:spcAft>
                          <a:spcPts val="0"/>
                        </a:spcAft>
                      </a:pPr>
                      <a:r>
                        <a:rPr lang="id-ID" sz="1200" dirty="0">
                          <a:effectLst/>
                        </a:rPr>
                        <a:t>Node Terkunjungi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2023">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8163">
                <a:tc>
                  <a:txBody>
                    <a:bodyPr/>
                    <a:lstStyle/>
                    <a:p>
                      <a:pPr marL="0" marR="0" algn="ctr">
                        <a:lnSpc>
                          <a:spcPct val="150000"/>
                        </a:lnSpc>
                        <a:spcBef>
                          <a:spcPts val="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8163">
                <a:tc>
                  <a:txBody>
                    <a:bodyPr/>
                    <a:lstStyle/>
                    <a:p>
                      <a:pPr marL="0" marR="0" algn="ctr">
                        <a:lnSpc>
                          <a:spcPct val="150000"/>
                        </a:lnSpc>
                        <a:spcBef>
                          <a:spcPts val="0"/>
                        </a:spcBef>
                        <a:spcAft>
                          <a:spcPts val="0"/>
                        </a:spcAft>
                      </a:pPr>
                      <a:r>
                        <a:rPr lang="id-ID"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21721455"/>
              </p:ext>
            </p:extLst>
          </p:nvPr>
        </p:nvGraphicFramePr>
        <p:xfrm>
          <a:off x="5594121" y="5182561"/>
          <a:ext cx="4700060" cy="1567341"/>
        </p:xfrm>
        <a:graphic>
          <a:graphicData uri="http://schemas.openxmlformats.org/drawingml/2006/table">
            <a:tbl>
              <a:tblPr firstRow="1" firstCol="1" bandRow="1">
                <a:tableStyleId>{5C22544A-7EE6-4342-B048-85BDC9FD1C3A}</a:tableStyleId>
              </a:tblPr>
              <a:tblGrid>
                <a:gridCol w="2289967"/>
                <a:gridCol w="570321"/>
                <a:gridCol w="573562"/>
                <a:gridCol w="573562"/>
                <a:gridCol w="692648"/>
              </a:tblGrid>
              <a:tr h="267195">
                <a:tc>
                  <a:txBody>
                    <a:bodyPr/>
                    <a:lstStyle/>
                    <a:p>
                      <a:pPr marL="0" marR="0" algn="ctr">
                        <a:lnSpc>
                          <a:spcPct val="150000"/>
                        </a:lnSpc>
                        <a:spcBef>
                          <a:spcPts val="1200"/>
                        </a:spcBef>
                        <a:spcAft>
                          <a:spcPts val="0"/>
                        </a:spcAft>
                      </a:pPr>
                      <a:r>
                        <a:rPr lang="id-ID" sz="1200" dirty="0">
                          <a:effectLst/>
                        </a:rPr>
                        <a:t>Node Terkunjungi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7195">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567">
                <a:tc>
                  <a:txBody>
                    <a:bodyPr/>
                    <a:lstStyle/>
                    <a:p>
                      <a:pPr marL="0" marR="0" algn="ctr">
                        <a:lnSpc>
                          <a:spcPct val="150000"/>
                        </a:lnSpc>
                        <a:spcBef>
                          <a:spcPts val="0"/>
                        </a:spcBef>
                        <a:spcAft>
                          <a:spcPts val="0"/>
                        </a:spcAft>
                      </a:pPr>
                      <a:r>
                        <a:rPr lang="id-ID"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567">
                <a:tc>
                  <a:txBody>
                    <a:bodyPr/>
                    <a:lstStyle/>
                    <a:p>
                      <a:pPr marL="0" marR="0" algn="ctr">
                        <a:lnSpc>
                          <a:spcPct val="150000"/>
                        </a:lnSpc>
                        <a:spcBef>
                          <a:spcPts val="0"/>
                        </a:spcBef>
                        <a:spcAft>
                          <a:spcPts val="0"/>
                        </a:spcAft>
                      </a:pPr>
                      <a:r>
                        <a:rPr lang="id-ID"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9567">
                <a:tc>
                  <a:txBody>
                    <a:bodyPr/>
                    <a:lstStyle/>
                    <a:p>
                      <a:pPr marL="0" marR="0" algn="ctr">
                        <a:lnSpc>
                          <a:spcPct val="150000"/>
                        </a:lnSpc>
                        <a:spcBef>
                          <a:spcPts val="0"/>
                        </a:spcBef>
                        <a:spcAft>
                          <a:spcPts val="0"/>
                        </a:spcAft>
                      </a:pPr>
                      <a:r>
                        <a:rPr lang="id-ID" sz="1200" dirty="0">
                          <a:effectLst/>
                        </a:rPr>
                        <a:t>{A,B,D}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0452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LANGKAH KELIMA</a:t>
            </a:r>
            <a:endParaRPr lang="en-US" dirty="0"/>
          </a:p>
        </p:txBody>
      </p:sp>
      <p:sp>
        <p:nvSpPr>
          <p:cNvPr id="4" name="Content Placeholder 3"/>
          <p:cNvSpPr>
            <a:spLocks noGrp="1"/>
          </p:cNvSpPr>
          <p:nvPr>
            <p:ph sz="half" idx="2"/>
          </p:nvPr>
        </p:nvSpPr>
        <p:spPr>
          <a:xfrm>
            <a:off x="680322" y="3030008"/>
            <a:ext cx="9957627" cy="3692764"/>
          </a:xfrm>
        </p:spPr>
        <p:txBody>
          <a:bodyPr>
            <a:normAutofit/>
          </a:bodyPr>
          <a:lstStyle/>
          <a:p>
            <a:pPr marL="0" indent="0">
              <a:buNone/>
            </a:pPr>
            <a:r>
              <a:rPr lang="id-ID" sz="1800" dirty="0"/>
              <a:t>Setelah mengetahui bahwa bobot lintasan menuju node C dari node D ialah 3 maka dikunjungilah node C</a:t>
            </a:r>
            <a:r>
              <a:rPr lang="id-ID" sz="1800" dirty="0" smtClean="0"/>
              <a:t>.</a:t>
            </a:r>
            <a:endParaRPr lang="en-US" sz="1800" dirty="0" smtClean="0"/>
          </a:p>
          <a:p>
            <a:pPr marL="0" indent="0">
              <a:buNone/>
            </a:pPr>
            <a:endParaRPr lang="en-US" sz="1600" dirty="0"/>
          </a:p>
          <a:p>
            <a:pPr marL="0" indent="0">
              <a:buNone/>
            </a:pPr>
            <a:endParaRPr lang="en-US" sz="1800" dirty="0" smtClean="0"/>
          </a:p>
          <a:p>
            <a:pPr marL="0" indent="0">
              <a:buNone/>
            </a:pPr>
            <a:endParaRPr lang="en-US" sz="1800" dirty="0" smtClean="0"/>
          </a:p>
          <a:p>
            <a:pPr marL="0" indent="0">
              <a:buNone/>
            </a:pPr>
            <a:r>
              <a:rPr lang="id-ID" sz="1800" dirty="0" smtClean="0"/>
              <a:t>Sehingga </a:t>
            </a:r>
            <a:r>
              <a:rPr lang="id-ID" sz="1800" dirty="0"/>
              <a:t>update tabel menjadi seperti berikut</a:t>
            </a:r>
            <a:r>
              <a:rPr lang="id-ID" sz="1800" dirty="0" smtClean="0"/>
              <a:t>.</a:t>
            </a:r>
            <a:endParaRPr lang="en-US" sz="1800" dirty="0" smtClean="0"/>
          </a:p>
          <a:p>
            <a:pPr marL="0" indent="0">
              <a:buNone/>
            </a:pPr>
            <a:endParaRPr lang="en-US" sz="1600" dirty="0" smtClean="0"/>
          </a:p>
          <a:p>
            <a:pPr marL="0" indent="0">
              <a:buNone/>
            </a:pPr>
            <a:endParaRPr lang="en-US" sz="1600" dirty="0"/>
          </a:p>
          <a:p>
            <a:pPr marL="0" indent="0">
              <a:buNone/>
            </a:pPr>
            <a:endParaRPr lang="en-US" sz="1800" dirty="0" smtClean="0"/>
          </a:p>
          <a:p>
            <a:pPr marL="0" indent="0">
              <a:buNone/>
            </a:pPr>
            <a:endParaRPr lang="en-US" sz="1800" dirty="0"/>
          </a:p>
          <a:p>
            <a:pPr marL="0" indent="0">
              <a:buNone/>
            </a:pPr>
            <a:endParaRPr lang="en-US" sz="18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936382" y="3583786"/>
            <a:ext cx="6568225" cy="1168518"/>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258858977"/>
              </p:ext>
            </p:extLst>
          </p:nvPr>
        </p:nvGraphicFramePr>
        <p:xfrm>
          <a:off x="2936382" y="5066661"/>
          <a:ext cx="6568224" cy="1645920"/>
        </p:xfrm>
        <a:graphic>
          <a:graphicData uri="http://schemas.openxmlformats.org/drawingml/2006/table">
            <a:tbl>
              <a:tblPr firstRow="1" firstCol="1" bandRow="1">
                <a:tableStyleId>{5C22544A-7EE6-4342-B048-85BDC9FD1C3A}</a:tableStyleId>
              </a:tblPr>
              <a:tblGrid>
                <a:gridCol w="3139982"/>
                <a:gridCol w="857205"/>
                <a:gridCol w="801539"/>
                <a:gridCol w="801539"/>
                <a:gridCol w="967959"/>
              </a:tblGrid>
              <a:tr h="251334">
                <a:tc>
                  <a:txBody>
                    <a:bodyPr/>
                    <a:lstStyle/>
                    <a:p>
                      <a:pPr marL="0" marR="0" algn="ctr">
                        <a:lnSpc>
                          <a:spcPct val="150000"/>
                        </a:lnSpc>
                        <a:spcBef>
                          <a:spcPts val="1200"/>
                        </a:spcBef>
                        <a:spcAft>
                          <a:spcPts val="0"/>
                        </a:spcAft>
                      </a:pPr>
                      <a:r>
                        <a:rPr lang="id-ID" sz="1200" dirty="0">
                          <a:effectLst/>
                        </a:rPr>
                        <a:t>Node Terkunjungi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34">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34">
                <a:tc>
                  <a:txBody>
                    <a:bodyPr/>
                    <a:lstStyle/>
                    <a:p>
                      <a:pPr marL="0" marR="0" algn="ctr">
                        <a:lnSpc>
                          <a:spcPct val="150000"/>
                        </a:lnSpc>
                        <a:spcBef>
                          <a:spcPts val="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34">
                <a:tc>
                  <a:txBody>
                    <a:bodyPr/>
                    <a:lstStyle/>
                    <a:p>
                      <a:pPr marL="0" marR="0" algn="ctr">
                        <a:lnSpc>
                          <a:spcPct val="150000"/>
                        </a:lnSpc>
                        <a:spcBef>
                          <a:spcPts val="0"/>
                        </a:spcBef>
                        <a:spcAft>
                          <a:spcPts val="0"/>
                        </a:spcAft>
                      </a:pPr>
                      <a:r>
                        <a:rPr lang="id-ID"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34">
                <a:tc>
                  <a:txBody>
                    <a:bodyPr/>
                    <a:lstStyle/>
                    <a:p>
                      <a:pPr marL="0" marR="0" algn="ctr">
                        <a:lnSpc>
                          <a:spcPct val="150000"/>
                        </a:lnSpc>
                        <a:spcBef>
                          <a:spcPts val="0"/>
                        </a:spcBef>
                        <a:spcAft>
                          <a:spcPts val="0"/>
                        </a:spcAft>
                      </a:pPr>
                      <a:r>
                        <a:rPr lang="id-ID" sz="1200">
                          <a:effectLst/>
                        </a:rPr>
                        <a:t>{A,B,D}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51334">
                <a:tc>
                  <a:txBody>
                    <a:bodyPr/>
                    <a:lstStyle/>
                    <a:p>
                      <a:pPr marL="0" marR="0" algn="ctr">
                        <a:lnSpc>
                          <a:spcPct val="150000"/>
                        </a:lnSpc>
                        <a:spcBef>
                          <a:spcPts val="0"/>
                        </a:spcBef>
                        <a:spcAft>
                          <a:spcPts val="0"/>
                        </a:spcAft>
                      </a:pPr>
                      <a:r>
                        <a:rPr lang="id-ID" sz="1200" dirty="0">
                          <a:effectLst/>
                        </a:rPr>
                        <a:t>{A,B,D,C}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92843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0320" y="2336873"/>
            <a:ext cx="4698358" cy="394801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2000" dirty="0" smtClean="0"/>
          </a:p>
          <a:p>
            <a:pPr marL="0" indent="0">
              <a:buNone/>
            </a:pPr>
            <a:r>
              <a:rPr lang="id-ID" sz="1800" dirty="0"/>
              <a:t>Maka ditemukanlah lintasan dari node A menuju node C dengan total bobot terpendek ialah 10 dengan lintasan </a:t>
            </a:r>
            <a:endParaRPr lang="en-US" sz="1800" dirty="0"/>
          </a:p>
          <a:p>
            <a:pPr marL="0" indent="0">
              <a:buNone/>
            </a:pPr>
            <a:r>
              <a:rPr lang="id-ID" sz="1800" dirty="0" smtClean="0"/>
              <a:t>A-</a:t>
            </a:r>
            <a:r>
              <a:rPr lang="en-US" sz="1800" dirty="0" smtClean="0"/>
              <a:t>&gt;</a:t>
            </a:r>
            <a:r>
              <a:rPr lang="id-ID" sz="1800" dirty="0" smtClean="0"/>
              <a:t>B-</a:t>
            </a:r>
            <a:r>
              <a:rPr lang="en-US" sz="1800" dirty="0" smtClean="0"/>
              <a:t>&gt;</a:t>
            </a:r>
            <a:r>
              <a:rPr lang="id-ID" sz="1800" dirty="0" smtClean="0"/>
              <a:t>D-</a:t>
            </a:r>
            <a:r>
              <a:rPr lang="en-US" sz="1800" dirty="0" smtClean="0"/>
              <a:t>&gt;</a:t>
            </a:r>
            <a:r>
              <a:rPr lang="id-ID" sz="1800" dirty="0" smtClean="0"/>
              <a:t>C</a:t>
            </a:r>
            <a:r>
              <a:rPr lang="id-ID" sz="1800" dirty="0"/>
              <a:t>.</a:t>
            </a:r>
            <a:endParaRPr lang="en-US" sz="1800" dirty="0"/>
          </a:p>
        </p:txBody>
      </p:sp>
      <p:sp>
        <p:nvSpPr>
          <p:cNvPr id="4" name="Content Placeholder 3"/>
          <p:cNvSpPr>
            <a:spLocks noGrp="1"/>
          </p:cNvSpPr>
          <p:nvPr>
            <p:ph sz="half" idx="2"/>
          </p:nvPr>
        </p:nvSpPr>
        <p:spPr>
          <a:xfrm>
            <a:off x="5594123" y="2336872"/>
            <a:ext cx="4700058" cy="3948017"/>
          </a:xfrm>
        </p:spPr>
        <p:txBody>
          <a:bodyPr/>
          <a:lstStyle/>
          <a:p>
            <a:pPr marL="0" indent="0">
              <a:buNone/>
            </a:pPr>
            <a:r>
              <a:rPr lang="id-ID" sz="2000" dirty="0"/>
              <a:t>Maka sesuai dengan hasil pada program yang kami buat seperti berikut ini.</a:t>
            </a:r>
            <a:endParaRPr lang="en-US" sz="2000" dirty="0"/>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80320" y="2359247"/>
            <a:ext cx="4698358" cy="2045328"/>
          </a:xfrm>
          <a:prstGeom prst="rect">
            <a:avLst/>
          </a:prstGeom>
        </p:spPr>
      </p:pic>
      <p:pic>
        <p:nvPicPr>
          <p:cNvPr id="7" name="Picture 6"/>
          <p:cNvPicPr/>
          <p:nvPr/>
        </p:nvPicPr>
        <p:blipFill rotWithShape="1">
          <a:blip r:embed="rId3">
            <a:extLst>
              <a:ext uri="{28A0092B-C50C-407E-A947-70E740481C1C}">
                <a14:useLocalDpi xmlns:a14="http://schemas.microsoft.com/office/drawing/2010/main" val="0"/>
              </a:ext>
            </a:extLst>
          </a:blip>
          <a:srcRect t="59909" r="27077" b="5590"/>
          <a:stretch/>
        </p:blipFill>
        <p:spPr bwMode="auto">
          <a:xfrm>
            <a:off x="5594123" y="2998853"/>
            <a:ext cx="4700058" cy="30284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98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PENGENALAN APLIKASI PROGRAM </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2800" dirty="0"/>
              <a:t>	</a:t>
            </a:r>
            <a:r>
              <a:rPr lang="en-US" dirty="0" smtClean="0"/>
              <a:t>K</a:t>
            </a:r>
            <a:r>
              <a:rPr lang="id-ID" dirty="0" smtClean="0"/>
              <a:t>elompok </a:t>
            </a:r>
            <a:r>
              <a:rPr lang="id-ID" dirty="0"/>
              <a:t>kami </a:t>
            </a:r>
            <a:r>
              <a:rPr lang="en-US" dirty="0" err="1" smtClean="0"/>
              <a:t>membuat</a:t>
            </a:r>
            <a:r>
              <a:rPr lang="id-ID" dirty="0" smtClean="0"/>
              <a:t> program</a:t>
            </a:r>
            <a:r>
              <a:rPr lang="en-US" dirty="0" smtClean="0"/>
              <a:t> </a:t>
            </a:r>
            <a:r>
              <a:rPr lang="en-US" dirty="0" err="1" smtClean="0"/>
              <a:t>algoritma</a:t>
            </a:r>
            <a:r>
              <a:rPr lang="en-US" dirty="0" smtClean="0"/>
              <a:t> </a:t>
            </a:r>
            <a:r>
              <a:rPr lang="en-US" dirty="0" err="1" smtClean="0"/>
              <a:t>djikstra</a:t>
            </a:r>
            <a:r>
              <a:rPr lang="id-ID" dirty="0" smtClean="0"/>
              <a:t> </a:t>
            </a:r>
            <a:r>
              <a:rPr lang="id-ID" dirty="0"/>
              <a:t>untuk menentukan lintasan dengan total jarak terpendek dari sebuah graph </a:t>
            </a:r>
            <a:r>
              <a:rPr lang="id-ID" dirty="0" smtClean="0"/>
              <a:t>berarah.</a:t>
            </a:r>
            <a:r>
              <a:rPr lang="en-US" dirty="0" smtClean="0"/>
              <a:t> Program yang kami </a:t>
            </a:r>
            <a:r>
              <a:rPr lang="en-US" dirty="0" err="1" smtClean="0"/>
              <a:t>terapkan</a:t>
            </a:r>
            <a:r>
              <a:rPr lang="en-US" dirty="0" smtClean="0"/>
              <a:t> </a:t>
            </a:r>
            <a:r>
              <a:rPr lang="en-US" dirty="0" err="1" smtClean="0"/>
              <a:t>memakai</a:t>
            </a:r>
            <a:r>
              <a:rPr lang="en-US" dirty="0" smtClean="0"/>
              <a:t> </a:t>
            </a:r>
            <a:r>
              <a:rPr lang="en-US" dirty="0" err="1" smtClean="0"/>
              <a:t>bahasa</a:t>
            </a:r>
            <a:r>
              <a:rPr lang="en-US" dirty="0" smtClean="0"/>
              <a:t> </a:t>
            </a:r>
            <a:r>
              <a:rPr lang="en-US" dirty="0" err="1" smtClean="0"/>
              <a:t>pemograman</a:t>
            </a:r>
            <a:r>
              <a:rPr lang="en-US" dirty="0" smtClean="0"/>
              <a:t> </a:t>
            </a:r>
            <a:r>
              <a:rPr lang="en-US" dirty="0" err="1" smtClean="0"/>
              <a:t>yaitu</a:t>
            </a:r>
            <a:r>
              <a:rPr lang="en-US" dirty="0" smtClean="0"/>
              <a:t> </a:t>
            </a:r>
            <a:r>
              <a:rPr lang="en-US" b="1" dirty="0" err="1" smtClean="0"/>
              <a:t>bahasa</a:t>
            </a:r>
            <a:r>
              <a:rPr lang="en-US" b="1" dirty="0" smtClean="0"/>
              <a:t> python</a:t>
            </a:r>
            <a:r>
              <a:rPr lang="en-US" dirty="0" smtClean="0"/>
              <a:t>. </a:t>
            </a:r>
          </a:p>
          <a:p>
            <a:pPr marL="0" indent="0">
              <a:buNone/>
            </a:pPr>
            <a:r>
              <a:rPr lang="en-US" dirty="0"/>
              <a:t>	</a:t>
            </a:r>
            <a:r>
              <a:rPr lang="id-ID" dirty="0"/>
              <a:t>Dalam program ini user dapat menginputkan berapa jumlah node, berapa jumlah ketetanggaannya, serta berapa jarak antar node pada graph tersebut. Lalu user menginputkan node pertama yang menjadi titik awal dan menginputkan node terakhir yang menjadi titik tujuan yang akan dikunjungi. Setelah program dieksekusi, program akan menghasilkan output berupa lintasan node yang dilalui dengan total jarak terpendek.</a:t>
            </a:r>
            <a:endParaRPr lang="en-US" dirty="0"/>
          </a:p>
          <a:p>
            <a:pPr marL="0" indent="0">
              <a:buNone/>
            </a:pPr>
            <a:endParaRPr lang="en-US" dirty="0"/>
          </a:p>
        </p:txBody>
      </p:sp>
    </p:spTree>
    <p:extLst>
      <p:ext uri="{BB962C8B-B14F-4D97-AF65-F5344CB8AC3E}">
        <p14:creationId xmlns:p14="http://schemas.microsoft.com/office/powerpoint/2010/main" val="242908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FUNGSIONALITAS APLIKASI</a:t>
            </a:r>
            <a:endParaRPr lang="en-US" dirty="0"/>
          </a:p>
        </p:txBody>
      </p:sp>
      <p:sp>
        <p:nvSpPr>
          <p:cNvPr id="4" name="Text Placeholder 3"/>
          <p:cNvSpPr>
            <a:spLocks noGrp="1"/>
          </p:cNvSpPr>
          <p:nvPr>
            <p:ph type="body" sz="half" idx="2"/>
          </p:nvPr>
        </p:nvSpPr>
        <p:spPr/>
        <p:txBody>
          <a:bodyPr>
            <a:normAutofit/>
          </a:bodyPr>
          <a:lstStyle/>
          <a:p>
            <a:r>
              <a:rPr lang="id-ID" sz="2000" dirty="0" smtClean="0"/>
              <a:t>Fungsi</a:t>
            </a:r>
            <a:r>
              <a:rPr lang="en-US" sz="2000" dirty="0" err="1" smtClean="0"/>
              <a:t>ona</a:t>
            </a:r>
            <a:r>
              <a:rPr lang="id-ID" sz="2000" dirty="0" smtClean="0"/>
              <a:t>litas </a:t>
            </a:r>
            <a:r>
              <a:rPr lang="id-ID" sz="2000" dirty="0"/>
              <a:t>aplikasi yang kami buat ialah untuk menentukan lintasan dengan total bobot lintasan terpendek. Dimana dalam pembuatan graphnya dapat diinputkan oleh user serta user dapat memilih node awal dan node tujuan akhirnya. Seperti pada graph berikut.</a:t>
            </a:r>
            <a:endParaRPr lang="en-US" sz="2000" dirty="0"/>
          </a:p>
          <a:p>
            <a:r>
              <a:rPr lang="en-US" dirty="0" smtClean="0"/>
              <a:t>                                                                   </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55335" y="2640169"/>
            <a:ext cx="4430333" cy="2640169"/>
          </a:xfrm>
          <a:prstGeom prst="rect">
            <a:avLst/>
          </a:prstGeom>
        </p:spPr>
      </p:pic>
      <p:sp>
        <p:nvSpPr>
          <p:cNvPr id="6" name="Rectangle 5"/>
          <p:cNvSpPr/>
          <p:nvPr/>
        </p:nvSpPr>
        <p:spPr>
          <a:xfrm>
            <a:off x="4561939" y="5280338"/>
            <a:ext cx="6096000" cy="923330"/>
          </a:xfrm>
          <a:prstGeom prst="rect">
            <a:avLst/>
          </a:prstGeom>
        </p:spPr>
        <p:txBody>
          <a:bodyPr>
            <a:spAutoFit/>
          </a:bodyPr>
          <a:lstStyle/>
          <a:p>
            <a:r>
              <a:rPr lang="id-ID" dirty="0" smtClean="0"/>
              <a:t>Pada graph tersebut dimisalkan user memilih node awal A dan node akhir B sehingga tampilan pada program seperti berikut.</a:t>
            </a:r>
            <a:endParaRPr lang="en-US" dirty="0"/>
          </a:p>
        </p:txBody>
      </p:sp>
    </p:spTree>
    <p:extLst>
      <p:ext uri="{BB962C8B-B14F-4D97-AF65-F5344CB8AC3E}">
        <p14:creationId xmlns:p14="http://schemas.microsoft.com/office/powerpoint/2010/main" val="296182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Hasil</a:t>
            </a:r>
            <a:r>
              <a:rPr lang="en-US" b="1" dirty="0" smtClean="0"/>
              <a:t> Running Program</a:t>
            </a:r>
            <a:endParaRPr lang="en-US" b="1" dirty="0"/>
          </a:p>
        </p:txBody>
      </p:sp>
      <p:sp>
        <p:nvSpPr>
          <p:cNvPr id="3" name="Content Placeholder 2"/>
          <p:cNvSpPr>
            <a:spLocks noGrp="1"/>
          </p:cNvSpPr>
          <p:nvPr>
            <p:ph sz="half" idx="1"/>
          </p:nvPr>
        </p:nvSpPr>
        <p:spPr>
          <a:xfrm>
            <a:off x="680321" y="2336872"/>
            <a:ext cx="4698358" cy="4373019"/>
          </a:xfrm>
        </p:spPr>
        <p:txBody>
          <a:bodyPr/>
          <a:lstStyle/>
          <a:p>
            <a:pPr marL="0" indent="0">
              <a:buNone/>
            </a:pPr>
            <a:r>
              <a:rPr lang="en-US" dirty="0" err="1" smtClean="0"/>
              <a:t>Gambar</a:t>
            </a:r>
            <a:r>
              <a:rPr lang="en-US" dirty="0" smtClean="0"/>
              <a:t> 1</a:t>
            </a:r>
          </a:p>
          <a:p>
            <a:pPr marL="0" indent="0">
              <a:buNone/>
            </a:pPr>
            <a:r>
              <a:rPr lang="en-US" dirty="0" smtClean="0"/>
              <a:t> </a:t>
            </a:r>
            <a:endParaRPr lang="en-US" dirty="0"/>
          </a:p>
        </p:txBody>
      </p:sp>
      <p:sp>
        <p:nvSpPr>
          <p:cNvPr id="4" name="Content Placeholder 3"/>
          <p:cNvSpPr>
            <a:spLocks noGrp="1"/>
          </p:cNvSpPr>
          <p:nvPr>
            <p:ph sz="half" idx="2"/>
          </p:nvPr>
        </p:nvSpPr>
        <p:spPr>
          <a:xfrm>
            <a:off x="5594123" y="2336873"/>
            <a:ext cx="4700058" cy="4373018"/>
          </a:xfrm>
        </p:spPr>
        <p:txBody>
          <a:bodyPr/>
          <a:lstStyle/>
          <a:p>
            <a:pPr marL="0" indent="0">
              <a:buNone/>
            </a:pPr>
            <a:r>
              <a:rPr lang="en-US" dirty="0" err="1" smtClean="0"/>
              <a:t>Gambar</a:t>
            </a:r>
            <a:r>
              <a:rPr lang="en-US" dirty="0" smtClean="0"/>
              <a:t> 2</a:t>
            </a:r>
          </a:p>
          <a:p>
            <a:pPr marL="0" indent="0">
              <a:buNone/>
            </a:pPr>
            <a:endParaRPr lang="en-US" dirty="0"/>
          </a:p>
        </p:txBody>
      </p:sp>
      <p:pic>
        <p:nvPicPr>
          <p:cNvPr id="5" name="Picture 4"/>
          <p:cNvPicPr/>
          <p:nvPr/>
        </p:nvPicPr>
        <p:blipFill>
          <a:blip r:embed="rId2"/>
          <a:stretch>
            <a:fillRect/>
          </a:stretch>
        </p:blipFill>
        <p:spPr>
          <a:xfrm>
            <a:off x="680321" y="2754944"/>
            <a:ext cx="4698358" cy="3954947"/>
          </a:xfrm>
          <a:prstGeom prst="rect">
            <a:avLst/>
          </a:prstGeom>
        </p:spPr>
      </p:pic>
      <p:pic>
        <p:nvPicPr>
          <p:cNvPr id="6" name="Picture 5"/>
          <p:cNvPicPr/>
          <p:nvPr/>
        </p:nvPicPr>
        <p:blipFill>
          <a:blip r:embed="rId3"/>
          <a:stretch>
            <a:fillRect/>
          </a:stretch>
        </p:blipFill>
        <p:spPr>
          <a:xfrm>
            <a:off x="5612961" y="2754944"/>
            <a:ext cx="4681220" cy="3954947"/>
          </a:xfrm>
          <a:prstGeom prst="rect">
            <a:avLst/>
          </a:prstGeom>
        </p:spPr>
      </p:pic>
    </p:spTree>
    <p:extLst>
      <p:ext uri="{BB962C8B-B14F-4D97-AF65-F5344CB8AC3E}">
        <p14:creationId xmlns:p14="http://schemas.microsoft.com/office/powerpoint/2010/main" val="856883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ANALISA KOMPLEKSITAS</a:t>
            </a:r>
            <a:endParaRPr lang="en-US" b="1" dirty="0"/>
          </a:p>
        </p:txBody>
      </p:sp>
      <p:sp>
        <p:nvSpPr>
          <p:cNvPr id="3" name="Content Placeholder 2"/>
          <p:cNvSpPr>
            <a:spLocks noGrp="1"/>
          </p:cNvSpPr>
          <p:nvPr>
            <p:ph sz="half" idx="1"/>
          </p:nvPr>
        </p:nvSpPr>
        <p:spPr>
          <a:xfrm>
            <a:off x="680320" y="2336873"/>
            <a:ext cx="4698358" cy="4373020"/>
          </a:xfrm>
        </p:spPr>
        <p:txBody>
          <a:bodyPr>
            <a:normAutofit/>
          </a:bodyPr>
          <a:lstStyle/>
          <a:p>
            <a:pPr marL="457200" indent="-457200">
              <a:buFont typeface="+mj-lt"/>
              <a:buAutoNum type="alphaLcPeriod"/>
            </a:pPr>
            <a:r>
              <a:rPr lang="en-US" b="1" dirty="0" err="1" smtClean="0"/>
              <a:t>Grafik</a:t>
            </a:r>
            <a:r>
              <a:rPr lang="en-US" b="1" dirty="0" smtClean="0"/>
              <a:t> Trend</a:t>
            </a:r>
          </a:p>
          <a:p>
            <a:pPr marL="0" indent="0">
              <a:buNone/>
            </a:pPr>
            <a:endParaRPr lang="en-US" dirty="0"/>
          </a:p>
        </p:txBody>
      </p:sp>
      <p:sp>
        <p:nvSpPr>
          <p:cNvPr id="4" name="Content Placeholder 3"/>
          <p:cNvSpPr>
            <a:spLocks noGrp="1"/>
          </p:cNvSpPr>
          <p:nvPr>
            <p:ph sz="half" idx="2"/>
          </p:nvPr>
        </p:nvSpPr>
        <p:spPr>
          <a:xfrm>
            <a:off x="5594123" y="2336873"/>
            <a:ext cx="4700058" cy="4373020"/>
          </a:xfrm>
        </p:spPr>
        <p:txBody>
          <a:bodyPr>
            <a:normAutofit/>
          </a:bodyPr>
          <a:lstStyle/>
          <a:p>
            <a:pPr marL="0" indent="0">
              <a:buNone/>
            </a:pPr>
            <a:endParaRPr lang="en-US" sz="2000" dirty="0" smtClean="0"/>
          </a:p>
          <a:p>
            <a:pPr marL="0" indent="0">
              <a:buNone/>
            </a:pPr>
            <a:endParaRPr lang="en-US" sz="2000" dirty="0"/>
          </a:p>
          <a:p>
            <a:pPr marL="0" indent="0">
              <a:buNone/>
            </a:pPr>
            <a:r>
              <a:rPr lang="id-ID" sz="2000" dirty="0" smtClean="0"/>
              <a:t>Pada  </a:t>
            </a:r>
            <a:r>
              <a:rPr lang="id-ID" sz="2000" dirty="0"/>
              <a:t>vertikal sebelah kiri menunjukan angka waktu eksekusi dalam range 50 hingga 550 detik, sedangkan  vertikal sebelah kanan menunjukan jumlah operasi dalam range 2 sampai 5. Garis biru menunjukan grafik waktu eksekusi terhadap jumlah node, sedangkan garis orange menunjukan grafik jumlah operasi terhadap jumlah node. </a:t>
            </a:r>
            <a:endParaRPr lang="en-US" sz="2000" dirty="0"/>
          </a:p>
          <a:p>
            <a:pPr marL="0" indent="0">
              <a:buNone/>
            </a:pPr>
            <a:endParaRPr lang="en-US" dirty="0"/>
          </a:p>
        </p:txBody>
      </p:sp>
      <p:pic>
        <p:nvPicPr>
          <p:cNvPr id="5" name="Picture 4"/>
          <p:cNvPicPr/>
          <p:nvPr/>
        </p:nvPicPr>
        <p:blipFill>
          <a:blip r:embed="rId2"/>
          <a:stretch>
            <a:fillRect/>
          </a:stretch>
        </p:blipFill>
        <p:spPr>
          <a:xfrm>
            <a:off x="680321" y="2828589"/>
            <a:ext cx="4698358" cy="3881304"/>
          </a:xfrm>
          <a:prstGeom prst="rect">
            <a:avLst/>
          </a:prstGeom>
        </p:spPr>
      </p:pic>
    </p:spTree>
    <p:extLst>
      <p:ext uri="{BB962C8B-B14F-4D97-AF65-F5344CB8AC3E}">
        <p14:creationId xmlns:p14="http://schemas.microsoft.com/office/powerpoint/2010/main" val="372511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Best Case</a:t>
            </a:r>
            <a:endParaRPr lang="en-US" b="1" dirty="0"/>
          </a:p>
        </p:txBody>
      </p:sp>
      <p:sp>
        <p:nvSpPr>
          <p:cNvPr id="3" name="Content Placeholder 2"/>
          <p:cNvSpPr>
            <a:spLocks noGrp="1"/>
          </p:cNvSpPr>
          <p:nvPr>
            <p:ph sz="half" idx="1"/>
          </p:nvPr>
        </p:nvSpPr>
        <p:spPr>
          <a:xfrm>
            <a:off x="680320" y="2336872"/>
            <a:ext cx="4698358" cy="3471500"/>
          </a:xfrm>
        </p:spPr>
        <p:txBody>
          <a:bodyPr>
            <a:normAutofit/>
          </a:bodyPr>
          <a:lstStyle/>
          <a:p>
            <a:pPr marL="0" indent="0">
              <a:buNone/>
            </a:pPr>
            <a:r>
              <a:rPr lang="en-US" b="1" dirty="0" smtClean="0"/>
              <a:t>b. Best Case</a:t>
            </a:r>
          </a:p>
          <a:p>
            <a:pPr marL="0" indent="0">
              <a:buNone/>
            </a:pPr>
            <a:r>
              <a:rPr lang="id-ID" dirty="0" smtClean="0"/>
              <a:t>Best </a:t>
            </a:r>
            <a:r>
              <a:rPr lang="id-ID" dirty="0"/>
              <a:t>case pada pencarian lintasan dengan total bobot terpendek ialah jika suatu node hanya memerlukan satu langkah untuk mencapai node tujuan yang mendapatkan hasil optimum. Seperti pada sebuah graph berarah berikut</a:t>
            </a:r>
            <a:r>
              <a:rPr lang="id-ID" dirty="0" smtClean="0"/>
              <a:t>.</a:t>
            </a:r>
            <a:endParaRPr lang="en-US" dirty="0"/>
          </a:p>
          <a:p>
            <a:pPr marL="0" indent="0">
              <a:buNone/>
            </a:pPr>
            <a:endParaRPr lang="en-US" dirty="0" smtClean="0"/>
          </a:p>
          <a:p>
            <a:pPr marL="0" indent="0">
              <a:buNone/>
            </a:pPr>
            <a:endParaRPr lang="en-US" sz="2200" dirty="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868798" y="2446986"/>
            <a:ext cx="4425384" cy="2150772"/>
          </a:xfrm>
          <a:prstGeom prst="rect">
            <a:avLst/>
          </a:prstGeom>
        </p:spPr>
      </p:pic>
      <p:sp>
        <p:nvSpPr>
          <p:cNvPr id="6" name="Rectangle 5"/>
          <p:cNvSpPr/>
          <p:nvPr/>
        </p:nvSpPr>
        <p:spPr>
          <a:xfrm>
            <a:off x="5378678" y="4786306"/>
            <a:ext cx="6096000" cy="1938992"/>
          </a:xfrm>
          <a:prstGeom prst="rect">
            <a:avLst/>
          </a:prstGeom>
        </p:spPr>
        <p:txBody>
          <a:bodyPr>
            <a:spAutoFit/>
          </a:bodyPr>
          <a:lstStyle/>
          <a:p>
            <a:r>
              <a:rPr lang="id-ID" sz="2000" dirty="0" smtClean="0"/>
              <a:t>Apabila dipilih A sebagai node awal dan node B menjadi node tujuan, maka lintasan dengan total bobot terpendeknya adalah A-B = 3 karena berdasarkan gambar graph diatas, total bobot lintasan tersebut merupakan solusi yang paling optimum</a:t>
            </a:r>
            <a:r>
              <a:rPr lang="en-US" sz="2000" dirty="0" smtClean="0"/>
              <a:t>.</a:t>
            </a:r>
            <a:endParaRPr lang="en-US" sz="2000" dirty="0"/>
          </a:p>
        </p:txBody>
      </p:sp>
    </p:spTree>
    <p:extLst>
      <p:ext uri="{BB962C8B-B14F-4D97-AF65-F5344CB8AC3E}">
        <p14:creationId xmlns:p14="http://schemas.microsoft.com/office/powerpoint/2010/main" val="3819049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Worst Case</a:t>
            </a:r>
            <a:endParaRPr lang="en-US" b="1" dirty="0"/>
          </a:p>
        </p:txBody>
      </p:sp>
      <p:sp>
        <p:nvSpPr>
          <p:cNvPr id="3" name="Content Placeholder 2"/>
          <p:cNvSpPr>
            <a:spLocks noGrp="1"/>
          </p:cNvSpPr>
          <p:nvPr>
            <p:ph sz="half" idx="1"/>
          </p:nvPr>
        </p:nvSpPr>
        <p:spPr>
          <a:xfrm>
            <a:off x="680320" y="2336873"/>
            <a:ext cx="4698358" cy="3561652"/>
          </a:xfrm>
        </p:spPr>
        <p:txBody>
          <a:bodyPr>
            <a:normAutofit/>
          </a:bodyPr>
          <a:lstStyle/>
          <a:p>
            <a:pPr marL="0" indent="0">
              <a:buNone/>
            </a:pPr>
            <a:r>
              <a:rPr lang="en-US" b="1" dirty="0" smtClean="0"/>
              <a:t>c. Worst Case</a:t>
            </a:r>
          </a:p>
          <a:p>
            <a:pPr marL="0" indent="0">
              <a:buNone/>
            </a:pPr>
            <a:r>
              <a:rPr lang="id-ID" dirty="0" smtClean="0"/>
              <a:t>Worst </a:t>
            </a:r>
            <a:r>
              <a:rPr lang="id-ID" dirty="0"/>
              <a:t>case pada pencarian lintasan dengan total bobot terpendek ialah jika suatu node harus melewati semua node untuk mencapai node tujuan untuk mendapatkan hasil yang optimum.</a:t>
            </a:r>
            <a:endParaRPr lang="en-US" dirty="0"/>
          </a:p>
          <a:p>
            <a:pPr marL="0" indent="0">
              <a:buNone/>
            </a:pPr>
            <a:endParaRPr lang="en-US" dirty="0" smtClean="0"/>
          </a:p>
          <a:p>
            <a:pPr marL="0" indent="0">
              <a:buNone/>
            </a:pPr>
            <a:endParaRPr lang="en-US" dirty="0" smtClean="0"/>
          </a:p>
          <a:p>
            <a:pPr marL="0" indent="0">
              <a:buNone/>
            </a:pPr>
            <a:endParaRPr lang="en-US"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731892" y="2336872"/>
            <a:ext cx="4562290" cy="1977551"/>
          </a:xfrm>
          <a:prstGeom prst="rect">
            <a:avLst/>
          </a:prstGeom>
        </p:spPr>
      </p:pic>
      <p:sp>
        <p:nvSpPr>
          <p:cNvPr id="6" name="Rectangle 5"/>
          <p:cNvSpPr/>
          <p:nvPr/>
        </p:nvSpPr>
        <p:spPr>
          <a:xfrm>
            <a:off x="5268311" y="4314423"/>
            <a:ext cx="6096000" cy="2308324"/>
          </a:xfrm>
          <a:prstGeom prst="rect">
            <a:avLst/>
          </a:prstGeom>
        </p:spPr>
        <p:txBody>
          <a:bodyPr>
            <a:spAutoFit/>
          </a:bodyPr>
          <a:lstStyle/>
          <a:p>
            <a:r>
              <a:rPr lang="id-ID" dirty="0" smtClean="0"/>
              <a:t>Pada gambar graph diatas node A menjadi node awal dan node C menjadi node tujuan. Dimana semua node dilalui dan mencapai hasil yang optimum dengan total bobot lintasan A-B-D-C = 10. Karena jika tidak semua node dikunjungi maka lintasan menjadi A-D-C = 11 yang menyatakan total bobot lintasan tersebut lebih besar dari sebelumnya, sehingga lintasan A-D-C bukan hasil yang optimum.</a:t>
            </a:r>
            <a:endParaRPr lang="en-US" dirty="0"/>
          </a:p>
        </p:txBody>
      </p:sp>
    </p:spTree>
    <p:extLst>
      <p:ext uri="{BB962C8B-B14F-4D97-AF65-F5344CB8AC3E}">
        <p14:creationId xmlns:p14="http://schemas.microsoft.com/office/powerpoint/2010/main" val="91812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Kompleksitas</a:t>
            </a:r>
            <a:r>
              <a:rPr lang="en-US" dirty="0" smtClean="0"/>
              <a:t> </a:t>
            </a:r>
            <a:r>
              <a:rPr lang="en-US" dirty="0" err="1" smtClean="0"/>
              <a:t>Waktu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680321" y="2316911"/>
                <a:ext cx="4698358" cy="4424535"/>
              </a:xfrm>
            </p:spPr>
            <p:txBody>
              <a:bodyPr>
                <a:normAutofit fontScale="85000" lnSpcReduction="10000"/>
              </a:bodyPr>
              <a:lstStyle/>
              <a:p>
                <a:pPr marL="0" indent="0">
                  <a:buNone/>
                </a:pPr>
                <a:r>
                  <a:rPr lang="en-US" b="1" dirty="0" smtClean="0"/>
                  <a:t>d. </a:t>
                </a:r>
                <a:r>
                  <a:rPr lang="en-US" b="1" dirty="0" err="1" smtClean="0"/>
                  <a:t>Kompleksitas</a:t>
                </a:r>
                <a:r>
                  <a:rPr lang="en-US" b="1" dirty="0" smtClean="0"/>
                  <a:t> </a:t>
                </a:r>
                <a:r>
                  <a:rPr lang="en-US" b="1" dirty="0" err="1" smtClean="0"/>
                  <a:t>Waktu</a:t>
                </a:r>
                <a:endParaRPr lang="en-US" b="1" dirty="0" smtClean="0"/>
              </a:p>
              <a:p>
                <a:pPr marL="0" indent="0">
                  <a:buNone/>
                </a:pPr>
                <a:r>
                  <a:rPr lang="id-ID" dirty="0"/>
                  <a:t>Kita melakukan eksperimen pada program untuk mengetahui kompleksitas waktu, dengan menggunakan rumus T(n) dimana n diasumsikan sebagai vertex atau node. Sehingga didapat rumus sebagai berikut.</a:t>
                </a:r>
                <a:endParaRPr lang="en-US" dirty="0"/>
              </a:p>
              <a:p>
                <a:pPr marL="0" indent="0">
                  <a:buNone/>
                </a:pPr>
                <a14:m>
                  <m:oMathPara xmlns:m="http://schemas.openxmlformats.org/officeDocument/2006/math">
                    <m:oMathParaPr>
                      <m:jc m:val="centerGroup"/>
                    </m:oMathParaPr>
                    <m:oMath xmlns:m="http://schemas.openxmlformats.org/officeDocument/2006/math">
                      <m:r>
                        <a:rPr lang="id-ID" i="1"/>
                        <m:t>𝑇</m:t>
                      </m:r>
                      <m:d>
                        <m:dPr>
                          <m:ctrlPr>
                            <a:rPr lang="en-US" i="1"/>
                          </m:ctrlPr>
                        </m:dPr>
                        <m:e>
                          <m:r>
                            <a:rPr lang="id-ID" i="1"/>
                            <m:t>𝑛</m:t>
                          </m:r>
                        </m:e>
                      </m:d>
                      <m:r>
                        <a:rPr lang="id-ID" i="1"/>
                        <m:t>=</m:t>
                      </m:r>
                      <m:f>
                        <m:fPr>
                          <m:ctrlPr>
                            <a:rPr lang="en-US" i="1"/>
                          </m:ctrlPr>
                        </m:fPr>
                        <m:num>
                          <m:r>
                            <a:rPr lang="id-ID" i="1"/>
                            <m:t>𝑏𝑎𝑡𝑎𝑠</m:t>
                          </m:r>
                          <m:r>
                            <a:rPr lang="id-ID" i="1"/>
                            <m:t> </m:t>
                          </m:r>
                          <m:r>
                            <a:rPr lang="id-ID" i="1"/>
                            <m:t>𝑎𝑡𝑎𝑠</m:t>
                          </m:r>
                          <m:r>
                            <a:rPr lang="id-ID" i="1"/>
                            <m:t>−</m:t>
                          </m:r>
                          <m:r>
                            <a:rPr lang="id-ID" i="1"/>
                            <m:t>𝑏𝑎𝑡𝑎𝑠</m:t>
                          </m:r>
                          <m:r>
                            <a:rPr lang="id-ID" i="1"/>
                            <m:t> </m:t>
                          </m:r>
                          <m:r>
                            <a:rPr lang="id-ID" i="1"/>
                            <m:t>𝑏𝑎𝑤𝑎h</m:t>
                          </m:r>
                          <m:r>
                            <a:rPr lang="id-ID" i="1"/>
                            <m:t>+1</m:t>
                          </m:r>
                        </m:num>
                        <m:den>
                          <m:r>
                            <a:rPr lang="id-ID" i="1"/>
                            <m:t>𝑠𝑡𝑒𝑝</m:t>
                          </m:r>
                        </m:den>
                      </m:f>
                    </m:oMath>
                  </m:oMathPara>
                </a14:m>
                <a:endParaRPr lang="en-US" dirty="0"/>
              </a:p>
              <a:p>
                <a:pPr marL="0" indent="0">
                  <a:buNone/>
                </a:pPr>
                <a:r>
                  <a:rPr lang="id-ID" dirty="0"/>
                  <a:t>Batas atas = Jumlah node pada graph</a:t>
                </a:r>
                <a:endParaRPr lang="en-US" dirty="0"/>
              </a:p>
              <a:p>
                <a:pPr marL="0" indent="0">
                  <a:buNone/>
                </a:pPr>
                <a:r>
                  <a:rPr lang="id-ID" dirty="0"/>
                  <a:t>Batas bawah = Jumlah node yang </a:t>
                </a:r>
                <a:r>
                  <a:rPr lang="en-US" dirty="0" smtClean="0"/>
                  <a:t>	          </a:t>
                </a:r>
                <a:r>
                  <a:rPr lang="id-ID" dirty="0" smtClean="0"/>
                  <a:t>dilalui</a:t>
                </a:r>
                <a:endParaRPr lang="en-US" dirty="0"/>
              </a:p>
              <a:p>
                <a:pPr marL="0" indent="0">
                  <a:buNone/>
                </a:pPr>
                <a:r>
                  <a:rPr lang="id-ID" dirty="0"/>
                  <a:t>Step = Jumlah operasi </a:t>
                </a:r>
                <a:r>
                  <a:rPr lang="id-ID" dirty="0" smtClean="0"/>
                  <a:t>dasar</a:t>
                </a:r>
                <a:r>
                  <a:rPr lang="id-ID" dirty="0"/>
                  <a:t>	</a:t>
                </a:r>
                <a:endParaRPr lang="en-US" dirty="0"/>
              </a:p>
              <a:p>
                <a:pPr marL="0" indent="0">
                  <a:buNone/>
                </a:pP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680321" y="2316911"/>
                <a:ext cx="4698358" cy="4424535"/>
              </a:xfrm>
              <a:blipFill rotWithShape="0">
                <a:blip r:embed="rId2"/>
                <a:stretch>
                  <a:fillRect l="-1429" t="-2204" r="-779"/>
                </a:stretch>
              </a:blipFill>
            </p:spPr>
            <p:txBody>
              <a:bodyPr/>
              <a:lstStyle/>
              <a:p>
                <a:r>
                  <a:rPr lang="en-US">
                    <a:noFill/>
                  </a:rPr>
                  <a:t> </a:t>
                </a:r>
              </a:p>
            </p:txBody>
          </p:sp>
        </mc:Fallback>
      </mc:AlternateContent>
      <p:sp>
        <p:nvSpPr>
          <p:cNvPr id="4" name="Content Placeholder 3"/>
          <p:cNvSpPr>
            <a:spLocks noGrp="1"/>
          </p:cNvSpPr>
          <p:nvPr>
            <p:ph sz="half" idx="2"/>
          </p:nvPr>
        </p:nvSpPr>
        <p:spPr>
          <a:xfrm>
            <a:off x="5594122" y="2336873"/>
            <a:ext cx="5018069" cy="4424534"/>
          </a:xfrm>
        </p:spPr>
        <p:txBody>
          <a:bodyPr>
            <a:normAutofit fontScale="85000" lnSpcReduction="10000"/>
          </a:bodyPr>
          <a:lstStyle/>
          <a:p>
            <a:pPr marL="0" indent="0">
              <a:buNone/>
            </a:pPr>
            <a:r>
              <a:rPr lang="en-US" dirty="0" err="1" smtClean="0"/>
              <a:t>Menghitung</a:t>
            </a:r>
            <a:r>
              <a:rPr lang="en-US" dirty="0" smtClean="0"/>
              <a:t> </a:t>
            </a:r>
            <a:r>
              <a:rPr lang="en-US" dirty="0" err="1"/>
              <a:t>k</a:t>
            </a:r>
            <a:r>
              <a:rPr lang="en-US" dirty="0" err="1" smtClean="0"/>
              <a:t>ompleksitas</a:t>
            </a:r>
            <a:r>
              <a:rPr lang="en-US" dirty="0" smtClean="0"/>
              <a:t> </a:t>
            </a:r>
            <a:r>
              <a:rPr lang="en-US" dirty="0" err="1"/>
              <a:t>w</a:t>
            </a:r>
            <a:r>
              <a:rPr lang="en-US" dirty="0" err="1" smtClean="0"/>
              <a:t>aktu</a:t>
            </a:r>
            <a:r>
              <a:rPr lang="en-US" dirty="0" smtClean="0"/>
              <a:t> </a:t>
            </a:r>
            <a:r>
              <a:rPr lang="en-US" dirty="0" err="1" smtClean="0"/>
              <a:t>dari</a:t>
            </a:r>
            <a:r>
              <a:rPr lang="en-US" dirty="0" smtClean="0"/>
              <a:t> graph </a:t>
            </a:r>
            <a:r>
              <a:rPr lang="en-US" dirty="0" err="1" smtClean="0"/>
              <a:t>berikut</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id-ID" dirty="0"/>
              <a:t>Kami mencoba A sebagai node awal dan C sebagai node tujuan. Sehingga didapat hasil analisa algortimta djisktra seperti pada tabel berikut.</a:t>
            </a:r>
            <a:endParaRPr lang="en-US" dirty="0"/>
          </a:p>
          <a:p>
            <a:pPr marL="0" indent="0">
              <a:buNone/>
            </a:pPr>
            <a:endParaRPr lang="en-US" dirty="0" smtClean="0"/>
          </a:p>
          <a:p>
            <a:pPr marL="0" indent="0">
              <a:buNone/>
            </a:pP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650331" y="2958465"/>
            <a:ext cx="4859294" cy="2038538"/>
          </a:xfrm>
          <a:prstGeom prst="rect">
            <a:avLst/>
          </a:prstGeom>
        </p:spPr>
      </p:pic>
    </p:spTree>
    <p:extLst>
      <p:ext uri="{BB962C8B-B14F-4D97-AF65-F5344CB8AC3E}">
        <p14:creationId xmlns:p14="http://schemas.microsoft.com/office/powerpoint/2010/main" val="370093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2735403805"/>
              </p:ext>
            </p:extLst>
          </p:nvPr>
        </p:nvGraphicFramePr>
        <p:xfrm>
          <a:off x="528033" y="2007038"/>
          <a:ext cx="4572001" cy="2912690"/>
        </p:xfrm>
        <a:graphic>
          <a:graphicData uri="http://schemas.openxmlformats.org/drawingml/2006/table">
            <a:tbl>
              <a:tblPr firstRow="1" firstCol="1" bandRow="1">
                <a:tableStyleId>{5C22544A-7EE6-4342-B048-85BDC9FD1C3A}</a:tableStyleId>
              </a:tblPr>
              <a:tblGrid>
                <a:gridCol w="1945654"/>
                <a:gridCol w="484652"/>
                <a:gridCol w="487406"/>
                <a:gridCol w="487406"/>
                <a:gridCol w="588605"/>
                <a:gridCol w="578278"/>
              </a:tblGrid>
              <a:tr h="1006250">
                <a:tc>
                  <a:txBody>
                    <a:bodyPr/>
                    <a:lstStyle/>
                    <a:p>
                      <a:pPr marL="0" marR="0" algn="ctr">
                        <a:lnSpc>
                          <a:spcPct val="150000"/>
                        </a:lnSpc>
                        <a:spcBef>
                          <a:spcPts val="1200"/>
                        </a:spcBef>
                        <a:spcAft>
                          <a:spcPts val="0"/>
                        </a:spcAft>
                      </a:pPr>
                      <a:r>
                        <a:rPr lang="id-ID" sz="1200">
                          <a:effectLst/>
                        </a:rPr>
                        <a:t>Node Terkunjungi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a:effectLst/>
                        </a:rPr>
                        <a:t>Operasi dasar dilakukan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86364">
                <a:tc>
                  <a:txBody>
                    <a:bodyPr/>
                    <a:lstStyle/>
                    <a:p>
                      <a:pPr marL="0" marR="0" algn="just">
                        <a:lnSpc>
                          <a:spcPct val="150000"/>
                        </a:lnSpc>
                        <a:spcBef>
                          <a:spcPts val="1200"/>
                        </a:spcBef>
                        <a:spcAft>
                          <a:spcPts val="0"/>
                        </a:spcAft>
                      </a:pPr>
                      <a:r>
                        <a:rPr lang="id-ID"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19">
                <a:tc>
                  <a:txBody>
                    <a:bodyPr/>
                    <a:lstStyle/>
                    <a:p>
                      <a:pPr marL="0" marR="0" algn="ctr">
                        <a:lnSpc>
                          <a:spcPct val="150000"/>
                        </a:lnSpc>
                        <a:spcBef>
                          <a:spcPts val="0"/>
                        </a:spcBef>
                        <a:spcAft>
                          <a:spcPts val="0"/>
                        </a:spcAft>
                      </a:pPr>
                      <a:r>
                        <a:rPr lang="id-ID"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19">
                <a:tc>
                  <a:txBody>
                    <a:bodyPr/>
                    <a:lstStyle/>
                    <a:p>
                      <a:pPr marL="0" marR="0" algn="ctr">
                        <a:lnSpc>
                          <a:spcPct val="150000"/>
                        </a:lnSpc>
                        <a:spcBef>
                          <a:spcPts val="0"/>
                        </a:spcBef>
                        <a:spcAft>
                          <a:spcPts val="0"/>
                        </a:spcAft>
                      </a:pPr>
                      <a:r>
                        <a:rPr lang="id-ID" sz="1200">
                          <a:effectLst/>
                        </a:rPr>
                        <a: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19">
                <a:tc>
                  <a:txBody>
                    <a:bodyPr/>
                    <a:lstStyle/>
                    <a:p>
                      <a:pPr marL="0" marR="0" algn="ctr">
                        <a:lnSpc>
                          <a:spcPct val="150000"/>
                        </a:lnSpc>
                        <a:spcBef>
                          <a:spcPts val="0"/>
                        </a:spcBef>
                        <a:spcAft>
                          <a:spcPts val="0"/>
                        </a:spcAft>
                      </a:pPr>
                      <a:r>
                        <a:rPr lang="id-ID" sz="1200">
                          <a:effectLst/>
                        </a:rPr>
                        <a:t>{A,B,D}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19">
                <a:tc>
                  <a:txBody>
                    <a:bodyPr/>
                    <a:lstStyle/>
                    <a:p>
                      <a:pPr marL="0" marR="0" algn="ctr">
                        <a:lnSpc>
                          <a:spcPct val="150000"/>
                        </a:lnSpc>
                        <a:spcBef>
                          <a:spcPts val="0"/>
                        </a:spcBef>
                        <a:spcAft>
                          <a:spcPts val="0"/>
                        </a:spcAft>
                      </a:pPr>
                      <a:r>
                        <a:rPr lang="id-ID" sz="1200">
                          <a:effectLst/>
                        </a:rPr>
                        <a:t>{A,B,D,C}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id-ID"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d-ID"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5336545" y="1976264"/>
                <a:ext cx="5095341" cy="4347263"/>
              </a:xfrm>
            </p:spPr>
            <p:txBody>
              <a:bodyPr>
                <a:normAutofit/>
              </a:bodyPr>
              <a:lstStyle/>
              <a:p>
                <a:pPr marL="0" indent="0">
                  <a:buNone/>
                </a:pPr>
                <a:r>
                  <a:rPr lang="id-ID" sz="2000" dirty="0"/>
                  <a:t>Berdasarkan tabel </a:t>
                </a:r>
                <a:r>
                  <a:rPr lang="id-ID" sz="2000" dirty="0" smtClean="0"/>
                  <a:t>di</a:t>
                </a:r>
                <a:r>
                  <a:rPr lang="en-US" sz="2000" dirty="0" err="1" smtClean="0"/>
                  <a:t>samping</a:t>
                </a:r>
                <a:r>
                  <a:rPr lang="id-ID" sz="2000" dirty="0" smtClean="0"/>
                  <a:t> </a:t>
                </a:r>
                <a:r>
                  <a:rPr lang="id-ID" sz="2000" dirty="0"/>
                  <a:t>maka didapat</a:t>
                </a:r>
                <a:endParaRPr lang="en-US" sz="2000" dirty="0"/>
              </a:p>
              <a:p>
                <a:pPr marL="0" indent="0">
                  <a:buNone/>
                </a:pPr>
                <a14:m>
                  <m:oMath xmlns:m="http://schemas.openxmlformats.org/officeDocument/2006/math">
                    <m:r>
                      <a:rPr lang="id-ID" sz="2000" i="1"/>
                      <m:t>𝑇</m:t>
                    </m:r>
                    <m:d>
                      <m:dPr>
                        <m:ctrlPr>
                          <a:rPr lang="en-US" sz="2000" i="1"/>
                        </m:ctrlPr>
                      </m:dPr>
                      <m:e>
                        <m:r>
                          <a:rPr lang="id-ID" sz="2000" i="1"/>
                          <m:t>𝑛</m:t>
                        </m:r>
                      </m:e>
                    </m:d>
                    <m:r>
                      <a:rPr lang="id-ID" sz="2000" i="1"/>
                      <m:t>=</m:t>
                    </m:r>
                    <m:f>
                      <m:fPr>
                        <m:ctrlPr>
                          <a:rPr lang="en-US" sz="2000" i="1"/>
                        </m:ctrlPr>
                      </m:fPr>
                      <m:num>
                        <m:r>
                          <a:rPr lang="id-ID" sz="2000" i="1"/>
                          <m:t>4−4+1</m:t>
                        </m:r>
                      </m:num>
                      <m:den>
                        <m:r>
                          <a:rPr lang="id-ID" sz="2000" i="1"/>
                          <m:t>4</m:t>
                        </m:r>
                      </m:den>
                    </m:f>
                    <m:r>
                      <a:rPr lang="id-ID" sz="2000" i="1"/>
                      <m:t>= </m:t>
                    </m:r>
                    <m:f>
                      <m:fPr>
                        <m:ctrlPr>
                          <a:rPr lang="en-US" sz="2000" i="1"/>
                        </m:ctrlPr>
                      </m:fPr>
                      <m:num>
                        <m:r>
                          <a:rPr lang="id-ID" sz="2000" i="1"/>
                          <m:t>1</m:t>
                        </m:r>
                      </m:num>
                      <m:den>
                        <m:r>
                          <a:rPr lang="id-ID" sz="2000" i="1"/>
                          <m:t>4</m:t>
                        </m:r>
                      </m:den>
                    </m:f>
                  </m:oMath>
                </a14:m>
                <a:r>
                  <a:rPr lang="id-ID" sz="2000" dirty="0"/>
                  <a:t>  untuk membuktikan T(n) € O(</a:t>
                </a:r>
                <a14:m>
                  <m:oMath xmlns:m="http://schemas.openxmlformats.org/officeDocument/2006/math">
                    <m:sSup>
                      <m:sSupPr>
                        <m:ctrlPr>
                          <a:rPr lang="en-US" sz="2000" i="1"/>
                        </m:ctrlPr>
                      </m:sSupPr>
                      <m:e>
                        <m:r>
                          <a:rPr lang="id-ID" sz="2000" i="1"/>
                          <m:t>𝑛</m:t>
                        </m:r>
                      </m:e>
                      <m:sup>
                        <m:r>
                          <a:rPr lang="id-ID" sz="2000" i="1"/>
                          <m:t>2</m:t>
                        </m:r>
                      </m:sup>
                    </m:sSup>
                    <m:r>
                      <a:rPr lang="id-ID" sz="2000" i="1"/>
                      <m:t>)</m:t>
                    </m:r>
                  </m:oMath>
                </a14:m>
                <a:r>
                  <a:rPr lang="id-ID" sz="2000" dirty="0"/>
                  <a:t> maka perlu dibuktikan T(n) ≤ cf(n). Maka f(n) = </a:t>
                </a:r>
                <a14:m>
                  <m:oMath xmlns:m="http://schemas.openxmlformats.org/officeDocument/2006/math">
                    <m:sSup>
                      <m:sSupPr>
                        <m:ctrlPr>
                          <a:rPr lang="en-US" sz="2000" i="1"/>
                        </m:ctrlPr>
                      </m:sSupPr>
                      <m:e>
                        <m:r>
                          <a:rPr lang="id-ID" sz="2000" i="1"/>
                          <m:t>𝑛</m:t>
                        </m:r>
                      </m:e>
                      <m:sup>
                        <m:r>
                          <a:rPr lang="id-ID" sz="2000" i="1"/>
                          <m:t>2</m:t>
                        </m:r>
                      </m:sup>
                    </m:sSup>
                  </m:oMath>
                </a14:m>
                <a:r>
                  <a:rPr lang="id-ID" sz="2000" dirty="0"/>
                  <a:t>, misal c = 3 sehingga cf(n) = 3</a:t>
                </a:r>
                <a14:m>
                  <m:oMath xmlns:m="http://schemas.openxmlformats.org/officeDocument/2006/math">
                    <m:sSup>
                      <m:sSupPr>
                        <m:ctrlPr>
                          <a:rPr lang="en-US" sz="2000" i="1"/>
                        </m:ctrlPr>
                      </m:sSupPr>
                      <m:e>
                        <m:r>
                          <a:rPr lang="id-ID" sz="2000" i="1"/>
                          <m:t>𝑛</m:t>
                        </m:r>
                      </m:e>
                      <m:sup>
                        <m:r>
                          <a:rPr lang="id-ID" sz="2000" i="1"/>
                          <m:t>2</m:t>
                        </m:r>
                      </m:sup>
                    </m:sSup>
                  </m:oMath>
                </a14:m>
                <a:r>
                  <a:rPr lang="id-ID" sz="2000" dirty="0"/>
                  <a:t> artinya kita buktikan T(n) ≤ 3</a:t>
                </a:r>
                <a14:m>
                  <m:oMath xmlns:m="http://schemas.openxmlformats.org/officeDocument/2006/math">
                    <m:sSup>
                      <m:sSupPr>
                        <m:ctrlPr>
                          <a:rPr lang="en-US" sz="2000" i="1"/>
                        </m:ctrlPr>
                      </m:sSupPr>
                      <m:e>
                        <m:r>
                          <a:rPr lang="id-ID" sz="2000" i="1"/>
                          <m:t>𝑛</m:t>
                        </m:r>
                      </m:e>
                      <m:sup>
                        <m:r>
                          <a:rPr lang="id-ID" sz="2000" i="1"/>
                          <m:t>2</m:t>
                        </m:r>
                      </m:sup>
                    </m:sSup>
                  </m:oMath>
                </a14:m>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id-ID" sz="2000" dirty="0" smtClean="0"/>
                  <a:t>Dari </a:t>
                </a:r>
                <a:r>
                  <a:rPr lang="id-ID" sz="2000" dirty="0"/>
                  <a:t>hasil tabel diatas terbukti T(n) ≤ cf(n) sehingga terbukti juga T(n) € O(</a:t>
                </a:r>
                <a14:m>
                  <m:oMath xmlns:m="http://schemas.openxmlformats.org/officeDocument/2006/math">
                    <m:sSup>
                      <m:sSupPr>
                        <m:ctrlPr>
                          <a:rPr lang="en-US" sz="2000" i="1"/>
                        </m:ctrlPr>
                      </m:sSupPr>
                      <m:e>
                        <m:r>
                          <a:rPr lang="id-ID" sz="2000" i="1"/>
                          <m:t>𝑛</m:t>
                        </m:r>
                      </m:e>
                      <m:sup>
                        <m:r>
                          <a:rPr lang="id-ID" sz="2000" i="1"/>
                          <m:t>2</m:t>
                        </m:r>
                      </m:sup>
                    </m:sSup>
                    <m:r>
                      <a:rPr lang="id-ID" sz="2000" i="1"/>
                      <m:t>)</m:t>
                    </m:r>
                  </m:oMath>
                </a14:m>
                <a:r>
                  <a:rPr lang="id-ID" sz="2000" dirty="0"/>
                  <a:t>.</a:t>
                </a:r>
                <a:endParaRPr lang="en-US" sz="2000" dirty="0"/>
              </a:p>
              <a:p>
                <a:pPr marL="0" indent="0">
                  <a:buNone/>
                </a:pPr>
                <a:endParaRPr lang="en-US" sz="2000"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5336545" y="1976264"/>
                <a:ext cx="5095341" cy="4347263"/>
              </a:xfrm>
              <a:blipFill rotWithShape="0">
                <a:blip r:embed="rId2"/>
                <a:stretch>
                  <a:fillRect l="-1196" t="-1543" r="-20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098726604"/>
                  </p:ext>
                </p:extLst>
              </p:nvPr>
            </p:nvGraphicFramePr>
            <p:xfrm>
              <a:off x="5898525" y="3909735"/>
              <a:ext cx="3786388" cy="1113026"/>
            </p:xfrm>
            <a:graphic>
              <a:graphicData uri="http://schemas.openxmlformats.org/drawingml/2006/table">
                <a:tbl>
                  <a:tblPr firstRow="1" firstCol="1" bandRow="1">
                    <a:tableStyleId>{5C22544A-7EE6-4342-B048-85BDC9FD1C3A}</a:tableStyleId>
                  </a:tblPr>
                  <a:tblGrid>
                    <a:gridCol w="1228292"/>
                    <a:gridCol w="1279048"/>
                    <a:gridCol w="1279048"/>
                  </a:tblGrid>
                  <a:tr h="363814">
                    <a:tc>
                      <a:txBody>
                        <a:bodyPr/>
                        <a:lstStyle/>
                        <a:p>
                          <a:pPr marL="0" marR="0" algn="ctr">
                            <a:lnSpc>
                              <a:spcPct val="150000"/>
                            </a:lnSpc>
                            <a:spcBef>
                              <a:spcPts val="1200"/>
                            </a:spcBef>
                            <a:spcAft>
                              <a:spcPts val="0"/>
                            </a:spcAft>
                            <a:tabLst>
                              <a:tab pos="3315970" algn="ctr"/>
                            </a:tabLst>
                          </a:pPr>
                          <a:r>
                            <a:rPr lang="id-ID"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tabLst>
                              <a:tab pos="3315970" algn="ctr"/>
                            </a:tabLst>
                          </a:pPr>
                          <a:r>
                            <a:rPr lang="id-ID" sz="1200">
                              <a:effectLs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tabLst>
                              <a:tab pos="3315970" algn="ctr"/>
                            </a:tabLst>
                          </a:pPr>
                          <a:r>
                            <a:rPr lang="id-ID" sz="1200">
                              <a:effectLst/>
                            </a:rPr>
                            <a:t>3</a:t>
                          </a:r>
                          <a14:m>
                            <m:oMath xmlns:m="http://schemas.openxmlformats.org/officeDocument/2006/math">
                              <m:sSup>
                                <m:sSupPr>
                                  <m:ctrlPr>
                                    <a:rPr lang="en-US" sz="1200">
                                      <a:effectLst/>
                                    </a:rPr>
                                  </m:ctrlPr>
                                </m:sSupPr>
                                <m:e>
                                  <m:r>
                                    <a:rPr lang="id-ID" sz="1200">
                                      <a:effectLst/>
                                    </a:rPr>
                                    <m:t>𝑛</m:t>
                                  </m:r>
                                </m:e>
                                <m:sup>
                                  <m:r>
                                    <a:rPr lang="id-ID" sz="1200">
                                      <a:effectLst/>
                                    </a:rPr>
                                    <m:t>2</m:t>
                                  </m:r>
                                </m:sup>
                              </m:sSup>
                            </m:oMath>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9212">
                    <a:tc>
                      <a:txBody>
                        <a:bodyPr/>
                        <a:lstStyle/>
                        <a:p>
                          <a:pPr marL="0" marR="0" algn="ctr">
                            <a:lnSpc>
                              <a:spcPct val="150000"/>
                            </a:lnSpc>
                            <a:spcBef>
                              <a:spcPts val="1200"/>
                            </a:spcBef>
                            <a:spcAft>
                              <a:spcPts val="0"/>
                            </a:spcAft>
                            <a:tabLst>
                              <a:tab pos="3315970" algn="ctr"/>
                            </a:tabLst>
                          </a:pPr>
                          <a:r>
                            <a:rPr lang="id-ID"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tabLst>
                              <a:tab pos="3315970" algn="ctr"/>
                            </a:tabLst>
                          </a:pPr>
                          <a14:m>
                            <m:oMathPara xmlns:m="http://schemas.openxmlformats.org/officeDocument/2006/math">
                              <m:oMathParaPr>
                                <m:jc m:val="centerGroup"/>
                              </m:oMathParaPr>
                              <m:oMath xmlns:m="http://schemas.openxmlformats.org/officeDocument/2006/math">
                                <m:f>
                                  <m:fPr>
                                    <m:ctrlPr>
                                      <a:rPr lang="en-US" sz="1200">
                                        <a:effectLst/>
                                      </a:rPr>
                                    </m:ctrlPr>
                                  </m:fPr>
                                  <m:num>
                                    <m:r>
                                      <a:rPr lang="id-ID" sz="1200">
                                        <a:effectLst/>
                                      </a:rPr>
                                      <m:t>1</m:t>
                                    </m:r>
                                  </m:num>
                                  <m:den>
                                    <m:r>
                                      <a:rPr lang="id-ID" sz="1200">
                                        <a:effectLst/>
                                      </a:rPr>
                                      <m:t>4</m:t>
                                    </m:r>
                                  </m:den>
                                </m:f>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tabLst>
                              <a:tab pos="190500" algn="l"/>
                              <a:tab pos="291465" algn="ctr"/>
                              <a:tab pos="3315970" algn="ctr"/>
                            </a:tabLst>
                          </a:pPr>
                          <a:r>
                            <a:rPr lang="id-ID" sz="1200" dirty="0">
                              <a:effectLst/>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098726604"/>
                  </p:ext>
                </p:extLst>
              </p:nvPr>
            </p:nvGraphicFramePr>
            <p:xfrm>
              <a:off x="5898525" y="3909735"/>
              <a:ext cx="3786388" cy="1113026"/>
            </p:xfrm>
            <a:graphic>
              <a:graphicData uri="http://schemas.openxmlformats.org/drawingml/2006/table">
                <a:tbl>
                  <a:tblPr firstRow="1" firstCol="1" bandRow="1">
                    <a:tableStyleId>{5C22544A-7EE6-4342-B048-85BDC9FD1C3A}</a:tableStyleId>
                  </a:tblPr>
                  <a:tblGrid>
                    <a:gridCol w="1228292"/>
                    <a:gridCol w="1279048"/>
                    <a:gridCol w="1279048"/>
                  </a:tblGrid>
                  <a:tr h="363814">
                    <a:tc>
                      <a:txBody>
                        <a:bodyPr/>
                        <a:lstStyle/>
                        <a:p>
                          <a:pPr marL="0" marR="0" algn="ctr">
                            <a:lnSpc>
                              <a:spcPct val="150000"/>
                            </a:lnSpc>
                            <a:spcBef>
                              <a:spcPts val="1200"/>
                            </a:spcBef>
                            <a:spcAft>
                              <a:spcPts val="0"/>
                            </a:spcAft>
                            <a:tabLst>
                              <a:tab pos="3315970" algn="ctr"/>
                            </a:tabLst>
                          </a:pPr>
                          <a:r>
                            <a:rPr lang="id-ID"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0"/>
                            </a:spcAft>
                            <a:tabLst>
                              <a:tab pos="3315970" algn="ctr"/>
                            </a:tabLst>
                          </a:pPr>
                          <a:r>
                            <a:rPr lang="id-ID" sz="1200">
                              <a:effectLst/>
                            </a:rPr>
                            <a:t>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96667" t="-1667" r="-1905" b="-210000"/>
                          </a:stretch>
                        </a:blipFill>
                      </a:tcPr>
                    </a:tc>
                  </a:tr>
                  <a:tr h="749212">
                    <a:tc>
                      <a:txBody>
                        <a:bodyPr/>
                        <a:lstStyle/>
                        <a:p>
                          <a:pPr marL="0" marR="0" algn="ctr">
                            <a:lnSpc>
                              <a:spcPct val="150000"/>
                            </a:lnSpc>
                            <a:spcBef>
                              <a:spcPts val="1200"/>
                            </a:spcBef>
                            <a:spcAft>
                              <a:spcPts val="0"/>
                            </a:spcAft>
                            <a:tabLst>
                              <a:tab pos="3315970" algn="ctr"/>
                            </a:tabLst>
                          </a:pPr>
                          <a:r>
                            <a:rPr lang="id-ID"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96667" t="-49593" r="-101905" b="-2439"/>
                          </a:stretch>
                        </a:blipFill>
                      </a:tcPr>
                    </a:tc>
                    <a:tc>
                      <a:txBody>
                        <a:bodyPr/>
                        <a:lstStyle/>
                        <a:p>
                          <a:pPr marL="0" marR="0" algn="ctr">
                            <a:lnSpc>
                              <a:spcPct val="150000"/>
                            </a:lnSpc>
                            <a:spcBef>
                              <a:spcPts val="1200"/>
                            </a:spcBef>
                            <a:spcAft>
                              <a:spcPts val="0"/>
                            </a:spcAft>
                            <a:tabLst>
                              <a:tab pos="190500" algn="l"/>
                              <a:tab pos="291465" algn="ctr"/>
                              <a:tab pos="3315970" algn="ctr"/>
                            </a:tabLst>
                          </a:pPr>
                          <a:r>
                            <a:rPr lang="id-ID" sz="1200" dirty="0">
                              <a:effectLst/>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744547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1654</TotalTime>
  <Words>961</Words>
  <Application>Microsoft Office PowerPoint</Application>
  <PresentationFormat>Widescreen</PresentationFormat>
  <Paragraphs>256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Berlin</vt:lpstr>
      <vt:lpstr>TUGAS BESAR DASAR ANALISIS DAN ALGORITMA PROGRAM ALGORIMA DJIKSTRA</vt:lpstr>
      <vt:lpstr>PENGENALAN APLIKASI PROGRAM </vt:lpstr>
      <vt:lpstr>FUNGSIONALITAS APLIKASI</vt:lpstr>
      <vt:lpstr>Hasil Running Program</vt:lpstr>
      <vt:lpstr>ANALISA KOMPLEKSITAS</vt:lpstr>
      <vt:lpstr> Best Case</vt:lpstr>
      <vt:lpstr>Worst Case</vt:lpstr>
      <vt:lpstr>Kompleksitas Waktu</vt:lpstr>
      <vt:lpstr>PowerPoint Presentation</vt:lpstr>
      <vt:lpstr>PENJELASAN ALGORITMA</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DASAR ANALISIS DAN ALGORITMA PROGRAM ALGORIMA DJIKSTRA</dc:title>
  <dc:creator>Reyhan Alkadri</dc:creator>
  <cp:lastModifiedBy>Reyhan Alkadri</cp:lastModifiedBy>
  <cp:revision>19</cp:revision>
  <dcterms:created xsi:type="dcterms:W3CDTF">2018-04-29T10:05:19Z</dcterms:created>
  <dcterms:modified xsi:type="dcterms:W3CDTF">2018-04-30T13:40:18Z</dcterms:modified>
</cp:coreProperties>
</file>