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42062400" cy="32004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83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83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83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83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83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83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83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83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83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b="def" i="def"/>
      <a:tcStyle>
        <a:tcBdr/>
        <a:fill>
          <a:solidFill>
            <a:srgbClr val="F3F9F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hape 24"/>
          <p:cNvSpPr/>
          <p:nvPr>
            <p:ph type="sldImg"/>
          </p:nvPr>
        </p:nvSpPr>
        <p:spPr>
          <a:xfrm>
            <a:off x="1143000" y="685800"/>
            <a:ext cx="4572000" cy="3429000"/>
          </a:xfrm>
          <a:prstGeom prst="rect">
            <a:avLst/>
          </a:prstGeom>
        </p:spPr>
        <p:txBody>
          <a:bodyPr/>
          <a:lstStyle/>
          <a:p>
            <a:pPr/>
          </a:p>
        </p:txBody>
      </p:sp>
      <p:sp>
        <p:nvSpPr>
          <p:cNvPr id="25" name="Shape 2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Helvetica Neue"/>
      </a:defRPr>
    </a:lvl1pPr>
    <a:lvl2pPr indent="228600" latinLnBrk="0">
      <a:defRPr>
        <a:latin typeface="+mn-lt"/>
        <a:ea typeface="+mn-ea"/>
        <a:cs typeface="+mn-cs"/>
        <a:sym typeface="Helvetica Neue"/>
      </a:defRPr>
    </a:lvl2pPr>
    <a:lvl3pPr indent="457200" latinLnBrk="0">
      <a:defRPr>
        <a:latin typeface="+mn-lt"/>
        <a:ea typeface="+mn-ea"/>
        <a:cs typeface="+mn-cs"/>
        <a:sym typeface="Helvetica Neue"/>
      </a:defRPr>
    </a:lvl3pPr>
    <a:lvl4pPr indent="685800" latinLnBrk="0">
      <a:defRPr>
        <a:latin typeface="+mn-lt"/>
        <a:ea typeface="+mn-ea"/>
        <a:cs typeface="+mn-cs"/>
        <a:sym typeface="Helvetica Neue"/>
      </a:defRPr>
    </a:lvl4pPr>
    <a:lvl5pPr indent="914400" latinLnBrk="0">
      <a:defRPr>
        <a:latin typeface="+mn-lt"/>
        <a:ea typeface="+mn-ea"/>
        <a:cs typeface="+mn-cs"/>
        <a:sym typeface="Helvetica Neue"/>
      </a:defRPr>
    </a:lvl5pPr>
    <a:lvl6pPr indent="1143000" latinLnBrk="0">
      <a:defRPr>
        <a:latin typeface="+mn-lt"/>
        <a:ea typeface="+mn-ea"/>
        <a:cs typeface="+mn-cs"/>
        <a:sym typeface="Helvetica Neue"/>
      </a:defRPr>
    </a:lvl6pPr>
    <a:lvl7pPr indent="1371600" latinLnBrk="0">
      <a:defRPr>
        <a:latin typeface="+mn-lt"/>
        <a:ea typeface="+mn-ea"/>
        <a:cs typeface="+mn-cs"/>
        <a:sym typeface="Helvetica Neue"/>
      </a:defRPr>
    </a:lvl7pPr>
    <a:lvl8pPr indent="1600200" latinLnBrk="0">
      <a:defRPr>
        <a:latin typeface="+mn-lt"/>
        <a:ea typeface="+mn-ea"/>
        <a:cs typeface="+mn-cs"/>
        <a:sym typeface="Helvetica Neue"/>
      </a:defRPr>
    </a:lvl8pPr>
    <a:lvl9pPr indent="1828800" latinLnBrk="0">
      <a:defRPr>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1" name="Shape 1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Default 0">
    <p:spTree>
      <p:nvGrpSpPr>
        <p:cNvPr id="1" name=""/>
        <p:cNvGrpSpPr/>
        <p:nvPr/>
      </p:nvGrpSpPr>
      <p:grpSpPr>
        <a:xfrm>
          <a:off x="0" y="0"/>
          <a:ext cx="0" cy="0"/>
          <a:chOff x="0" y="0"/>
          <a:chExt cx="0" cy="0"/>
        </a:xfrm>
      </p:grpSpPr>
      <p:sp>
        <p:nvSpPr>
          <p:cNvPr id="18" name="Shape 1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6302057" y="3593041"/>
            <a:ext cx="33649922" cy="7786159"/>
          </a:xfrm>
          <a:prstGeom prst="rect">
            <a:avLst/>
          </a:prstGeom>
          <a:ln w="12700">
            <a:miter lim="400000"/>
          </a:ln>
          <a:extLst>
            <a:ext uri="{C572A759-6A51-4108-AA02-DFA0A04FC94B}">
              <ma14:wrappingTextBoxFlag xmlns:ma14="http://schemas.microsoft.com/office/mac/drawingml/2011/main" val="1"/>
            </a:ext>
          </a:extLst>
        </p:spPr>
        <p:txBody>
          <a:bodyPr lIns="211613" tIns="211613" rIns="211613" bIns="211613" anchor="ctr"/>
          <a:lstStyle/>
          <a:p>
            <a:pPr/>
            <a:r>
              <a:t>Title Text</a:t>
            </a:r>
          </a:p>
        </p:txBody>
      </p:sp>
      <p:sp>
        <p:nvSpPr>
          <p:cNvPr id="3" name="Shape 3"/>
          <p:cNvSpPr/>
          <p:nvPr>
            <p:ph type="body" idx="1"/>
          </p:nvPr>
        </p:nvSpPr>
        <p:spPr>
          <a:xfrm>
            <a:off x="23477537" y="11379200"/>
            <a:ext cx="16474440" cy="20624800"/>
          </a:xfrm>
          <a:prstGeom prst="rect">
            <a:avLst/>
          </a:prstGeom>
          <a:ln w="12700">
            <a:miter lim="400000"/>
          </a:ln>
          <a:extLst>
            <a:ext uri="{C572A759-6A51-4108-AA02-DFA0A04FC94B}">
              <ma14:wrappingTextBoxFlag xmlns:ma14="http://schemas.microsoft.com/office/mac/drawingml/2011/main" val="1"/>
            </a:ext>
          </a:extLst>
        </p:spPr>
        <p:txBody>
          <a:bodyPr lIns="211613" tIns="211613" rIns="211613" bIns="211613"/>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38604827" y="29144912"/>
            <a:ext cx="1354136" cy="1348723"/>
          </a:xfrm>
          <a:prstGeom prst="rect">
            <a:avLst/>
          </a:prstGeom>
          <a:ln w="12700">
            <a:miter lim="400000"/>
          </a:ln>
        </p:spPr>
        <p:txBody>
          <a:bodyPr wrap="none" lIns="211613" tIns="211613" rIns="211613" bIns="211613">
            <a:spAutoFit/>
          </a:bodyPr>
          <a:lstStyle>
            <a:lvl1pPr algn="r">
              <a:defRPr sz="6500">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transition xmlns:p14="http://schemas.microsoft.com/office/powerpoint/2010/main" spd="med" advClick="1"/>
  <p:txStyles>
    <p:titleStyle>
      <a:lvl1pPr marL="0" marR="0" indent="0" algn="ctr" defTabSz="4232275" rtl="0" latinLnBrk="0">
        <a:lnSpc>
          <a:spcPct val="100000"/>
        </a:lnSpc>
        <a:spcBef>
          <a:spcPts val="0"/>
        </a:spcBef>
        <a:spcAft>
          <a:spcPts val="0"/>
        </a:spcAft>
        <a:buClrTx/>
        <a:buSzTx/>
        <a:buFontTx/>
        <a:buNone/>
        <a:tabLst/>
        <a:defRPr b="0" baseline="0" cap="none" i="0" spc="0" strike="noStrike" sz="20400" u="none">
          <a:ln>
            <a:noFill/>
          </a:ln>
          <a:solidFill>
            <a:srgbClr val="000000"/>
          </a:solidFill>
          <a:uFillTx/>
          <a:latin typeface="Arial"/>
          <a:ea typeface="Arial"/>
          <a:cs typeface="Arial"/>
          <a:sym typeface="Arial"/>
        </a:defRPr>
      </a:lvl1pPr>
      <a:lvl2pPr marL="0" marR="0" indent="0" algn="ctr" defTabSz="4232275" rtl="0" latinLnBrk="0">
        <a:lnSpc>
          <a:spcPct val="100000"/>
        </a:lnSpc>
        <a:spcBef>
          <a:spcPts val="0"/>
        </a:spcBef>
        <a:spcAft>
          <a:spcPts val="0"/>
        </a:spcAft>
        <a:buClrTx/>
        <a:buSzTx/>
        <a:buFontTx/>
        <a:buNone/>
        <a:tabLst/>
        <a:defRPr b="0" baseline="0" cap="none" i="0" spc="0" strike="noStrike" sz="20400" u="none">
          <a:ln>
            <a:noFill/>
          </a:ln>
          <a:solidFill>
            <a:srgbClr val="000000"/>
          </a:solidFill>
          <a:uFillTx/>
          <a:latin typeface="Arial"/>
          <a:ea typeface="Arial"/>
          <a:cs typeface="Arial"/>
          <a:sym typeface="Arial"/>
        </a:defRPr>
      </a:lvl2pPr>
      <a:lvl3pPr marL="0" marR="0" indent="0" algn="ctr" defTabSz="4232275" rtl="0" latinLnBrk="0">
        <a:lnSpc>
          <a:spcPct val="100000"/>
        </a:lnSpc>
        <a:spcBef>
          <a:spcPts val="0"/>
        </a:spcBef>
        <a:spcAft>
          <a:spcPts val="0"/>
        </a:spcAft>
        <a:buClrTx/>
        <a:buSzTx/>
        <a:buFontTx/>
        <a:buNone/>
        <a:tabLst/>
        <a:defRPr b="0" baseline="0" cap="none" i="0" spc="0" strike="noStrike" sz="20400" u="none">
          <a:ln>
            <a:noFill/>
          </a:ln>
          <a:solidFill>
            <a:srgbClr val="000000"/>
          </a:solidFill>
          <a:uFillTx/>
          <a:latin typeface="Arial"/>
          <a:ea typeface="Arial"/>
          <a:cs typeface="Arial"/>
          <a:sym typeface="Arial"/>
        </a:defRPr>
      </a:lvl3pPr>
      <a:lvl4pPr marL="0" marR="0" indent="0" algn="ctr" defTabSz="4232275" rtl="0" latinLnBrk="0">
        <a:lnSpc>
          <a:spcPct val="100000"/>
        </a:lnSpc>
        <a:spcBef>
          <a:spcPts val="0"/>
        </a:spcBef>
        <a:spcAft>
          <a:spcPts val="0"/>
        </a:spcAft>
        <a:buClrTx/>
        <a:buSzTx/>
        <a:buFontTx/>
        <a:buNone/>
        <a:tabLst/>
        <a:defRPr b="0" baseline="0" cap="none" i="0" spc="0" strike="noStrike" sz="20400" u="none">
          <a:ln>
            <a:noFill/>
          </a:ln>
          <a:solidFill>
            <a:srgbClr val="000000"/>
          </a:solidFill>
          <a:uFillTx/>
          <a:latin typeface="Arial"/>
          <a:ea typeface="Arial"/>
          <a:cs typeface="Arial"/>
          <a:sym typeface="Arial"/>
        </a:defRPr>
      </a:lvl4pPr>
      <a:lvl5pPr marL="0" marR="0" indent="0" algn="ctr" defTabSz="4232275" rtl="0" latinLnBrk="0">
        <a:lnSpc>
          <a:spcPct val="100000"/>
        </a:lnSpc>
        <a:spcBef>
          <a:spcPts val="0"/>
        </a:spcBef>
        <a:spcAft>
          <a:spcPts val="0"/>
        </a:spcAft>
        <a:buClrTx/>
        <a:buSzTx/>
        <a:buFontTx/>
        <a:buNone/>
        <a:tabLst/>
        <a:defRPr b="0" baseline="0" cap="none" i="0" spc="0" strike="noStrike" sz="20400" u="none">
          <a:ln>
            <a:noFill/>
          </a:ln>
          <a:solidFill>
            <a:srgbClr val="000000"/>
          </a:solidFill>
          <a:uFillTx/>
          <a:latin typeface="Arial"/>
          <a:ea typeface="Arial"/>
          <a:cs typeface="Arial"/>
          <a:sym typeface="Arial"/>
        </a:defRPr>
      </a:lvl5pPr>
      <a:lvl6pPr marL="0" marR="0" indent="0" algn="ctr" defTabSz="4232275" rtl="0" latinLnBrk="0">
        <a:lnSpc>
          <a:spcPct val="100000"/>
        </a:lnSpc>
        <a:spcBef>
          <a:spcPts val="0"/>
        </a:spcBef>
        <a:spcAft>
          <a:spcPts val="0"/>
        </a:spcAft>
        <a:buClrTx/>
        <a:buSzTx/>
        <a:buFontTx/>
        <a:buNone/>
        <a:tabLst/>
        <a:defRPr b="0" baseline="0" cap="none" i="0" spc="0" strike="noStrike" sz="20400" u="none">
          <a:ln>
            <a:noFill/>
          </a:ln>
          <a:solidFill>
            <a:srgbClr val="000000"/>
          </a:solidFill>
          <a:uFillTx/>
          <a:latin typeface="Arial"/>
          <a:ea typeface="Arial"/>
          <a:cs typeface="Arial"/>
          <a:sym typeface="Arial"/>
        </a:defRPr>
      </a:lvl6pPr>
      <a:lvl7pPr marL="0" marR="0" indent="0" algn="ctr" defTabSz="4232275" rtl="0" latinLnBrk="0">
        <a:lnSpc>
          <a:spcPct val="100000"/>
        </a:lnSpc>
        <a:spcBef>
          <a:spcPts val="0"/>
        </a:spcBef>
        <a:spcAft>
          <a:spcPts val="0"/>
        </a:spcAft>
        <a:buClrTx/>
        <a:buSzTx/>
        <a:buFontTx/>
        <a:buNone/>
        <a:tabLst/>
        <a:defRPr b="0" baseline="0" cap="none" i="0" spc="0" strike="noStrike" sz="20400" u="none">
          <a:ln>
            <a:noFill/>
          </a:ln>
          <a:solidFill>
            <a:srgbClr val="000000"/>
          </a:solidFill>
          <a:uFillTx/>
          <a:latin typeface="Arial"/>
          <a:ea typeface="Arial"/>
          <a:cs typeface="Arial"/>
          <a:sym typeface="Arial"/>
        </a:defRPr>
      </a:lvl7pPr>
      <a:lvl8pPr marL="0" marR="0" indent="0" algn="ctr" defTabSz="4232275" rtl="0" latinLnBrk="0">
        <a:lnSpc>
          <a:spcPct val="100000"/>
        </a:lnSpc>
        <a:spcBef>
          <a:spcPts val="0"/>
        </a:spcBef>
        <a:spcAft>
          <a:spcPts val="0"/>
        </a:spcAft>
        <a:buClrTx/>
        <a:buSzTx/>
        <a:buFontTx/>
        <a:buNone/>
        <a:tabLst/>
        <a:defRPr b="0" baseline="0" cap="none" i="0" spc="0" strike="noStrike" sz="20400" u="none">
          <a:ln>
            <a:noFill/>
          </a:ln>
          <a:solidFill>
            <a:srgbClr val="000000"/>
          </a:solidFill>
          <a:uFillTx/>
          <a:latin typeface="Arial"/>
          <a:ea typeface="Arial"/>
          <a:cs typeface="Arial"/>
          <a:sym typeface="Arial"/>
        </a:defRPr>
      </a:lvl8pPr>
      <a:lvl9pPr marL="0" marR="0" indent="0" algn="ctr" defTabSz="4232275" rtl="0" latinLnBrk="0">
        <a:lnSpc>
          <a:spcPct val="100000"/>
        </a:lnSpc>
        <a:spcBef>
          <a:spcPts val="0"/>
        </a:spcBef>
        <a:spcAft>
          <a:spcPts val="0"/>
        </a:spcAft>
        <a:buClrTx/>
        <a:buSzTx/>
        <a:buFontTx/>
        <a:buNone/>
        <a:tabLst/>
        <a:defRPr b="0" baseline="0" cap="none" i="0" spc="0" strike="noStrike" sz="20400" u="none">
          <a:ln>
            <a:noFill/>
          </a:ln>
          <a:solidFill>
            <a:srgbClr val="000000"/>
          </a:solidFill>
          <a:uFillTx/>
          <a:latin typeface="Arial"/>
          <a:ea typeface="Arial"/>
          <a:cs typeface="Arial"/>
          <a:sym typeface="Arial"/>
        </a:defRPr>
      </a:lvl9pPr>
    </p:titleStyle>
    <p:bodyStyle>
      <a:lvl1pPr marL="1587500" marR="0" indent="-1587500" algn="l" defTabSz="4232275" rtl="0" latinLnBrk="0">
        <a:lnSpc>
          <a:spcPct val="100000"/>
        </a:lnSpc>
        <a:spcBef>
          <a:spcPts val="3500"/>
        </a:spcBef>
        <a:spcAft>
          <a:spcPts val="0"/>
        </a:spcAft>
        <a:buClrTx/>
        <a:buSzPct val="100000"/>
        <a:buFontTx/>
        <a:buChar char="»"/>
        <a:tabLst/>
        <a:defRPr b="0" baseline="0" cap="none" i="0" spc="0" strike="noStrike" sz="14800" u="none">
          <a:ln>
            <a:noFill/>
          </a:ln>
          <a:solidFill>
            <a:srgbClr val="000000"/>
          </a:solidFill>
          <a:uFillTx/>
          <a:latin typeface="Arial"/>
          <a:ea typeface="Arial"/>
          <a:cs typeface="Arial"/>
          <a:sym typeface="Arial"/>
        </a:defRPr>
      </a:lvl1pPr>
      <a:lvl2pPr marL="3621623" marR="0" indent="-1505486" algn="l" defTabSz="4232275" rtl="0" latinLnBrk="0">
        <a:lnSpc>
          <a:spcPct val="100000"/>
        </a:lnSpc>
        <a:spcBef>
          <a:spcPts val="3500"/>
        </a:spcBef>
        <a:spcAft>
          <a:spcPts val="0"/>
        </a:spcAft>
        <a:buClrTx/>
        <a:buSzPct val="100000"/>
        <a:buFontTx/>
        <a:buChar char="–"/>
        <a:tabLst/>
        <a:defRPr b="0" baseline="0" cap="none" i="0" spc="0" strike="noStrike" sz="14800" u="none">
          <a:ln>
            <a:noFill/>
          </a:ln>
          <a:solidFill>
            <a:srgbClr val="000000"/>
          </a:solidFill>
          <a:uFillTx/>
          <a:latin typeface="Arial"/>
          <a:ea typeface="Arial"/>
          <a:cs typeface="Arial"/>
          <a:sym typeface="Arial"/>
        </a:defRPr>
      </a:lvl2pPr>
      <a:lvl3pPr marL="5644091" marR="0" indent="-1411816" algn="l" defTabSz="4232275" rtl="0" latinLnBrk="0">
        <a:lnSpc>
          <a:spcPct val="100000"/>
        </a:lnSpc>
        <a:spcBef>
          <a:spcPts val="3500"/>
        </a:spcBef>
        <a:spcAft>
          <a:spcPts val="0"/>
        </a:spcAft>
        <a:buClrTx/>
        <a:buSzPct val="100000"/>
        <a:buFontTx/>
        <a:buChar char="•"/>
        <a:tabLst/>
        <a:defRPr b="0" baseline="0" cap="none" i="0" spc="0" strike="noStrike" sz="14800" u="none">
          <a:ln>
            <a:noFill/>
          </a:ln>
          <a:solidFill>
            <a:srgbClr val="000000"/>
          </a:solidFill>
          <a:uFillTx/>
          <a:latin typeface="Arial"/>
          <a:ea typeface="Arial"/>
          <a:cs typeface="Arial"/>
          <a:sym typeface="Arial"/>
        </a:defRPr>
      </a:lvl3pPr>
      <a:lvl4pPr marL="8033484" marR="0" indent="-1685070" algn="l" defTabSz="4232275" rtl="0" latinLnBrk="0">
        <a:lnSpc>
          <a:spcPct val="100000"/>
        </a:lnSpc>
        <a:spcBef>
          <a:spcPts val="3500"/>
        </a:spcBef>
        <a:spcAft>
          <a:spcPts val="0"/>
        </a:spcAft>
        <a:buClrTx/>
        <a:buSzPct val="100000"/>
        <a:buFontTx/>
        <a:buChar char="–"/>
        <a:tabLst/>
        <a:defRPr b="0" baseline="0" cap="none" i="0" spc="0" strike="noStrike" sz="14800" u="none">
          <a:ln>
            <a:noFill/>
          </a:ln>
          <a:solidFill>
            <a:srgbClr val="000000"/>
          </a:solidFill>
          <a:uFillTx/>
          <a:latin typeface="Arial"/>
          <a:ea typeface="Arial"/>
          <a:cs typeface="Arial"/>
          <a:sym typeface="Arial"/>
        </a:defRPr>
      </a:lvl4pPr>
      <a:lvl5pPr marL="17170753" marR="0" indent="-8706202" algn="l" defTabSz="4232275" rtl="0" latinLnBrk="0">
        <a:lnSpc>
          <a:spcPct val="100000"/>
        </a:lnSpc>
        <a:spcBef>
          <a:spcPts val="3500"/>
        </a:spcBef>
        <a:spcAft>
          <a:spcPts val="0"/>
        </a:spcAft>
        <a:buClrTx/>
        <a:buSzPct val="100000"/>
        <a:buFontTx/>
        <a:buChar char="»"/>
        <a:tabLst/>
        <a:defRPr b="0" baseline="0" cap="none" i="0" spc="0" strike="noStrike" sz="14800" u="none">
          <a:ln>
            <a:noFill/>
          </a:ln>
          <a:solidFill>
            <a:srgbClr val="000000"/>
          </a:solidFill>
          <a:uFillTx/>
          <a:latin typeface="Arial"/>
          <a:ea typeface="Arial"/>
          <a:cs typeface="Arial"/>
          <a:sym typeface="Arial"/>
        </a:defRPr>
      </a:lvl5pPr>
      <a:lvl6pPr marL="17627953" marR="0" indent="-8706202" algn="l" defTabSz="4232275" rtl="0" latinLnBrk="0">
        <a:lnSpc>
          <a:spcPct val="100000"/>
        </a:lnSpc>
        <a:spcBef>
          <a:spcPts val="3500"/>
        </a:spcBef>
        <a:spcAft>
          <a:spcPts val="0"/>
        </a:spcAft>
        <a:buClrTx/>
        <a:buSzPct val="100000"/>
        <a:buFontTx/>
        <a:buChar char="•"/>
        <a:tabLst/>
        <a:defRPr b="0" baseline="0" cap="none" i="0" spc="0" strike="noStrike" sz="14800" u="none">
          <a:ln>
            <a:noFill/>
          </a:ln>
          <a:solidFill>
            <a:srgbClr val="000000"/>
          </a:solidFill>
          <a:uFillTx/>
          <a:latin typeface="Arial"/>
          <a:ea typeface="Arial"/>
          <a:cs typeface="Arial"/>
          <a:sym typeface="Arial"/>
        </a:defRPr>
      </a:lvl6pPr>
      <a:lvl7pPr marL="18085153" marR="0" indent="-8706202" algn="l" defTabSz="4232275" rtl="0" latinLnBrk="0">
        <a:lnSpc>
          <a:spcPct val="100000"/>
        </a:lnSpc>
        <a:spcBef>
          <a:spcPts val="3500"/>
        </a:spcBef>
        <a:spcAft>
          <a:spcPts val="0"/>
        </a:spcAft>
        <a:buClrTx/>
        <a:buSzPct val="100000"/>
        <a:buFontTx/>
        <a:buChar char="•"/>
        <a:tabLst/>
        <a:defRPr b="0" baseline="0" cap="none" i="0" spc="0" strike="noStrike" sz="14800" u="none">
          <a:ln>
            <a:noFill/>
          </a:ln>
          <a:solidFill>
            <a:srgbClr val="000000"/>
          </a:solidFill>
          <a:uFillTx/>
          <a:latin typeface="Arial"/>
          <a:ea typeface="Arial"/>
          <a:cs typeface="Arial"/>
          <a:sym typeface="Arial"/>
        </a:defRPr>
      </a:lvl7pPr>
      <a:lvl8pPr marL="18542353" marR="0" indent="-8706202" algn="l" defTabSz="4232275" rtl="0" latinLnBrk="0">
        <a:lnSpc>
          <a:spcPct val="100000"/>
        </a:lnSpc>
        <a:spcBef>
          <a:spcPts val="3500"/>
        </a:spcBef>
        <a:spcAft>
          <a:spcPts val="0"/>
        </a:spcAft>
        <a:buClrTx/>
        <a:buSzPct val="100000"/>
        <a:buFontTx/>
        <a:buChar char="•"/>
        <a:tabLst/>
        <a:defRPr b="0" baseline="0" cap="none" i="0" spc="0" strike="noStrike" sz="14800" u="none">
          <a:ln>
            <a:noFill/>
          </a:ln>
          <a:solidFill>
            <a:srgbClr val="000000"/>
          </a:solidFill>
          <a:uFillTx/>
          <a:latin typeface="Arial"/>
          <a:ea typeface="Arial"/>
          <a:cs typeface="Arial"/>
          <a:sym typeface="Arial"/>
        </a:defRPr>
      </a:lvl8pPr>
      <a:lvl9pPr marL="18999553" marR="0" indent="-8706202" algn="l" defTabSz="4232275" rtl="0" latinLnBrk="0">
        <a:lnSpc>
          <a:spcPct val="100000"/>
        </a:lnSpc>
        <a:spcBef>
          <a:spcPts val="3500"/>
        </a:spcBef>
        <a:spcAft>
          <a:spcPts val="0"/>
        </a:spcAft>
        <a:buClrTx/>
        <a:buSzPct val="100000"/>
        <a:buFontTx/>
        <a:buChar char="•"/>
        <a:tabLst/>
        <a:defRPr b="0" baseline="0" cap="none" i="0" spc="0" strike="noStrike" sz="14800" u="none">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6500" u="none">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6500" u="none">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6500" u="none">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6500" u="none">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65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65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65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65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65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hyperlink" Target="http://OpenWeatherMap.org" TargetMode="External"/><Relationship Id="rId4" Type="http://schemas.openxmlformats.org/officeDocument/2006/relationships/image" Target="../media/image2.png"/><Relationship Id="rId5" Type="http://schemas.openxmlformats.org/officeDocument/2006/relationships/hyperlink" Target="http://docs.python-requests.org/en/master/user/install/" TargetMode="External"/><Relationship Id="rId6" Type="http://schemas.openxmlformats.org/officeDocument/2006/relationships/image" Target="../media/image3.png"/><Relationship Id="rId7"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 name="Shape 27"/>
          <p:cNvSpPr/>
          <p:nvPr/>
        </p:nvSpPr>
        <p:spPr>
          <a:xfrm>
            <a:off x="1905000" y="1066799"/>
            <a:ext cx="38633400" cy="45999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1" indent="457200" algn="ctr" defTabSz="4232275">
              <a:spcBef>
                <a:spcPts val="4300"/>
              </a:spcBef>
              <a:defRPr sz="7500">
                <a:solidFill>
                  <a:srgbClr val="187BA4"/>
                </a:solidFill>
                <a:latin typeface="Avenir Heavy"/>
                <a:ea typeface="Avenir Heavy"/>
                <a:cs typeface="Avenir Heavy"/>
                <a:sym typeface="Avenir Heavy"/>
              </a:defRPr>
            </a:pPr>
            <a:r>
              <a:t>WeatherApp</a:t>
            </a:r>
            <a:endParaRPr b="1" sz="7300">
              <a:latin typeface="Arial"/>
              <a:ea typeface="Arial"/>
              <a:cs typeface="Arial"/>
              <a:sym typeface="Arial"/>
            </a:endParaRPr>
          </a:p>
          <a:p>
            <a:pPr algn="ctr" defTabSz="4232275">
              <a:defRPr sz="6000">
                <a:solidFill>
                  <a:srgbClr val="187BA4"/>
                </a:solidFill>
                <a:latin typeface="Avenir Heavy"/>
                <a:ea typeface="Avenir Heavy"/>
                <a:cs typeface="Avenir Heavy"/>
                <a:sym typeface="Avenir Heavy"/>
              </a:defRPr>
            </a:pPr>
            <a:r>
              <a:t>Boyd, M., Eiroa Lledo, E., Keelan, S., Reyerson, A.</a:t>
            </a:r>
            <a:endParaRPr sz="7300"/>
          </a:p>
          <a:p>
            <a:pPr algn="ctr" defTabSz="4232275">
              <a:defRPr sz="6500">
                <a:solidFill>
                  <a:srgbClr val="187BA4"/>
                </a:solidFill>
                <a:latin typeface="Avenir Medium"/>
                <a:ea typeface="Avenir Medium"/>
                <a:cs typeface="Avenir Medium"/>
                <a:sym typeface="Avenir Medium"/>
              </a:defRPr>
            </a:pPr>
            <a:r>
              <a:t>CPSC-353, Data Communications and Computer Networks</a:t>
            </a:r>
            <a:endParaRPr sz="6000"/>
          </a:p>
          <a:p>
            <a:pPr algn="ctr" defTabSz="4232275">
              <a:defRPr sz="6000">
                <a:solidFill>
                  <a:srgbClr val="187BA4"/>
                </a:solidFill>
                <a:latin typeface="Avenir Medium"/>
                <a:ea typeface="Avenir Medium"/>
                <a:cs typeface="Avenir Medium"/>
                <a:sym typeface="Avenir Medium"/>
              </a:defRPr>
            </a:pPr>
            <a:r>
              <a:t> Department of Computer Science, Chapman University, Orange, CA</a:t>
            </a:r>
          </a:p>
        </p:txBody>
      </p:sp>
      <p:sp>
        <p:nvSpPr>
          <p:cNvPr id="28" name="Shape 28"/>
          <p:cNvSpPr/>
          <p:nvPr/>
        </p:nvSpPr>
        <p:spPr>
          <a:xfrm>
            <a:off x="609599" y="7313931"/>
            <a:ext cx="8686801" cy="17376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defTabSz="4232275">
              <a:spcBef>
                <a:spcPts val="2100"/>
              </a:spcBef>
              <a:tabLst>
                <a:tab pos="685800" algn="l"/>
              </a:tabLst>
              <a:defRPr b="1" sz="3600">
                <a:solidFill>
                  <a:srgbClr val="400080"/>
                </a:solidFill>
              </a:defRPr>
            </a:pPr>
            <a:r>
              <a:t>Introduction</a:t>
            </a:r>
            <a:endParaRPr>
              <a:solidFill>
                <a:srgbClr val="0000FF"/>
              </a:solidFill>
            </a:endParaRPr>
          </a:p>
          <a:p>
            <a:pPr algn="just" defTabSz="4232275">
              <a:tabLst>
                <a:tab pos="685800" algn="l"/>
              </a:tabLst>
              <a:defRPr sz="2800">
                <a:solidFill>
                  <a:srgbClr val="0000FF"/>
                </a:solidFill>
              </a:defRPr>
            </a:pPr>
            <a:r>
              <a:t>	</a:t>
            </a:r>
            <a:r>
              <a:t>Various applications and methods exist by which individuals retrieve information on the weather conditions of a given city or region. This information can be utilized for preparations in traveling to these areas, for event planning, or other purposes. Such preparations allow for greater living comfort and economic convenience.</a:t>
            </a:r>
          </a:p>
          <a:p>
            <a:pPr algn="just" defTabSz="4232275">
              <a:tabLst>
                <a:tab pos="685800" algn="l"/>
              </a:tabLst>
              <a:defRPr sz="2800">
                <a:solidFill>
                  <a:srgbClr val="0000FF"/>
                </a:solidFill>
              </a:defRPr>
            </a:pPr>
            <a:r>
              <a:t>	OpenWeatherMap, Inc. provides tools which programmers can use to create applications or programs which provide information on weather conditions. The program, designed by this team using Python 2.7, utilizes OpenWeatherMap’s “Current weather data” API, gathering data in the JSON format and outputting information on a city’s weather conditions. Data is gathered from OpenWeatherMap’s API, and modified by functions found in the main Github repository to make information more readable for users.</a:t>
            </a:r>
          </a:p>
          <a:p>
            <a:pPr algn="just" defTabSz="4232275">
              <a:tabLst>
                <a:tab pos="685800" algn="l"/>
              </a:tabLst>
              <a:defRPr sz="2800">
                <a:solidFill>
                  <a:srgbClr val="0000FF"/>
                </a:solidFill>
              </a:defRPr>
            </a:pPr>
          </a:p>
          <a:p>
            <a:pPr algn="just" defTabSz="4232275">
              <a:tabLst>
                <a:tab pos="685800" algn="l"/>
              </a:tabLst>
              <a:defRPr sz="2800">
                <a:solidFill>
                  <a:srgbClr val="0000FF"/>
                </a:solidFill>
              </a:defRPr>
            </a:pPr>
          </a:p>
          <a:p>
            <a:pPr algn="just" defTabSz="4232275">
              <a:tabLst>
                <a:tab pos="685800" algn="l"/>
              </a:tabLst>
              <a:defRPr sz="2800">
                <a:solidFill>
                  <a:srgbClr val="0000FF"/>
                </a:solidFill>
              </a:defRPr>
            </a:pPr>
          </a:p>
          <a:p>
            <a:pPr algn="just" defTabSz="4232275">
              <a:tabLst>
                <a:tab pos="685800" algn="l"/>
              </a:tabLst>
              <a:defRPr sz="2800">
                <a:solidFill>
                  <a:srgbClr val="0000FF"/>
                </a:solidFill>
              </a:defRPr>
            </a:pPr>
          </a:p>
          <a:p>
            <a:pPr algn="just" defTabSz="4232275">
              <a:tabLst>
                <a:tab pos="685800" algn="l"/>
              </a:tabLst>
              <a:defRPr sz="2800">
                <a:solidFill>
                  <a:srgbClr val="0000FF"/>
                </a:solidFill>
              </a:defRPr>
            </a:pPr>
          </a:p>
          <a:p>
            <a:pPr algn="just" defTabSz="4232275">
              <a:tabLst>
                <a:tab pos="685800" algn="l"/>
              </a:tabLst>
              <a:defRPr sz="2800">
                <a:solidFill>
                  <a:srgbClr val="0000FF"/>
                </a:solidFill>
              </a:defRPr>
            </a:pPr>
          </a:p>
          <a:p>
            <a:pPr algn="just" defTabSz="4232275">
              <a:tabLst>
                <a:tab pos="685800" algn="l"/>
              </a:tabLst>
              <a:defRPr sz="2800">
                <a:solidFill>
                  <a:srgbClr val="0000FF"/>
                </a:solidFill>
              </a:defRPr>
            </a:pPr>
          </a:p>
          <a:p>
            <a:pPr algn="just" defTabSz="4232275">
              <a:spcBef>
                <a:spcPts val="8800"/>
              </a:spcBef>
              <a:tabLst>
                <a:tab pos="685800" algn="l"/>
              </a:tabLst>
              <a:defRPr b="1" sz="3600">
                <a:solidFill>
                  <a:srgbClr val="400080"/>
                </a:solidFill>
              </a:defRPr>
            </a:pPr>
          </a:p>
          <a:p>
            <a:pPr algn="just" defTabSz="4232275">
              <a:spcBef>
                <a:spcPts val="2100"/>
              </a:spcBef>
              <a:tabLst>
                <a:tab pos="685800" algn="l"/>
              </a:tabLst>
              <a:defRPr b="1" sz="3600">
                <a:solidFill>
                  <a:srgbClr val="400080"/>
                </a:solidFill>
              </a:defRPr>
            </a:pPr>
          </a:p>
          <a:p>
            <a:pPr algn="just" defTabSz="4232275">
              <a:spcBef>
                <a:spcPts val="2100"/>
              </a:spcBef>
              <a:tabLst>
                <a:tab pos="685800" algn="l"/>
              </a:tabLst>
              <a:defRPr b="1" sz="3600">
                <a:solidFill>
                  <a:srgbClr val="400080"/>
                </a:solidFill>
              </a:defRPr>
            </a:pPr>
            <a:r>
              <a:t>Scope</a:t>
            </a:r>
            <a:endParaRPr>
              <a:solidFill>
                <a:srgbClr val="0000FF"/>
              </a:solidFill>
            </a:endParaRPr>
          </a:p>
          <a:p>
            <a:pPr algn="just" defTabSz="4232275">
              <a:tabLst>
                <a:tab pos="685800" algn="l"/>
              </a:tabLst>
              <a:defRPr sz="2800">
                <a:solidFill>
                  <a:srgbClr val="0000FF"/>
                </a:solidFill>
              </a:defRPr>
            </a:pPr>
            <a:r>
              <a:t>	This application can be used as a tool to determine weather conditions and forecasts in a given city.</a:t>
            </a:r>
          </a:p>
          <a:p>
            <a:pPr algn="just" defTabSz="4232275">
              <a:spcBef>
                <a:spcPts val="2100"/>
              </a:spcBef>
              <a:tabLst>
                <a:tab pos="685800" algn="l"/>
              </a:tabLst>
              <a:defRPr b="1" sz="3600">
                <a:solidFill>
                  <a:srgbClr val="400080"/>
                </a:solidFill>
              </a:defRPr>
            </a:pPr>
            <a:r>
              <a:t>Compilation</a:t>
            </a:r>
          </a:p>
        </p:txBody>
      </p:sp>
      <p:pic>
        <p:nvPicPr>
          <p:cNvPr id="29" name="image1.png"/>
          <p:cNvPicPr>
            <a:picLocks noChangeAspect="1"/>
          </p:cNvPicPr>
          <p:nvPr/>
        </p:nvPicPr>
        <p:blipFill>
          <a:blip r:embed="rId2">
            <a:extLst/>
          </a:blip>
          <a:stretch>
            <a:fillRect/>
          </a:stretch>
        </p:blipFill>
        <p:spPr>
          <a:xfrm>
            <a:off x="3124200" y="1143000"/>
            <a:ext cx="3962400" cy="3962400"/>
          </a:xfrm>
          <a:prstGeom prst="rect">
            <a:avLst/>
          </a:prstGeom>
          <a:ln w="12700">
            <a:miter lim="400000"/>
          </a:ln>
        </p:spPr>
      </p:pic>
      <p:sp>
        <p:nvSpPr>
          <p:cNvPr id="30" name="Shape 30"/>
          <p:cNvSpPr/>
          <p:nvPr/>
        </p:nvSpPr>
        <p:spPr>
          <a:xfrm>
            <a:off x="457198" y="5867400"/>
            <a:ext cx="9144004" cy="25222200"/>
          </a:xfrm>
          <a:prstGeom prst="rect">
            <a:avLst/>
          </a:prstGeom>
          <a:ln w="38100">
            <a:solidFill>
              <a:srgbClr val="400080"/>
            </a:solidFill>
          </a:ln>
        </p:spPr>
        <p:txBody>
          <a:bodyPr lIns="45718" tIns="45718" rIns="45718" bIns="45718" anchor="ctr"/>
          <a:lstStyle/>
          <a:p>
            <a:pPr>
              <a:defRPr>
                <a:latin typeface="Arial"/>
                <a:ea typeface="Arial"/>
                <a:cs typeface="Arial"/>
                <a:sym typeface="Arial"/>
              </a:defRPr>
            </a:pPr>
          </a:p>
        </p:txBody>
      </p:sp>
      <p:sp>
        <p:nvSpPr>
          <p:cNvPr id="31" name="Shape 31"/>
          <p:cNvSpPr/>
          <p:nvPr/>
        </p:nvSpPr>
        <p:spPr>
          <a:xfrm>
            <a:off x="1024841" y="19841520"/>
            <a:ext cx="3817718" cy="154363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3" algn="just" defTabSz="4232275">
              <a:spcBef>
                <a:spcPts val="1200"/>
              </a:spcBef>
              <a:defRPr b="1" sz="2000">
                <a:latin typeface="Arial"/>
                <a:ea typeface="Arial"/>
                <a:cs typeface="Arial"/>
                <a:sym typeface="Arial"/>
              </a:defRPr>
            </a:pPr>
            <a:r>
              <a:t>Figure 1.: From the main menu, the user has the options to receive (a) weather by zip code, (b) forecast by city, and (c) weather by city.</a:t>
            </a:r>
          </a:p>
        </p:txBody>
      </p:sp>
      <p:sp>
        <p:nvSpPr>
          <p:cNvPr id="32" name="Shape 32"/>
          <p:cNvSpPr/>
          <p:nvPr/>
        </p:nvSpPr>
        <p:spPr>
          <a:xfrm>
            <a:off x="5200649" y="19851636"/>
            <a:ext cx="4381502" cy="183572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4232275">
              <a:spcBef>
                <a:spcPts val="1200"/>
              </a:spcBef>
              <a:defRPr b="1" sz="2000">
                <a:latin typeface="Arial"/>
                <a:ea typeface="Arial"/>
                <a:cs typeface="Arial"/>
                <a:sym typeface="Arial"/>
              </a:defRPr>
            </a:lvl1pPr>
          </a:lstStyle>
          <a:p>
            <a:pPr/>
            <a:r>
              <a:t>Figure 2.: The user enters the name of the city in the text box above, clicks on the ‘GET WEATHER’ button, and receives information on weather conditions as an output.</a:t>
            </a:r>
          </a:p>
        </p:txBody>
      </p:sp>
      <p:sp>
        <p:nvSpPr>
          <p:cNvPr id="33" name="Shape 33"/>
          <p:cNvSpPr/>
          <p:nvPr/>
        </p:nvSpPr>
        <p:spPr>
          <a:xfrm>
            <a:off x="32461200" y="5867400"/>
            <a:ext cx="9372600" cy="25222200"/>
          </a:xfrm>
          <a:prstGeom prst="rect">
            <a:avLst/>
          </a:prstGeom>
          <a:ln w="38100">
            <a:solidFill>
              <a:srgbClr val="400080"/>
            </a:solidFill>
          </a:ln>
        </p:spPr>
        <p:txBody>
          <a:bodyPr lIns="45718" tIns="45718" rIns="45718" bIns="45718" anchor="ctr"/>
          <a:lstStyle/>
          <a:p>
            <a:pPr>
              <a:defRPr>
                <a:latin typeface="Arial"/>
                <a:ea typeface="Arial"/>
                <a:cs typeface="Arial"/>
                <a:sym typeface="Arial"/>
              </a:defRPr>
            </a:pPr>
          </a:p>
        </p:txBody>
      </p:sp>
      <p:sp>
        <p:nvSpPr>
          <p:cNvPr id="34" name="Shape 34"/>
          <p:cNvSpPr/>
          <p:nvPr/>
        </p:nvSpPr>
        <p:spPr>
          <a:xfrm>
            <a:off x="11125200" y="6248400"/>
            <a:ext cx="9448800" cy="66827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defTabSz="4232275">
              <a:spcBef>
                <a:spcPts val="2100"/>
              </a:spcBef>
              <a:tabLst>
                <a:tab pos="685800" algn="l"/>
              </a:tabLst>
              <a:defRPr b="1" sz="3600">
                <a:solidFill>
                  <a:srgbClr val="400080"/>
                </a:solidFill>
              </a:defRPr>
            </a:pPr>
            <a:r>
              <a:t>Overview</a:t>
            </a:r>
            <a:endParaRPr>
              <a:solidFill>
                <a:srgbClr val="0000FF"/>
              </a:solidFill>
            </a:endParaRPr>
          </a:p>
          <a:p>
            <a:pPr algn="just" defTabSz="4232275">
              <a:tabLst>
                <a:tab pos="685800" algn="l"/>
              </a:tabLst>
              <a:defRPr sz="2800">
                <a:solidFill>
                  <a:srgbClr val="0000FF"/>
                </a:solidFill>
              </a:defRPr>
            </a:pPr>
            <a:r>
              <a:t>	</a:t>
            </a:r>
            <a:r>
              <a:t>The program will ask the user to input a city name or zipcode, whose weather is checked in the API. Then, the program returns the data, collected in a Python dictionary, which contains dictionaries itself, and selects certain data for the user to read. This data will include the city’s name, country, current weather (e.g. clear sky, light rain, broken clouds, etc.), minimum, maximum and current temperatures in Fahrenheit and Celsius, wind speed and direction, humidity, times of sunrise and sunset, and other features. In addition, there will be a five day forecast option that will allow the user to view a brief estimate of the future weather in the desired location. This program will offer users another resource from which they may retrieve their data on the weather.</a:t>
            </a:r>
          </a:p>
        </p:txBody>
      </p:sp>
      <p:sp>
        <p:nvSpPr>
          <p:cNvPr id="35" name="Shape 35"/>
          <p:cNvSpPr/>
          <p:nvPr/>
        </p:nvSpPr>
        <p:spPr>
          <a:xfrm>
            <a:off x="21336000" y="6248400"/>
            <a:ext cx="9448800" cy="45237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defTabSz="4232275">
              <a:spcBef>
                <a:spcPts val="8800"/>
              </a:spcBef>
              <a:tabLst>
                <a:tab pos="685800" algn="l"/>
              </a:tabLst>
              <a:defRPr b="1" sz="3600">
                <a:solidFill>
                  <a:srgbClr val="0000FF"/>
                </a:solidFill>
              </a:defRPr>
            </a:pPr>
          </a:p>
          <a:p>
            <a:pPr algn="just" defTabSz="4232275">
              <a:tabLst>
                <a:tab pos="685800" algn="l"/>
              </a:tabLst>
              <a:defRPr sz="2800">
                <a:solidFill>
                  <a:srgbClr val="0000FF"/>
                </a:solidFill>
              </a:defRPr>
            </a:pPr>
            <a:r>
              <a:t>	</a:t>
            </a:r>
            <a:r>
              <a:t>To respond with each output we had to isolate the given response out of multiple dictionaries and convert it into   easy-to-read answers. For example, originally the temperature was provided in Kelvin and could be found under ‘main’ in ‘temp’. Our team was able to extract that information and convert it into Celsius and Farenheit. Below in Table 1. there are detailed descriptions for each item. All data is output in a GUI programmed using Python’s standard TkInter GUI package.</a:t>
            </a:r>
          </a:p>
        </p:txBody>
      </p:sp>
      <p:sp>
        <p:nvSpPr>
          <p:cNvPr id="36" name="Shape 36"/>
          <p:cNvSpPr/>
          <p:nvPr/>
        </p:nvSpPr>
        <p:spPr>
          <a:xfrm>
            <a:off x="21336000" y="19278598"/>
            <a:ext cx="9448800" cy="523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defTabSz="4232275">
              <a:tabLst>
                <a:tab pos="685800" algn="l"/>
              </a:tabLst>
              <a:defRPr sz="2800">
                <a:solidFill>
                  <a:srgbClr val="0000FF"/>
                </a:solidFill>
              </a:defRPr>
            </a:pPr>
            <a:r>
              <a:t>	</a:t>
            </a:r>
            <a:r>
              <a:t>…</a:t>
            </a:r>
          </a:p>
        </p:txBody>
      </p:sp>
      <p:sp>
        <p:nvSpPr>
          <p:cNvPr id="37" name="Shape 37"/>
          <p:cNvSpPr/>
          <p:nvPr/>
        </p:nvSpPr>
        <p:spPr>
          <a:xfrm>
            <a:off x="11125200" y="25222200"/>
            <a:ext cx="17610484" cy="32283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defTabSz="4232275">
              <a:spcBef>
                <a:spcPts val="2100"/>
              </a:spcBef>
              <a:tabLst>
                <a:tab pos="685800" algn="l"/>
              </a:tabLst>
              <a:defRPr b="1" sz="3600">
                <a:solidFill>
                  <a:srgbClr val="400080"/>
                </a:solidFill>
              </a:defRPr>
            </a:pPr>
            <a:r>
              <a:t>Conclusion</a:t>
            </a:r>
            <a:r>
              <a:t>s</a:t>
            </a:r>
            <a:endParaRPr>
              <a:solidFill>
                <a:srgbClr val="0000FF"/>
              </a:solidFill>
            </a:endParaRPr>
          </a:p>
          <a:p>
            <a:pPr algn="just" defTabSz="4232275">
              <a:tabLst>
                <a:tab pos="685800" algn="l"/>
              </a:tabLst>
              <a:defRPr sz="2800">
                <a:solidFill>
                  <a:srgbClr val="0000FF"/>
                </a:solidFill>
              </a:defRPr>
            </a:pPr>
            <a:r>
              <a:t>	</a:t>
            </a:r>
            <a:r>
              <a:t>This application will provide users with useful and comprehensible information on the current weather in multiple areas around the world, utilizing user-input zip codes and city names. Information gathered from </a:t>
            </a:r>
            <a:r>
              <a:rPr u="sng">
                <a:uFill>
                  <a:solidFill>
                    <a:srgbClr val="0000FF"/>
                  </a:solidFill>
                </a:uFill>
                <a:hlinkClick r:id="rId3" invalidUrl="" action="" tgtFrame="" tooltip="" history="1" highlightClick="0" endSnd="0"/>
              </a:rPr>
              <a:t>OpenWeatherMap.org</a:t>
            </a:r>
            <a:r>
              <a:t> has been interpreted to produce readable weather forecasts, which has the potential to aid users in determining schedules and plans revolving around those given cities. The presentation of this information using the TkInter GUI should give users a collection of data in an appealing and informative manner.</a:t>
            </a:r>
          </a:p>
        </p:txBody>
      </p:sp>
      <p:sp>
        <p:nvSpPr>
          <p:cNvPr id="38" name="Shape 38"/>
          <p:cNvSpPr/>
          <p:nvPr/>
        </p:nvSpPr>
        <p:spPr>
          <a:xfrm>
            <a:off x="32537400" y="6248400"/>
            <a:ext cx="8991600" cy="49555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defTabSz="4232275">
              <a:spcBef>
                <a:spcPts val="2100"/>
              </a:spcBef>
              <a:tabLst>
                <a:tab pos="685800" algn="l"/>
              </a:tabLst>
              <a:defRPr b="1" sz="3600">
                <a:solidFill>
                  <a:srgbClr val="400080"/>
                </a:solidFill>
              </a:defRPr>
            </a:pPr>
            <a:r>
              <a:t>Future Research</a:t>
            </a:r>
            <a:endParaRPr>
              <a:solidFill>
                <a:srgbClr val="0000FF"/>
              </a:solidFill>
            </a:endParaRPr>
          </a:p>
          <a:p>
            <a:pPr algn="just" defTabSz="4232275">
              <a:tabLst>
                <a:tab pos="685800" algn="l"/>
              </a:tabLst>
              <a:defRPr sz="2800">
                <a:solidFill>
                  <a:srgbClr val="0000FF"/>
                </a:solidFill>
              </a:defRPr>
            </a:pPr>
            <a:r>
              <a:t>	</a:t>
            </a:r>
            <a:r>
              <a:t>No future research planned/determined.</a:t>
            </a:r>
          </a:p>
          <a:p>
            <a:pPr algn="just" defTabSz="4232275">
              <a:spcBef>
                <a:spcPts val="2100"/>
              </a:spcBef>
              <a:tabLst>
                <a:tab pos="685800" algn="l"/>
              </a:tabLst>
              <a:defRPr b="1" sz="3600">
                <a:solidFill>
                  <a:srgbClr val="400080"/>
                </a:solidFill>
              </a:defRPr>
            </a:pPr>
            <a:r>
              <a:t>Acknowledgements</a:t>
            </a:r>
            <a:endParaRPr>
              <a:solidFill>
                <a:srgbClr val="0000FF"/>
              </a:solidFill>
            </a:endParaRPr>
          </a:p>
          <a:p>
            <a:pPr algn="just" defTabSz="4232275">
              <a:tabLst>
                <a:tab pos="685800" algn="l"/>
              </a:tabLst>
              <a:defRPr sz="2800">
                <a:solidFill>
                  <a:srgbClr val="0000FF"/>
                </a:solidFill>
              </a:defRPr>
            </a:pPr>
            <a:r>
              <a:t>	</a:t>
            </a:r>
            <a:r>
              <a:t>Dr. Michael Fahy</a:t>
            </a:r>
          </a:p>
          <a:p>
            <a:pPr lvl="1" algn="just" defTabSz="4232275">
              <a:tabLst>
                <a:tab pos="685800" algn="l"/>
              </a:tabLst>
              <a:defRPr sz="2800">
                <a:solidFill>
                  <a:srgbClr val="0000FF"/>
                </a:solidFill>
              </a:defRPr>
            </a:pPr>
            <a:r>
              <a:t>       OpenWeatherMap.org</a:t>
            </a:r>
            <a:r>
              <a:t>	</a:t>
            </a:r>
          </a:p>
          <a:p>
            <a:pPr algn="just" defTabSz="4232275">
              <a:spcBef>
                <a:spcPts val="2100"/>
              </a:spcBef>
              <a:tabLst>
                <a:tab pos="685800" algn="l"/>
              </a:tabLst>
              <a:defRPr b="1" sz="3600">
                <a:solidFill>
                  <a:srgbClr val="400080"/>
                </a:solidFill>
              </a:defRPr>
            </a:pPr>
            <a:r>
              <a:t>References </a:t>
            </a:r>
            <a:endParaRPr>
              <a:solidFill>
                <a:srgbClr val="0000FF"/>
              </a:solidFill>
            </a:endParaRPr>
          </a:p>
          <a:p>
            <a:pPr lvl="8" algn="just" defTabSz="4232275">
              <a:tabLst>
                <a:tab pos="685800" algn="l"/>
              </a:tabLst>
              <a:defRPr sz="1800">
                <a:solidFill>
                  <a:srgbClr val="0000FF"/>
                </a:solidFill>
              </a:defRPr>
            </a:pPr>
            <a:r>
              <a:t>“Weather API - OpenWeatherMap.” </a:t>
            </a:r>
            <a:r>
              <a:rPr i="1"/>
              <a:t>OpenWeatherMap,</a:t>
            </a:r>
            <a:r>
              <a:t> </a:t>
            </a:r>
          </a:p>
          <a:p>
            <a:pPr lvl="1" algn="just" defTabSz="4232275">
              <a:tabLst>
                <a:tab pos="685800" algn="l"/>
              </a:tabLst>
              <a:defRPr sz="1800">
                <a:solidFill>
                  <a:srgbClr val="0000FF"/>
                </a:solidFill>
              </a:defRPr>
            </a:pPr>
            <a:r>
              <a:t>   http://openweathermap.org/api</a:t>
            </a:r>
          </a:p>
          <a:p>
            <a:pPr defTabSz="4232275">
              <a:tabLst>
                <a:tab pos="685800" algn="l"/>
              </a:tabLst>
              <a:defRPr sz="1800">
                <a:solidFill>
                  <a:srgbClr val="0000FF"/>
                </a:solidFill>
              </a:defRPr>
            </a:pPr>
          </a:p>
          <a:p>
            <a:pPr defTabSz="4232275">
              <a:tabLst>
                <a:tab pos="685800" algn="l"/>
              </a:tabLst>
              <a:defRPr sz="1800">
                <a:solidFill>
                  <a:srgbClr val="0000FF"/>
                </a:solidFill>
              </a:defRPr>
            </a:pPr>
            <a:r>
              <a:t>..</a:t>
            </a:r>
          </a:p>
        </p:txBody>
      </p:sp>
      <p:sp>
        <p:nvSpPr>
          <p:cNvPr id="39" name="Shape 39"/>
          <p:cNvSpPr/>
          <p:nvPr/>
        </p:nvSpPr>
        <p:spPr>
          <a:xfrm>
            <a:off x="21412200" y="25222200"/>
            <a:ext cx="9448800" cy="10693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defTabSz="4232275">
              <a:spcBef>
                <a:spcPts val="8800"/>
              </a:spcBef>
              <a:tabLst>
                <a:tab pos="685800" algn="l"/>
              </a:tabLst>
              <a:defRPr b="1" sz="3600">
                <a:solidFill>
                  <a:srgbClr val="0000FF"/>
                </a:solidFill>
              </a:defRPr>
            </a:pPr>
          </a:p>
          <a:p>
            <a:pPr algn="just" defTabSz="4232275">
              <a:tabLst>
                <a:tab pos="685800" algn="l"/>
              </a:tabLst>
              <a:defRPr sz="2800">
                <a:solidFill>
                  <a:srgbClr val="0000FF"/>
                </a:solidFill>
              </a:defRPr>
            </a:pPr>
            <a:r>
              <a:t>	</a:t>
            </a:r>
            <a:r>
              <a:t>..</a:t>
            </a:r>
          </a:p>
        </p:txBody>
      </p:sp>
      <p:pic>
        <p:nvPicPr>
          <p:cNvPr id="40" name="image2.png"/>
          <p:cNvPicPr>
            <a:picLocks noChangeAspect="1"/>
          </p:cNvPicPr>
          <p:nvPr/>
        </p:nvPicPr>
        <p:blipFill>
          <a:blip r:embed="rId4">
            <a:extLst/>
          </a:blip>
          <a:stretch>
            <a:fillRect/>
          </a:stretch>
        </p:blipFill>
        <p:spPr>
          <a:xfrm>
            <a:off x="34271526" y="551901"/>
            <a:ext cx="5751947" cy="5144598"/>
          </a:xfrm>
          <a:prstGeom prst="rect">
            <a:avLst/>
          </a:prstGeom>
          <a:ln w="12700">
            <a:miter lim="400000"/>
          </a:ln>
        </p:spPr>
      </p:pic>
      <p:sp>
        <p:nvSpPr>
          <p:cNvPr id="41" name="Shape 41"/>
          <p:cNvSpPr/>
          <p:nvPr/>
        </p:nvSpPr>
        <p:spPr>
          <a:xfrm>
            <a:off x="533399" y="24164661"/>
            <a:ext cx="8839201" cy="6568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2800">
                <a:solidFill>
                  <a:srgbClr val="192AFA"/>
                </a:solidFill>
              </a:defRPr>
            </a:pPr>
            <a:r>
              <a:t>The user must have the 'requests' library installed (at least in this current iteration)</a:t>
            </a:r>
          </a:p>
          <a:p>
            <a:pPr>
              <a:defRPr b="1" sz="2800">
                <a:solidFill>
                  <a:srgbClr val="192AFA"/>
                </a:solidFill>
              </a:defRPr>
            </a:pPr>
            <a:r>
              <a:t>How to install 'requests':</a:t>
            </a:r>
          </a:p>
          <a:p>
            <a:pPr>
              <a:defRPr sz="2800">
                <a:solidFill>
                  <a:srgbClr val="192AFA"/>
                </a:solidFill>
              </a:defRPr>
            </a:pPr>
            <a:r>
              <a:t>If Pip is installed:</a:t>
            </a:r>
          </a:p>
          <a:p>
            <a:pPr lvl="1" marL="1143000" indent="-1143000">
              <a:buSzPct val="100000"/>
              <a:buFont typeface="Arial"/>
              <a:buChar char="•"/>
              <a:defRPr sz="2800">
                <a:solidFill>
                  <a:srgbClr val="192AFA"/>
                </a:solidFill>
              </a:defRPr>
            </a:pPr>
            <a:r>
              <a:t>Enter the command: pip install requests in the Git Bash window</a:t>
            </a:r>
          </a:p>
          <a:p>
            <a:pPr>
              <a:defRPr sz="2800">
                <a:solidFill>
                  <a:srgbClr val="192AFA"/>
                </a:solidFill>
              </a:defRPr>
            </a:pPr>
            <a:r>
              <a:t>If Pip is NOT installed:</a:t>
            </a:r>
          </a:p>
          <a:p>
            <a:pPr lvl="1" marL="1143000" indent="-1143000">
              <a:buSzPct val="100000"/>
              <a:buFont typeface="Arial"/>
              <a:buChar char="•"/>
              <a:defRPr sz="2800">
                <a:solidFill>
                  <a:srgbClr val="192AFA"/>
                </a:solidFill>
              </a:defRPr>
            </a:pPr>
            <a:r>
              <a:t>Enter: git clone git://github.com/kennethreitz/requests.git</a:t>
            </a:r>
          </a:p>
          <a:p>
            <a:pPr lvl="1" marL="1143000" indent="-1143000">
              <a:buSzPct val="100000"/>
              <a:buFont typeface="Arial"/>
              <a:buChar char="•"/>
              <a:defRPr sz="2800">
                <a:solidFill>
                  <a:srgbClr val="192AFA"/>
                </a:solidFill>
              </a:defRPr>
            </a:pPr>
            <a:r>
              <a:t>Change current directory to requests</a:t>
            </a:r>
          </a:p>
          <a:p>
            <a:pPr lvl="1" marL="1143000" indent="-1143000">
              <a:buSzPct val="100000"/>
              <a:buFont typeface="Arial"/>
              <a:buChar char="•"/>
              <a:defRPr sz="2800">
                <a:solidFill>
                  <a:srgbClr val="192AFA"/>
                </a:solidFill>
              </a:defRPr>
            </a:pPr>
            <a:r>
              <a:t>Type in: python setup.py install</a:t>
            </a:r>
          </a:p>
          <a:p>
            <a:pPr>
              <a:defRPr b="1" sz="2800">
                <a:solidFill>
                  <a:srgbClr val="192AFA"/>
                </a:solidFill>
              </a:defRPr>
            </a:pPr>
            <a:r>
              <a:t>Installation instructions for the 'requests' library can be found at: </a:t>
            </a:r>
            <a:r>
              <a:rPr b="0" u="sng">
                <a:solidFill>
                  <a:srgbClr val="0000FF"/>
                </a:solidFill>
                <a:uFill>
                  <a:solidFill>
                    <a:srgbClr val="0000FF"/>
                  </a:solidFill>
                </a:uFill>
                <a:hlinkClick r:id="rId5" invalidUrl="" action="" tgtFrame="" tooltip="" history="1" highlightClick="0" endSnd="0"/>
              </a:rPr>
              <a:t>http://docs.python-requests.org/en/master/user/install/</a:t>
            </a:r>
          </a:p>
          <a:p>
            <a:pPr>
              <a:defRPr b="1" sz="2800">
                <a:solidFill>
                  <a:srgbClr val="192AFA"/>
                </a:solidFill>
              </a:defRPr>
            </a:pPr>
            <a:r>
              <a:t>To compile i</a:t>
            </a:r>
            <a:r>
              <a:t>n Bash type: python *.py</a:t>
            </a:r>
          </a:p>
        </p:txBody>
      </p:sp>
      <p:graphicFrame>
        <p:nvGraphicFramePr>
          <p:cNvPr id="42" name="Table 42"/>
          <p:cNvGraphicFramePr/>
          <p:nvPr/>
        </p:nvGraphicFramePr>
        <p:xfrm>
          <a:off x="11048999" y="13601216"/>
          <a:ext cx="20574001" cy="4217558"/>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388851"/>
                <a:gridCol w="6576679"/>
                <a:gridCol w="3764581"/>
                <a:gridCol w="6843889"/>
              </a:tblGrid>
              <a:tr h="259080">
                <a:tc>
                  <a:txBody>
                    <a:bodyPr/>
                    <a:lstStyle/>
                    <a:p>
                      <a:pPr>
                        <a:defRPr b="0" sz="1800">
                          <a:solidFill>
                            <a:srgbClr val="000000"/>
                          </a:solidFill>
                        </a:defRPr>
                      </a:pPr>
                      <a:r>
                        <a:rPr b="1" sz="2800">
                          <a:solidFill>
                            <a:srgbClr val="FFFFFF"/>
                          </a:solidFill>
                          <a:sym typeface="Helvetica"/>
                        </a:rPr>
                        <a:t>Output</a:t>
                      </a:r>
                    </a:p>
                  </a:txBody>
                  <a:tcPr marL="45720" marR="45720" marT="45720" marB="45720" anchor="t" anchorCtr="0" horzOverflow="overflow"/>
                </a:tc>
                <a:tc>
                  <a:txBody>
                    <a:bodyPr/>
                    <a:lstStyle/>
                    <a:p>
                      <a:pPr>
                        <a:defRPr b="0" sz="1800">
                          <a:solidFill>
                            <a:srgbClr val="000000"/>
                          </a:solidFill>
                        </a:defRPr>
                      </a:pPr>
                      <a:r>
                        <a:rPr b="1" sz="2800">
                          <a:solidFill>
                            <a:srgbClr val="FFFFFF"/>
                          </a:solidFill>
                          <a:sym typeface="Helvetica"/>
                        </a:rPr>
                        <a:t>How to find in API  </a:t>
                      </a:r>
                    </a:p>
                  </a:txBody>
                  <a:tcPr marL="45720" marR="45720" marT="45720" marB="45720" anchor="t" anchorCtr="0" horzOverflow="overflow"/>
                </a:tc>
                <a:tc>
                  <a:txBody>
                    <a:bodyPr/>
                    <a:lstStyle/>
                    <a:p>
                      <a:pPr>
                        <a:defRPr b="0" sz="1800">
                          <a:solidFill>
                            <a:srgbClr val="000000"/>
                          </a:solidFill>
                        </a:defRPr>
                      </a:pPr>
                      <a:r>
                        <a:rPr b="1" sz="2800">
                          <a:solidFill>
                            <a:srgbClr val="FFFFFF"/>
                          </a:solidFill>
                          <a:sym typeface="Helvetica"/>
                        </a:rPr>
                        <a:t>Provided by API</a:t>
                      </a:r>
                    </a:p>
                  </a:txBody>
                  <a:tcPr marL="45720" marR="45720" marT="45720" marB="45720" anchor="t" anchorCtr="0" horzOverflow="overflow"/>
                </a:tc>
                <a:tc>
                  <a:txBody>
                    <a:bodyPr/>
                    <a:lstStyle/>
                    <a:p>
                      <a:pPr>
                        <a:defRPr b="0" sz="1800">
                          <a:solidFill>
                            <a:srgbClr val="000000"/>
                          </a:solidFill>
                        </a:defRPr>
                      </a:pPr>
                      <a:r>
                        <a:rPr b="1" sz="2800">
                          <a:solidFill>
                            <a:srgbClr val="FFFFFF"/>
                          </a:solidFill>
                          <a:sym typeface="Helvetica"/>
                        </a:rPr>
                        <a:t>How we changed it</a:t>
                      </a:r>
                    </a:p>
                  </a:txBody>
                  <a:tcPr marL="45720" marR="45720" marT="45720" marB="45720" anchor="t" anchorCtr="0" horzOverflow="overflow"/>
                </a:tc>
              </a:tr>
              <a:tr h="475215">
                <a:tc>
                  <a:txBody>
                    <a:bodyPr/>
                    <a:lstStyle/>
                    <a:p>
                      <a:pPr>
                        <a:defRPr sz="1800"/>
                      </a:pPr>
                      <a:r>
                        <a:rPr sz="2800">
                          <a:sym typeface="Helvetica"/>
                        </a:rPr>
                        <a:t>Time</a:t>
                      </a:r>
                    </a:p>
                  </a:txBody>
                  <a:tcPr marL="45720" marR="45720" marT="45720" marB="45720" anchor="t" anchorCtr="0" horzOverflow="overflow"/>
                </a:tc>
                <a:tc>
                  <a:txBody>
                    <a:bodyPr/>
                    <a:lstStyle/>
                    <a:p>
                      <a:pPr>
                        <a:defRPr sz="2800">
                          <a:sym typeface="Helvetica"/>
                        </a:defRPr>
                      </a:pPr>
                    </a:p>
                  </a:txBody>
                  <a:tcPr marL="45720" marR="45720" marT="45720" marB="45720" anchor="t" anchorCtr="0" horzOverflow="overflow"/>
                </a:tc>
                <a:tc>
                  <a:txBody>
                    <a:bodyPr/>
                    <a:lstStyle/>
                    <a:p>
                      <a:pPr>
                        <a:defRPr sz="1800"/>
                      </a:pPr>
                      <a:r>
                        <a:rPr sz="2800">
                          <a:sym typeface="Helvetica"/>
                        </a:rPr>
                        <a:t>UTC Time</a:t>
                      </a:r>
                    </a:p>
                  </a:txBody>
                  <a:tcPr marL="45720" marR="45720" marT="45720" marB="45720" anchor="t" anchorCtr="0" horzOverflow="overflow"/>
                </a:tc>
                <a:tc>
                  <a:txBody>
                    <a:bodyPr/>
                    <a:lstStyle/>
                    <a:p>
                      <a:pPr>
                        <a:defRPr sz="2800">
                          <a:sym typeface="Helvetica"/>
                        </a:defRPr>
                      </a:pPr>
                    </a:p>
                  </a:txBody>
                  <a:tcPr marL="45720" marR="45720" marT="45720" marB="45720" anchor="t" anchorCtr="0" horzOverflow="overflow"/>
                </a:tc>
              </a:tr>
              <a:tr h="653125">
                <a:tc>
                  <a:txBody>
                    <a:bodyPr/>
                    <a:lstStyle/>
                    <a:p>
                      <a:pPr>
                        <a:defRPr sz="1800"/>
                      </a:pPr>
                      <a:r>
                        <a:rPr sz="2800">
                          <a:sym typeface="Helvetica"/>
                        </a:rPr>
                        <a:t>Temperature</a:t>
                      </a:r>
                    </a:p>
                  </a:txBody>
                  <a:tcPr marL="45720" marR="45720" marT="45720" marB="45720" anchor="t" anchorCtr="0" horzOverflow="overflow"/>
                </a:tc>
                <a:tc>
                  <a:txBody>
                    <a:bodyPr/>
                    <a:lstStyle/>
                    <a:p>
                      <a:pPr>
                        <a:defRPr sz="2800">
                          <a:latin typeface="Arial"/>
                          <a:ea typeface="Arial"/>
                          <a:cs typeface="Arial"/>
                        </a:defRPr>
                      </a:pPr>
                      <a:r>
                        <a:t>weather_city['main']['temp']	</a:t>
                      </a:r>
                    </a:p>
                  </a:txBody>
                  <a:tcPr marL="45720" marR="45720" marT="45720" marB="45720" anchor="t" anchorCtr="0" horzOverflow="overflow"/>
                </a:tc>
                <a:tc>
                  <a:txBody>
                    <a:bodyPr/>
                    <a:lstStyle/>
                    <a:p>
                      <a:pPr>
                        <a:defRPr sz="1800"/>
                      </a:pPr>
                      <a:r>
                        <a:rPr sz="2800">
                          <a:sym typeface="Helvetica"/>
                        </a:rPr>
                        <a:t>Kelvin </a:t>
                      </a:r>
                    </a:p>
                  </a:txBody>
                  <a:tcPr marL="45720" marR="45720" marT="45720" marB="45720" anchor="t" anchorCtr="0" horzOverflow="overflow"/>
                </a:tc>
                <a:tc>
                  <a:txBody>
                    <a:bodyPr/>
                    <a:lstStyle/>
                    <a:p>
                      <a:pPr>
                        <a:defRPr sz="2800">
                          <a:sym typeface="Helvetica"/>
                        </a:defRPr>
                      </a:pPr>
                    </a:p>
                  </a:txBody>
                  <a:tcPr marL="45720" marR="45720" marT="45720" marB="45720" anchor="t" anchorCtr="0" horzOverflow="overflow"/>
                </a:tc>
              </a:tr>
              <a:tr h="643659">
                <a:tc>
                  <a:txBody>
                    <a:bodyPr/>
                    <a:lstStyle/>
                    <a:p>
                      <a:pPr>
                        <a:defRPr sz="1800"/>
                      </a:pPr>
                      <a:r>
                        <a:rPr sz="2800">
                          <a:sym typeface="Helvetica"/>
                        </a:rPr>
                        <a:t>Sky Description</a:t>
                      </a:r>
                    </a:p>
                  </a:txBody>
                  <a:tcPr marL="45720" marR="45720" marT="45720" marB="45720" anchor="t" anchorCtr="0" horzOverflow="overflow"/>
                </a:tc>
                <a:tc>
                  <a:txBody>
                    <a:bodyPr/>
                    <a:lstStyle/>
                    <a:p>
                      <a:pPr>
                        <a:defRPr sz="1800"/>
                      </a:pPr>
                      <a:r>
                        <a:rPr sz="2800">
                          <a:latin typeface="Arial"/>
                          <a:ea typeface="Arial"/>
                          <a:cs typeface="Arial"/>
                        </a:rPr>
                        <a:t>weather_city['weather’]['description’]</a:t>
                      </a:r>
                    </a:p>
                  </a:txBody>
                  <a:tcPr marL="45720" marR="45720" marT="45720" marB="45720" anchor="t" anchorCtr="0" horzOverflow="overflow"/>
                </a:tc>
                <a:tc>
                  <a:txBody>
                    <a:bodyPr/>
                    <a:lstStyle/>
                    <a:p>
                      <a:pPr>
                        <a:defRPr sz="1800"/>
                      </a:pPr>
                      <a:r>
                        <a:rPr sz="2800">
                          <a:sym typeface="Helvetica"/>
                        </a:rPr>
                        <a:t>Lower Case</a:t>
                      </a:r>
                    </a:p>
                  </a:txBody>
                  <a:tcPr marL="45720" marR="45720" marT="45720" marB="45720" anchor="t" anchorCtr="0" horzOverflow="overflow"/>
                </a:tc>
                <a:tc>
                  <a:txBody>
                    <a:bodyPr/>
                    <a:lstStyle/>
                    <a:p>
                      <a:pPr>
                        <a:defRPr sz="1800"/>
                      </a:pPr>
                      <a:r>
                        <a:rPr sz="2800">
                          <a:latin typeface="Arial"/>
                          <a:ea typeface="Arial"/>
                          <a:cs typeface="Arial"/>
                        </a:rPr>
                        <a:t>description = weather_city['weather'][0]['description'].title()</a:t>
                      </a:r>
                    </a:p>
                  </a:txBody>
                  <a:tcPr marL="45720" marR="45720" marT="45720" marB="45720" anchor="t" anchorCtr="0" horzOverflow="overflow"/>
                </a:tc>
              </a:tr>
              <a:tr h="899160">
                <a:tc>
                  <a:txBody>
                    <a:bodyPr/>
                    <a:lstStyle/>
                    <a:p>
                      <a:pPr>
                        <a:defRPr sz="1800"/>
                      </a:pPr>
                      <a:r>
                        <a:rPr sz="2800">
                          <a:sym typeface="Helvetica"/>
                        </a:rPr>
                        <a:t>Humidity</a:t>
                      </a:r>
                    </a:p>
                  </a:txBody>
                  <a:tcPr marL="45720" marR="45720" marT="45720" marB="45720" anchor="t" anchorCtr="0" horzOverflow="overflow"/>
                </a:tc>
                <a:tc>
                  <a:txBody>
                    <a:bodyPr/>
                    <a:lstStyle/>
                    <a:p>
                      <a:pPr>
                        <a:defRPr sz="2800">
                          <a:latin typeface="Arial"/>
                          <a:ea typeface="Arial"/>
                          <a:cs typeface="Arial"/>
                        </a:defRPr>
                      </a:pPr>
                      <a:r>
                        <a:t>weather_city['main']['humidity']	</a:t>
                      </a:r>
                    </a:p>
                  </a:txBody>
                  <a:tcPr marL="45720" marR="45720" marT="45720" marB="45720" anchor="t" anchorCtr="0" horzOverflow="overflow"/>
                </a:tc>
                <a:tc>
                  <a:txBody>
                    <a:bodyPr/>
                    <a:lstStyle/>
                    <a:p>
                      <a:pPr>
                        <a:defRPr sz="1800"/>
                      </a:pPr>
                      <a:r>
                        <a:rPr sz="2800">
                          <a:sym typeface="Helvetica"/>
                        </a:rPr>
                        <a:t>Number</a:t>
                      </a:r>
                    </a:p>
                  </a:txBody>
                  <a:tcPr marL="45720" marR="45720" marT="45720" marB="45720" anchor="t" anchorCtr="0" horzOverflow="overflow"/>
                </a:tc>
                <a:tc>
                  <a:txBody>
                    <a:bodyPr/>
                    <a:lstStyle/>
                    <a:p>
                      <a:pPr>
                        <a:defRPr sz="1800"/>
                      </a:pPr>
                      <a:r>
                        <a:rPr sz="2800">
                          <a:sym typeface="Helvetica"/>
                        </a:rPr>
                        <a:t>Converted to a string and added a %</a:t>
                      </a:r>
                    </a:p>
                  </a:txBody>
                  <a:tcPr marL="45720" marR="45720" marT="45720" marB="45720" anchor="t" anchorCtr="0" horzOverflow="overflow"/>
                </a:tc>
              </a:tr>
              <a:tr h="643659">
                <a:tc>
                  <a:txBody>
                    <a:bodyPr/>
                    <a:lstStyle/>
                    <a:p>
                      <a:pPr>
                        <a:defRPr sz="1800"/>
                      </a:pPr>
                      <a:r>
                        <a:rPr sz="2800">
                          <a:sym typeface="Helvetica"/>
                        </a:rPr>
                        <a:t>Wind Speed</a:t>
                      </a:r>
                    </a:p>
                  </a:txBody>
                  <a:tcPr marL="45720" marR="45720" marT="45720" marB="45720" anchor="t" anchorCtr="0" horzOverflow="overflow"/>
                </a:tc>
                <a:tc>
                  <a:txBody>
                    <a:bodyPr/>
                    <a:lstStyle/>
                    <a:p>
                      <a:pPr>
                        <a:defRPr sz="1800"/>
                      </a:pPr>
                      <a:r>
                        <a:rPr sz="2800">
                          <a:latin typeface="Arial"/>
                          <a:ea typeface="Arial"/>
                          <a:cs typeface="Arial"/>
                        </a:rPr>
                        <a:t>weather_city['wind']['speed’]</a:t>
                      </a:r>
                    </a:p>
                  </a:txBody>
                  <a:tcPr marL="45720" marR="45720" marT="45720" marB="45720" anchor="t" anchorCtr="0" horzOverflow="overflow"/>
                </a:tc>
                <a:tc>
                  <a:txBody>
                    <a:bodyPr/>
                    <a:lstStyle/>
                    <a:p>
                      <a:pPr>
                        <a:defRPr sz="1800"/>
                      </a:pPr>
                      <a:r>
                        <a:rPr sz="2800">
                          <a:sym typeface="Helvetica"/>
                        </a:rPr>
                        <a:t>Meter per Second </a:t>
                      </a:r>
                    </a:p>
                  </a:txBody>
                  <a:tcPr marL="45720" marR="45720" marT="45720" marB="45720" anchor="t" anchorCtr="0" horzOverflow="overflow"/>
                </a:tc>
                <a:tc>
                  <a:txBody>
                    <a:bodyPr/>
                    <a:lstStyle/>
                    <a:p>
                      <a:pPr>
                        <a:defRPr sz="2800">
                          <a:latin typeface="Arial"/>
                          <a:ea typeface="Arial"/>
                          <a:cs typeface="Arial"/>
                        </a:defRPr>
                      </a:pPr>
                      <a:r>
                        <a:t>weather_city['wind']['speed']*2.23694</a:t>
                      </a:r>
                    </a:p>
                    <a:p>
                      <a:pPr>
                        <a:defRPr sz="2800">
                          <a:latin typeface="Arial"/>
                          <a:ea typeface="Arial"/>
                          <a:cs typeface="Arial"/>
                        </a:defRPr>
                      </a:pPr>
                      <a:r>
                        <a:t>To out put in Miles per Hour	</a:t>
                      </a:r>
                    </a:p>
                  </a:txBody>
                  <a:tcPr marL="45720" marR="45720" marT="45720" marB="45720" anchor="t" anchorCtr="0" horzOverflow="overflow"/>
                </a:tc>
              </a:tr>
              <a:tr h="643659">
                <a:tc>
                  <a:txBody>
                    <a:bodyPr/>
                    <a:lstStyle/>
                    <a:p>
                      <a:pPr>
                        <a:defRPr sz="1800"/>
                      </a:pPr>
                      <a:r>
                        <a:rPr sz="2800">
                          <a:sym typeface="Helvetica"/>
                        </a:rPr>
                        <a:t>Wind Direction</a:t>
                      </a:r>
                    </a:p>
                  </a:txBody>
                  <a:tcPr marL="45720" marR="45720" marT="45720" marB="45720" anchor="t" anchorCtr="0" horzOverflow="overflow"/>
                </a:tc>
                <a:tc>
                  <a:txBody>
                    <a:bodyPr/>
                    <a:lstStyle/>
                    <a:p>
                      <a:pPr>
                        <a:defRPr sz="2800">
                          <a:latin typeface="Arial"/>
                          <a:ea typeface="Arial"/>
                          <a:cs typeface="Arial"/>
                        </a:defRPr>
                      </a:pPr>
                      <a:r>
                        <a:t>weather_city['wind'][’deg’]</a:t>
                      </a:r>
                    </a:p>
                  </a:txBody>
                  <a:tcPr marL="45720" marR="45720" marT="45720" marB="45720" anchor="t" anchorCtr="0" horzOverflow="overflow"/>
                </a:tc>
                <a:tc>
                  <a:txBody>
                    <a:bodyPr/>
                    <a:lstStyle/>
                    <a:p>
                      <a:pPr>
                        <a:defRPr sz="1800"/>
                      </a:pPr>
                      <a:r>
                        <a:rPr sz="2800">
                          <a:sym typeface="Helvetica"/>
                        </a:rPr>
                        <a:t>Degree</a:t>
                      </a:r>
                    </a:p>
                  </a:txBody>
                  <a:tcPr marL="45720" marR="45720" marT="45720" marB="45720" anchor="t" anchorCtr="0" horzOverflow="overflow"/>
                </a:tc>
                <a:tc>
                  <a:txBody>
                    <a:bodyPr/>
                    <a:lstStyle/>
                    <a:p>
                      <a:pPr>
                        <a:defRPr sz="2800">
                          <a:sym typeface="Helvetica"/>
                        </a:defRPr>
                      </a:pPr>
                      <a:r>
                        <a:t>Each range of degree was assigned a cardinal direction (</a:t>
                      </a:r>
                      <a:r>
                        <a:rPr>
                          <a:latin typeface="Arial"/>
                          <a:ea typeface="Arial"/>
                          <a:cs typeface="Arial"/>
                          <a:sym typeface="Arial"/>
                        </a:rPr>
                        <a:t>NE, E, SE, S, SW, W, NW, or, N) to be outputted </a:t>
                      </a:r>
                    </a:p>
                  </a:txBody>
                  <a:tcPr marL="45720" marR="45720" marT="45720" marB="45720" anchor="t" anchorCtr="0" horzOverflow="overflow"/>
                </a:tc>
              </a:tr>
            </a:tbl>
          </a:graphicData>
        </a:graphic>
      </p:graphicFrame>
      <p:sp>
        <p:nvSpPr>
          <p:cNvPr id="43" name="Shape 43"/>
          <p:cNvSpPr/>
          <p:nvPr/>
        </p:nvSpPr>
        <p:spPr>
          <a:xfrm>
            <a:off x="11048999" y="13115090"/>
            <a:ext cx="18414795" cy="4370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4232275">
              <a:spcBef>
                <a:spcPts val="1200"/>
              </a:spcBef>
              <a:defRPr b="1" sz="2400">
                <a:latin typeface="Arial"/>
                <a:ea typeface="Arial"/>
                <a:cs typeface="Arial"/>
                <a:sym typeface="Arial"/>
              </a:defRPr>
            </a:lvl1pPr>
          </a:lstStyle>
          <a:p>
            <a:pPr/>
            <a:r>
              <a:t>Table 1.     Explanation of output functions </a:t>
            </a:r>
          </a:p>
        </p:txBody>
      </p:sp>
      <p:pic>
        <p:nvPicPr>
          <p:cNvPr id="44" name="Fig1_MainMenu.png"/>
          <p:cNvPicPr>
            <a:picLocks noChangeAspect="1"/>
          </p:cNvPicPr>
          <p:nvPr/>
        </p:nvPicPr>
        <p:blipFill>
          <a:blip r:embed="rId6">
            <a:extLst/>
          </a:blip>
          <a:stretch>
            <a:fillRect/>
          </a:stretch>
        </p:blipFill>
        <p:spPr>
          <a:xfrm>
            <a:off x="1595051" y="15731706"/>
            <a:ext cx="2677298" cy="3962401"/>
          </a:xfrm>
          <a:prstGeom prst="rect">
            <a:avLst/>
          </a:prstGeom>
          <a:ln w="12700">
            <a:miter lim="400000"/>
          </a:ln>
        </p:spPr>
      </p:pic>
      <p:pic>
        <p:nvPicPr>
          <p:cNvPr id="45" name="Fig2_CityWeather.png"/>
          <p:cNvPicPr>
            <a:picLocks noChangeAspect="1"/>
          </p:cNvPicPr>
          <p:nvPr/>
        </p:nvPicPr>
        <p:blipFill>
          <a:blip r:embed="rId7">
            <a:extLst/>
          </a:blip>
          <a:stretch>
            <a:fillRect/>
          </a:stretch>
        </p:blipFill>
        <p:spPr>
          <a:xfrm>
            <a:off x="5578120" y="15808962"/>
            <a:ext cx="3626560" cy="3807887"/>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Helvetica"/>
        <a:ea typeface="Helvetica"/>
        <a:cs typeface="Helvetica"/>
      </a:majorFont>
      <a:minorFont>
        <a:latin typeface="Helvetica Neue"/>
        <a:ea typeface="Helvetica Neue"/>
        <a:cs typeface="Helvetica Neue"/>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83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83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Helvetica"/>
        <a:ea typeface="Helvetica"/>
        <a:cs typeface="Helvetica"/>
      </a:majorFont>
      <a:minorFont>
        <a:latin typeface="Helvetica Neue"/>
        <a:ea typeface="Helvetica Neue"/>
        <a:cs typeface="Helvetica Neue"/>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83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83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