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2062400" cy="32004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2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737" autoAdjust="0"/>
    <p:restoredTop sz="91533" autoAdjust="0"/>
  </p:normalViewPr>
  <p:slideViewPr>
    <p:cSldViewPr snapToGrid="0" snapToObjects="1">
      <p:cViewPr>
        <p:scale>
          <a:sx n="37" d="100"/>
          <a:sy n="37" d="100"/>
        </p:scale>
        <p:origin x="-224" y="1376"/>
      </p:cViewPr>
      <p:guideLst>
        <p:guide orient="horz" pos="10080"/>
        <p:guide pos="132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504305"/>
      </p:ext>
    </p:extLst>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0">
    <p:spTree>
      <p:nvGrpSpPr>
        <p:cNvPr id="1" name=""/>
        <p:cNvGrpSpPr/>
        <p:nvPr/>
      </p:nvGrpSpPr>
      <p:grpSpPr>
        <a:xfrm>
          <a:off x="0" y="0"/>
          <a:ext cx="0" cy="0"/>
          <a:chOff x="0" y="0"/>
          <a:chExt cx="0" cy="0"/>
        </a:xfrm>
      </p:grpSpPr>
      <p:sp>
        <p:nvSpPr>
          <p:cNvPr id="18" name="Shape 1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103120" y="429683"/>
            <a:ext cx="37856160" cy="7037917"/>
          </a:xfrm>
          <a:prstGeom prst="rect">
            <a:avLst/>
          </a:prstGeom>
          <a:ln w="12700">
            <a:miter lim="400000"/>
          </a:ln>
        </p:spPr>
        <p:txBody>
          <a:bodyPr lIns="211614" tIns="211614" rIns="211614" bIns="211614" anchor="ctr"/>
          <a:lstStyle/>
          <a:p>
            <a:endParaRPr/>
          </a:p>
        </p:txBody>
      </p:sp>
      <p:sp>
        <p:nvSpPr>
          <p:cNvPr id="3" name="Shape 3"/>
          <p:cNvSpPr>
            <a:spLocks noGrp="1"/>
          </p:cNvSpPr>
          <p:nvPr>
            <p:ph type="body" idx="1"/>
          </p:nvPr>
        </p:nvSpPr>
        <p:spPr>
          <a:xfrm>
            <a:off x="2103120" y="7467600"/>
            <a:ext cx="37856160" cy="24536402"/>
          </a:xfrm>
          <a:prstGeom prst="rect">
            <a:avLst/>
          </a:prstGeom>
          <a:ln w="12700">
            <a:miter lim="400000"/>
          </a:ln>
        </p:spPr>
        <p:txBody>
          <a:bodyPr lIns="211614" tIns="211614" rIns="211614" bIns="211614"/>
          <a:lstStyle/>
          <a:p>
            <a:endParaRPr/>
          </a:p>
        </p:txBody>
      </p:sp>
      <p:sp>
        <p:nvSpPr>
          <p:cNvPr id="4" name="Shape 4"/>
          <p:cNvSpPr>
            <a:spLocks noGrp="1"/>
          </p:cNvSpPr>
          <p:nvPr>
            <p:ph type="sldNum" sz="quarter" idx="2"/>
          </p:nvPr>
        </p:nvSpPr>
        <p:spPr>
          <a:xfrm>
            <a:off x="38604825" y="29144912"/>
            <a:ext cx="1354138" cy="1348725"/>
          </a:xfrm>
          <a:prstGeom prst="rect">
            <a:avLst/>
          </a:prstGeom>
          <a:ln w="12700">
            <a:miter lim="400000"/>
          </a:ln>
        </p:spPr>
        <p:txBody>
          <a:bodyPr wrap="none" lIns="211614" tIns="211614" rIns="211614" bIns="211614">
            <a:spAutoFit/>
          </a:bodyPr>
          <a:lstStyle>
            <a:lvl1pPr algn="r">
              <a:defRPr sz="65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xmlns:p14="http://schemas.microsoft.com/office/powerpoint/2010/main" spd="med"/>
  <p:txStyles>
    <p:titleStyle>
      <a:lvl1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1pPr>
      <a:lvl2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2pPr>
      <a:lvl3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3pPr>
      <a:lvl4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4pPr>
      <a:lvl5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5pPr>
      <a:lvl6pPr marL="0" marR="0" indent="4572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6pPr>
      <a:lvl7pPr marL="0" marR="0" indent="9144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7pPr>
      <a:lvl8pPr marL="0" marR="0" indent="13716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8pPr>
      <a:lvl9pPr marL="0" marR="0" indent="18288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9pPr>
    </p:titleStyle>
    <p:bodyStyle>
      <a:lvl1pPr marL="1587500" marR="0" indent="-1587500"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1pPr>
      <a:lvl2pPr marL="3621624" marR="0" indent="-1505487"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2pPr>
      <a:lvl3pPr marL="5644091" marR="0" indent="-1411816"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3pPr>
      <a:lvl4pPr marL="8033484" marR="0" indent="-1685071"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4pPr>
      <a:lvl5pPr marL="171707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5pPr>
      <a:lvl6pPr marL="176279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6pPr>
      <a:lvl7pPr marL="180851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7pPr>
      <a:lvl8pPr marL="185423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8pPr>
      <a:lvl9pPr marL="189995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docs.python-requests.org/en/master/user/install/" TargetMode="External"/><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p:nvPr/>
        </p:nvSpPr>
        <p:spPr>
          <a:xfrm>
            <a:off x="1905000" y="1066800"/>
            <a:ext cx="38633400" cy="5641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algn="ctr" defTabSz="4232275">
              <a:spcBef>
                <a:spcPts val="4300"/>
              </a:spcBef>
              <a:defRPr sz="7500">
                <a:solidFill>
                  <a:srgbClr val="187BA4"/>
                </a:solidFill>
                <a:latin typeface="Avenir Heavy"/>
                <a:ea typeface="Avenir Heavy"/>
                <a:cs typeface="Avenir Heavy"/>
                <a:sym typeface="Avenir Heavy"/>
              </a:defRPr>
            </a:pPr>
            <a:r>
              <a:t>WeatherApp</a:t>
            </a:r>
            <a:endParaRPr sz="7300" b="1">
              <a:latin typeface="Arial"/>
              <a:ea typeface="Arial"/>
              <a:cs typeface="Arial"/>
              <a:sym typeface="Arial"/>
            </a:endParaRPr>
          </a:p>
          <a:p>
            <a:pPr algn="ctr" defTabSz="4232275">
              <a:defRPr sz="6000">
                <a:solidFill>
                  <a:srgbClr val="187BA4"/>
                </a:solidFill>
                <a:latin typeface="Avenir Medium"/>
                <a:ea typeface="Avenir Medium"/>
                <a:cs typeface="Avenir Medium"/>
                <a:sym typeface="Avenir Medium"/>
              </a:defRPr>
            </a:pPr>
            <a:r>
              <a:rPr>
                <a:latin typeface="Avenir Heavy"/>
                <a:ea typeface="Avenir Heavy"/>
                <a:cs typeface="Avenir Heavy"/>
                <a:sym typeface="Avenir Heavy"/>
              </a:rPr>
              <a:t>Boyd, M., Eiroa Lledo, E., Keelan, S., Reyerson, A.</a:t>
            </a:r>
            <a:endParaRPr sz="7300">
              <a:latin typeface="Avenir Heavy"/>
              <a:ea typeface="Avenir Heavy"/>
              <a:cs typeface="Avenir Heavy"/>
              <a:sym typeface="Avenir Heavy"/>
            </a:endParaRPr>
          </a:p>
          <a:p>
            <a:pPr algn="ctr" defTabSz="4232275">
              <a:defRPr sz="6500">
                <a:solidFill>
                  <a:srgbClr val="187BA4"/>
                </a:solidFill>
                <a:latin typeface="Avenir Medium"/>
                <a:ea typeface="Avenir Medium"/>
                <a:cs typeface="Avenir Medium"/>
                <a:sym typeface="Avenir Medium"/>
              </a:defRPr>
            </a:pPr>
            <a:r>
              <a:t>CPSC-353, Data Communications and Computer Networks</a:t>
            </a:r>
            <a:endParaRPr sz="6000"/>
          </a:p>
          <a:p>
            <a:pPr algn="ctr" defTabSz="4232275">
              <a:defRPr sz="6000">
                <a:solidFill>
                  <a:srgbClr val="187BA4"/>
                </a:solidFill>
                <a:latin typeface="Avenir Medium"/>
                <a:ea typeface="Avenir Medium"/>
                <a:cs typeface="Avenir Medium"/>
                <a:sym typeface="Avenir Medium"/>
              </a:defRPr>
            </a:pPr>
            <a:r>
              <a:t> Department of Computer Science, Chapman University, Orange, CA</a:t>
            </a:r>
          </a:p>
        </p:txBody>
      </p:sp>
      <p:sp>
        <p:nvSpPr>
          <p:cNvPr id="28" name="Shape 28"/>
          <p:cNvSpPr/>
          <p:nvPr/>
        </p:nvSpPr>
        <p:spPr>
          <a:xfrm>
            <a:off x="609600" y="6248400"/>
            <a:ext cx="8686799" cy="1792798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dirty="0"/>
              <a:t>Introduction</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sz="3200" dirty="0"/>
              <a:t>	</a:t>
            </a:r>
            <a:r>
              <a:rPr lang="en-US" sz="3200" dirty="0">
                <a:sym typeface="Helvetica"/>
              </a:rPr>
              <a:t>Various applications and methods exist by which individuals retrieve information on the weather conditions of a given city or region. This information can be utilized for preparations in traveling to these areas, for event planning, or other purposes. Such preparations allow for greater living comfort and economic convenience</a:t>
            </a:r>
            <a:r>
              <a:rPr lang="en-US" sz="3200" dirty="0" smtClean="0">
                <a:sym typeface="Helvetica"/>
              </a:rPr>
              <a:t>.</a:t>
            </a:r>
          </a:p>
          <a:p>
            <a:pPr algn="just" defTabSz="4232275">
              <a:tabLst>
                <a:tab pos="685800" algn="l"/>
              </a:tabLst>
              <a:defRPr sz="2800">
                <a:solidFill>
                  <a:srgbClr val="0000FF"/>
                </a:solidFill>
                <a:latin typeface="+mn-lt"/>
                <a:ea typeface="+mn-ea"/>
                <a:cs typeface="+mn-cs"/>
                <a:sym typeface="Helvetica"/>
              </a:defRPr>
            </a:pPr>
            <a:r>
              <a:rPr lang="en-US" sz="3200" dirty="0">
                <a:sym typeface="Helvetica"/>
              </a:rPr>
              <a:t>	</a:t>
            </a:r>
            <a:r>
              <a:rPr lang="en-US" sz="3200" dirty="0" err="1" smtClean="0">
                <a:sym typeface="Helvetica"/>
              </a:rPr>
              <a:t>OpenWeatherMap</a:t>
            </a:r>
            <a:r>
              <a:rPr lang="en-US" sz="3200" dirty="0">
                <a:sym typeface="Helvetica"/>
              </a:rPr>
              <a:t>, Inc. provides tools which programmers can use to create applications or programs which provide information on weather conditions. The program, designed by this team using Python 2.7, utilizes </a:t>
            </a:r>
            <a:r>
              <a:rPr lang="en-US" sz="3200" dirty="0" err="1">
                <a:sym typeface="Helvetica"/>
              </a:rPr>
              <a:t>OpenWeatherMap’s</a:t>
            </a:r>
            <a:r>
              <a:rPr lang="en-US" sz="3200" dirty="0">
                <a:sym typeface="Helvetica"/>
              </a:rPr>
              <a:t> “Current weather data” API, gathering data in the JSON format and outputting information on a city’s weather conditions. Data is gathered from </a:t>
            </a:r>
            <a:r>
              <a:rPr lang="en-US" sz="3200" dirty="0" err="1">
                <a:sym typeface="Helvetica"/>
              </a:rPr>
              <a:t>OpenWeatherMap’s</a:t>
            </a:r>
            <a:r>
              <a:rPr lang="en-US" sz="3200" dirty="0">
                <a:sym typeface="Helvetica"/>
              </a:rPr>
              <a:t> API, and modified by functions found in the main </a:t>
            </a:r>
            <a:r>
              <a:rPr lang="en-US" sz="3200" dirty="0" err="1">
                <a:sym typeface="Helvetica"/>
              </a:rPr>
              <a:t>Github</a:t>
            </a:r>
            <a:r>
              <a:rPr lang="en-US" sz="3200" dirty="0">
                <a:sym typeface="Helvetica"/>
              </a:rPr>
              <a:t> repository to make information more readable for </a:t>
            </a:r>
            <a:r>
              <a:rPr lang="en-US" sz="3200" dirty="0" smtClean="0">
                <a:sym typeface="Helvetica"/>
              </a:rPr>
              <a:t>users.</a:t>
            </a:r>
            <a:endParaRPr lang="en-US" dirty="0"/>
          </a:p>
          <a:p>
            <a:pPr algn="just" defTabSz="4232275">
              <a:spcBef>
                <a:spcPts val="2100"/>
              </a:spcBef>
              <a:tabLst>
                <a:tab pos="685800" algn="l"/>
              </a:tabLst>
              <a:defRPr sz="3600" b="1">
                <a:solidFill>
                  <a:srgbClr val="400080"/>
                </a:solidFill>
                <a:latin typeface="+mn-lt"/>
                <a:ea typeface="+mn-ea"/>
                <a:cs typeface="+mn-cs"/>
                <a:sym typeface="Helvetica"/>
              </a:defRPr>
            </a:pPr>
            <a:r>
              <a:rPr lang="en-US" dirty="0" smtClean="0"/>
              <a:t>Scope</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en-US" sz="3200" dirty="0" smtClean="0"/>
              <a:t>Our goal was to creat code that would output tempeture based on data found through openweathermap.org. Originally the searc</a:t>
            </a:r>
            <a:r>
              <a:rPr lang="en-US" sz="3200" dirty="0" smtClean="0"/>
              <a:t>h tool only worker through city name but we were able to add a search by zip code function. We wanted to create clean code that was easy to read. We have many classes that converts the data into standard measurements that would be familiar to the user.</a:t>
            </a:r>
          </a:p>
          <a:p>
            <a:pPr algn="just" defTabSz="4232275">
              <a:tabLst>
                <a:tab pos="685800" algn="l"/>
              </a:tabLst>
              <a:defRPr sz="2800">
                <a:solidFill>
                  <a:srgbClr val="0000FF"/>
                </a:solidFill>
                <a:latin typeface="+mn-lt"/>
                <a:ea typeface="+mn-ea"/>
                <a:cs typeface="+mn-cs"/>
                <a:sym typeface="Helvetica"/>
              </a:defRPr>
            </a:pPr>
            <a:endParaRPr lang="en-US" dirty="0" smtClean="0"/>
          </a:p>
          <a:p>
            <a:pPr algn="just" defTabSz="4232275">
              <a:spcBef>
                <a:spcPts val="2100"/>
              </a:spcBef>
              <a:tabLst>
                <a:tab pos="685800" algn="l"/>
              </a:tabLst>
              <a:defRPr sz="3600" b="1">
                <a:solidFill>
                  <a:srgbClr val="400080"/>
                </a:solidFill>
                <a:latin typeface="+mn-lt"/>
                <a:ea typeface="+mn-ea"/>
                <a:cs typeface="+mn-cs"/>
                <a:sym typeface="Helvetica"/>
              </a:defRPr>
            </a:pPr>
            <a:r>
              <a:rPr lang="en-US" sz="3600" b="1" dirty="0" smtClean="0">
                <a:sym typeface="Helvetica"/>
              </a:rPr>
              <a:t>Compilation</a:t>
            </a:r>
          </a:p>
          <a:p>
            <a:endParaRPr lang="en-US" sz="2800" dirty="0" smtClean="0">
              <a:solidFill>
                <a:srgbClr val="0000FF"/>
              </a:solidFill>
              <a:latin typeface="+mn-lt"/>
              <a:ea typeface="+mn-ea"/>
              <a:cs typeface="+mn-cs"/>
            </a:endParaRPr>
          </a:p>
        </p:txBody>
      </p:sp>
      <p:pic>
        <p:nvPicPr>
          <p:cNvPr id="29" name="image.png"/>
          <p:cNvPicPr>
            <a:picLocks noChangeAspect="1"/>
          </p:cNvPicPr>
          <p:nvPr/>
        </p:nvPicPr>
        <p:blipFill>
          <a:blip r:embed="rId2">
            <a:extLst/>
          </a:blip>
          <a:stretch>
            <a:fillRect/>
          </a:stretch>
        </p:blipFill>
        <p:spPr>
          <a:xfrm>
            <a:off x="3124200" y="1143000"/>
            <a:ext cx="3962400" cy="3962400"/>
          </a:xfrm>
          <a:prstGeom prst="rect">
            <a:avLst/>
          </a:prstGeom>
          <a:ln w="12700">
            <a:miter lim="400000"/>
          </a:ln>
        </p:spPr>
      </p:pic>
      <p:sp>
        <p:nvSpPr>
          <p:cNvPr id="30" name="Shape 30"/>
          <p:cNvSpPr/>
          <p:nvPr/>
        </p:nvSpPr>
        <p:spPr>
          <a:xfrm>
            <a:off x="457199" y="5867400"/>
            <a:ext cx="9144002" cy="25222200"/>
          </a:xfrm>
          <a:prstGeom prst="rect">
            <a:avLst/>
          </a:prstGeom>
          <a:ln w="38100">
            <a:solidFill>
              <a:srgbClr val="400080"/>
            </a:solidFill>
          </a:ln>
        </p:spPr>
        <p:txBody>
          <a:bodyPr lIns="45719" rIns="45719" anchor="ctr"/>
          <a:lstStyle/>
          <a:p>
            <a:endParaRPr/>
          </a:p>
        </p:txBody>
      </p:sp>
      <p:sp>
        <p:nvSpPr>
          <p:cNvPr id="33" name="Shape 33"/>
          <p:cNvSpPr/>
          <p:nvPr/>
        </p:nvSpPr>
        <p:spPr>
          <a:xfrm>
            <a:off x="762000" y="15401925"/>
            <a:ext cx="3657600" cy="5847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900"/>
              </a:spcBef>
              <a:defRPr sz="3200"/>
            </a:lvl1pPr>
          </a:lstStyle>
          <a:p>
            <a:endParaRPr dirty="0"/>
          </a:p>
        </p:txBody>
      </p:sp>
      <p:sp>
        <p:nvSpPr>
          <p:cNvPr id="35" name="Shape 35"/>
          <p:cNvSpPr/>
          <p:nvPr/>
        </p:nvSpPr>
        <p:spPr>
          <a:xfrm>
            <a:off x="5029200" y="15392400"/>
            <a:ext cx="4114800" cy="5847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900"/>
              </a:spcBef>
              <a:defRPr sz="3200"/>
            </a:lvl1pPr>
          </a:lstStyle>
          <a:p>
            <a:endParaRPr dirty="0"/>
          </a:p>
        </p:txBody>
      </p:sp>
      <p:sp>
        <p:nvSpPr>
          <p:cNvPr id="38" name="Shape 38"/>
          <p:cNvSpPr/>
          <p:nvPr/>
        </p:nvSpPr>
        <p:spPr>
          <a:xfrm>
            <a:off x="32461200" y="5867400"/>
            <a:ext cx="9372600" cy="25222200"/>
          </a:xfrm>
          <a:prstGeom prst="rect">
            <a:avLst/>
          </a:prstGeom>
          <a:ln w="38100">
            <a:solidFill>
              <a:srgbClr val="400080"/>
            </a:solidFill>
          </a:ln>
        </p:spPr>
        <p:txBody>
          <a:bodyPr lIns="45719" rIns="45719" anchor="ctr"/>
          <a:lstStyle/>
          <a:p>
            <a:endParaRPr/>
          </a:p>
        </p:txBody>
      </p:sp>
      <p:sp>
        <p:nvSpPr>
          <p:cNvPr id="40" name="Shape 40"/>
          <p:cNvSpPr/>
          <p:nvPr/>
        </p:nvSpPr>
        <p:spPr>
          <a:xfrm>
            <a:off x="11125200" y="6248400"/>
            <a:ext cx="9448800" cy="85254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lang="en-US" dirty="0" smtClean="0">
                <a:solidFill>
                  <a:srgbClr val="400080"/>
                </a:solidFill>
              </a:rPr>
              <a:t>Overview</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en-US" sz="3200" dirty="0">
                <a:sym typeface="Helvetica"/>
              </a:rPr>
              <a:t>The program will ask the user to input a city </a:t>
            </a:r>
            <a:r>
              <a:rPr lang="en-US" sz="3200" dirty="0" smtClean="0">
                <a:sym typeface="Helvetica"/>
              </a:rPr>
              <a:t>name or zipcode, </a:t>
            </a:r>
            <a:r>
              <a:rPr lang="en-US" sz="3200" dirty="0">
                <a:sym typeface="Helvetica"/>
              </a:rPr>
              <a:t>whose weather is checked in the API. Then, the program returns the data, collected in a Python dictionary, which contains dictionaries itself, and selects certain data for the user to read. This data will include the city’s name, country, current weather (e.g. clear sky, light rain, broken clouds, etc.), minimum, maximum and current temperatures in Fahrenheit and Celsius, wind speed and direction, humidity, times </a:t>
            </a:r>
            <a:r>
              <a:rPr lang="en-US" sz="3200" dirty="0" smtClean="0">
                <a:sym typeface="Helvetica"/>
              </a:rPr>
              <a:t>of </a:t>
            </a:r>
            <a:r>
              <a:rPr lang="en-US" sz="3200" dirty="0">
                <a:sym typeface="Helvetica"/>
              </a:rPr>
              <a:t>sunrise and sunset, and other features. </a:t>
            </a:r>
            <a:r>
              <a:rPr lang="en-US" sz="3200" dirty="0" smtClean="0">
                <a:sym typeface="Helvetica"/>
              </a:rPr>
              <a:t>In addition, there will be a five day forecast option that will allow the user to view a brief estimate of the future weather in the desired location. This </a:t>
            </a:r>
            <a:r>
              <a:rPr lang="en-US" sz="3200" dirty="0">
                <a:sym typeface="Helvetica"/>
              </a:rPr>
              <a:t>program will offer users another resource from which they may retrieve their data on the weather.</a:t>
            </a:r>
            <a:endParaRPr sz="3200" dirty="0"/>
          </a:p>
        </p:txBody>
      </p:sp>
      <p:sp>
        <p:nvSpPr>
          <p:cNvPr id="41" name="Shape 41"/>
          <p:cNvSpPr/>
          <p:nvPr/>
        </p:nvSpPr>
        <p:spPr>
          <a:xfrm>
            <a:off x="21336000" y="6248400"/>
            <a:ext cx="9448800" cy="803296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8800"/>
              </a:spcBef>
              <a:tabLst>
                <a:tab pos="685800" algn="l"/>
              </a:tabLst>
              <a:defRPr sz="3600" b="1">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r>
              <a:rPr sz="3200" dirty="0"/>
              <a:t>	</a:t>
            </a:r>
            <a:r>
              <a:rPr lang="en-US" sz="3200" dirty="0" smtClean="0"/>
              <a:t>To start we useed the python request library  to requested the URL that would retrieve the data. From there we formatted the data using </a:t>
            </a:r>
            <a:r>
              <a:rPr lang="en-US" sz="3200" dirty="0" err="1" smtClean="0"/>
              <a:t>Json</a:t>
            </a:r>
            <a:r>
              <a:rPr lang="en-US" sz="3200" dirty="0" smtClean="0"/>
              <a:t>. To </a:t>
            </a:r>
            <a:r>
              <a:rPr lang="en-US" sz="3200" dirty="0" smtClean="0"/>
              <a:t>respond with each output we had to isolate the given response out of multiple dictionaries and convert it into   easy-to-read answers. For example, originally the </a:t>
            </a:r>
            <a:r>
              <a:rPr lang="en-US" sz="3200" dirty="0" smtClean="0">
                <a:solidFill>
                  <a:srgbClr val="0000FF"/>
                </a:solidFill>
                <a:sym typeface="Helvetica"/>
              </a:rPr>
              <a:t>temperature </a:t>
            </a:r>
            <a:r>
              <a:rPr lang="en-US" sz="3200" dirty="0" smtClean="0"/>
              <a:t>was provided in Kelvin and could be found under ‘main’ in ‘temp’. Our team was able to extract that information and convert it into Celsius and </a:t>
            </a:r>
            <a:r>
              <a:rPr lang="en-US" sz="3200" dirty="0" smtClean="0"/>
              <a:t>Fahrenheit. </a:t>
            </a:r>
            <a:r>
              <a:rPr lang="en-US" sz="3200" dirty="0" smtClean="0"/>
              <a:t>Below in Table 1. there are detailed descriptions for each item</a:t>
            </a:r>
            <a:r>
              <a:rPr lang="en-US" sz="3200" dirty="0" smtClean="0"/>
              <a:t>. Our menu display GUI was created usin</a:t>
            </a:r>
            <a:r>
              <a:rPr lang="en-US" sz="3200" dirty="0" smtClean="0"/>
              <a:t>g </a:t>
            </a:r>
            <a:r>
              <a:rPr lang="en-US" sz="3200" dirty="0" err="1" smtClean="0"/>
              <a:t>Tkinter</a:t>
            </a:r>
            <a:r>
              <a:rPr lang="en-US" sz="3200" dirty="0" smtClean="0"/>
              <a:t>. This interface allows the user to select their preferred search method, by city or zip code. In addition the user may look up the predicted forecast.</a:t>
            </a:r>
            <a:endParaRPr sz="3200" dirty="0"/>
          </a:p>
        </p:txBody>
      </p:sp>
      <p:sp>
        <p:nvSpPr>
          <p:cNvPr id="43" name="Shape 43"/>
          <p:cNvSpPr/>
          <p:nvPr/>
        </p:nvSpPr>
        <p:spPr>
          <a:xfrm>
            <a:off x="609600" y="28651199"/>
            <a:ext cx="8839200"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232275">
              <a:spcBef>
                <a:spcPts val="1200"/>
              </a:spcBef>
              <a:defRPr sz="2000" b="1"/>
            </a:pPr>
            <a:endParaRPr b="0" dirty="0"/>
          </a:p>
        </p:txBody>
      </p:sp>
      <p:sp>
        <p:nvSpPr>
          <p:cNvPr id="51" name="Shape 51"/>
          <p:cNvSpPr/>
          <p:nvPr/>
        </p:nvSpPr>
        <p:spPr>
          <a:xfrm>
            <a:off x="21336000" y="19278599"/>
            <a:ext cx="9448800" cy="5232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endParaRPr dirty="0"/>
          </a:p>
        </p:txBody>
      </p:sp>
      <p:sp>
        <p:nvSpPr>
          <p:cNvPr id="52" name="Shape 52"/>
          <p:cNvSpPr/>
          <p:nvPr/>
        </p:nvSpPr>
        <p:spPr>
          <a:xfrm>
            <a:off x="11125200" y="25222200"/>
            <a:ext cx="9448800" cy="146963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dirty="0" smtClean="0"/>
              <a:t>Conclusion</a:t>
            </a:r>
            <a:r>
              <a:rPr lang="en-US" dirty="0" smtClean="0"/>
              <a:t>s</a:t>
            </a:r>
            <a:endParaRPr lang="en-US" dirty="0"/>
          </a:p>
          <a:p>
            <a:pPr algn="just" defTabSz="4232275">
              <a:spcBef>
                <a:spcPts val="2100"/>
              </a:spcBef>
              <a:tabLst>
                <a:tab pos="685800" algn="l"/>
              </a:tabLst>
              <a:defRPr sz="3600" b="1">
                <a:solidFill>
                  <a:srgbClr val="400080"/>
                </a:solidFill>
                <a:latin typeface="+mn-lt"/>
                <a:ea typeface="+mn-ea"/>
                <a:cs typeface="+mn-cs"/>
                <a:sym typeface="Helvetica"/>
              </a:defRPr>
            </a:pPr>
            <a:r>
              <a:rPr lang="en-US" dirty="0" smtClean="0">
                <a:solidFill>
                  <a:srgbClr val="0000FF"/>
                </a:solidFill>
              </a:rPr>
              <a:t>We </a:t>
            </a:r>
            <a:r>
              <a:rPr lang="en-US" dirty="0" err="1" smtClean="0">
                <a:solidFill>
                  <a:srgbClr val="0000FF"/>
                </a:solidFill>
              </a:rPr>
              <a:t>parce</a:t>
            </a:r>
            <a:r>
              <a:rPr lang="en-US" dirty="0" smtClean="0">
                <a:solidFill>
                  <a:srgbClr val="0000FF"/>
                </a:solidFill>
              </a:rPr>
              <a:t> through and split </a:t>
            </a:r>
            <a:endParaRPr dirty="0">
              <a:solidFill>
                <a:srgbClr val="0000FF"/>
              </a:solidFill>
            </a:endParaRPr>
          </a:p>
        </p:txBody>
      </p:sp>
      <p:sp>
        <p:nvSpPr>
          <p:cNvPr id="53" name="Shape 53"/>
          <p:cNvSpPr/>
          <p:nvPr/>
        </p:nvSpPr>
        <p:spPr>
          <a:xfrm>
            <a:off x="32537400" y="6248400"/>
            <a:ext cx="8991600" cy="6924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dirty="0"/>
              <a:t>Conclusions (continued)</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spcBef>
                <a:spcPts val="2100"/>
              </a:spcBef>
              <a:tabLst>
                <a:tab pos="685800" algn="l"/>
              </a:tabLst>
              <a:defRPr sz="3600" b="1">
                <a:solidFill>
                  <a:srgbClr val="400080"/>
                </a:solidFill>
                <a:latin typeface="+mn-lt"/>
                <a:ea typeface="+mn-ea"/>
                <a:cs typeface="+mn-cs"/>
                <a:sym typeface="Helvetica"/>
              </a:defRPr>
            </a:pPr>
            <a:r>
              <a:rPr dirty="0"/>
              <a:t>Future Research</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endParaRPr dirty="0"/>
          </a:p>
          <a:p>
            <a:pPr algn="just" defTabSz="4232275">
              <a:spcBef>
                <a:spcPts val="2100"/>
              </a:spcBef>
              <a:tabLst>
                <a:tab pos="685800" algn="l"/>
              </a:tabLst>
              <a:defRPr sz="3600" b="1">
                <a:solidFill>
                  <a:srgbClr val="400080"/>
                </a:solidFill>
                <a:latin typeface="+mn-lt"/>
                <a:ea typeface="+mn-ea"/>
                <a:cs typeface="+mn-cs"/>
                <a:sym typeface="Helvetica"/>
              </a:defRPr>
            </a:pPr>
            <a:r>
              <a:rPr dirty="0"/>
              <a:t>Acknowledgements</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r>
              <a:rPr dirty="0"/>
              <a:t>	</a:t>
            </a:r>
          </a:p>
          <a:p>
            <a:pPr algn="just" defTabSz="4232275">
              <a:spcBef>
                <a:spcPts val="2100"/>
              </a:spcBef>
              <a:tabLst>
                <a:tab pos="685800" algn="l"/>
              </a:tabLst>
              <a:defRPr sz="3600" b="1">
                <a:solidFill>
                  <a:srgbClr val="400080"/>
                </a:solidFill>
                <a:latin typeface="+mn-lt"/>
                <a:ea typeface="+mn-ea"/>
                <a:cs typeface="+mn-cs"/>
                <a:sym typeface="Helvetica"/>
              </a:defRPr>
            </a:pPr>
            <a:r>
              <a:rPr dirty="0"/>
              <a:t>References </a:t>
            </a:r>
            <a:endParaRPr lang="en-US" dirty="0" smtClean="0"/>
          </a:p>
          <a:p>
            <a:pPr algn="just" defTabSz="4232275">
              <a:spcBef>
                <a:spcPts val="2100"/>
              </a:spcBef>
              <a:tabLst>
                <a:tab pos="685800" algn="l"/>
              </a:tabLst>
              <a:defRPr sz="3600" b="1">
                <a:solidFill>
                  <a:srgbClr val="400080"/>
                </a:solidFill>
                <a:latin typeface="+mn-lt"/>
                <a:ea typeface="+mn-ea"/>
                <a:cs typeface="+mn-cs"/>
                <a:sym typeface="Helvetica"/>
              </a:defRPr>
            </a:pPr>
            <a:r>
              <a:rPr lang="en-US" dirty="0" err="1">
                <a:solidFill>
                  <a:srgbClr val="0000FF"/>
                </a:solidFill>
              </a:rPr>
              <a:t>openweathermap.org</a:t>
            </a:r>
            <a:endParaRPr dirty="0">
              <a:solidFill>
                <a:srgbClr val="0000FF"/>
              </a:solidFill>
            </a:endParaRPr>
          </a:p>
          <a:p>
            <a:pPr algn="just" defTabSz="4232275">
              <a:tabLst>
                <a:tab pos="685800" algn="l"/>
              </a:tabLst>
              <a:defRPr sz="1800">
                <a:solidFill>
                  <a:srgbClr val="0000FF"/>
                </a:solidFill>
                <a:latin typeface="+mn-lt"/>
                <a:ea typeface="+mn-ea"/>
                <a:cs typeface="+mn-cs"/>
                <a:sym typeface="Helvetica"/>
              </a:defRPr>
            </a:pPr>
            <a:r>
              <a:rPr lang="en-US" dirty="0" smtClean="0"/>
              <a:t>..</a:t>
            </a:r>
            <a:endParaRPr dirty="0"/>
          </a:p>
          <a:p>
            <a:pPr defTabSz="4232275">
              <a:tabLst>
                <a:tab pos="685800" algn="l"/>
              </a:tabLst>
              <a:defRPr sz="1800">
                <a:solidFill>
                  <a:srgbClr val="0000FF"/>
                </a:solidFill>
                <a:latin typeface="+mn-lt"/>
                <a:ea typeface="+mn-ea"/>
                <a:cs typeface="+mn-cs"/>
                <a:sym typeface="Helvetica"/>
              </a:defRPr>
            </a:pPr>
            <a:endParaRPr dirty="0"/>
          </a:p>
          <a:p>
            <a:pPr defTabSz="4232275">
              <a:tabLst>
                <a:tab pos="685800" algn="l"/>
              </a:tabLst>
              <a:defRPr sz="1800">
                <a:solidFill>
                  <a:srgbClr val="0000FF"/>
                </a:solidFill>
                <a:latin typeface="+mn-lt"/>
                <a:ea typeface="+mn-ea"/>
                <a:cs typeface="+mn-cs"/>
                <a:sym typeface="Helvetica"/>
              </a:defRPr>
            </a:pPr>
            <a:r>
              <a:rPr lang="en-US" dirty="0" smtClean="0"/>
              <a:t>..</a:t>
            </a:r>
            <a:endParaRPr dirty="0"/>
          </a:p>
          <a:p>
            <a:pPr defTabSz="4232275">
              <a:tabLst>
                <a:tab pos="685800" algn="l"/>
              </a:tabLst>
              <a:defRPr sz="2800">
                <a:solidFill>
                  <a:srgbClr val="0000FF"/>
                </a:solidFill>
                <a:latin typeface="+mn-lt"/>
                <a:ea typeface="+mn-ea"/>
                <a:cs typeface="+mn-cs"/>
                <a:sym typeface="Helvetica"/>
              </a:defRPr>
            </a:pPr>
            <a:endParaRPr dirty="0"/>
          </a:p>
        </p:txBody>
      </p:sp>
      <p:sp>
        <p:nvSpPr>
          <p:cNvPr id="54" name="Shape 54"/>
          <p:cNvSpPr/>
          <p:nvPr/>
        </p:nvSpPr>
        <p:spPr>
          <a:xfrm>
            <a:off x="21412200" y="25222200"/>
            <a:ext cx="9448800" cy="10772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8800"/>
              </a:spcBef>
              <a:tabLst>
                <a:tab pos="685800" algn="l"/>
              </a:tabLst>
              <a:defRPr sz="3600" b="1">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r>
              <a:rPr dirty="0"/>
              <a:t>	</a:t>
            </a:r>
            <a:r>
              <a:rPr lang="en-US" dirty="0" smtClean="0"/>
              <a:t>..</a:t>
            </a:r>
            <a:endParaRPr dirty="0"/>
          </a:p>
        </p:txBody>
      </p:sp>
      <p:pic>
        <p:nvPicPr>
          <p:cNvPr id="55" name="Screen Shot 2016-11-27 at 12.11.00 AM-filtered.png"/>
          <p:cNvPicPr>
            <a:picLocks noChangeAspect="1"/>
          </p:cNvPicPr>
          <p:nvPr/>
        </p:nvPicPr>
        <p:blipFill>
          <a:blip r:embed="rId3">
            <a:extLst/>
          </a:blip>
          <a:stretch>
            <a:fillRect/>
          </a:stretch>
        </p:blipFill>
        <p:spPr>
          <a:xfrm>
            <a:off x="34271527" y="551901"/>
            <a:ext cx="5751946" cy="5144598"/>
          </a:xfrm>
          <a:prstGeom prst="rect">
            <a:avLst/>
          </a:prstGeom>
          <a:ln w="12700">
            <a:miter lim="400000"/>
          </a:ln>
        </p:spPr>
      </p:pic>
      <p:sp>
        <p:nvSpPr>
          <p:cNvPr id="5" name="Rectangle 4"/>
          <p:cNvSpPr/>
          <p:nvPr/>
        </p:nvSpPr>
        <p:spPr>
          <a:xfrm>
            <a:off x="457199" y="23186365"/>
            <a:ext cx="8839201" cy="7971413"/>
          </a:xfrm>
          <a:prstGeom prst="rect">
            <a:avLst/>
          </a:prstGeom>
        </p:spPr>
        <p:txBody>
          <a:bodyPr wrap="square">
            <a:spAutoFit/>
          </a:bodyPr>
          <a:lstStyle/>
          <a:p>
            <a:r>
              <a:rPr lang="en-US" sz="3200" b="1" dirty="0">
                <a:solidFill>
                  <a:srgbClr val="192AFA"/>
                </a:solidFill>
                <a:latin typeface="Helvetica"/>
                <a:cs typeface="Helvetica"/>
              </a:rPr>
              <a:t>The user must have the 'requests' library installed (at least in this current iteration)</a:t>
            </a:r>
            <a:endParaRPr lang="x-none" sz="3200" b="1" dirty="0">
              <a:solidFill>
                <a:srgbClr val="192AFA"/>
              </a:solidFill>
              <a:latin typeface="Helvetica"/>
              <a:cs typeface="Helvetica"/>
            </a:endParaRPr>
          </a:p>
          <a:p>
            <a:r>
              <a:rPr lang="en-US" sz="3200" b="1" dirty="0">
                <a:solidFill>
                  <a:srgbClr val="192AFA"/>
                </a:solidFill>
                <a:latin typeface="Helvetica"/>
                <a:cs typeface="Helvetica"/>
              </a:rPr>
              <a:t>How to install 'requests':</a:t>
            </a:r>
            <a:endParaRPr lang="x-none" sz="3200" b="1" dirty="0">
              <a:solidFill>
                <a:srgbClr val="192AFA"/>
              </a:solidFill>
              <a:latin typeface="Helvetica"/>
              <a:cs typeface="Helvetica"/>
            </a:endParaRPr>
          </a:p>
          <a:p>
            <a:pPr lvl="0"/>
            <a:r>
              <a:rPr lang="en-US" sz="3200" dirty="0">
                <a:solidFill>
                  <a:srgbClr val="192AFA"/>
                </a:solidFill>
                <a:latin typeface="Helvetica"/>
                <a:cs typeface="Helvetica"/>
              </a:rPr>
              <a:t>If Pip is installed:</a:t>
            </a:r>
            <a:endParaRPr lang="x-none" sz="3200" dirty="0">
              <a:solidFill>
                <a:srgbClr val="192AFA"/>
              </a:solidFill>
              <a:latin typeface="Helvetica"/>
              <a:cs typeface="Helvetica"/>
            </a:endParaRPr>
          </a:p>
          <a:p>
            <a:pPr marL="1143000" lvl="1" indent="-1143000">
              <a:buFont typeface="Arial"/>
              <a:buChar char="•"/>
            </a:pPr>
            <a:r>
              <a:rPr lang="en-US" sz="3200" dirty="0">
                <a:solidFill>
                  <a:srgbClr val="192AFA"/>
                </a:solidFill>
                <a:latin typeface="Helvetica"/>
                <a:cs typeface="Helvetica"/>
              </a:rPr>
              <a:t>Enter the command: pip install requests in the </a:t>
            </a:r>
            <a:r>
              <a:rPr lang="en-US" sz="3200" dirty="0" err="1">
                <a:solidFill>
                  <a:srgbClr val="192AFA"/>
                </a:solidFill>
                <a:latin typeface="Helvetica"/>
                <a:cs typeface="Helvetica"/>
              </a:rPr>
              <a:t>Git</a:t>
            </a:r>
            <a:r>
              <a:rPr lang="en-US" sz="3200" dirty="0">
                <a:solidFill>
                  <a:srgbClr val="192AFA"/>
                </a:solidFill>
                <a:latin typeface="Helvetica"/>
                <a:cs typeface="Helvetica"/>
              </a:rPr>
              <a:t> Bash window</a:t>
            </a:r>
            <a:endParaRPr lang="x-none" sz="3200" dirty="0">
              <a:solidFill>
                <a:srgbClr val="192AFA"/>
              </a:solidFill>
              <a:latin typeface="Helvetica"/>
              <a:cs typeface="Helvetica"/>
            </a:endParaRPr>
          </a:p>
          <a:p>
            <a:pPr lvl="0"/>
            <a:r>
              <a:rPr lang="en-US" sz="3200" dirty="0">
                <a:solidFill>
                  <a:srgbClr val="192AFA"/>
                </a:solidFill>
                <a:latin typeface="Helvetica"/>
                <a:cs typeface="Helvetica"/>
              </a:rPr>
              <a:t>If Pip is NOT installed:</a:t>
            </a:r>
            <a:endParaRPr lang="x-none" sz="3200" dirty="0">
              <a:solidFill>
                <a:srgbClr val="192AFA"/>
              </a:solidFill>
              <a:latin typeface="Helvetica"/>
              <a:cs typeface="Helvetica"/>
            </a:endParaRPr>
          </a:p>
          <a:p>
            <a:pPr marL="1143000" lvl="1" indent="-1143000">
              <a:buFont typeface="Arial"/>
              <a:buChar char="•"/>
            </a:pPr>
            <a:r>
              <a:rPr lang="en-US" sz="3200" dirty="0">
                <a:solidFill>
                  <a:srgbClr val="192AFA"/>
                </a:solidFill>
                <a:latin typeface="Helvetica"/>
                <a:cs typeface="Helvetica"/>
              </a:rPr>
              <a:t>Enter: </a:t>
            </a:r>
            <a:r>
              <a:rPr lang="en-US" sz="3200" dirty="0" err="1">
                <a:solidFill>
                  <a:srgbClr val="192AFA"/>
                </a:solidFill>
                <a:latin typeface="Helvetica"/>
                <a:cs typeface="Helvetica"/>
              </a:rPr>
              <a:t>git</a:t>
            </a:r>
            <a:r>
              <a:rPr lang="en-US" sz="3200" dirty="0">
                <a:solidFill>
                  <a:srgbClr val="192AFA"/>
                </a:solidFill>
                <a:latin typeface="Helvetica"/>
                <a:cs typeface="Helvetica"/>
              </a:rPr>
              <a:t> clone </a:t>
            </a:r>
            <a:r>
              <a:rPr lang="en-US" sz="3200" dirty="0" err="1">
                <a:solidFill>
                  <a:srgbClr val="192AFA"/>
                </a:solidFill>
                <a:latin typeface="Helvetica"/>
                <a:cs typeface="Helvetica"/>
              </a:rPr>
              <a:t>git</a:t>
            </a:r>
            <a:r>
              <a:rPr lang="en-US" sz="3200" dirty="0">
                <a:solidFill>
                  <a:srgbClr val="192AFA"/>
                </a:solidFill>
                <a:latin typeface="Helvetica"/>
                <a:cs typeface="Helvetica"/>
              </a:rPr>
              <a:t>://</a:t>
            </a:r>
            <a:r>
              <a:rPr lang="en-US" sz="3200" dirty="0" err="1">
                <a:solidFill>
                  <a:srgbClr val="192AFA"/>
                </a:solidFill>
                <a:latin typeface="Helvetica"/>
                <a:cs typeface="Helvetica"/>
              </a:rPr>
              <a:t>github.com</a:t>
            </a:r>
            <a:r>
              <a:rPr lang="en-US" sz="3200" dirty="0">
                <a:solidFill>
                  <a:srgbClr val="192AFA"/>
                </a:solidFill>
                <a:latin typeface="Helvetica"/>
                <a:cs typeface="Helvetica"/>
              </a:rPr>
              <a:t>/</a:t>
            </a:r>
            <a:r>
              <a:rPr lang="en-US" sz="3200" dirty="0" err="1">
                <a:solidFill>
                  <a:srgbClr val="192AFA"/>
                </a:solidFill>
                <a:latin typeface="Helvetica"/>
                <a:cs typeface="Helvetica"/>
              </a:rPr>
              <a:t>kennethreitz</a:t>
            </a:r>
            <a:r>
              <a:rPr lang="en-US" sz="3200" dirty="0">
                <a:solidFill>
                  <a:srgbClr val="192AFA"/>
                </a:solidFill>
                <a:latin typeface="Helvetica"/>
                <a:cs typeface="Helvetica"/>
              </a:rPr>
              <a:t>/</a:t>
            </a:r>
            <a:r>
              <a:rPr lang="en-US" sz="3200" dirty="0" err="1">
                <a:solidFill>
                  <a:srgbClr val="192AFA"/>
                </a:solidFill>
                <a:latin typeface="Helvetica"/>
                <a:cs typeface="Helvetica"/>
              </a:rPr>
              <a:t>requests.git</a:t>
            </a:r>
            <a:endParaRPr lang="x-none" sz="3200" dirty="0">
              <a:solidFill>
                <a:srgbClr val="192AFA"/>
              </a:solidFill>
              <a:latin typeface="Helvetica"/>
              <a:cs typeface="Helvetica"/>
            </a:endParaRPr>
          </a:p>
          <a:p>
            <a:pPr marL="1143000" lvl="1" indent="-1143000">
              <a:buFont typeface="Arial"/>
              <a:buChar char="•"/>
            </a:pPr>
            <a:r>
              <a:rPr lang="en-US" sz="3200" dirty="0">
                <a:solidFill>
                  <a:srgbClr val="192AFA"/>
                </a:solidFill>
                <a:latin typeface="Helvetica"/>
                <a:cs typeface="Helvetica"/>
              </a:rPr>
              <a:t>Change current directory to requests</a:t>
            </a:r>
            <a:endParaRPr lang="x-none" sz="3200" dirty="0">
              <a:solidFill>
                <a:srgbClr val="192AFA"/>
              </a:solidFill>
              <a:latin typeface="Helvetica"/>
              <a:cs typeface="Helvetica"/>
            </a:endParaRPr>
          </a:p>
          <a:p>
            <a:pPr marL="1143000" lvl="1" indent="-1143000">
              <a:buFont typeface="Arial"/>
              <a:buChar char="•"/>
            </a:pPr>
            <a:r>
              <a:rPr lang="en-US" sz="3200" dirty="0" smtClean="0">
                <a:solidFill>
                  <a:srgbClr val="192AFA"/>
                </a:solidFill>
                <a:latin typeface="Helvetica"/>
                <a:cs typeface="Helvetica"/>
              </a:rPr>
              <a:t>Enter the </a:t>
            </a:r>
            <a:r>
              <a:rPr lang="en-US" sz="3200" dirty="0" err="1" smtClean="0">
                <a:solidFill>
                  <a:srgbClr val="192AFA"/>
                </a:solidFill>
                <a:latin typeface="Helvetica"/>
                <a:cs typeface="Helvetica"/>
              </a:rPr>
              <a:t>comand</a:t>
            </a:r>
            <a:r>
              <a:rPr lang="en-US" sz="3200" dirty="0" smtClean="0">
                <a:solidFill>
                  <a:srgbClr val="192AFA"/>
                </a:solidFill>
                <a:latin typeface="Helvetica"/>
                <a:cs typeface="Helvetica"/>
              </a:rPr>
              <a:t>: </a:t>
            </a:r>
            <a:r>
              <a:rPr lang="en-US" sz="3200" dirty="0">
                <a:solidFill>
                  <a:srgbClr val="192AFA"/>
                </a:solidFill>
                <a:latin typeface="Helvetica"/>
                <a:cs typeface="Helvetica"/>
              </a:rPr>
              <a:t>python </a:t>
            </a:r>
            <a:r>
              <a:rPr lang="en-US" sz="3200" dirty="0" err="1">
                <a:solidFill>
                  <a:srgbClr val="192AFA"/>
                </a:solidFill>
                <a:latin typeface="Helvetica"/>
                <a:cs typeface="Helvetica"/>
              </a:rPr>
              <a:t>setup.py</a:t>
            </a:r>
            <a:r>
              <a:rPr lang="en-US" sz="3200" dirty="0">
                <a:solidFill>
                  <a:srgbClr val="192AFA"/>
                </a:solidFill>
                <a:latin typeface="Helvetica"/>
                <a:cs typeface="Helvetica"/>
              </a:rPr>
              <a:t> install</a:t>
            </a:r>
            <a:endParaRPr lang="x-none" sz="3200" dirty="0">
              <a:solidFill>
                <a:srgbClr val="192AFA"/>
              </a:solidFill>
              <a:latin typeface="Helvetica"/>
              <a:cs typeface="Helvetica"/>
            </a:endParaRPr>
          </a:p>
          <a:p>
            <a:pPr lvl="0"/>
            <a:r>
              <a:rPr lang="en-US" sz="3200" b="1" dirty="0">
                <a:solidFill>
                  <a:srgbClr val="192AFA"/>
                </a:solidFill>
                <a:latin typeface="Helvetica"/>
                <a:cs typeface="Helvetica"/>
              </a:rPr>
              <a:t>Installation instructions for the 'requests' library can be found at: </a:t>
            </a:r>
            <a:r>
              <a:rPr lang="en-US" sz="3200" dirty="0">
                <a:solidFill>
                  <a:srgbClr val="192AFA"/>
                </a:solidFill>
                <a:latin typeface="Helvetica"/>
                <a:cs typeface="Helvetica"/>
                <a:hlinkClick r:id="rId4"/>
              </a:rPr>
              <a:t>http://docs.python-requests.org/en/master/user/install/</a:t>
            </a:r>
            <a:endParaRPr lang="x-none" sz="3200" dirty="0">
              <a:solidFill>
                <a:srgbClr val="192AFA"/>
              </a:solidFill>
              <a:latin typeface="Helvetica"/>
              <a:cs typeface="Helvetica"/>
            </a:endParaRPr>
          </a:p>
          <a:p>
            <a:r>
              <a:rPr lang="en-US" sz="3200" b="1" dirty="0">
                <a:solidFill>
                  <a:srgbClr val="192AFA"/>
                </a:solidFill>
                <a:latin typeface="Helvetica"/>
                <a:cs typeface="Helvetica"/>
              </a:rPr>
              <a:t>In Bash type: python *.</a:t>
            </a:r>
            <a:r>
              <a:rPr lang="en-US" sz="3200" b="1" dirty="0" err="1">
                <a:solidFill>
                  <a:srgbClr val="192AFA"/>
                </a:solidFill>
                <a:latin typeface="Helvetica"/>
                <a:cs typeface="Helvetica"/>
              </a:rPr>
              <a:t>py</a:t>
            </a:r>
            <a:endParaRPr lang="x-none" sz="3200" b="1" dirty="0">
              <a:solidFill>
                <a:srgbClr val="192AFA"/>
              </a:solidFill>
              <a:latin typeface="Helvetica"/>
              <a:cs typeface="Helvetica"/>
            </a:endParaRPr>
          </a:p>
        </p:txBody>
      </p:sp>
      <p:graphicFrame>
        <p:nvGraphicFramePr>
          <p:cNvPr id="10" name="Table 9"/>
          <p:cNvGraphicFramePr>
            <a:graphicFrameLocks noGrp="1"/>
          </p:cNvGraphicFramePr>
          <p:nvPr>
            <p:extLst>
              <p:ext uri="{D42A27DB-BD31-4B8C-83A1-F6EECF244321}">
                <p14:modId xmlns:p14="http://schemas.microsoft.com/office/powerpoint/2010/main" val="3332621672"/>
              </p:ext>
            </p:extLst>
          </p:nvPr>
        </p:nvGraphicFramePr>
        <p:xfrm>
          <a:off x="11048999" y="15452187"/>
          <a:ext cx="21076996" cy="8913785"/>
        </p:xfrm>
        <a:graphic>
          <a:graphicData uri="http://schemas.openxmlformats.org/drawingml/2006/table">
            <a:tbl>
              <a:tblPr firstRow="1" bandRow="1">
                <a:tableStyleId>{CF821DB8-F4EB-4A41-A1BA-3FCAFE7338EE}</a:tableStyleId>
              </a:tblPr>
              <a:tblGrid>
                <a:gridCol w="3471702"/>
                <a:gridCol w="6737466"/>
                <a:gridCol w="3856619"/>
                <a:gridCol w="7011209"/>
              </a:tblGrid>
              <a:tr h="0">
                <a:tc>
                  <a:txBody>
                    <a:bodyPr/>
                    <a:lstStyle/>
                    <a:p>
                      <a:r>
                        <a:rPr lang="en-US" sz="2800" dirty="0" smtClean="0"/>
                        <a:t>Output</a:t>
                      </a:r>
                      <a:endParaRPr lang="en-US" sz="2800" dirty="0"/>
                    </a:p>
                  </a:txBody>
                  <a:tcPr/>
                </a:tc>
                <a:tc>
                  <a:txBody>
                    <a:bodyPr/>
                    <a:lstStyle/>
                    <a:p>
                      <a:r>
                        <a:rPr lang="en-US" sz="2800" dirty="0" smtClean="0"/>
                        <a:t>How</a:t>
                      </a:r>
                      <a:r>
                        <a:rPr lang="en-US" sz="2800" baseline="0" dirty="0" smtClean="0"/>
                        <a:t> to find in API  </a:t>
                      </a:r>
                      <a:endParaRPr lang="en-US" sz="2800" dirty="0"/>
                    </a:p>
                  </a:txBody>
                  <a:tcPr/>
                </a:tc>
                <a:tc>
                  <a:txBody>
                    <a:bodyPr/>
                    <a:lstStyle/>
                    <a:p>
                      <a:r>
                        <a:rPr lang="en-US" sz="2800" dirty="0" smtClean="0"/>
                        <a:t>Provided by API</a:t>
                      </a:r>
                      <a:endParaRPr lang="en-US" sz="2800" dirty="0"/>
                    </a:p>
                  </a:txBody>
                  <a:tcPr/>
                </a:tc>
                <a:tc>
                  <a:txBody>
                    <a:bodyPr/>
                    <a:lstStyle/>
                    <a:p>
                      <a:r>
                        <a:rPr lang="en-US" sz="2800" dirty="0" smtClean="0"/>
                        <a:t>How we changed</a:t>
                      </a:r>
                      <a:r>
                        <a:rPr lang="en-US" sz="2800" baseline="0" dirty="0" smtClean="0"/>
                        <a:t> it</a:t>
                      </a:r>
                      <a:endParaRPr lang="en-US" sz="2800" dirty="0"/>
                    </a:p>
                  </a:txBody>
                  <a:tcPr/>
                </a:tc>
              </a:tr>
              <a:tr h="2391066">
                <a:tc>
                  <a:txBody>
                    <a:bodyPr/>
                    <a:lstStyle/>
                    <a:p>
                      <a:r>
                        <a:rPr lang="en-US" sz="2800" dirty="0" smtClean="0"/>
                        <a:t>Time</a:t>
                      </a:r>
                      <a:endParaRPr lang="en-US" sz="2800" dirty="0"/>
                    </a:p>
                  </a:txBody>
                  <a:tcPr/>
                </a:tc>
                <a:tc>
                  <a:txBody>
                    <a:bodyPr/>
                    <a:lstStyle/>
                    <a:p>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['sys']['sunset’]</a:t>
                      </a:r>
                    </a:p>
                    <a:p>
                      <a:endParaRPr lang="en-US" sz="2800" b="0" i="0" u="none" strike="noStrike" cap="none" spc="0" baseline="0" dirty="0" smtClean="0">
                        <a:ln>
                          <a:noFill/>
                        </a:ln>
                        <a:solidFill>
                          <a:srgbClr val="000000"/>
                        </a:solidFill>
                        <a:uFillTx/>
                        <a:latin typeface="Arial"/>
                        <a:ea typeface="Arial"/>
                        <a:cs typeface="Arial"/>
                        <a:sym typeface="Arial"/>
                      </a:endParaRPr>
                    </a:p>
                    <a:p>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['sys']['sunrise’]</a:t>
                      </a:r>
                      <a:endParaRPr lang="en-US" sz="2800" dirty="0"/>
                    </a:p>
                  </a:txBody>
                  <a:tcPr/>
                </a:tc>
                <a:tc>
                  <a:txBody>
                    <a:bodyPr/>
                    <a:lstStyle/>
                    <a:p>
                      <a:r>
                        <a:rPr lang="en-US" sz="2800" dirty="0" smtClean="0"/>
                        <a:t>UTC Time</a:t>
                      </a:r>
                      <a:endParaRPr lang="en-US" sz="2800" dirty="0"/>
                    </a:p>
                  </a:txBody>
                  <a:tcPr/>
                </a:tc>
                <a:tc>
                  <a:txBody>
                    <a:bodyPr/>
                    <a:lstStyle/>
                    <a:p>
                      <a:r>
                        <a:rPr lang="en-US" sz="2800" b="1" i="0" u="none" strike="noStrike" cap="none" spc="0" baseline="0" dirty="0" err="1" smtClean="0">
                          <a:ln>
                            <a:noFill/>
                          </a:ln>
                          <a:solidFill>
                            <a:srgbClr val="000000"/>
                          </a:solidFill>
                          <a:uFillTx/>
                          <a:latin typeface="Arial"/>
                          <a:ea typeface="Arial"/>
                          <a:cs typeface="Arial"/>
                          <a:sym typeface="Arial"/>
                        </a:rPr>
                        <a:t>sunset_time</a:t>
                      </a:r>
                      <a:r>
                        <a:rPr lang="en-US" sz="2800" b="0" i="0" u="none" strike="noStrike" cap="none" spc="0" baseline="0" dirty="0" smtClean="0">
                          <a:ln>
                            <a:noFill/>
                          </a:ln>
                          <a:solidFill>
                            <a:srgbClr val="000000"/>
                          </a:solidFill>
                          <a:uFillTx/>
                          <a:latin typeface="Arial"/>
                          <a:ea typeface="Arial"/>
                          <a:cs typeface="Arial"/>
                          <a:sym typeface="Arial"/>
                        </a:rPr>
                        <a:t> = </a:t>
                      </a:r>
                      <a:r>
                        <a:rPr lang="en-US" sz="2800" b="0" i="0" u="none" strike="noStrike" cap="none" spc="0" baseline="0" dirty="0" err="1" smtClean="0">
                          <a:ln>
                            <a:noFill/>
                          </a:ln>
                          <a:solidFill>
                            <a:srgbClr val="000000"/>
                          </a:solidFill>
                          <a:uFillTx/>
                          <a:latin typeface="Arial"/>
                          <a:ea typeface="Arial"/>
                          <a:cs typeface="Arial"/>
                          <a:sym typeface="Arial"/>
                        </a:rPr>
                        <a:t>TimeConverter.time</a:t>
                      </a:r>
                      <a:r>
                        <a:rPr lang="en-US" sz="2800" b="0" i="0" u="none" strike="noStrike" cap="none" spc="0" baseline="0" dirty="0" smtClean="0">
                          <a:ln>
                            <a:noFill/>
                          </a:ln>
                          <a:solidFill>
                            <a:srgbClr val="000000"/>
                          </a:solidFill>
                          <a:uFillTx/>
                          <a:latin typeface="Arial"/>
                          <a:ea typeface="Arial"/>
                          <a:cs typeface="Arial"/>
                          <a:sym typeface="Arial"/>
                        </a:rPr>
                        <a:t> _convert(</a:t>
                      </a: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['sys']['sunset’])</a:t>
                      </a:r>
                    </a:p>
                    <a:p>
                      <a:r>
                        <a:rPr lang="en-US" sz="2800" b="0" i="0" u="none" strike="noStrike" cap="none" spc="0" baseline="0" dirty="0" smtClean="0">
                          <a:ln>
                            <a:noFill/>
                          </a:ln>
                          <a:solidFill>
                            <a:srgbClr val="000000"/>
                          </a:solidFill>
                          <a:uFillTx/>
                          <a:latin typeface="Arial"/>
                          <a:ea typeface="Arial"/>
                          <a:cs typeface="Arial"/>
                          <a:sym typeface="Arial"/>
                        </a:rPr>
                        <a:t>	</a:t>
                      </a:r>
                    </a:p>
                    <a:p>
                      <a:r>
                        <a:rPr lang="en-US" sz="2800" b="0" i="0" u="none" strike="noStrike" cap="none" spc="0" baseline="0" dirty="0" smtClean="0">
                          <a:ln>
                            <a:noFill/>
                          </a:ln>
                          <a:solidFill>
                            <a:srgbClr val="000000"/>
                          </a:solidFill>
                          <a:uFillTx/>
                          <a:latin typeface="Arial"/>
                          <a:ea typeface="Arial"/>
                          <a:cs typeface="Arial"/>
                          <a:sym typeface="Arial"/>
                        </a:rPr>
                        <a:t>	    </a:t>
                      </a:r>
                      <a:r>
                        <a:rPr lang="en-US" sz="2800" b="1" i="0" u="none" strike="noStrike" cap="none" spc="0" baseline="0" dirty="0" err="1" smtClean="0">
                          <a:ln>
                            <a:noFill/>
                          </a:ln>
                          <a:solidFill>
                            <a:srgbClr val="000000"/>
                          </a:solidFill>
                          <a:uFillTx/>
                          <a:latin typeface="Arial"/>
                          <a:ea typeface="Arial"/>
                          <a:cs typeface="Arial"/>
                          <a:sym typeface="Arial"/>
                        </a:rPr>
                        <a:t>sunrise_time</a:t>
                      </a:r>
                      <a:r>
                        <a:rPr lang="en-US" sz="2800" b="0" i="0" u="none" strike="noStrike" cap="none" spc="0" baseline="0" dirty="0" smtClean="0">
                          <a:ln>
                            <a:noFill/>
                          </a:ln>
                          <a:solidFill>
                            <a:srgbClr val="000000"/>
                          </a:solidFill>
                          <a:uFillTx/>
                          <a:latin typeface="Arial"/>
                          <a:ea typeface="Arial"/>
                          <a:cs typeface="Arial"/>
                          <a:sym typeface="Arial"/>
                        </a:rPr>
                        <a:t> = </a:t>
                      </a:r>
                      <a:r>
                        <a:rPr lang="en-US" sz="2800" b="0" i="0" u="none" strike="noStrike" cap="none" spc="0" baseline="0" dirty="0" err="1" smtClean="0">
                          <a:ln>
                            <a:noFill/>
                          </a:ln>
                          <a:solidFill>
                            <a:srgbClr val="000000"/>
                          </a:solidFill>
                          <a:uFillTx/>
                          <a:latin typeface="Arial"/>
                          <a:ea typeface="Arial"/>
                          <a:cs typeface="Arial"/>
                          <a:sym typeface="Arial"/>
                        </a:rPr>
                        <a:t>TimeConverter.time</a:t>
                      </a:r>
                      <a:r>
                        <a:rPr lang="en-US" sz="2800" b="0" i="0" u="none" strike="noStrike" cap="none" spc="0" baseline="0" dirty="0" smtClean="0">
                          <a:ln>
                            <a:noFill/>
                          </a:ln>
                          <a:solidFill>
                            <a:srgbClr val="000000"/>
                          </a:solidFill>
                          <a:uFillTx/>
                          <a:latin typeface="Arial"/>
                          <a:ea typeface="Arial"/>
                          <a:cs typeface="Arial"/>
                          <a:sym typeface="Arial"/>
                        </a:rPr>
                        <a:t> _convert(</a:t>
                      </a: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[‘sys’][‘sunrise’])</a:t>
                      </a:r>
                      <a:endParaRPr lang="en-US" sz="6500" b="0" i="0" u="none" strike="noStrike" cap="none" spc="0" baseline="0" dirty="0" smtClean="0">
                        <a:ln>
                          <a:noFill/>
                        </a:ln>
                        <a:solidFill>
                          <a:srgbClr val="000000"/>
                        </a:solidFill>
                        <a:uFillTx/>
                        <a:latin typeface="Arial"/>
                        <a:ea typeface="Arial"/>
                        <a:cs typeface="Arial"/>
                        <a:sym typeface="Arial"/>
                      </a:endParaRPr>
                    </a:p>
                  </a:txBody>
                  <a:tcPr/>
                </a:tc>
              </a:tr>
              <a:tr h="653125">
                <a:tc>
                  <a:txBody>
                    <a:bodyPr/>
                    <a:lstStyle/>
                    <a:p>
                      <a:r>
                        <a:rPr lang="en-US" sz="2800" dirty="0" smtClean="0"/>
                        <a:t>Temperature</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['main']['temp']	</a:t>
                      </a:r>
                    </a:p>
                    <a:p>
                      <a:endParaRPr lang="en-US" sz="2800" dirty="0"/>
                    </a:p>
                  </a:txBody>
                  <a:tcPr/>
                </a:tc>
                <a:tc>
                  <a:txBody>
                    <a:bodyPr/>
                    <a:lstStyle/>
                    <a:p>
                      <a:r>
                        <a:rPr lang="en-US" sz="2800" dirty="0" smtClean="0"/>
                        <a:t>Kelvin </a:t>
                      </a:r>
                      <a:endParaRPr lang="en-US" sz="2800" dirty="0"/>
                    </a:p>
                  </a:txBody>
                  <a:tcPr/>
                </a:tc>
                <a:tc>
                  <a:txBody>
                    <a:bodyPr/>
                    <a:lstStyle/>
                    <a:p>
                      <a:endParaRPr lang="en-US" sz="2800" dirty="0"/>
                    </a:p>
                  </a:txBody>
                  <a:tcPr/>
                </a:tc>
              </a:tr>
              <a:tr h="643659">
                <a:tc>
                  <a:txBody>
                    <a:bodyPr/>
                    <a:lstStyle/>
                    <a:p>
                      <a:r>
                        <a:rPr lang="en-US" sz="2800" dirty="0" smtClean="0"/>
                        <a:t>Sky Description</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['weather’]['description’]</a:t>
                      </a:r>
                    </a:p>
                  </a:txBody>
                  <a:tcPr/>
                </a:tc>
                <a:tc>
                  <a:txBody>
                    <a:bodyPr/>
                    <a:lstStyle/>
                    <a:p>
                      <a:r>
                        <a:rPr lang="en-US" sz="2800" dirty="0" smtClean="0"/>
                        <a:t>Lower</a:t>
                      </a:r>
                      <a:r>
                        <a:rPr lang="en-US" sz="2800" baseline="0" dirty="0" smtClean="0"/>
                        <a:t> Case</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1" i="0" u="none" strike="noStrike" cap="none" spc="0" baseline="0" dirty="0" smtClean="0">
                          <a:ln>
                            <a:noFill/>
                          </a:ln>
                          <a:solidFill>
                            <a:srgbClr val="000000"/>
                          </a:solidFill>
                          <a:uFillTx/>
                          <a:latin typeface="Arial"/>
                          <a:ea typeface="Arial"/>
                          <a:cs typeface="Arial"/>
                          <a:sym typeface="Arial"/>
                        </a:rPr>
                        <a:t>description</a:t>
                      </a:r>
                      <a:r>
                        <a:rPr lang="en-US" sz="2800" b="0" i="0" u="none" strike="noStrike" cap="none" spc="0" baseline="0" dirty="0" smtClean="0">
                          <a:ln>
                            <a:noFill/>
                          </a:ln>
                          <a:solidFill>
                            <a:srgbClr val="000000"/>
                          </a:solidFill>
                          <a:uFillTx/>
                          <a:latin typeface="Arial"/>
                          <a:ea typeface="Arial"/>
                          <a:cs typeface="Arial"/>
                          <a:sym typeface="Arial"/>
                        </a:rPr>
                        <a:t> = </a:t>
                      </a: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['weather'][0]['description'].title()</a:t>
                      </a:r>
                      <a:endParaRPr lang="en-US" sz="6500" b="0" i="0" u="none" strike="noStrike" cap="none" spc="0" baseline="0" dirty="0" smtClean="0">
                        <a:ln>
                          <a:noFill/>
                        </a:ln>
                        <a:solidFill>
                          <a:srgbClr val="000000"/>
                        </a:solidFill>
                        <a:uFillTx/>
                        <a:latin typeface="Arial"/>
                        <a:ea typeface="Arial"/>
                        <a:cs typeface="Arial"/>
                        <a:sym typeface="Arial"/>
                      </a:endParaRPr>
                    </a:p>
                  </a:txBody>
                  <a:tcPr/>
                </a:tc>
              </a:tr>
              <a:tr h="899160">
                <a:tc>
                  <a:txBody>
                    <a:bodyPr/>
                    <a:lstStyle/>
                    <a:p>
                      <a:r>
                        <a:rPr lang="en-US" sz="2800" dirty="0" smtClean="0"/>
                        <a:t>Humidity</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['main']['humidity']	</a:t>
                      </a:r>
                    </a:p>
                    <a:p>
                      <a:endParaRPr lang="en-US" sz="2800" dirty="0"/>
                    </a:p>
                  </a:txBody>
                  <a:tcPr/>
                </a:tc>
                <a:tc>
                  <a:txBody>
                    <a:bodyPr/>
                    <a:lstStyle/>
                    <a:p>
                      <a:r>
                        <a:rPr lang="en-US" sz="2800" dirty="0" smtClean="0"/>
                        <a:t>Number</a:t>
                      </a:r>
                      <a:endParaRPr lang="en-US" sz="2800" dirty="0"/>
                    </a:p>
                  </a:txBody>
                  <a:tcPr/>
                </a:tc>
                <a:tc>
                  <a:txBody>
                    <a:bodyPr/>
                    <a:lstStyle/>
                    <a:p>
                      <a:r>
                        <a:rPr lang="en-US" sz="2800" dirty="0" smtClean="0"/>
                        <a:t>Converted</a:t>
                      </a:r>
                      <a:r>
                        <a:rPr lang="en-US" sz="2800" baseline="0" dirty="0" smtClean="0"/>
                        <a:t> to a string and added a %</a:t>
                      </a:r>
                      <a:endParaRPr lang="en-US" sz="2800" dirty="0"/>
                    </a:p>
                  </a:txBody>
                  <a:tcPr/>
                </a:tc>
              </a:tr>
              <a:tr h="643659">
                <a:tc>
                  <a:txBody>
                    <a:bodyPr/>
                    <a:lstStyle/>
                    <a:p>
                      <a:r>
                        <a:rPr lang="en-US" sz="2800" dirty="0" smtClean="0"/>
                        <a:t>Wind Speed</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['wind']['speed’]</a:t>
                      </a:r>
                    </a:p>
                  </a:txBody>
                  <a:tcPr/>
                </a:tc>
                <a:tc>
                  <a:txBody>
                    <a:bodyPr/>
                    <a:lstStyle/>
                    <a:p>
                      <a:r>
                        <a:rPr lang="en-US" sz="2800" dirty="0" smtClean="0"/>
                        <a:t>Meter</a:t>
                      </a:r>
                      <a:r>
                        <a:rPr lang="en-US" sz="2800" baseline="0" dirty="0" smtClean="0"/>
                        <a:t> per Second </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1" i="0" u="none" strike="noStrike" cap="none" spc="0" baseline="0" dirty="0" err="1" smtClean="0">
                          <a:ln>
                            <a:noFill/>
                          </a:ln>
                          <a:solidFill>
                            <a:srgbClr val="000000"/>
                          </a:solidFill>
                          <a:uFillTx/>
                          <a:latin typeface="Arial"/>
                          <a:ea typeface="Arial"/>
                          <a:cs typeface="Arial"/>
                          <a:sym typeface="Arial"/>
                        </a:rPr>
                        <a:t>windSpeed</a:t>
                      </a:r>
                      <a:r>
                        <a:rPr lang="en-US" sz="2800" b="0" i="0" u="none" strike="noStrike" cap="none" spc="0" baseline="0" dirty="0" smtClean="0">
                          <a:ln>
                            <a:noFill/>
                          </a:ln>
                          <a:solidFill>
                            <a:srgbClr val="000000"/>
                          </a:solidFill>
                          <a:uFillTx/>
                          <a:latin typeface="Arial"/>
                          <a:ea typeface="Arial"/>
                          <a:cs typeface="Arial"/>
                          <a:sym typeface="Arial"/>
                        </a:rPr>
                        <a:t>=</a:t>
                      </a: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['wind']['speed']*2.23694</a:t>
                      </a:r>
                    </a:p>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smtClean="0">
                          <a:ln>
                            <a:noFill/>
                          </a:ln>
                          <a:solidFill>
                            <a:srgbClr val="000000"/>
                          </a:solidFill>
                          <a:uFillTx/>
                          <a:latin typeface="Arial"/>
                          <a:ea typeface="Arial"/>
                          <a:cs typeface="Arial"/>
                          <a:sym typeface="Arial"/>
                        </a:rPr>
                        <a:t>To out put in Miles per Hour	</a:t>
                      </a:r>
                    </a:p>
                    <a:p>
                      <a:endParaRPr lang="en-US" sz="2800" dirty="0"/>
                    </a:p>
                  </a:txBody>
                  <a:tcPr/>
                </a:tc>
              </a:tr>
              <a:tr h="643659">
                <a:tc>
                  <a:txBody>
                    <a:bodyPr/>
                    <a:lstStyle/>
                    <a:p>
                      <a:r>
                        <a:rPr lang="en-US" sz="2800" dirty="0" smtClean="0"/>
                        <a:t>Wind Direction</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['wind'][’</a:t>
                      </a:r>
                      <a:r>
                        <a:rPr lang="en-US" sz="2800" b="0" i="0" u="none" strike="noStrike" cap="none" spc="0" baseline="0" dirty="0" err="1" smtClean="0">
                          <a:ln>
                            <a:noFill/>
                          </a:ln>
                          <a:solidFill>
                            <a:srgbClr val="000000"/>
                          </a:solidFill>
                          <a:uFillTx/>
                          <a:latin typeface="Arial"/>
                          <a:ea typeface="Arial"/>
                          <a:cs typeface="Arial"/>
                          <a:sym typeface="Arial"/>
                        </a:rPr>
                        <a:t>deg</a:t>
                      </a:r>
                      <a:r>
                        <a:rPr lang="en-US" sz="2800" b="0" i="0" u="none" strike="noStrike" cap="none" spc="0" baseline="0" dirty="0" smtClean="0">
                          <a:ln>
                            <a:noFill/>
                          </a:ln>
                          <a:solidFill>
                            <a:srgbClr val="000000"/>
                          </a:solidFill>
                          <a:uFillTx/>
                          <a:latin typeface="Arial"/>
                          <a:ea typeface="Arial"/>
                          <a:cs typeface="Arial"/>
                          <a:sym typeface="Arial"/>
                        </a:rPr>
                        <a:t>’]</a:t>
                      </a:r>
                    </a:p>
                    <a:p>
                      <a:endParaRPr lang="en-US" sz="2800" dirty="0"/>
                    </a:p>
                  </a:txBody>
                  <a:tcPr/>
                </a:tc>
                <a:tc>
                  <a:txBody>
                    <a:bodyPr/>
                    <a:lstStyle/>
                    <a:p>
                      <a:r>
                        <a:rPr lang="en-US" sz="2800" dirty="0" smtClean="0"/>
                        <a:t>Degree</a:t>
                      </a:r>
                      <a:endParaRPr lang="en-US" sz="2800" dirty="0"/>
                    </a:p>
                  </a:txBody>
                  <a:tcPr/>
                </a:tc>
                <a:tc>
                  <a:txBody>
                    <a:bodyPr/>
                    <a:lstStyle/>
                    <a:p>
                      <a:r>
                        <a:rPr lang="en-US" sz="2800" dirty="0" smtClean="0"/>
                        <a:t>Each range</a:t>
                      </a:r>
                      <a:r>
                        <a:rPr lang="en-US" sz="2800" baseline="0" dirty="0" smtClean="0"/>
                        <a:t> of </a:t>
                      </a:r>
                      <a:r>
                        <a:rPr lang="en-US" sz="2800" dirty="0" smtClean="0"/>
                        <a:t>degree was assigned a cardinal direction (</a:t>
                      </a:r>
                      <a:r>
                        <a:rPr lang="en-US" sz="2800" b="0" i="0" u="none" strike="noStrike" cap="none" spc="0" baseline="0" dirty="0" smtClean="0">
                          <a:ln>
                            <a:noFill/>
                          </a:ln>
                          <a:solidFill>
                            <a:srgbClr val="000000"/>
                          </a:solidFill>
                          <a:uFillTx/>
                          <a:latin typeface="Arial"/>
                          <a:ea typeface="Arial"/>
                          <a:cs typeface="Arial"/>
                          <a:sym typeface="Arial"/>
                        </a:rPr>
                        <a:t>NE, E, SE, S, SW, W, NW, or, N) to be outputted </a:t>
                      </a:r>
                      <a:endParaRPr lang="en-US" sz="2800" dirty="0"/>
                    </a:p>
                  </a:txBody>
                  <a:tcPr/>
                </a:tc>
              </a:tr>
            </a:tbl>
          </a:graphicData>
        </a:graphic>
      </p:graphicFrame>
      <p:sp>
        <p:nvSpPr>
          <p:cNvPr id="12" name="TextBox 11"/>
          <p:cNvSpPr txBox="1"/>
          <p:nvPr/>
        </p:nvSpPr>
        <p:spPr>
          <a:xfrm flipH="1">
            <a:off x="11048999" y="14761115"/>
            <a:ext cx="18414794"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232275">
              <a:spcBef>
                <a:spcPts val="1200"/>
              </a:spcBef>
              <a:defRPr sz="2000" b="1"/>
            </a:pPr>
            <a:r>
              <a:rPr lang="en-US" sz="2400" dirty="0"/>
              <a:t>Table </a:t>
            </a:r>
            <a:r>
              <a:rPr lang="en-US" sz="2400" dirty="0" smtClean="0"/>
              <a:t>1.     Explanation of output functions </a:t>
            </a:r>
            <a:endParaRPr lang="en-US" sz="2400" dirty="0"/>
          </a:p>
        </p:txBody>
      </p:sp>
    </p:spTree>
  </p:cSld>
  <p:clrMapOvr>
    <a:masterClrMapping/>
  </p:clrMapOvr>
  <p:transition xmlns:p14="http://schemas.microsoft.com/office/powerpoint/2010/mai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824</TotalTime>
  <Words>378</Words>
  <Application>Microsoft Macintosh PowerPoint</Application>
  <PresentationFormat>Custom</PresentationFormat>
  <Paragraphs>75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Megan Boyd</cp:lastModifiedBy>
  <cp:revision>34</cp:revision>
  <dcterms:modified xsi:type="dcterms:W3CDTF">2016-12-02T07:57:57Z</dcterms:modified>
</cp:coreProperties>
</file>