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4"/>
  </p:sldMasterIdLst>
  <p:notesMasterIdLst>
    <p:notesMasterId r:id="rId27"/>
  </p:notesMasterIdLst>
  <p:handoutMasterIdLst>
    <p:handoutMasterId r:id="rId28"/>
  </p:handoutMasterIdLst>
  <p:sldIdLst>
    <p:sldId id="302" r:id="rId5"/>
    <p:sldId id="1265" r:id="rId6"/>
    <p:sldId id="259" r:id="rId7"/>
    <p:sldId id="1266" r:id="rId8"/>
    <p:sldId id="1267" r:id="rId9"/>
    <p:sldId id="260" r:id="rId10"/>
    <p:sldId id="1268" r:id="rId11"/>
    <p:sldId id="1269" r:id="rId12"/>
    <p:sldId id="1270" r:id="rId13"/>
    <p:sldId id="1271" r:id="rId14"/>
    <p:sldId id="1272" r:id="rId15"/>
    <p:sldId id="1273" r:id="rId16"/>
    <p:sldId id="1275" r:id="rId17"/>
    <p:sldId id="1277" r:id="rId18"/>
    <p:sldId id="1276" r:id="rId19"/>
    <p:sldId id="1278" r:id="rId20"/>
    <p:sldId id="1274" r:id="rId21"/>
    <p:sldId id="1279" r:id="rId22"/>
    <p:sldId id="1263" r:id="rId23"/>
    <p:sldId id="1281" r:id="rId24"/>
    <p:sldId id="1280" r:id="rId25"/>
    <p:sldId id="1255" r:id="rId26"/>
  </p:sldIdLst>
  <p:sldSz cx="9144000" cy="5143500" type="screen16x9"/>
  <p:notesSz cx="6858000" cy="9144000"/>
  <p:embeddedFontLst>
    <p:embeddedFont>
      <p:font typeface="Arial Black" panose="020B0A04020102020204" pitchFamily="34" charset="0"/>
      <p:bold r:id="rId29"/>
    </p:embeddedFont>
    <p:embeddedFont>
      <p:font typeface="Century Gothic" panose="020B0502020202020204" pitchFamily="34" charset="0"/>
      <p:regular r:id="rId29"/>
      <p:bold r:id="rId29"/>
      <p:italic r:id="rId29"/>
      <p:boldItalic r:id="rId29"/>
    </p:embeddedFont>
    <p:embeddedFont>
      <p:font typeface="Montserrat" panose="00000500000000000000" pitchFamily="2" charset="0"/>
      <p:regular r:id="rId30"/>
      <p:bold r:id="rId31"/>
      <p:italic r:id="rId32"/>
      <p:boldItalic r:id="rId33"/>
    </p:embeddedFont>
    <p:embeddedFont>
      <p:font typeface="Montserrat ExtraBold" panose="00000900000000000000" pitchFamily="2" charset="0"/>
      <p:bold r:id="rId29"/>
      <p:boldItalic r:id="rId29"/>
    </p:embeddedFont>
    <p:embeddedFont>
      <p:font typeface="Raleway Medium" pitchFamily="2" charset="0"/>
      <p:regular r:id="rId34"/>
      <p:italic r:id="rId35"/>
    </p:embeddedFont>
    <p:embeddedFont>
      <p:font typeface="Ramabhadra"/>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3"/>
    <a:srgbClr val="007399"/>
    <a:srgbClr val="F3B734"/>
    <a:srgbClr val="00548B"/>
    <a:srgbClr val="F7C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54922-6132-4D8A-BC5C-D270E4416BD6}" v="5" dt="2023-02-09T08:28:12.757"/>
  </p1510:revLst>
</p1510:revInfo>
</file>

<file path=ppt/tableStyles.xml><?xml version="1.0" encoding="utf-8"?>
<a:tblStyleLst xmlns:a="http://schemas.openxmlformats.org/drawingml/2006/main" def="{A1C7B93B-6999-4B74-A35D-47D06107CE48}">
  <a:tblStyle styleId="{A1C7B93B-6999-4B74-A35D-47D06107C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96"/>
    <p:restoredTop sz="82197" autoAdjust="0"/>
  </p:normalViewPr>
  <p:slideViewPr>
    <p:cSldViewPr snapToGrid="0" snapToObjects="1" showGuides="1">
      <p:cViewPr varScale="1">
        <p:scale>
          <a:sx n="108" d="100"/>
          <a:sy n="108" d="100"/>
        </p:scale>
        <p:origin x="76" y="552"/>
      </p:cViewPr>
      <p:guideLst>
        <p:guide orient="horz" pos="1620"/>
        <p:guide pos="2880"/>
      </p:guideLst>
    </p:cSldViewPr>
  </p:slideViewPr>
  <p:notesTextViewPr>
    <p:cViewPr>
      <p:scale>
        <a:sx n="1" d="1"/>
        <a:sy n="1" d="1"/>
      </p:scale>
      <p:origin x="0" y="0"/>
    </p:cViewPr>
  </p:notesTextViewPr>
  <p:notesViewPr>
    <p:cSldViewPr snapToGrid="0" snapToObjects="1"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NUL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BE2FAE3-CB15-CC4A-A1F9-B11B5C6D90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860DB44A-50BA-9242-9D82-E952CD16C4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3B785F-1BCE-1A46-9CAA-77ACC7103834}" type="datetimeFigureOut">
              <a:rPr lang="es-ES" smtClean="0"/>
              <a:t>16/02/2023</a:t>
            </a:fld>
            <a:endParaRPr lang="es-ES" dirty="0"/>
          </a:p>
        </p:txBody>
      </p:sp>
      <p:sp>
        <p:nvSpPr>
          <p:cNvPr id="4" name="Marcador de pie de página 3">
            <a:extLst>
              <a:ext uri="{FF2B5EF4-FFF2-40B4-BE49-F238E27FC236}">
                <a16:creationId xmlns:a16="http://schemas.microsoft.com/office/drawing/2014/main" id="{4843506C-2160-1942-B6B1-F65E568DE7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E8D22FAE-D67C-8442-82A1-DB81B2A618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DD6876-19E7-624E-95AB-9957813EB779}" type="slidenum">
              <a:rPr lang="es-ES" smtClean="0"/>
              <a:t>‹Nº›</a:t>
            </a:fld>
            <a:endParaRPr lang="es-ES" dirty="0"/>
          </a:p>
        </p:txBody>
      </p:sp>
    </p:spTree>
    <p:extLst>
      <p:ext uri="{BB962C8B-B14F-4D97-AF65-F5344CB8AC3E}">
        <p14:creationId xmlns:p14="http://schemas.microsoft.com/office/powerpoint/2010/main" val="2147950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c1323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c1323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02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903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515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106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9835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3373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670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6858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156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81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8912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8952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86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eb856e698b_2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eb856e698b_2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817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36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77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Maven es una herramienta de gestión de proyectos y construcción de software que tiene las siguientes características clave:</a:t>
            </a:r>
          </a:p>
          <a:p>
            <a:pPr marL="387350" indent="-228600" algn="l">
              <a:buFont typeface="+mj-lt"/>
              <a:buAutoNum type="arabicPeriod"/>
            </a:pPr>
            <a:r>
              <a:rPr lang="es-ES" b="0" i="0" dirty="0">
                <a:solidFill>
                  <a:srgbClr val="374151"/>
                </a:solidFill>
                <a:effectLst/>
                <a:latin typeface="Söhne"/>
              </a:rPr>
              <a:t>Gestión de dependencias: Maven permite gestionar las dependencias del proyecto de manera efectiva, descargando las bibliotecas necesarias automáticamente desde los repositorios remotos.</a:t>
            </a:r>
          </a:p>
          <a:p>
            <a:pPr marL="387350" indent="-228600" algn="l">
              <a:buFont typeface="+mj-lt"/>
              <a:buAutoNum type="arabicPeriod"/>
            </a:pPr>
            <a:r>
              <a:rPr lang="es-ES" b="0" i="0" dirty="0">
                <a:solidFill>
                  <a:srgbClr val="374151"/>
                </a:solidFill>
                <a:effectLst/>
                <a:latin typeface="Söhne"/>
              </a:rPr>
              <a:t>Modelo de construcción basado en convenciones: Maven se basa en un modelo de construcción basado en convenciones, lo que significa que asume ciertos convenios y estructuras comunes para los proyectos, reduciendo la configuración necesaria y acelerando el proceso de construcción.</a:t>
            </a:r>
          </a:p>
          <a:p>
            <a:pPr marL="387350" indent="-228600" algn="l">
              <a:buFont typeface="+mj-lt"/>
              <a:buAutoNum type="arabicPeriod"/>
            </a:pPr>
            <a:r>
              <a:rPr lang="es-ES" b="0" i="0" dirty="0">
                <a:solidFill>
                  <a:srgbClr val="374151"/>
                </a:solidFill>
                <a:effectLst/>
                <a:latin typeface="Söhne"/>
              </a:rPr>
              <a:t>Plugin </a:t>
            </a:r>
            <a:r>
              <a:rPr lang="es-ES" b="0" i="0" dirty="0" err="1">
                <a:solidFill>
                  <a:srgbClr val="374151"/>
                </a:solidFill>
                <a:effectLst/>
                <a:latin typeface="Söhne"/>
              </a:rPr>
              <a:t>architecture</a:t>
            </a:r>
            <a:r>
              <a:rPr lang="es-ES" b="0" i="0" dirty="0">
                <a:solidFill>
                  <a:srgbClr val="374151"/>
                </a:solidFill>
                <a:effectLst/>
                <a:latin typeface="Söhne"/>
              </a:rPr>
              <a:t>: Maven tiene una arquitectura de </a:t>
            </a:r>
            <a:r>
              <a:rPr lang="es-ES" b="0" i="0" dirty="0" err="1">
                <a:solidFill>
                  <a:srgbClr val="374151"/>
                </a:solidFill>
                <a:effectLst/>
                <a:latin typeface="Söhne"/>
              </a:rPr>
              <a:t>plugins</a:t>
            </a:r>
            <a:r>
              <a:rPr lang="es-ES" b="0" i="0" dirty="0">
                <a:solidFill>
                  <a:srgbClr val="374151"/>
                </a:solidFill>
                <a:effectLst/>
                <a:latin typeface="Söhne"/>
              </a:rPr>
              <a:t> que permite ampliar su funcionalidad con una amplia variedad de </a:t>
            </a:r>
            <a:r>
              <a:rPr lang="es-ES" b="0" i="0" dirty="0" err="1">
                <a:solidFill>
                  <a:srgbClr val="374151"/>
                </a:solidFill>
                <a:effectLst/>
                <a:latin typeface="Söhne"/>
              </a:rPr>
              <a:t>plugins</a:t>
            </a:r>
            <a:r>
              <a:rPr lang="es-ES" b="0" i="0" dirty="0">
                <a:solidFill>
                  <a:srgbClr val="374151"/>
                </a:solidFill>
                <a:effectLst/>
                <a:latin typeface="Söhne"/>
              </a:rPr>
              <a:t> disponibles para diferentes tareas de construcción, tales como compilación, pruebas, empaquetamiento, etc.</a:t>
            </a:r>
          </a:p>
          <a:p>
            <a:pPr marL="387350" indent="-228600" algn="l">
              <a:buFont typeface="+mj-lt"/>
              <a:buAutoNum type="arabicPeriod"/>
            </a:pPr>
            <a:r>
              <a:rPr lang="es-ES" b="0" i="0" dirty="0">
                <a:solidFill>
                  <a:srgbClr val="374151"/>
                </a:solidFill>
                <a:effectLst/>
                <a:latin typeface="Söhne"/>
              </a:rPr>
              <a:t>Documentación incorporada: Maven tiene una documentación incorporada que permite generar informes y documentación sobre el proyecto, incluyendo información sobre dependencias, estadísticas de cobertura de pruebas, etc.</a:t>
            </a:r>
          </a:p>
          <a:p>
            <a:pPr marL="387350" indent="-228600" algn="l">
              <a:buFont typeface="+mj-lt"/>
              <a:buAutoNum type="arabicPeriod"/>
            </a:pPr>
            <a:r>
              <a:rPr lang="es-ES" b="0" i="0" dirty="0" err="1">
                <a:solidFill>
                  <a:srgbClr val="374151"/>
                </a:solidFill>
                <a:effectLst/>
                <a:latin typeface="Söhne"/>
              </a:rPr>
              <a:t>Multi-plataforma</a:t>
            </a:r>
            <a:r>
              <a:rPr lang="es-ES" b="0" i="0" dirty="0">
                <a:solidFill>
                  <a:srgbClr val="374151"/>
                </a:solidFill>
                <a:effectLst/>
                <a:latin typeface="Söhne"/>
              </a:rPr>
              <a:t>: Maven es multiplataforma, lo que significa que se puede ejecutar en cualquier sistema operativo compatible con Java.</a:t>
            </a:r>
          </a:p>
          <a:p>
            <a:pPr marL="387350" indent="-228600" algn="l">
              <a:buFont typeface="+mj-lt"/>
              <a:buAutoNum type="arabicPeriod"/>
            </a:pPr>
            <a:r>
              <a:rPr lang="es-ES" b="0" i="0" dirty="0">
                <a:solidFill>
                  <a:srgbClr val="374151"/>
                </a:solidFill>
                <a:effectLst/>
                <a:latin typeface="Söhne"/>
              </a:rPr>
              <a:t>Integración con otros sistemas: Maven se integra con otros sistemas como repositorios de artefactos, herramientas de integración continua, sistemas de seguimiento de errores, etc.</a:t>
            </a:r>
          </a:p>
          <a:p>
            <a:pPr marL="387350" indent="-228600" algn="l">
              <a:buFont typeface="+mj-lt"/>
              <a:buAutoNum type="arabicPeriod"/>
            </a:pPr>
            <a:r>
              <a:rPr lang="es-ES" b="0" i="0" dirty="0">
                <a:solidFill>
                  <a:srgbClr val="374151"/>
                </a:solidFill>
                <a:effectLst/>
                <a:latin typeface="Söhne"/>
              </a:rPr>
              <a:t>Comunidad activa: Maven cuenta con una comunidad activa de desarrolladores y usuarios que contribuyen constantemente a su evolución y mejora.</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7380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267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947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6" name="Imagen 5">
            <a:extLst>
              <a:ext uri="{FF2B5EF4-FFF2-40B4-BE49-F238E27FC236}">
                <a16:creationId xmlns:a16="http://schemas.microsoft.com/office/drawing/2014/main" id="{9A156A3E-57A5-FF4E-AB7F-B8DBF1DA53B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sp>
        <p:nvSpPr>
          <p:cNvPr id="9" name="Google Shape;9;p2"/>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4" name="Imagen 3">
            <a:extLst>
              <a:ext uri="{FF2B5EF4-FFF2-40B4-BE49-F238E27FC236}">
                <a16:creationId xmlns:a16="http://schemas.microsoft.com/office/drawing/2014/main" id="{9131A52B-2FE6-B932-43C7-10436C642FA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0" y="4851183"/>
            <a:ext cx="581835" cy="238976"/>
          </a:xfrm>
          <a:prstGeom prst="rect">
            <a:avLst/>
          </a:prstGeom>
        </p:spPr>
      </p:pic>
      <p:pic>
        <p:nvPicPr>
          <p:cNvPr id="7" name="Imagen 6">
            <a:extLst>
              <a:ext uri="{FF2B5EF4-FFF2-40B4-BE49-F238E27FC236}">
                <a16:creationId xmlns:a16="http://schemas.microsoft.com/office/drawing/2014/main" id="{21EA7871-3040-B6F6-DA2B-B889FD776961}"/>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405BA856-006F-8F46-BE8F-3195591BD35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138DFED4-674F-B646-9030-06AC8D421782}"/>
              </a:ext>
            </a:extLst>
          </p:cNvPr>
          <p:cNvPicPr>
            <a:picLocks noChangeAspect="1"/>
          </p:cNvPicPr>
          <p:nvPr userDrawn="1"/>
        </p:nvPicPr>
        <p:blipFill>
          <a:blip r:embed="rId3"/>
          <a:srcRect t="19195" b="19195"/>
          <a:stretch/>
        </p:blipFill>
        <p:spPr>
          <a:xfrm>
            <a:off x="-40815" y="4847706"/>
            <a:ext cx="621226" cy="255154"/>
          </a:xfrm>
          <a:prstGeom prst="rect">
            <a:avLst/>
          </a:prstGeom>
        </p:spPr>
      </p:pic>
      <p:sp>
        <p:nvSpPr>
          <p:cNvPr id="5" name="Google Shape;45;p6">
            <a:extLst>
              <a:ext uri="{FF2B5EF4-FFF2-40B4-BE49-F238E27FC236}">
                <a16:creationId xmlns:a16="http://schemas.microsoft.com/office/drawing/2014/main" id="{449E76E7-C3BA-FE47-B9CF-9C3384A858FC}"/>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2" name="Imagen 1">
            <a:extLst>
              <a:ext uri="{FF2B5EF4-FFF2-40B4-BE49-F238E27FC236}">
                <a16:creationId xmlns:a16="http://schemas.microsoft.com/office/drawing/2014/main" id="{E2915DB1-2865-F83D-51BC-26D25F53EBD7}"/>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35E4002E-6469-C043-A35F-F07E52BD5E1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9C65E07C-7947-7A46-AC31-767839E039B0}"/>
              </a:ext>
            </a:extLst>
          </p:cNvPr>
          <p:cNvPicPr>
            <a:picLocks noChangeAspect="1"/>
          </p:cNvPicPr>
          <p:nvPr userDrawn="1"/>
        </p:nvPicPr>
        <p:blipFill>
          <a:blip r:embed="rId3"/>
          <a:srcRect t="19195" b="19195"/>
          <a:stretch/>
        </p:blipFill>
        <p:spPr>
          <a:xfrm>
            <a:off x="7952891" y="78745"/>
            <a:ext cx="1092146" cy="448574"/>
          </a:xfrm>
          <a:prstGeom prst="rect">
            <a:avLst/>
          </a:prstGeom>
        </p:spPr>
      </p:pic>
      <p:sp>
        <p:nvSpPr>
          <p:cNvPr id="5" name="Google Shape;45;p6">
            <a:extLst>
              <a:ext uri="{FF2B5EF4-FFF2-40B4-BE49-F238E27FC236}">
                <a16:creationId xmlns:a16="http://schemas.microsoft.com/office/drawing/2014/main" id="{E7547A76-5E2B-F64C-8D66-AB4B40954C6A}"/>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spTree>
    <p:extLst>
      <p:ext uri="{BB962C8B-B14F-4D97-AF65-F5344CB8AC3E}">
        <p14:creationId xmlns:p14="http://schemas.microsoft.com/office/powerpoint/2010/main" val="12132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3" name="Imagen 2">
            <a:extLst>
              <a:ext uri="{FF2B5EF4-FFF2-40B4-BE49-F238E27FC236}">
                <a16:creationId xmlns:a16="http://schemas.microsoft.com/office/drawing/2014/main" id="{5204F3E8-FF00-784D-89A1-B197B54E4A28}"/>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954" y="-24784"/>
            <a:ext cx="9279203" cy="5168284"/>
          </a:xfrm>
          <a:prstGeom prst="rect">
            <a:avLst/>
          </a:prstGeom>
        </p:spPr>
      </p:pic>
      <p:sp>
        <p:nvSpPr>
          <p:cNvPr id="6" name="Google Shape;9;p2">
            <a:extLst>
              <a:ext uri="{FF2B5EF4-FFF2-40B4-BE49-F238E27FC236}">
                <a16:creationId xmlns:a16="http://schemas.microsoft.com/office/drawing/2014/main" id="{A0D663DE-E881-9245-A521-DA468B17B00C}"/>
              </a:ext>
            </a:extLst>
          </p:cNvPr>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chemeClr val="bg1"/>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7" name="Google Shape;10;p2">
            <a:extLst>
              <a:ext uri="{FF2B5EF4-FFF2-40B4-BE49-F238E27FC236}">
                <a16:creationId xmlns:a16="http://schemas.microsoft.com/office/drawing/2014/main" id="{A3B55DDB-8375-354F-968F-6A015A24C39C}"/>
              </a:ext>
            </a:extLst>
          </p:cNvPr>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chemeClr val="bg1"/>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9" name="Imagen 8">
            <a:extLst>
              <a:ext uri="{FF2B5EF4-FFF2-40B4-BE49-F238E27FC236}">
                <a16:creationId xmlns:a16="http://schemas.microsoft.com/office/drawing/2014/main" id="{B0A800EF-B98E-AA46-91C4-440FF54CF82D}"/>
              </a:ext>
            </a:extLst>
          </p:cNvPr>
          <p:cNvPicPr>
            <a:picLocks noChangeAspect="1"/>
          </p:cNvPicPr>
          <p:nvPr userDrawn="1"/>
        </p:nvPicPr>
        <p:blipFill rotWithShape="1">
          <a:blip r:embed="rId3"/>
          <a:srcRect l="5943" t="22288" b="19765"/>
          <a:stretch/>
        </p:blipFill>
        <p:spPr>
          <a:xfrm>
            <a:off x="7952891" y="78745"/>
            <a:ext cx="1092146" cy="448574"/>
          </a:xfrm>
          <a:prstGeom prst="rect">
            <a:avLst/>
          </a:prstGeom>
        </p:spPr>
      </p:pic>
    </p:spTree>
    <p:extLst>
      <p:ext uri="{BB962C8B-B14F-4D97-AF65-F5344CB8AC3E}">
        <p14:creationId xmlns:p14="http://schemas.microsoft.com/office/powerpoint/2010/main" val="34930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6" name="Imagen 5">
            <a:extLst>
              <a:ext uri="{FF2B5EF4-FFF2-40B4-BE49-F238E27FC236}">
                <a16:creationId xmlns:a16="http://schemas.microsoft.com/office/drawing/2014/main" id="{AA7C0612-E80E-F447-B3BF-C5F003662960}"/>
              </a:ext>
            </a:extLst>
          </p:cNvPr>
          <p:cNvPicPr>
            <a:picLocks noChangeAspect="1"/>
          </p:cNvPicPr>
          <p:nvPr userDrawn="1"/>
        </p:nvPicPr>
        <p:blipFill>
          <a:blip r:embed="rId3"/>
          <a:srcRect t="19195" b="19195"/>
          <a:stretch/>
        </p:blipFill>
        <p:spPr>
          <a:xfrm>
            <a:off x="7952891" y="78745"/>
            <a:ext cx="1092146" cy="448574"/>
          </a:xfrm>
          <a:prstGeom prst="rect">
            <a:avLst/>
          </a:prstGeom>
        </p:spPr>
      </p:pic>
    </p:spTree>
    <p:extLst>
      <p:ext uri="{BB962C8B-B14F-4D97-AF65-F5344CB8AC3E}">
        <p14:creationId xmlns:p14="http://schemas.microsoft.com/office/powerpoint/2010/main" val="394970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46819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316"/>
            <a:ext cx="9306137" cy="5236131"/>
          </a:xfrm>
          <a:prstGeom prst="rect">
            <a:avLst/>
          </a:prstGeom>
        </p:spPr>
      </p:pic>
      <p:sp>
        <p:nvSpPr>
          <p:cNvPr id="9" name="Google Shape;9;p2"/>
          <p:cNvSpPr txBox="1">
            <a:spLocks noGrp="1"/>
          </p:cNvSpPr>
          <p:nvPr>
            <p:ph type="ctrTitle" hasCustomPrompt="1"/>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r>
              <a:rPr lang="es-ES" dirty="0"/>
              <a:t>Fondo </a:t>
            </a:r>
            <a:r>
              <a:rPr lang="es-ES" dirty="0" err="1"/>
              <a:t>png</a:t>
            </a:r>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79239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5" name="Google Shape;379;p38">
            <a:extLst>
              <a:ext uri="{FF2B5EF4-FFF2-40B4-BE49-F238E27FC236}">
                <a16:creationId xmlns:a16="http://schemas.microsoft.com/office/drawing/2014/main" id="{1BC10158-F2A3-DD44-B71B-71E5E5667A2D}"/>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2269572" y="0"/>
            <a:ext cx="7453548" cy="5226020"/>
          </a:xfrm>
          <a:prstGeom prst="round2DiagRect">
            <a:avLst>
              <a:gd name="adj1" fmla="val 16667"/>
              <a:gd name="adj2" fmla="val 0"/>
            </a:avLst>
          </a:prstGeom>
          <a:noFill/>
          <a:ln>
            <a:noFill/>
          </a:ln>
        </p:spPr>
      </p:pic>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ackgroundRemoval t="4037" b="98691" l="2180" r="89991">
                        <a14:foregroundMark x1="42554" y1="8456" x2="34449" y2="26132"/>
                        <a14:foregroundMark x1="34449" y1="26132" x2="28861" y2="49645"/>
                        <a14:foregroundMark x1="28861" y1="49645" x2="28370" y2="90944"/>
                        <a14:foregroundMark x1="62481" y1="1200" x2="6294" y2="4855"/>
                        <a14:foregroundMark x1="6294" y1="4855" x2="2671" y2="15657"/>
                        <a14:foregroundMark x1="2671" y1="15657" x2="2180" y2="93944"/>
                        <a14:foregroundMark x1="2180" y1="93944" x2="29229" y2="98691"/>
                        <a14:foregroundMark x1="61621" y1="1200" x2="50537" y2="14239"/>
                        <a14:foregroundMark x1="50537" y1="14239" x2="45379" y2="17294"/>
                        <a14:foregroundMark x1="45379" y1="17294" x2="37642" y2="17949"/>
                        <a14:foregroundMark x1="37642" y1="17949" x2="27633" y2="8838"/>
                        <a14:foregroundMark x1="27633" y1="8838" x2="3408" y2="4037"/>
                        <a14:foregroundMark x1="33313" y1="96017" x2="36844" y2="60611"/>
                        <a14:foregroundMark x1="53147" y1="15930" x2="58182" y2="7638"/>
                        <a14:foregroundMark x1="54099" y1="15057" x2="59625" y2="7474"/>
                      </a14:backgroundRemoval>
                    </a14:imgEffect>
                  </a14:imgLayer>
                </a14:imgProps>
              </a:ext>
              <a:ext uri="{28A0092B-C50C-407E-A947-70E740481C1C}">
                <a14:useLocalDpi xmlns:a14="http://schemas.microsoft.com/office/drawing/2010/main"/>
              </a:ext>
            </a:extLst>
          </a:blip>
          <a:srcRect r="34807"/>
          <a:stretch/>
        </p:blipFill>
        <p:spPr>
          <a:xfrm>
            <a:off x="-175462" y="0"/>
            <a:ext cx="5958195" cy="5226020"/>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chemeClr val="bg1"/>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2 opción </a:t>
            </a:r>
            <a:r>
              <a:rPr lang="es-ES" dirty="0" err="1"/>
              <a:t>img</a:t>
            </a:r>
            <a:r>
              <a:rPr lang="es-ES" dirty="0"/>
              <a:t> fondo</a:t>
            </a:r>
            <a:endParaRPr dirty="0"/>
          </a:p>
        </p:txBody>
      </p:sp>
      <p:pic>
        <p:nvPicPr>
          <p:cNvPr id="6" name="Imagen 5">
            <a:extLst>
              <a:ext uri="{FF2B5EF4-FFF2-40B4-BE49-F238E27FC236}">
                <a16:creationId xmlns:a16="http://schemas.microsoft.com/office/drawing/2014/main" id="{D1D7D08C-A55F-1A44-9D71-24B941C5C7F5}"/>
              </a:ext>
            </a:extLst>
          </p:cNvPr>
          <p:cNvPicPr>
            <a:picLocks noChangeAspect="1"/>
          </p:cNvPicPr>
          <p:nvPr userDrawn="1"/>
        </p:nvPicPr>
        <p:blipFill>
          <a:blip r:embed="rId5" cstate="hqprint">
            <a:extLst>
              <a:ext uri="{28A0092B-C50C-407E-A947-70E740481C1C}">
                <a14:useLocalDpi xmlns:a14="http://schemas.microsoft.com/office/drawing/2010/main"/>
              </a:ext>
            </a:extLst>
          </a:blip>
          <a:srcRect/>
          <a:stretch/>
        </p:blipFill>
        <p:spPr>
          <a:xfrm>
            <a:off x="-45091" y="4549473"/>
            <a:ext cx="1092146" cy="448574"/>
          </a:xfrm>
          <a:prstGeom prst="rect">
            <a:avLst/>
          </a:prstGeom>
        </p:spPr>
      </p:pic>
    </p:spTree>
    <p:extLst>
      <p:ext uri="{BB962C8B-B14F-4D97-AF65-F5344CB8AC3E}">
        <p14:creationId xmlns:p14="http://schemas.microsoft.com/office/powerpoint/2010/main" val="398640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0"/>
            <a:ext cx="9139321" cy="5143499"/>
          </a:xfrm>
          <a:prstGeom prst="rect">
            <a:avLst/>
          </a:prstGeom>
        </p:spPr>
      </p:pic>
      <p:sp>
        <p:nvSpPr>
          <p:cNvPr id="52" name="Google Shape;52;p7"/>
          <p:cNvSpPr txBox="1">
            <a:spLocks noGrp="1"/>
          </p:cNvSpPr>
          <p:nvPr>
            <p:ph type="title"/>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1870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614"/>
            <a:ext cx="9139321" cy="5142271"/>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Fondo </a:t>
            </a:r>
            <a:r>
              <a:rPr lang="es-ES" dirty="0" err="1"/>
              <a:t>png</a:t>
            </a:r>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424663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7399"/>
        </a:solidFill>
        <a:effectLst/>
      </p:bgPr>
    </p:bg>
    <p:spTree>
      <p:nvGrpSpPr>
        <p:cNvPr id="1" name="Shape 71"/>
        <p:cNvGrpSpPr/>
        <p:nvPr/>
      </p:nvGrpSpPr>
      <p:grpSpPr>
        <a:xfrm>
          <a:off x="0" y="0"/>
          <a:ext cx="0" cy="0"/>
          <a:chOff x="0" y="0"/>
          <a:chExt cx="0" cy="0"/>
        </a:xfrm>
      </p:grpSpPr>
      <p:sp>
        <p:nvSpPr>
          <p:cNvPr id="79" name="Google Shape;79;p11"/>
          <p:cNvSpPr txBox="1">
            <a:spLocks noGrp="1"/>
          </p:cNvSpPr>
          <p:nvPr>
            <p:ph type="title" hasCustomPrompt="1"/>
          </p:nvPr>
        </p:nvSpPr>
        <p:spPr>
          <a:xfrm>
            <a:off x="1284000" y="1688913"/>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9600"/>
              <a:buNone/>
              <a:defRPr sz="9600" b="1">
                <a:solidFill>
                  <a:schemeClr val="dk2"/>
                </a:solidFill>
                <a:latin typeface="Century Gothic" panose="020B0502020202020204" pitchFamily="34" charset="0"/>
              </a:defRPr>
            </a:lvl1pPr>
            <a:lvl2pPr lvl="1" algn="ctr">
              <a:spcBef>
                <a:spcPts val="0"/>
              </a:spcBef>
              <a:spcAft>
                <a:spcPts val="0"/>
              </a:spcAft>
              <a:buClr>
                <a:schemeClr val="dk2"/>
              </a:buClr>
              <a:buSzPts val="9600"/>
              <a:buNone/>
              <a:defRPr sz="9600">
                <a:solidFill>
                  <a:schemeClr val="dk2"/>
                </a:solidFill>
              </a:defRPr>
            </a:lvl2pPr>
            <a:lvl3pPr lvl="2" algn="ctr">
              <a:spcBef>
                <a:spcPts val="0"/>
              </a:spcBef>
              <a:spcAft>
                <a:spcPts val="0"/>
              </a:spcAft>
              <a:buClr>
                <a:schemeClr val="dk2"/>
              </a:buClr>
              <a:buSzPts val="9600"/>
              <a:buNone/>
              <a:defRPr sz="9600">
                <a:solidFill>
                  <a:schemeClr val="dk2"/>
                </a:solidFill>
              </a:defRPr>
            </a:lvl3pPr>
            <a:lvl4pPr lvl="3" algn="ctr">
              <a:spcBef>
                <a:spcPts val="0"/>
              </a:spcBef>
              <a:spcAft>
                <a:spcPts val="0"/>
              </a:spcAft>
              <a:buClr>
                <a:schemeClr val="dk2"/>
              </a:buClr>
              <a:buSzPts val="9600"/>
              <a:buNone/>
              <a:defRPr sz="9600">
                <a:solidFill>
                  <a:schemeClr val="dk2"/>
                </a:solidFill>
              </a:defRPr>
            </a:lvl4pPr>
            <a:lvl5pPr lvl="4" algn="ctr">
              <a:spcBef>
                <a:spcPts val="0"/>
              </a:spcBef>
              <a:spcAft>
                <a:spcPts val="0"/>
              </a:spcAft>
              <a:buClr>
                <a:schemeClr val="dk2"/>
              </a:buClr>
              <a:buSzPts val="9600"/>
              <a:buNone/>
              <a:defRPr sz="9600">
                <a:solidFill>
                  <a:schemeClr val="dk2"/>
                </a:solidFill>
              </a:defRPr>
            </a:lvl5pPr>
            <a:lvl6pPr lvl="5" algn="ctr">
              <a:spcBef>
                <a:spcPts val="0"/>
              </a:spcBef>
              <a:spcAft>
                <a:spcPts val="0"/>
              </a:spcAft>
              <a:buClr>
                <a:schemeClr val="dk2"/>
              </a:buClr>
              <a:buSzPts val="9600"/>
              <a:buNone/>
              <a:defRPr sz="9600">
                <a:solidFill>
                  <a:schemeClr val="dk2"/>
                </a:solidFill>
              </a:defRPr>
            </a:lvl6pPr>
            <a:lvl7pPr lvl="6" algn="ctr">
              <a:spcBef>
                <a:spcPts val="0"/>
              </a:spcBef>
              <a:spcAft>
                <a:spcPts val="0"/>
              </a:spcAft>
              <a:buClr>
                <a:schemeClr val="dk2"/>
              </a:buClr>
              <a:buSzPts val="9600"/>
              <a:buNone/>
              <a:defRPr sz="9600">
                <a:solidFill>
                  <a:schemeClr val="dk2"/>
                </a:solidFill>
              </a:defRPr>
            </a:lvl7pPr>
            <a:lvl8pPr lvl="7" algn="ctr">
              <a:spcBef>
                <a:spcPts val="0"/>
              </a:spcBef>
              <a:spcAft>
                <a:spcPts val="0"/>
              </a:spcAft>
              <a:buClr>
                <a:schemeClr val="dk2"/>
              </a:buClr>
              <a:buSzPts val="9600"/>
              <a:buNone/>
              <a:defRPr sz="9600">
                <a:solidFill>
                  <a:schemeClr val="dk2"/>
                </a:solidFill>
              </a:defRPr>
            </a:lvl8pPr>
            <a:lvl9pPr lvl="8" algn="ctr">
              <a:spcBef>
                <a:spcPts val="0"/>
              </a:spcBef>
              <a:spcAft>
                <a:spcPts val="0"/>
              </a:spcAft>
              <a:buClr>
                <a:schemeClr val="dk2"/>
              </a:buClr>
              <a:buSzPts val="9600"/>
              <a:buNone/>
              <a:defRPr sz="9600">
                <a:solidFill>
                  <a:schemeClr val="dk2"/>
                </a:solidFill>
              </a:defRPr>
            </a:lvl9pPr>
          </a:lstStyle>
          <a:p>
            <a:r>
              <a:rPr dirty="0"/>
              <a:t>xx%</a:t>
            </a:r>
          </a:p>
        </p:txBody>
      </p:sp>
      <p:sp>
        <p:nvSpPr>
          <p:cNvPr id="80" name="Google Shape;80;p11"/>
          <p:cNvSpPr txBox="1">
            <a:spLocks noGrp="1"/>
          </p:cNvSpPr>
          <p:nvPr>
            <p:ph type="subTitle" idx="1"/>
          </p:nvPr>
        </p:nvSpPr>
        <p:spPr>
          <a:xfrm>
            <a:off x="1284000" y="3158488"/>
            <a:ext cx="65760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600"/>
              <a:buNone/>
              <a:defRPr sz="1600" b="1">
                <a:solidFill>
                  <a:schemeClr val="dk2"/>
                </a:solidFill>
                <a:latin typeface="Century Gothic" panose="020B0502020202020204" pitchFamily="34" charset="0"/>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76" r:id="rId2"/>
    <p:sldLayoutId id="2147483677" r:id="rId3"/>
    <p:sldLayoutId id="2147483681" r:id="rId4"/>
    <p:sldLayoutId id="2147483683" r:id="rId5"/>
    <p:sldLayoutId id="2147483682" r:id="rId6"/>
    <p:sldLayoutId id="2147483680" r:id="rId7"/>
    <p:sldLayoutId id="2147483684" r:id="rId8"/>
    <p:sldLayoutId id="2147483657" r:id="rId9"/>
    <p:sldLayoutId id="2147483658"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548B"/>
          </a:solidFill>
          <a:latin typeface="Arial Black" panose="020B0604020202020204" pitchFamily="34" charset="0"/>
          <a:ea typeface="Arial Black" panose="020B0604020202020204" pitchFamily="34" charset="0"/>
          <a:cs typeface="Arial Black"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hyperlink" Target="https://api.my-company.com/library/book-reviews/create" TargetMode="External"/><Relationship Id="rId3" Type="http://schemas.openxmlformats.org/officeDocument/2006/relationships/hyperlink" Target="https://api.my-company.com/library/book-reviews" TargetMode="External"/><Relationship Id="rId7" Type="http://schemas.openxmlformats.org/officeDocument/2006/relationships/hyperlink" Target="https://api.my-company.com/library/book-reviews/%7bid%7d/books"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api.my-company.com/library/book" TargetMode="External"/><Relationship Id="rId5" Type="http://schemas.openxmlformats.org/officeDocument/2006/relationships/hyperlink" Target="https://api.my-company.com/library/book-reviews/%7bid%7d" TargetMode="External"/><Relationship Id="rId10" Type="http://schemas.openxmlformats.org/officeDocument/2006/relationships/hyperlink" Target="https://api.my-company.com/library/bookReviews/%7bid%7d/books" TargetMode="External"/><Relationship Id="rId4" Type="http://schemas.openxmlformats.org/officeDocument/2006/relationships/hyperlink" Target="https://api.my-company.com/library/book-reviews/?book-name=%25lord" TargetMode="External"/><Relationship Id="rId9" Type="http://schemas.openxmlformats.org/officeDocument/2006/relationships/hyperlink" Target="https://api.my-company.com/library/book-reviews.js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7" name="Google Shape;307;p33"/>
          <p:cNvSpPr txBox="1">
            <a:spLocks noGrp="1"/>
          </p:cNvSpPr>
          <p:nvPr>
            <p:ph type="ctrTitle"/>
          </p:nvPr>
        </p:nvSpPr>
        <p:spPr>
          <a:xfrm>
            <a:off x="661230" y="2964854"/>
            <a:ext cx="7721443" cy="16481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500" dirty="0">
                <a:latin typeface="Century Gothic" panose="020B0502020202020204" pitchFamily="34" charset="0"/>
              </a:rPr>
              <a:t>DEVOPS: Desarrolla y despliega como un PRO</a:t>
            </a:r>
            <a:br>
              <a:rPr lang="es-ES" sz="3500" dirty="0">
                <a:latin typeface="Century Gothic" panose="020B0502020202020204" pitchFamily="34" charset="0"/>
              </a:rPr>
            </a:br>
            <a:r>
              <a:rPr lang="es-ES" sz="3600" dirty="0">
                <a:solidFill>
                  <a:srgbClr val="F7C136"/>
                </a:solidFill>
                <a:latin typeface="Century Gothic" panose="020B0502020202020204" pitchFamily="34" charset="0"/>
                <a:cs typeface="Arial"/>
                <a:sym typeface="Arial"/>
              </a:rPr>
              <a:t>API</a:t>
            </a:r>
            <a:endParaRPr lang="es-ES" sz="1400" dirty="0">
              <a:solidFill>
                <a:srgbClr val="F7C136"/>
              </a:solidFill>
              <a:latin typeface="Century Gothic" panose="020B0502020202020204" pitchFamily="34" charset="0"/>
              <a:cs typeface="Arial"/>
              <a:sym typeface="Arial"/>
            </a:endParaRPr>
          </a:p>
        </p:txBody>
      </p:sp>
      <p:pic>
        <p:nvPicPr>
          <p:cNvPr id="3" name="Imagen 2">
            <a:extLst>
              <a:ext uri="{FF2B5EF4-FFF2-40B4-BE49-F238E27FC236}">
                <a16:creationId xmlns:a16="http://schemas.microsoft.com/office/drawing/2014/main" id="{96437CA2-E24C-00B3-B86E-5129794EC7D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6529" y="1460454"/>
            <a:ext cx="4599517" cy="20462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8F86A95-0A1B-6F58-364B-4199018EB615}"/>
              </a:ext>
            </a:extLst>
          </p:cNvPr>
          <p:cNvPicPr>
            <a:picLocks noChangeAspect="1"/>
          </p:cNvPicPr>
          <p:nvPr/>
        </p:nvPicPr>
        <p:blipFill>
          <a:blip r:embed="rId4"/>
          <a:stretch>
            <a:fillRect/>
          </a:stretch>
        </p:blipFill>
        <p:spPr>
          <a:xfrm>
            <a:off x="2229937" y="1138272"/>
            <a:ext cx="4502381" cy="825542"/>
          </a:xfrm>
          <a:prstGeom prst="rect">
            <a:avLst/>
          </a:prstGeom>
        </p:spPr>
      </p:pic>
      <p:sp>
        <p:nvSpPr>
          <p:cNvPr id="8" name="Google Shape;1081;p57">
            <a:extLst>
              <a:ext uri="{FF2B5EF4-FFF2-40B4-BE49-F238E27FC236}">
                <a16:creationId xmlns:a16="http://schemas.microsoft.com/office/drawing/2014/main" id="{87D5B449-615C-4438-067A-BFB4F1ACE2A9}"/>
              </a:ext>
            </a:extLst>
          </p:cNvPr>
          <p:cNvSpPr/>
          <p:nvPr/>
        </p:nvSpPr>
        <p:spPr>
          <a:xfrm>
            <a:off x="4190606" y="3264803"/>
            <a:ext cx="1066507" cy="1053770"/>
          </a:xfrm>
          <a:custGeom>
            <a:avLst/>
            <a:gdLst/>
            <a:ahLst/>
            <a:cxnLst/>
            <a:rect l="l" t="t" r="r" b="b"/>
            <a:pathLst>
              <a:path w="34999" h="34581" fill="none" extrusionOk="0">
                <a:moveTo>
                  <a:pt x="34390" y="16948"/>
                </a:moveTo>
                <a:lnTo>
                  <a:pt x="20238" y="33781"/>
                </a:lnTo>
                <a:cubicBezTo>
                  <a:pt x="19649" y="34485"/>
                  <a:pt x="18565" y="34580"/>
                  <a:pt x="17861" y="33991"/>
                </a:cubicBezTo>
                <a:lnTo>
                  <a:pt x="818" y="19991"/>
                </a:lnTo>
                <a:cubicBezTo>
                  <a:pt x="95" y="19402"/>
                  <a:pt x="0" y="18356"/>
                  <a:pt x="609" y="17633"/>
                </a:cubicBezTo>
                <a:lnTo>
                  <a:pt x="14760" y="818"/>
                </a:lnTo>
                <a:cubicBezTo>
                  <a:pt x="15350" y="96"/>
                  <a:pt x="16434" y="0"/>
                  <a:pt x="17138" y="590"/>
                </a:cubicBezTo>
                <a:lnTo>
                  <a:pt x="34181" y="14589"/>
                </a:lnTo>
                <a:cubicBezTo>
                  <a:pt x="34903" y="15179"/>
                  <a:pt x="34999" y="16225"/>
                  <a:pt x="34390" y="16948"/>
                </a:cubicBezTo>
                <a:close/>
              </a:path>
            </a:pathLst>
          </a:custGeom>
          <a:noFill/>
          <a:ln w="11900" cap="flat" cmpd="sng">
            <a:solidFill>
              <a:srgbClr val="F7C136"/>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082;p57">
            <a:extLst>
              <a:ext uri="{FF2B5EF4-FFF2-40B4-BE49-F238E27FC236}">
                <a16:creationId xmlns:a16="http://schemas.microsoft.com/office/drawing/2014/main" id="{7055D8F4-FBAD-2EAA-ED04-1143EBAD5F39}"/>
              </a:ext>
            </a:extLst>
          </p:cNvPr>
          <p:cNvSpPr/>
          <p:nvPr/>
        </p:nvSpPr>
        <p:spPr>
          <a:xfrm>
            <a:off x="3632428" y="2925149"/>
            <a:ext cx="1066507" cy="1053770"/>
          </a:xfrm>
          <a:custGeom>
            <a:avLst/>
            <a:gdLst/>
            <a:ahLst/>
            <a:cxnLst/>
            <a:rect l="l" t="t" r="r" b="b"/>
            <a:pathLst>
              <a:path w="34999" h="34581" fill="none" extrusionOk="0">
                <a:moveTo>
                  <a:pt x="34390" y="16929"/>
                </a:moveTo>
                <a:lnTo>
                  <a:pt x="20238" y="33762"/>
                </a:lnTo>
                <a:cubicBezTo>
                  <a:pt x="19649" y="34485"/>
                  <a:pt x="18564" y="34580"/>
                  <a:pt x="17861" y="33990"/>
                </a:cubicBezTo>
                <a:lnTo>
                  <a:pt x="818" y="19991"/>
                </a:lnTo>
                <a:cubicBezTo>
                  <a:pt x="95" y="19401"/>
                  <a:pt x="0" y="18336"/>
                  <a:pt x="609" y="17633"/>
                </a:cubicBezTo>
                <a:lnTo>
                  <a:pt x="14760" y="799"/>
                </a:lnTo>
                <a:cubicBezTo>
                  <a:pt x="15350" y="95"/>
                  <a:pt x="16434" y="0"/>
                  <a:pt x="17138" y="590"/>
                </a:cubicBezTo>
                <a:lnTo>
                  <a:pt x="34181" y="14570"/>
                </a:lnTo>
                <a:cubicBezTo>
                  <a:pt x="34903" y="15160"/>
                  <a:pt x="34999" y="16225"/>
                  <a:pt x="34390" y="16929"/>
                </a:cubicBezTo>
                <a:close/>
              </a:path>
            </a:pathLst>
          </a:custGeom>
          <a:solidFill>
            <a:srgbClr val="007399"/>
          </a:solidFill>
          <a:ln w="13325" cap="flat" cmpd="sng">
            <a:solidFill>
              <a:srgbClr val="007399"/>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00;p57">
            <a:extLst>
              <a:ext uri="{FF2B5EF4-FFF2-40B4-BE49-F238E27FC236}">
                <a16:creationId xmlns:a16="http://schemas.microsoft.com/office/drawing/2014/main" id="{AF1C8230-143C-0BFA-FB68-105760725C02}"/>
              </a:ext>
            </a:extLst>
          </p:cNvPr>
          <p:cNvSpPr/>
          <p:nvPr/>
        </p:nvSpPr>
        <p:spPr>
          <a:xfrm>
            <a:off x="4492596" y="3724094"/>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F7C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07;p57">
            <a:extLst>
              <a:ext uri="{FF2B5EF4-FFF2-40B4-BE49-F238E27FC236}">
                <a16:creationId xmlns:a16="http://schemas.microsoft.com/office/drawing/2014/main" id="{F0C99F08-C48C-91DE-2EE2-85641A9B474C}"/>
              </a:ext>
            </a:extLst>
          </p:cNvPr>
          <p:cNvSpPr/>
          <p:nvPr/>
        </p:nvSpPr>
        <p:spPr>
          <a:xfrm>
            <a:off x="3740233" y="3202307"/>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54;p49">
            <a:extLst>
              <a:ext uri="{FF2B5EF4-FFF2-40B4-BE49-F238E27FC236}">
                <a16:creationId xmlns:a16="http://schemas.microsoft.com/office/drawing/2014/main" id="{00CCFC9E-77E1-B577-0BB5-A3EDFABDFFE1}"/>
              </a:ext>
            </a:extLst>
          </p:cNvPr>
          <p:cNvSpPr txBox="1">
            <a:spLocks/>
          </p:cNvSpPr>
          <p:nvPr/>
        </p:nvSpPr>
        <p:spPr>
          <a:xfrm>
            <a:off x="3027784" y="2150560"/>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rgbClr val="007399"/>
                </a:solidFill>
              </a:rPr>
              <a:t>https://start.spring.io/</a:t>
            </a:r>
          </a:p>
        </p:txBody>
      </p:sp>
    </p:spTree>
    <p:extLst>
      <p:ext uri="{BB962C8B-B14F-4D97-AF65-F5344CB8AC3E}">
        <p14:creationId xmlns:p14="http://schemas.microsoft.com/office/powerpoint/2010/main" val="283898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4" name="Imagen 3">
            <a:extLst>
              <a:ext uri="{FF2B5EF4-FFF2-40B4-BE49-F238E27FC236}">
                <a16:creationId xmlns:a16="http://schemas.microsoft.com/office/drawing/2014/main" id="{DD3EA722-A4F2-8A1B-1991-B0CF2F9D1CB3}"/>
              </a:ext>
            </a:extLst>
          </p:cNvPr>
          <p:cNvPicPr>
            <a:picLocks noChangeAspect="1"/>
          </p:cNvPicPr>
          <p:nvPr/>
        </p:nvPicPr>
        <p:blipFill>
          <a:blip r:embed="rId3"/>
          <a:stretch>
            <a:fillRect/>
          </a:stretch>
        </p:blipFill>
        <p:spPr>
          <a:xfrm>
            <a:off x="613386" y="740013"/>
            <a:ext cx="7494107" cy="4156741"/>
          </a:xfrm>
          <a:prstGeom prst="rect">
            <a:avLst/>
          </a:prstGeom>
        </p:spPr>
      </p:pic>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6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2167"/>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a:t>
            </a:r>
            <a:endParaRPr dirty="0">
              <a:solidFill>
                <a:schemeClr val="accent3"/>
              </a:solidFill>
              <a:latin typeface="Century Gothic" panose="020B0502020202020204" pitchFamily="34" charset="0"/>
            </a:endParaRPr>
          </a:p>
        </p:txBody>
      </p:sp>
      <p:pic>
        <p:nvPicPr>
          <p:cNvPr id="3" name="Imagen 2">
            <a:extLst>
              <a:ext uri="{FF2B5EF4-FFF2-40B4-BE49-F238E27FC236}">
                <a16:creationId xmlns:a16="http://schemas.microsoft.com/office/drawing/2014/main" id="{79FD624B-B0E9-1893-6890-9BA8D1C6608C}"/>
              </a:ext>
            </a:extLst>
          </p:cNvPr>
          <p:cNvPicPr>
            <a:picLocks noChangeAspect="1"/>
          </p:cNvPicPr>
          <p:nvPr/>
        </p:nvPicPr>
        <p:blipFill rotWithShape="1">
          <a:blip r:embed="rId3"/>
          <a:srcRect t="1188"/>
          <a:stretch/>
        </p:blipFill>
        <p:spPr>
          <a:xfrm>
            <a:off x="0" y="569333"/>
            <a:ext cx="9144000" cy="4271982"/>
          </a:xfrm>
          <a:prstGeom prst="rect">
            <a:avLst/>
          </a:prstGeom>
        </p:spPr>
      </p:pic>
    </p:spTree>
    <p:extLst>
      <p:ext uri="{BB962C8B-B14F-4D97-AF65-F5344CB8AC3E}">
        <p14:creationId xmlns:p14="http://schemas.microsoft.com/office/powerpoint/2010/main" val="228964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endParaRPr dirty="0">
              <a:solidFill>
                <a:schemeClr val="accent3"/>
              </a:solidFill>
              <a:latin typeface="Century Gothic" panose="020B0502020202020204" pitchFamily="34" charset="0"/>
            </a:endParaRPr>
          </a:p>
        </p:txBody>
      </p:sp>
      <p:graphicFrame>
        <p:nvGraphicFramePr>
          <p:cNvPr id="23" name="Tabla 22">
            <a:extLst>
              <a:ext uri="{FF2B5EF4-FFF2-40B4-BE49-F238E27FC236}">
                <a16:creationId xmlns:a16="http://schemas.microsoft.com/office/drawing/2014/main" id="{F40B4849-EC97-4A44-8050-D6998671B486}"/>
              </a:ext>
            </a:extLst>
          </p:cNvPr>
          <p:cNvGraphicFramePr>
            <a:graphicFrameLocks noGrp="1"/>
          </p:cNvGraphicFramePr>
          <p:nvPr>
            <p:extLst>
              <p:ext uri="{D42A27DB-BD31-4B8C-83A1-F6EECF244321}">
                <p14:modId xmlns:p14="http://schemas.microsoft.com/office/powerpoint/2010/main" val="773685614"/>
              </p:ext>
            </p:extLst>
          </p:nvPr>
        </p:nvGraphicFramePr>
        <p:xfrm>
          <a:off x="1141227" y="880914"/>
          <a:ext cx="6882810" cy="3736484"/>
        </p:xfrm>
        <a:graphic>
          <a:graphicData uri="http://schemas.openxmlformats.org/drawingml/2006/table">
            <a:tbl>
              <a:tblPr>
                <a:noFill/>
                <a:tableStyleId>{A1C7B93B-6999-4B74-A35D-47D06107CE48}</a:tableStyleId>
              </a:tblPr>
              <a:tblGrid>
                <a:gridCol w="6882810">
                  <a:extLst>
                    <a:ext uri="{9D8B030D-6E8A-4147-A177-3AD203B41FA5}">
                      <a16:colId xmlns:a16="http://schemas.microsoft.com/office/drawing/2014/main" val="3200416508"/>
                    </a:ext>
                  </a:extLst>
                </a:gridCol>
              </a:tblGrid>
              <a:tr h="609713">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Transferencia de estado representacional (REST)</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412082200"/>
                  </a:ext>
                </a:extLst>
              </a:tr>
              <a:tr h="689432">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Interfaz uniforme</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475379407"/>
                  </a:ext>
                </a:extLst>
              </a:tr>
              <a:tr h="461864">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Tecnología sin estado</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2916274589"/>
                  </a:ext>
                </a:extLst>
              </a:tr>
              <a:tr h="609713">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Escalabilidad</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661231357"/>
                  </a:ext>
                </a:extLst>
              </a:tr>
              <a:tr h="621477">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Flexibilidad (desacoplamiento cliente/servidor)</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33802572"/>
                  </a:ext>
                </a:extLst>
              </a:tr>
              <a:tr h="744285">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Independientes tecnología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389778004"/>
                  </a:ext>
                </a:extLst>
              </a:tr>
            </a:tbl>
          </a:graphicData>
        </a:graphic>
      </p:graphicFrame>
    </p:spTree>
    <p:extLst>
      <p:ext uri="{BB962C8B-B14F-4D97-AF65-F5344CB8AC3E}">
        <p14:creationId xmlns:p14="http://schemas.microsoft.com/office/powerpoint/2010/main" val="200000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Buenas Prácticas</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2094750" y="1178551"/>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32;p42">
            <a:extLst>
              <a:ext uri="{FF2B5EF4-FFF2-40B4-BE49-F238E27FC236}">
                <a16:creationId xmlns:a16="http://schemas.microsoft.com/office/drawing/2014/main" id="{E5A9A265-F1AD-046B-B3D0-0294E063333F}"/>
              </a:ext>
            </a:extLst>
          </p:cNvPr>
          <p:cNvSpPr txBox="1"/>
          <p:nvPr/>
        </p:nvSpPr>
        <p:spPr>
          <a:xfrm>
            <a:off x="1488555" y="2052206"/>
            <a:ext cx="1903639" cy="409487"/>
          </a:xfrm>
          <a:prstGeom prst="rect">
            <a:avLst/>
          </a:prstGeom>
          <a:noFill/>
          <a:ln>
            <a:noFill/>
          </a:ln>
        </p:spPr>
        <p:txBody>
          <a:bodyPr spcFirstLastPara="1" wrap="square" lIns="91425" tIns="91425" rIns="91425" bIns="91425" anchor="ctr" anchorCtr="0">
            <a:noAutofit/>
          </a:bodyPr>
          <a:lstStyle/>
          <a:p>
            <a:pPr lvl="0" algn="ctr"/>
            <a:r>
              <a:rPr lang="es-ES" sz="2200" b="1" dirty="0">
                <a:solidFill>
                  <a:srgbClr val="007399"/>
                </a:solidFill>
                <a:latin typeface="Montserrat"/>
                <a:ea typeface="Montserrat"/>
                <a:cs typeface="Montserrat"/>
                <a:sym typeface="Montserrat"/>
              </a:rPr>
              <a:t>Nombrado de recursos</a:t>
            </a:r>
            <a:endParaRPr sz="2200" b="1" dirty="0">
              <a:solidFill>
                <a:srgbClr val="007399"/>
              </a:solidFill>
              <a:latin typeface="Montserrat"/>
              <a:ea typeface="Montserrat"/>
              <a:cs typeface="Montserrat"/>
              <a:sym typeface="Montserrat"/>
            </a:endParaRPr>
          </a:p>
        </p:txBody>
      </p:sp>
      <p:sp>
        <p:nvSpPr>
          <p:cNvPr id="5" name="Google Shape;433;p42">
            <a:extLst>
              <a:ext uri="{FF2B5EF4-FFF2-40B4-BE49-F238E27FC236}">
                <a16:creationId xmlns:a16="http://schemas.microsoft.com/office/drawing/2014/main" id="{A001C8EE-0D71-6004-6EC1-B124CFDAF3F6}"/>
              </a:ext>
            </a:extLst>
          </p:cNvPr>
          <p:cNvSpPr txBox="1"/>
          <p:nvPr/>
        </p:nvSpPr>
        <p:spPr>
          <a:xfrm>
            <a:off x="653358" y="2662843"/>
            <a:ext cx="3514603" cy="1327908"/>
          </a:xfrm>
          <a:prstGeom prst="rect">
            <a:avLst/>
          </a:prstGeom>
          <a:noFill/>
          <a:ln>
            <a:noFill/>
          </a:ln>
        </p:spPr>
        <p:txBody>
          <a:bodyPr spcFirstLastPara="1" wrap="square" lIns="91425" tIns="91425" rIns="91425" bIns="91425" anchor="ctr" anchorCtr="0">
            <a:noAutofit/>
          </a:bodyPr>
          <a:lstStyle/>
          <a:p>
            <a:pPr lvl="0" algn="ctr">
              <a:buSzPts val="1100"/>
            </a:pPr>
            <a:r>
              <a:rPr lang="es-ES" dirty="0">
                <a:solidFill>
                  <a:srgbClr val="007399"/>
                </a:solidFill>
                <a:latin typeface="Raleway Medium"/>
                <a:ea typeface="Raleway Medium"/>
                <a:cs typeface="Raleway Medium"/>
                <a:sym typeface="Raleway Medium"/>
              </a:rPr>
              <a:t>Sustantivos</a:t>
            </a:r>
          </a:p>
          <a:p>
            <a:pPr lvl="0" algn="ctr">
              <a:buSzPts val="1100"/>
            </a:pPr>
            <a:r>
              <a:rPr lang="es-ES" dirty="0">
                <a:solidFill>
                  <a:srgbClr val="007399"/>
                </a:solidFill>
                <a:latin typeface="Raleway Medium"/>
                <a:ea typeface="Raleway Medium"/>
                <a:cs typeface="Raleway Medium"/>
                <a:sym typeface="Raleway Medium"/>
              </a:rPr>
              <a:t>Plural</a:t>
            </a:r>
          </a:p>
          <a:p>
            <a:pPr lvl="0" algn="ctr">
              <a:buSzPts val="1100"/>
            </a:pPr>
            <a:r>
              <a:rPr lang="es-ES" dirty="0">
                <a:solidFill>
                  <a:srgbClr val="007399"/>
                </a:solidFill>
                <a:latin typeface="Raleway Medium"/>
                <a:ea typeface="Raleway Medium"/>
                <a:cs typeface="Raleway Medium"/>
                <a:sym typeface="Raleway Medium"/>
              </a:rPr>
              <a:t>Minúscula</a:t>
            </a:r>
          </a:p>
          <a:p>
            <a:pPr lvl="0" algn="ctr">
              <a:buSzPts val="1100"/>
            </a:pPr>
            <a:r>
              <a:rPr lang="es-ES" dirty="0">
                <a:solidFill>
                  <a:srgbClr val="007399"/>
                </a:solidFill>
                <a:latin typeface="Raleway Medium"/>
                <a:ea typeface="Raleway Medium"/>
                <a:cs typeface="Raleway Medium"/>
                <a:sym typeface="Raleway Medium"/>
              </a:rPr>
              <a:t>Usamos guiones para separar palabras</a:t>
            </a:r>
          </a:p>
          <a:p>
            <a:pPr lvl="0" algn="ctr">
              <a:buSzPts val="1100"/>
            </a:pPr>
            <a:r>
              <a:rPr lang="es-ES" dirty="0">
                <a:solidFill>
                  <a:srgbClr val="007399"/>
                </a:solidFill>
                <a:latin typeface="Raleway Medium"/>
                <a:ea typeface="Raleway Medium"/>
                <a:cs typeface="Raleway Medium"/>
                <a:sym typeface="Raleway Medium"/>
              </a:rPr>
              <a:t>No acabar en /</a:t>
            </a:r>
          </a:p>
          <a:p>
            <a:pPr lvl="0" algn="ctr">
              <a:buSzPts val="1100"/>
            </a:pPr>
            <a:r>
              <a:rPr lang="es-ES" dirty="0">
                <a:solidFill>
                  <a:srgbClr val="007399"/>
                </a:solidFill>
                <a:latin typeface="Raleway Medium"/>
                <a:ea typeface="Raleway Medium"/>
                <a:cs typeface="Raleway Medium"/>
                <a:sym typeface="Raleway Medium"/>
              </a:rPr>
              <a:t>No usar extensiones </a:t>
            </a:r>
          </a:p>
        </p:txBody>
      </p:sp>
      <p:grpSp>
        <p:nvGrpSpPr>
          <p:cNvPr id="6" name="Google Shape;453;p42">
            <a:extLst>
              <a:ext uri="{FF2B5EF4-FFF2-40B4-BE49-F238E27FC236}">
                <a16:creationId xmlns:a16="http://schemas.microsoft.com/office/drawing/2014/main" id="{B682D1B8-DFBD-6958-32A4-2AC74EB56C79}"/>
              </a:ext>
            </a:extLst>
          </p:cNvPr>
          <p:cNvGrpSpPr/>
          <p:nvPr/>
        </p:nvGrpSpPr>
        <p:grpSpPr>
          <a:xfrm>
            <a:off x="2252000" y="1347486"/>
            <a:ext cx="346347" cy="339623"/>
            <a:chOff x="1490050" y="3805975"/>
            <a:chExt cx="491900" cy="482350"/>
          </a:xfrm>
        </p:grpSpPr>
        <p:sp>
          <p:nvSpPr>
            <p:cNvPr id="7" name="Google Shape;454;p42">
              <a:extLst>
                <a:ext uri="{FF2B5EF4-FFF2-40B4-BE49-F238E27FC236}">
                  <a16:creationId xmlns:a16="http://schemas.microsoft.com/office/drawing/2014/main" id="{8AB84D4A-E0CA-4BFD-7BF0-944CB14BA3C3}"/>
                </a:ext>
              </a:extLst>
            </p:cNvPr>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55;p42">
              <a:extLst>
                <a:ext uri="{FF2B5EF4-FFF2-40B4-BE49-F238E27FC236}">
                  <a16:creationId xmlns:a16="http://schemas.microsoft.com/office/drawing/2014/main" id="{408673CE-1D04-A76E-3562-25D79B29C146}"/>
                </a:ext>
              </a:extLst>
            </p:cNvPr>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56;p42">
              <a:extLst>
                <a:ext uri="{FF2B5EF4-FFF2-40B4-BE49-F238E27FC236}">
                  <a16:creationId xmlns:a16="http://schemas.microsoft.com/office/drawing/2014/main" id="{861F5943-89EA-8D5E-19E4-E2A0DB64EB90}"/>
                </a:ext>
              </a:extLst>
            </p:cNvPr>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57;p42">
              <a:extLst>
                <a:ext uri="{FF2B5EF4-FFF2-40B4-BE49-F238E27FC236}">
                  <a16:creationId xmlns:a16="http://schemas.microsoft.com/office/drawing/2014/main" id="{C8AE910F-E08D-A1A4-CAD9-EF3F73D04E6E}"/>
                </a:ext>
              </a:extLst>
            </p:cNvPr>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Google Shape;430;p42">
            <a:extLst>
              <a:ext uri="{FF2B5EF4-FFF2-40B4-BE49-F238E27FC236}">
                <a16:creationId xmlns:a16="http://schemas.microsoft.com/office/drawing/2014/main" id="{59D31576-D6DC-3350-28AC-1B181ADFC68C}"/>
              </a:ext>
            </a:extLst>
          </p:cNvPr>
          <p:cNvSpPr/>
          <p:nvPr/>
        </p:nvSpPr>
        <p:spPr>
          <a:xfrm>
            <a:off x="6255531" y="1178551"/>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8;p42">
            <a:extLst>
              <a:ext uri="{FF2B5EF4-FFF2-40B4-BE49-F238E27FC236}">
                <a16:creationId xmlns:a16="http://schemas.microsoft.com/office/drawing/2014/main" id="{F0716CD5-65B8-C87A-E700-D963A329F4DA}"/>
              </a:ext>
            </a:extLst>
          </p:cNvPr>
          <p:cNvSpPr txBox="1"/>
          <p:nvPr/>
        </p:nvSpPr>
        <p:spPr>
          <a:xfrm>
            <a:off x="5660792" y="2072813"/>
            <a:ext cx="1903639" cy="318000"/>
          </a:xfrm>
          <a:prstGeom prst="rect">
            <a:avLst/>
          </a:prstGeom>
          <a:noFill/>
          <a:ln>
            <a:noFill/>
          </a:ln>
        </p:spPr>
        <p:txBody>
          <a:bodyPr spcFirstLastPara="1" wrap="square" lIns="91425" tIns="91425" rIns="91425" bIns="91425" anchor="ctr" anchorCtr="0">
            <a:noAutofit/>
          </a:bodyPr>
          <a:lstStyle/>
          <a:p>
            <a:pPr lvl="0" algn="ctr"/>
            <a:r>
              <a:rPr lang="es-ES" sz="2200" b="1" dirty="0">
                <a:solidFill>
                  <a:srgbClr val="007399"/>
                </a:solidFill>
                <a:latin typeface="Montserrat"/>
                <a:ea typeface="Montserrat"/>
                <a:cs typeface="Montserrat"/>
                <a:sym typeface="Montserrat"/>
              </a:rPr>
              <a:t>Acciones</a:t>
            </a:r>
            <a:endParaRPr sz="2200" b="1" dirty="0">
              <a:solidFill>
                <a:srgbClr val="007399"/>
              </a:solidFill>
              <a:latin typeface="Montserrat"/>
              <a:ea typeface="Montserrat"/>
              <a:cs typeface="Montserrat"/>
              <a:sym typeface="Montserrat"/>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5660793" y="2478550"/>
            <a:ext cx="1884900" cy="1150693"/>
          </a:xfrm>
          <a:prstGeom prst="rect">
            <a:avLst/>
          </a:prstGeom>
          <a:noFill/>
          <a:ln>
            <a:noFill/>
          </a:ln>
        </p:spPr>
        <p:txBody>
          <a:bodyPr spcFirstLastPara="1" wrap="square" lIns="91425" tIns="91425" rIns="91425" bIns="91425" anchor="ctr" anchorCtr="0">
            <a:noAutofit/>
          </a:bodyPr>
          <a:lstStyle/>
          <a:p>
            <a:pPr lvl="0" algn="ctr">
              <a:buSzPts val="1100"/>
            </a:pPr>
            <a:r>
              <a:rPr lang="es-ES" dirty="0">
                <a:solidFill>
                  <a:srgbClr val="007399"/>
                </a:solidFill>
                <a:latin typeface="Raleway Medium"/>
                <a:ea typeface="Raleway Medium"/>
                <a:cs typeface="Raleway Medium"/>
                <a:sym typeface="Raleway Medium"/>
              </a:rPr>
              <a:t>POST</a:t>
            </a:r>
          </a:p>
          <a:p>
            <a:pPr lvl="0" algn="ctr">
              <a:buSzPts val="1100"/>
            </a:pPr>
            <a:r>
              <a:rPr lang="es-ES" dirty="0">
                <a:solidFill>
                  <a:srgbClr val="007399"/>
                </a:solidFill>
                <a:latin typeface="Raleway Medium"/>
                <a:ea typeface="Raleway Medium"/>
                <a:cs typeface="Raleway Medium"/>
                <a:sym typeface="Raleway Medium"/>
              </a:rPr>
              <a:t>PUT</a:t>
            </a:r>
          </a:p>
          <a:p>
            <a:pPr lvl="0" algn="ctr">
              <a:buSzPts val="1100"/>
            </a:pPr>
            <a:r>
              <a:rPr lang="es-ES" dirty="0">
                <a:solidFill>
                  <a:srgbClr val="007399"/>
                </a:solidFill>
                <a:latin typeface="Raleway Medium"/>
                <a:ea typeface="Raleway Medium"/>
                <a:cs typeface="Raleway Medium"/>
                <a:sym typeface="Raleway Medium"/>
              </a:rPr>
              <a:t>GET</a:t>
            </a:r>
          </a:p>
          <a:p>
            <a:pPr lvl="0" algn="ctr">
              <a:buSzPts val="1100"/>
            </a:pPr>
            <a:r>
              <a:rPr lang="es-ES" dirty="0">
                <a:solidFill>
                  <a:srgbClr val="007399"/>
                </a:solidFill>
                <a:latin typeface="Raleway Medium"/>
                <a:ea typeface="Raleway Medium"/>
                <a:cs typeface="Raleway Medium"/>
                <a:sym typeface="Raleway Medium"/>
              </a:rPr>
              <a:t>DELETE</a:t>
            </a:r>
            <a:endParaRPr dirty="0">
              <a:solidFill>
                <a:srgbClr val="007399"/>
              </a:solidFill>
              <a:latin typeface="Raleway Medium"/>
              <a:ea typeface="Raleway Medium"/>
              <a:cs typeface="Raleway Medium"/>
              <a:sym typeface="Raleway Medium"/>
            </a:endParaRPr>
          </a:p>
        </p:txBody>
      </p:sp>
      <p:grpSp>
        <p:nvGrpSpPr>
          <p:cNvPr id="14" name="Google Shape;458;p42">
            <a:extLst>
              <a:ext uri="{FF2B5EF4-FFF2-40B4-BE49-F238E27FC236}">
                <a16:creationId xmlns:a16="http://schemas.microsoft.com/office/drawing/2014/main" id="{E636EDE1-FCF7-1E7C-4BF2-F55A6D0F4A75}"/>
              </a:ext>
            </a:extLst>
          </p:cNvPr>
          <p:cNvGrpSpPr/>
          <p:nvPr/>
        </p:nvGrpSpPr>
        <p:grpSpPr>
          <a:xfrm>
            <a:off x="6433122" y="1347631"/>
            <a:ext cx="340573" cy="339271"/>
            <a:chOff x="898875" y="4399275"/>
            <a:chExt cx="483700" cy="481850"/>
          </a:xfrm>
        </p:grpSpPr>
        <p:sp>
          <p:nvSpPr>
            <p:cNvPr id="15" name="Google Shape;459;p42">
              <a:extLst>
                <a:ext uri="{FF2B5EF4-FFF2-40B4-BE49-F238E27FC236}">
                  <a16:creationId xmlns:a16="http://schemas.microsoft.com/office/drawing/2014/main" id="{1890880D-C8D8-97A0-3DF1-A006955670C1}"/>
                </a:ext>
              </a:extLst>
            </p:cNvPr>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60;p42">
              <a:extLst>
                <a:ext uri="{FF2B5EF4-FFF2-40B4-BE49-F238E27FC236}">
                  <a16:creationId xmlns:a16="http://schemas.microsoft.com/office/drawing/2014/main" id="{8E02A1BA-C6CA-E613-7115-91CD180AD88E}"/>
                </a:ext>
              </a:extLst>
            </p:cNvPr>
            <p:cNvSpPr/>
            <p:nvPr/>
          </p:nvSpPr>
          <p:spPr>
            <a:xfrm>
              <a:off x="1138025" y="4763350"/>
              <a:ext cx="25" cy="25"/>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61;p42">
              <a:extLst>
                <a:ext uri="{FF2B5EF4-FFF2-40B4-BE49-F238E27FC236}">
                  <a16:creationId xmlns:a16="http://schemas.microsoft.com/office/drawing/2014/main" id="{83A74197-3239-E019-14A4-6901D1689A80}"/>
                </a:ext>
              </a:extLst>
            </p:cNvPr>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62;p42">
              <a:extLst>
                <a:ext uri="{FF2B5EF4-FFF2-40B4-BE49-F238E27FC236}">
                  <a16:creationId xmlns:a16="http://schemas.microsoft.com/office/drawing/2014/main" id="{687A2F61-728F-F531-5E82-87368533C97B}"/>
                </a:ext>
              </a:extLst>
            </p:cNvPr>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63;p42">
              <a:extLst>
                <a:ext uri="{FF2B5EF4-FFF2-40B4-BE49-F238E27FC236}">
                  <a16:creationId xmlns:a16="http://schemas.microsoft.com/office/drawing/2014/main" id="{2FE0E2EC-11FE-99A1-EC2C-E3870FA76A25}"/>
                </a:ext>
              </a:extLst>
            </p:cNvPr>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64;p42">
              <a:extLst>
                <a:ext uri="{FF2B5EF4-FFF2-40B4-BE49-F238E27FC236}">
                  <a16:creationId xmlns:a16="http://schemas.microsoft.com/office/drawing/2014/main" id="{FC6786F2-A460-30EB-8AF0-E3331DAB948A}"/>
                </a:ext>
              </a:extLst>
            </p:cNvPr>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65;p42">
              <a:extLst>
                <a:ext uri="{FF2B5EF4-FFF2-40B4-BE49-F238E27FC236}">
                  <a16:creationId xmlns:a16="http://schemas.microsoft.com/office/drawing/2014/main" id="{9AD79476-F1A1-AEC0-2D67-0D27F0C91F8B}"/>
                </a:ext>
              </a:extLst>
            </p:cNvPr>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66;p42">
              <a:extLst>
                <a:ext uri="{FF2B5EF4-FFF2-40B4-BE49-F238E27FC236}">
                  <a16:creationId xmlns:a16="http://schemas.microsoft.com/office/drawing/2014/main" id="{BC072FE8-D78D-B94D-C7AE-2A1F276B21F8}"/>
                </a:ext>
              </a:extLst>
            </p:cNvPr>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72896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Ejemplos</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701420" y="903428"/>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1692072" y="885345"/>
            <a:ext cx="7260542" cy="2169743"/>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3"/>
              </a:rPr>
              <a:t>https://api.my-company.com/library/book-reviews</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4"/>
              </a:rPr>
              <a:t>https://api.my-company.com/library/book-reviews/?book-name=%lord</a:t>
            </a:r>
            <a:r>
              <a:rPr lang="es-ES" dirty="0">
                <a:solidFill>
                  <a:srgbClr val="007399"/>
                </a:solidFill>
                <a:latin typeface="Raleway Medium"/>
                <a:ea typeface="Raleway Medium"/>
                <a:cs typeface="Raleway Medium"/>
                <a:sym typeface="Raleway Medium"/>
              </a:rPr>
              <a:t> </a:t>
            </a:r>
            <a:r>
              <a:rPr lang="es-ES" dirty="0" err="1">
                <a:solidFill>
                  <a:srgbClr val="007399"/>
                </a:solidFill>
                <a:latin typeface="Raleway Medium"/>
                <a:ea typeface="Raleway Medium"/>
                <a:cs typeface="Raleway Medium"/>
                <a:sym typeface="Raleway Medium"/>
              </a:rPr>
              <a:t>of</a:t>
            </a:r>
            <a:r>
              <a:rPr lang="es-ES" dirty="0">
                <a:solidFill>
                  <a:srgbClr val="007399"/>
                </a:solidFill>
                <a:latin typeface="Raleway Medium"/>
                <a:ea typeface="Raleway Medium"/>
                <a:cs typeface="Raleway Medium"/>
                <a:sym typeface="Raleway Medium"/>
              </a:rPr>
              <a:t>%</a:t>
            </a: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5"/>
              </a:rPr>
              <a:t>https://api.my-company.com/library/book-reviews/{id}</a:t>
            </a:r>
            <a:endParaRPr lang="es-ES" dirty="0">
              <a:solidFill>
                <a:srgbClr val="007399"/>
              </a:solidFill>
              <a:latin typeface="Raleway Medium"/>
              <a:ea typeface="Raleway Medium"/>
              <a:cs typeface="Raleway Medium"/>
              <a:sym typeface="Raleway Medium"/>
            </a:endParaRPr>
          </a:p>
          <a:p>
            <a:pPr lvl="0">
              <a:lnSpc>
                <a:spcPct val="200000"/>
              </a:lnSpc>
              <a:buSzPts val="1100"/>
            </a:pPr>
            <a:r>
              <a:rPr lang="es-ES" dirty="0">
                <a:solidFill>
                  <a:srgbClr val="007399"/>
                </a:solidFill>
                <a:latin typeface="Raleway Medium"/>
                <a:ea typeface="Raleway Medium"/>
                <a:cs typeface="Raleway Medium"/>
                <a:sym typeface="Raleway Medium"/>
              </a:rPr>
              <a:t>POST </a:t>
            </a:r>
            <a:r>
              <a:rPr lang="es-ES" dirty="0">
                <a:solidFill>
                  <a:srgbClr val="007399"/>
                </a:solidFill>
                <a:latin typeface="Raleway Medium"/>
                <a:ea typeface="Raleway Medium"/>
                <a:cs typeface="Raleway Medium"/>
                <a:sym typeface="Raleway Medium"/>
                <a:hlinkClick r:id="rId6"/>
              </a:rPr>
              <a:t>https://api.my-company.com/library/book</a:t>
            </a:r>
            <a:endParaRPr lang="es-ES" dirty="0">
              <a:solidFill>
                <a:srgbClr val="007399"/>
              </a:solidFill>
              <a:latin typeface="Raleway Medium"/>
              <a:ea typeface="Raleway Medium"/>
              <a:cs typeface="Raleway Medium"/>
              <a:sym typeface="Raleway Medium"/>
            </a:endParaRPr>
          </a:p>
          <a:p>
            <a:pPr lvl="0">
              <a:lnSpc>
                <a:spcPct val="200000"/>
              </a:lnSpc>
              <a:buSzPts val="1100"/>
            </a:pPr>
            <a:r>
              <a:rPr lang="es-ES" dirty="0">
                <a:solidFill>
                  <a:srgbClr val="007399"/>
                </a:solidFill>
                <a:latin typeface="Raleway Medium"/>
                <a:ea typeface="Raleway Medium"/>
                <a:cs typeface="Raleway Medium"/>
                <a:sym typeface="Raleway Medium"/>
              </a:rPr>
              <a:t>PUT </a:t>
            </a:r>
            <a:r>
              <a:rPr lang="es-ES" dirty="0">
                <a:solidFill>
                  <a:srgbClr val="007399"/>
                </a:solidFill>
                <a:latin typeface="Raleway Medium"/>
                <a:ea typeface="Raleway Medium"/>
                <a:cs typeface="Raleway Medium"/>
                <a:sym typeface="Raleway Medium"/>
                <a:hlinkClick r:id="rId5"/>
              </a:rPr>
              <a:t>https://api.my-company.com/library/book-reviews/{id}</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7"/>
              </a:rPr>
              <a:t>https://api.my-company.com/library/book-reviews/{id}/books</a:t>
            </a:r>
            <a:endParaRPr dirty="0">
              <a:solidFill>
                <a:srgbClr val="007399"/>
              </a:solidFill>
              <a:latin typeface="Raleway Medium"/>
              <a:ea typeface="Raleway Medium"/>
              <a:cs typeface="Raleway Medium"/>
              <a:sym typeface="Raleway Medium"/>
            </a:endParaRPr>
          </a:p>
        </p:txBody>
      </p:sp>
      <p:grpSp>
        <p:nvGrpSpPr>
          <p:cNvPr id="4" name="Google Shape;7707;p74">
            <a:extLst>
              <a:ext uri="{FF2B5EF4-FFF2-40B4-BE49-F238E27FC236}">
                <a16:creationId xmlns:a16="http://schemas.microsoft.com/office/drawing/2014/main" id="{23074539-802E-0F54-DF05-00F1FA2DC78D}"/>
              </a:ext>
            </a:extLst>
          </p:cNvPr>
          <p:cNvGrpSpPr/>
          <p:nvPr/>
        </p:nvGrpSpPr>
        <p:grpSpPr>
          <a:xfrm>
            <a:off x="869888" y="1080228"/>
            <a:ext cx="354311" cy="355909"/>
            <a:chOff x="-49764975" y="3551225"/>
            <a:chExt cx="299300" cy="300650"/>
          </a:xfrm>
          <a:solidFill>
            <a:schemeClr val="bg1"/>
          </a:solidFill>
        </p:grpSpPr>
        <p:sp>
          <p:nvSpPr>
            <p:cNvPr id="23" name="Google Shape;7708;p74">
              <a:extLst>
                <a:ext uri="{FF2B5EF4-FFF2-40B4-BE49-F238E27FC236}">
                  <a16:creationId xmlns:a16="http://schemas.microsoft.com/office/drawing/2014/main" id="{5B60478F-9D92-3B70-E83A-DBCE29DF6DDD}"/>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09;p74">
              <a:extLst>
                <a:ext uri="{FF2B5EF4-FFF2-40B4-BE49-F238E27FC236}">
                  <a16:creationId xmlns:a16="http://schemas.microsoft.com/office/drawing/2014/main" id="{E5081F49-DEE4-3CE9-C90A-A86CA661804B}"/>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10;p74">
              <a:extLst>
                <a:ext uri="{FF2B5EF4-FFF2-40B4-BE49-F238E27FC236}">
                  <a16:creationId xmlns:a16="http://schemas.microsoft.com/office/drawing/2014/main" id="{F29B95B2-1725-8847-9E3C-F39EB1A92CB4}"/>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11;p74">
              <a:extLst>
                <a:ext uri="{FF2B5EF4-FFF2-40B4-BE49-F238E27FC236}">
                  <a16:creationId xmlns:a16="http://schemas.microsoft.com/office/drawing/2014/main" id="{D9335983-65D8-CB2B-CC66-3C894C4122F7}"/>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12;p74">
              <a:extLst>
                <a:ext uri="{FF2B5EF4-FFF2-40B4-BE49-F238E27FC236}">
                  <a16:creationId xmlns:a16="http://schemas.microsoft.com/office/drawing/2014/main" id="{11F46FC0-C1AC-A5E1-BC0C-F8096E1702FD}"/>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13;p74">
              <a:extLst>
                <a:ext uri="{FF2B5EF4-FFF2-40B4-BE49-F238E27FC236}">
                  <a16:creationId xmlns:a16="http://schemas.microsoft.com/office/drawing/2014/main" id="{B925900D-6B53-FCC0-CAE2-BA736A6C2489}"/>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14;p74">
              <a:extLst>
                <a:ext uri="{FF2B5EF4-FFF2-40B4-BE49-F238E27FC236}">
                  <a16:creationId xmlns:a16="http://schemas.microsoft.com/office/drawing/2014/main" id="{54DB216D-A4A1-3819-BC3F-981E8E39EA5E}"/>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15;p74">
              <a:extLst>
                <a:ext uri="{FF2B5EF4-FFF2-40B4-BE49-F238E27FC236}">
                  <a16:creationId xmlns:a16="http://schemas.microsoft.com/office/drawing/2014/main" id="{D78F05F3-706F-D99B-3D8A-AE7C7438682F}"/>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16;p74">
              <a:extLst>
                <a:ext uri="{FF2B5EF4-FFF2-40B4-BE49-F238E27FC236}">
                  <a16:creationId xmlns:a16="http://schemas.microsoft.com/office/drawing/2014/main" id="{A6F275F2-35C2-C17D-F7E8-EEE17129503E}"/>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717;p74">
              <a:extLst>
                <a:ext uri="{FF2B5EF4-FFF2-40B4-BE49-F238E27FC236}">
                  <a16:creationId xmlns:a16="http://schemas.microsoft.com/office/drawing/2014/main" id="{860A0615-1608-E056-82CB-74ADA4F7AEE9}"/>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718;p74">
              <a:extLst>
                <a:ext uri="{FF2B5EF4-FFF2-40B4-BE49-F238E27FC236}">
                  <a16:creationId xmlns:a16="http://schemas.microsoft.com/office/drawing/2014/main" id="{D41C4DCE-4E94-3E8B-9B12-9E7F60526433}"/>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27;p42">
            <a:extLst>
              <a:ext uri="{FF2B5EF4-FFF2-40B4-BE49-F238E27FC236}">
                <a16:creationId xmlns:a16="http://schemas.microsoft.com/office/drawing/2014/main" id="{E4A56D46-5923-723A-7BFB-2499C9A4B43B}"/>
              </a:ext>
            </a:extLst>
          </p:cNvPr>
          <p:cNvSpPr/>
          <p:nvPr/>
        </p:nvSpPr>
        <p:spPr>
          <a:xfrm>
            <a:off x="757717" y="3680735"/>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9;p42">
            <a:extLst>
              <a:ext uri="{FF2B5EF4-FFF2-40B4-BE49-F238E27FC236}">
                <a16:creationId xmlns:a16="http://schemas.microsoft.com/office/drawing/2014/main" id="{128F034C-A547-957B-6096-68997A1B8DF1}"/>
              </a:ext>
            </a:extLst>
          </p:cNvPr>
          <p:cNvSpPr txBox="1"/>
          <p:nvPr/>
        </p:nvSpPr>
        <p:spPr>
          <a:xfrm>
            <a:off x="1692072" y="3079196"/>
            <a:ext cx="5998811" cy="2169743"/>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POST </a:t>
            </a:r>
            <a:r>
              <a:rPr lang="es-ES" dirty="0">
                <a:solidFill>
                  <a:srgbClr val="007399"/>
                </a:solidFill>
                <a:latin typeface="Raleway Medium"/>
                <a:ea typeface="Raleway Medium"/>
                <a:cs typeface="Raleway Medium"/>
                <a:sym typeface="Raleway Medium"/>
                <a:hlinkClick r:id="rId8"/>
              </a:rPr>
              <a:t>https://api.my-company.com/library/book-reviews/créate</a:t>
            </a:r>
            <a:r>
              <a:rPr lang="es-ES" dirty="0">
                <a:solidFill>
                  <a:srgbClr val="007399"/>
                </a:solidFill>
                <a:latin typeface="Raleway Medium"/>
                <a:ea typeface="Raleway Medium"/>
                <a:cs typeface="Raleway Medium"/>
                <a:sym typeface="Raleway Medium"/>
              </a:rPr>
              <a:t>/</a:t>
            </a:r>
          </a:p>
          <a:p>
            <a:pPr lvl="0">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9"/>
              </a:rPr>
              <a:t>https://api.my-company.com/library/book-reviews.json</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10"/>
              </a:rPr>
              <a:t>https://api.my-company.com/library/bookReviews</a:t>
            </a:r>
            <a:endParaRPr dirty="0">
              <a:solidFill>
                <a:srgbClr val="007399"/>
              </a:solidFill>
              <a:latin typeface="Raleway Medium"/>
              <a:ea typeface="Raleway Medium"/>
              <a:cs typeface="Raleway Medium"/>
              <a:sym typeface="Raleway Medium"/>
            </a:endParaRPr>
          </a:p>
        </p:txBody>
      </p:sp>
      <p:grpSp>
        <p:nvGrpSpPr>
          <p:cNvPr id="48" name="Google Shape;7707;p74">
            <a:extLst>
              <a:ext uri="{FF2B5EF4-FFF2-40B4-BE49-F238E27FC236}">
                <a16:creationId xmlns:a16="http://schemas.microsoft.com/office/drawing/2014/main" id="{0707D5A7-CEF4-304F-4AE2-350179C28033}"/>
              </a:ext>
            </a:extLst>
          </p:cNvPr>
          <p:cNvGrpSpPr/>
          <p:nvPr/>
        </p:nvGrpSpPr>
        <p:grpSpPr>
          <a:xfrm>
            <a:off x="926185" y="3857535"/>
            <a:ext cx="354311" cy="355909"/>
            <a:chOff x="-49764975" y="3551225"/>
            <a:chExt cx="299300" cy="300650"/>
          </a:xfrm>
          <a:solidFill>
            <a:schemeClr val="bg2">
              <a:lumMod val="10000"/>
            </a:schemeClr>
          </a:solidFill>
        </p:grpSpPr>
        <p:sp>
          <p:nvSpPr>
            <p:cNvPr id="49" name="Google Shape;7708;p74">
              <a:extLst>
                <a:ext uri="{FF2B5EF4-FFF2-40B4-BE49-F238E27FC236}">
                  <a16:creationId xmlns:a16="http://schemas.microsoft.com/office/drawing/2014/main" id="{FCE53A65-E903-72AC-554A-D18A3F4C37BC}"/>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709;p74">
              <a:extLst>
                <a:ext uri="{FF2B5EF4-FFF2-40B4-BE49-F238E27FC236}">
                  <a16:creationId xmlns:a16="http://schemas.microsoft.com/office/drawing/2014/main" id="{A5707083-D7EB-0DC6-53AF-CDC98B31AEB8}"/>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710;p74">
              <a:extLst>
                <a:ext uri="{FF2B5EF4-FFF2-40B4-BE49-F238E27FC236}">
                  <a16:creationId xmlns:a16="http://schemas.microsoft.com/office/drawing/2014/main" id="{08E76D91-78BB-727F-6C3B-252257A90127}"/>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711;p74">
              <a:extLst>
                <a:ext uri="{FF2B5EF4-FFF2-40B4-BE49-F238E27FC236}">
                  <a16:creationId xmlns:a16="http://schemas.microsoft.com/office/drawing/2014/main" id="{CFB1FC9F-D72B-5A9F-F08C-6366CA4B19D4}"/>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712;p74">
              <a:extLst>
                <a:ext uri="{FF2B5EF4-FFF2-40B4-BE49-F238E27FC236}">
                  <a16:creationId xmlns:a16="http://schemas.microsoft.com/office/drawing/2014/main" id="{7FFB7845-AE7C-3AB5-7C56-1B1CCE2D6410}"/>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713;p74">
              <a:extLst>
                <a:ext uri="{FF2B5EF4-FFF2-40B4-BE49-F238E27FC236}">
                  <a16:creationId xmlns:a16="http://schemas.microsoft.com/office/drawing/2014/main" id="{3957C132-90AD-F646-F126-77A0B00B7647}"/>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714;p74">
              <a:extLst>
                <a:ext uri="{FF2B5EF4-FFF2-40B4-BE49-F238E27FC236}">
                  <a16:creationId xmlns:a16="http://schemas.microsoft.com/office/drawing/2014/main" id="{20A711C7-64C9-A11B-C24F-78CE9FD502E3}"/>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715;p74">
              <a:extLst>
                <a:ext uri="{FF2B5EF4-FFF2-40B4-BE49-F238E27FC236}">
                  <a16:creationId xmlns:a16="http://schemas.microsoft.com/office/drawing/2014/main" id="{1059D2CC-9929-DDDE-8CB5-96F1B66002E8}"/>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716;p74">
              <a:extLst>
                <a:ext uri="{FF2B5EF4-FFF2-40B4-BE49-F238E27FC236}">
                  <a16:creationId xmlns:a16="http://schemas.microsoft.com/office/drawing/2014/main" id="{94B9980D-0623-D483-132D-0723092FD5D8}"/>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717;p74">
              <a:extLst>
                <a:ext uri="{FF2B5EF4-FFF2-40B4-BE49-F238E27FC236}">
                  <a16:creationId xmlns:a16="http://schemas.microsoft.com/office/drawing/2014/main" id="{C1583D30-8BA2-60A6-DE17-50AA80FB4BBF}"/>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718;p74">
              <a:extLst>
                <a:ext uri="{FF2B5EF4-FFF2-40B4-BE49-F238E27FC236}">
                  <a16:creationId xmlns:a16="http://schemas.microsoft.com/office/drawing/2014/main" id="{E64F05D1-DD74-8C40-1AD5-791454F464B3}"/>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128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a:t>
            </a:r>
            <a:r>
              <a:rPr lang="es-ES" dirty="0"/>
              <a:t>Respuesta</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701420" y="903428"/>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1692072" y="885346"/>
            <a:ext cx="7260542" cy="1794060"/>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Estado: </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2XX indican el procesamiento correcto, </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Códigos 4XX y 5XX indican errores</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Códigos 3XX indican la redirección de URL.</a:t>
            </a:r>
          </a:p>
        </p:txBody>
      </p:sp>
      <p:sp>
        <p:nvSpPr>
          <p:cNvPr id="47" name="Google Shape;439;p42">
            <a:extLst>
              <a:ext uri="{FF2B5EF4-FFF2-40B4-BE49-F238E27FC236}">
                <a16:creationId xmlns:a16="http://schemas.microsoft.com/office/drawing/2014/main" id="{128F034C-A547-957B-6096-68997A1B8DF1}"/>
              </a:ext>
            </a:extLst>
          </p:cNvPr>
          <p:cNvSpPr txBox="1"/>
          <p:nvPr/>
        </p:nvSpPr>
        <p:spPr>
          <a:xfrm>
            <a:off x="1692072" y="3079196"/>
            <a:ext cx="5998811" cy="867472"/>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Cuerpo:</a:t>
            </a:r>
          </a:p>
          <a:p>
            <a:pPr lvl="0">
              <a:lnSpc>
                <a:spcPct val="200000"/>
              </a:lnSpc>
              <a:buSzPts val="1100"/>
            </a:pPr>
            <a:r>
              <a:rPr lang="es-ES" b="0" i="0" dirty="0">
                <a:solidFill>
                  <a:srgbClr val="333333"/>
                </a:solidFill>
                <a:effectLst/>
                <a:latin typeface="AmazonEmber"/>
              </a:rPr>
              <a:t>	'{"</a:t>
            </a:r>
            <a:r>
              <a:rPr lang="es-ES" b="0" i="0" dirty="0" err="1">
                <a:solidFill>
                  <a:srgbClr val="333333"/>
                </a:solidFill>
                <a:effectLst/>
                <a:latin typeface="AmazonEmber"/>
              </a:rPr>
              <a:t>name</a:t>
            </a:r>
            <a:r>
              <a:rPr lang="es-ES" b="0" i="0" dirty="0">
                <a:solidFill>
                  <a:srgbClr val="333333"/>
                </a:solidFill>
                <a:effectLst/>
                <a:latin typeface="AmazonEmber"/>
              </a:rPr>
              <a:t>":"John", "age":30}'</a:t>
            </a:r>
            <a:endParaRPr dirty="0">
              <a:solidFill>
                <a:srgbClr val="007399"/>
              </a:solidFill>
              <a:latin typeface="Raleway Medium"/>
              <a:ea typeface="Raleway Medium"/>
              <a:cs typeface="Raleway Medium"/>
              <a:sym typeface="Raleway Medium"/>
            </a:endParaRPr>
          </a:p>
        </p:txBody>
      </p:sp>
      <p:grpSp>
        <p:nvGrpSpPr>
          <p:cNvPr id="3" name="Google Shape;7838;p74">
            <a:extLst>
              <a:ext uri="{FF2B5EF4-FFF2-40B4-BE49-F238E27FC236}">
                <a16:creationId xmlns:a16="http://schemas.microsoft.com/office/drawing/2014/main" id="{BB41A3D1-F878-5AE3-5BB9-40060065045E}"/>
              </a:ext>
            </a:extLst>
          </p:cNvPr>
          <p:cNvGrpSpPr/>
          <p:nvPr/>
        </p:nvGrpSpPr>
        <p:grpSpPr>
          <a:xfrm>
            <a:off x="853425" y="1035414"/>
            <a:ext cx="354341" cy="356205"/>
            <a:chOff x="-45673275" y="3937700"/>
            <a:chExt cx="299325" cy="300900"/>
          </a:xfrm>
          <a:solidFill>
            <a:schemeClr val="bg1"/>
          </a:solidFill>
        </p:grpSpPr>
        <p:sp>
          <p:nvSpPr>
            <p:cNvPr id="5" name="Google Shape;7839;p74">
              <a:extLst>
                <a:ext uri="{FF2B5EF4-FFF2-40B4-BE49-F238E27FC236}">
                  <a16:creationId xmlns:a16="http://schemas.microsoft.com/office/drawing/2014/main" id="{3DF89A38-1DB5-B14A-7A43-B0D99D7D4144}"/>
                </a:ext>
              </a:extLst>
            </p:cNvPr>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40;p74">
              <a:extLst>
                <a:ext uri="{FF2B5EF4-FFF2-40B4-BE49-F238E27FC236}">
                  <a16:creationId xmlns:a16="http://schemas.microsoft.com/office/drawing/2014/main" id="{99DB3155-0BD7-6F7C-9474-E9881A727FC1}"/>
                </a:ext>
              </a:extLst>
            </p:cNvPr>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41;p74">
              <a:extLst>
                <a:ext uri="{FF2B5EF4-FFF2-40B4-BE49-F238E27FC236}">
                  <a16:creationId xmlns:a16="http://schemas.microsoft.com/office/drawing/2014/main" id="{9EDB2364-0973-AF20-C950-1AAA7C81A475}"/>
                </a:ext>
              </a:extLst>
            </p:cNvPr>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42;p74">
              <a:extLst>
                <a:ext uri="{FF2B5EF4-FFF2-40B4-BE49-F238E27FC236}">
                  <a16:creationId xmlns:a16="http://schemas.microsoft.com/office/drawing/2014/main" id="{571B224D-1312-1CC1-4742-619AE40207D3}"/>
                </a:ext>
              </a:extLst>
            </p:cNvPr>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43;p74">
              <a:extLst>
                <a:ext uri="{FF2B5EF4-FFF2-40B4-BE49-F238E27FC236}">
                  <a16:creationId xmlns:a16="http://schemas.microsoft.com/office/drawing/2014/main" id="{8FB3DA05-1B9E-15B9-F931-5FD918D89E0D}"/>
                </a:ext>
              </a:extLst>
            </p:cNvPr>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44;p74">
              <a:extLst>
                <a:ext uri="{FF2B5EF4-FFF2-40B4-BE49-F238E27FC236}">
                  <a16:creationId xmlns:a16="http://schemas.microsoft.com/office/drawing/2014/main" id="{BB936601-E025-E950-57CC-1C6CB5694BC7}"/>
                </a:ext>
              </a:extLst>
            </p:cNvPr>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111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2167"/>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a:t>
            </a:r>
            <a:endParaRPr dirty="0">
              <a:solidFill>
                <a:schemeClr val="accent3"/>
              </a:solidFill>
              <a:latin typeface="Century Gothic" panose="020B0502020202020204" pitchFamily="34" charset="0"/>
            </a:endParaRPr>
          </a:p>
        </p:txBody>
      </p:sp>
      <p:pic>
        <p:nvPicPr>
          <p:cNvPr id="4" name="Imagen 3">
            <a:extLst>
              <a:ext uri="{FF2B5EF4-FFF2-40B4-BE49-F238E27FC236}">
                <a16:creationId xmlns:a16="http://schemas.microsoft.com/office/drawing/2014/main" id="{F085EFA9-0255-C7F3-3493-55471BB12EC8}"/>
              </a:ext>
            </a:extLst>
          </p:cNvPr>
          <p:cNvPicPr>
            <a:picLocks noChangeAspect="1"/>
          </p:cNvPicPr>
          <p:nvPr/>
        </p:nvPicPr>
        <p:blipFill>
          <a:blip r:embed="rId3"/>
          <a:stretch>
            <a:fillRect/>
          </a:stretch>
        </p:blipFill>
        <p:spPr>
          <a:xfrm>
            <a:off x="374847" y="569333"/>
            <a:ext cx="8144407" cy="4255462"/>
          </a:xfrm>
          <a:prstGeom prst="rect">
            <a:avLst/>
          </a:prstGeom>
        </p:spPr>
      </p:pic>
    </p:spTree>
    <p:extLst>
      <p:ext uri="{BB962C8B-B14F-4D97-AF65-F5344CB8AC3E}">
        <p14:creationId xmlns:p14="http://schemas.microsoft.com/office/powerpoint/2010/main" val="422920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46" name="Google Shape;530;p44">
            <a:extLst>
              <a:ext uri="{FF2B5EF4-FFF2-40B4-BE49-F238E27FC236}">
                <a16:creationId xmlns:a16="http://schemas.microsoft.com/office/drawing/2014/main" id="{B6EEF91A-C606-5602-93DF-DAD30CC89DBD}"/>
              </a:ext>
            </a:extLst>
          </p:cNvPr>
          <p:cNvSpPr/>
          <p:nvPr/>
        </p:nvSpPr>
        <p:spPr>
          <a:xfrm>
            <a:off x="602060" y="1201498"/>
            <a:ext cx="2837264" cy="2867731"/>
          </a:xfrm>
          <a:prstGeom prst="ellipse">
            <a:avLst/>
          </a:pr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sz="2800" dirty="0">
                <a:latin typeface="Century Gothic" panose="020B0502020202020204" pitchFamily="34" charset="0"/>
              </a:rPr>
              <a:t>JPA - ORM</a:t>
            </a:r>
            <a:endParaRPr sz="2800" dirty="0">
              <a:solidFill>
                <a:schemeClr val="accent3"/>
              </a:solidFill>
              <a:latin typeface="Century Gothic" panose="020B0502020202020204" pitchFamily="34" charset="0"/>
            </a:endParaRPr>
          </a:p>
        </p:txBody>
      </p:sp>
      <p:sp>
        <p:nvSpPr>
          <p:cNvPr id="41" name="Google Shape;530;p44">
            <a:extLst>
              <a:ext uri="{FF2B5EF4-FFF2-40B4-BE49-F238E27FC236}">
                <a16:creationId xmlns:a16="http://schemas.microsoft.com/office/drawing/2014/main" id="{29561D97-184A-1CAF-DFAF-908CE82371A5}"/>
              </a:ext>
            </a:extLst>
          </p:cNvPr>
          <p:cNvSpPr/>
          <p:nvPr/>
        </p:nvSpPr>
        <p:spPr>
          <a:xfrm>
            <a:off x="1042122" y="1635217"/>
            <a:ext cx="2000296" cy="2000296"/>
          </a:xfrm>
          <a:prstGeom prst="ellipse">
            <a:avLst/>
          </a:prstGeom>
          <a:solidFill>
            <a:schemeClr val="accent3"/>
          </a:solidFill>
          <a:ln>
            <a:noFill/>
          </a:ln>
        </p:spPr>
        <p:txBody>
          <a:bodyPr spcFirstLastPara="1" wrap="square" lIns="91425" tIns="91425" rIns="91425" bIns="91425" anchor="ctr" anchorCtr="0">
            <a:noAutofit/>
          </a:bodyPr>
          <a:lstStyle/>
          <a:p>
            <a:endParaRPr dirty="0"/>
          </a:p>
        </p:txBody>
      </p:sp>
      <p:sp>
        <p:nvSpPr>
          <p:cNvPr id="40" name="Google Shape;530;p44">
            <a:extLst>
              <a:ext uri="{FF2B5EF4-FFF2-40B4-BE49-F238E27FC236}">
                <a16:creationId xmlns:a16="http://schemas.microsoft.com/office/drawing/2014/main" id="{7FFB2AF8-CECD-6EFE-0C78-DEF88C72319E}"/>
              </a:ext>
            </a:extLst>
          </p:cNvPr>
          <p:cNvSpPr/>
          <p:nvPr/>
        </p:nvSpPr>
        <p:spPr>
          <a:xfrm>
            <a:off x="1568265" y="2159699"/>
            <a:ext cx="904854" cy="955159"/>
          </a:xfrm>
          <a:prstGeom prst="ellipse">
            <a:avLst/>
          </a:pr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sp>
        <p:nvSpPr>
          <p:cNvPr id="43" name="CuadroTexto 42">
            <a:extLst>
              <a:ext uri="{FF2B5EF4-FFF2-40B4-BE49-F238E27FC236}">
                <a16:creationId xmlns:a16="http://schemas.microsoft.com/office/drawing/2014/main" id="{EDE419E1-594B-F8F9-F6FD-4C2CBDC25006}"/>
              </a:ext>
            </a:extLst>
          </p:cNvPr>
          <p:cNvSpPr txBox="1"/>
          <p:nvPr/>
        </p:nvSpPr>
        <p:spPr>
          <a:xfrm>
            <a:off x="1723512" y="3173348"/>
            <a:ext cx="594360" cy="307777"/>
          </a:xfrm>
          <a:prstGeom prst="rect">
            <a:avLst/>
          </a:prstGeom>
          <a:noFill/>
        </p:spPr>
        <p:txBody>
          <a:bodyPr wrap="square">
            <a:spAutoFit/>
          </a:bodyPr>
          <a:lstStyle/>
          <a:p>
            <a:pPr algn="ctr"/>
            <a:r>
              <a:rPr lang="es-ES" dirty="0">
                <a:solidFill>
                  <a:schemeClr val="bg2"/>
                </a:solidFill>
              </a:rPr>
              <a:t>JPA</a:t>
            </a:r>
            <a:endParaRPr lang="es-ES" dirty="0"/>
          </a:p>
        </p:txBody>
      </p:sp>
      <p:sp>
        <p:nvSpPr>
          <p:cNvPr id="44" name="CuadroTexto 43">
            <a:extLst>
              <a:ext uri="{FF2B5EF4-FFF2-40B4-BE49-F238E27FC236}">
                <a16:creationId xmlns:a16="http://schemas.microsoft.com/office/drawing/2014/main" id="{1B64AF53-E58A-9CEE-1896-A5E9A3279ECD}"/>
              </a:ext>
            </a:extLst>
          </p:cNvPr>
          <p:cNvSpPr txBox="1"/>
          <p:nvPr/>
        </p:nvSpPr>
        <p:spPr>
          <a:xfrm>
            <a:off x="1723511" y="2481476"/>
            <a:ext cx="637519" cy="307777"/>
          </a:xfrm>
          <a:prstGeom prst="rect">
            <a:avLst/>
          </a:prstGeom>
          <a:noFill/>
        </p:spPr>
        <p:txBody>
          <a:bodyPr wrap="square">
            <a:spAutoFit/>
          </a:bodyPr>
          <a:lstStyle/>
          <a:p>
            <a:r>
              <a:rPr lang="es-ES" dirty="0">
                <a:solidFill>
                  <a:schemeClr val="bg2"/>
                </a:solidFill>
              </a:rPr>
              <a:t>ORM</a:t>
            </a:r>
            <a:endParaRPr lang="es-ES" dirty="0"/>
          </a:p>
        </p:txBody>
      </p:sp>
      <p:sp>
        <p:nvSpPr>
          <p:cNvPr id="48" name="CuadroTexto 47">
            <a:extLst>
              <a:ext uri="{FF2B5EF4-FFF2-40B4-BE49-F238E27FC236}">
                <a16:creationId xmlns:a16="http://schemas.microsoft.com/office/drawing/2014/main" id="{3D0793E6-6D31-1F9D-409F-82A60938AA98}"/>
              </a:ext>
            </a:extLst>
          </p:cNvPr>
          <p:cNvSpPr txBox="1"/>
          <p:nvPr/>
        </p:nvSpPr>
        <p:spPr>
          <a:xfrm>
            <a:off x="1133967" y="3629113"/>
            <a:ext cx="1796364" cy="307777"/>
          </a:xfrm>
          <a:prstGeom prst="rect">
            <a:avLst/>
          </a:prstGeom>
          <a:noFill/>
        </p:spPr>
        <p:txBody>
          <a:bodyPr wrap="square">
            <a:spAutoFit/>
          </a:bodyPr>
          <a:lstStyle/>
          <a:p>
            <a:pPr algn="ctr"/>
            <a:r>
              <a:rPr lang="es-ES" dirty="0" err="1">
                <a:solidFill>
                  <a:schemeClr val="bg2"/>
                </a:solidFill>
              </a:rPr>
              <a:t>Hibernate</a:t>
            </a:r>
            <a:r>
              <a:rPr lang="es-ES" dirty="0">
                <a:solidFill>
                  <a:schemeClr val="bg2"/>
                </a:solidFill>
              </a:rPr>
              <a:t>/</a:t>
            </a:r>
            <a:r>
              <a:rPr lang="es-ES" dirty="0" err="1">
                <a:solidFill>
                  <a:schemeClr val="bg2"/>
                </a:solidFill>
              </a:rPr>
              <a:t>MyBatis</a:t>
            </a:r>
            <a:r>
              <a:rPr lang="es-ES" dirty="0">
                <a:solidFill>
                  <a:schemeClr val="bg2"/>
                </a:solidFill>
              </a:rPr>
              <a:t> </a:t>
            </a:r>
            <a:endParaRPr lang="es-ES" dirty="0"/>
          </a:p>
        </p:txBody>
      </p:sp>
      <p:sp>
        <p:nvSpPr>
          <p:cNvPr id="50" name="CuadroTexto 49">
            <a:extLst>
              <a:ext uri="{FF2B5EF4-FFF2-40B4-BE49-F238E27FC236}">
                <a16:creationId xmlns:a16="http://schemas.microsoft.com/office/drawing/2014/main" id="{1BE368C6-5AE0-F4DF-6DF1-0A0195F3FEA4}"/>
              </a:ext>
            </a:extLst>
          </p:cNvPr>
          <p:cNvSpPr txBox="1"/>
          <p:nvPr/>
        </p:nvSpPr>
        <p:spPr>
          <a:xfrm>
            <a:off x="3750351" y="1658899"/>
            <a:ext cx="4651640" cy="338554"/>
          </a:xfrm>
          <a:prstGeom prst="rect">
            <a:avLst/>
          </a:prstGeom>
          <a:noFill/>
        </p:spPr>
        <p:txBody>
          <a:bodyPr wrap="square">
            <a:spAutoFit/>
          </a:bodyPr>
          <a:lstStyle>
            <a:defPPr marR="0" lvl="0" algn="l" rtl="0">
              <a:lnSpc>
                <a:spcPct val="100000"/>
              </a:lnSpc>
              <a:spcBef>
                <a:spcPts val="0"/>
              </a:spcBef>
              <a:spcAft>
                <a:spcPts val="0"/>
              </a:spcAft>
            </a:defPPr>
            <a:lvl1pPr>
              <a:defRPr b="1">
                <a:solidFill>
                  <a:srgbClr val="202122"/>
                </a:solidFill>
                <a:effectLst/>
                <a:latin typeface="Arial" panose="020B0604020202020204" pitchFamily="34" charset="0"/>
              </a:defRPr>
            </a:lvl1pPr>
          </a:lstStyle>
          <a:p>
            <a:r>
              <a:rPr lang="es-ES" sz="1600" dirty="0" err="1"/>
              <a:t>Object</a:t>
            </a:r>
            <a:r>
              <a:rPr lang="es-ES" sz="1600" dirty="0"/>
              <a:t> </a:t>
            </a:r>
            <a:r>
              <a:rPr lang="es-ES" sz="1600" dirty="0" err="1"/>
              <a:t>Relational</a:t>
            </a:r>
            <a:r>
              <a:rPr lang="es-ES" sz="1600" dirty="0"/>
              <a:t> </a:t>
            </a:r>
            <a:r>
              <a:rPr lang="es-ES" sz="1600" dirty="0" err="1"/>
              <a:t>Mapping</a:t>
            </a:r>
            <a:r>
              <a:rPr lang="es-ES" sz="1600" dirty="0"/>
              <a:t> (ORM)</a:t>
            </a:r>
          </a:p>
        </p:txBody>
      </p:sp>
      <p:sp>
        <p:nvSpPr>
          <p:cNvPr id="52" name="CuadroTexto 51">
            <a:extLst>
              <a:ext uri="{FF2B5EF4-FFF2-40B4-BE49-F238E27FC236}">
                <a16:creationId xmlns:a16="http://schemas.microsoft.com/office/drawing/2014/main" id="{7FE6B239-92D7-30C7-3A20-5865156AB475}"/>
              </a:ext>
            </a:extLst>
          </p:cNvPr>
          <p:cNvSpPr txBox="1"/>
          <p:nvPr/>
        </p:nvSpPr>
        <p:spPr>
          <a:xfrm>
            <a:off x="3750351" y="2182792"/>
            <a:ext cx="4651640" cy="338554"/>
          </a:xfrm>
          <a:prstGeom prst="rect">
            <a:avLst/>
          </a:prstGeom>
          <a:noFill/>
        </p:spPr>
        <p:txBody>
          <a:bodyPr wrap="square">
            <a:spAutoFit/>
          </a:bodyPr>
          <a:lstStyle/>
          <a:p>
            <a:r>
              <a:rPr lang="es-ES" sz="1600" b="1" i="0" dirty="0">
                <a:solidFill>
                  <a:srgbClr val="202122"/>
                </a:solidFill>
                <a:effectLst/>
                <a:latin typeface="Arial" panose="020B0604020202020204" pitchFamily="34" charset="0"/>
              </a:rPr>
              <a:t>Java </a:t>
            </a:r>
            <a:r>
              <a:rPr lang="es-ES" sz="1600" b="1" i="0" dirty="0" err="1">
                <a:solidFill>
                  <a:srgbClr val="202122"/>
                </a:solidFill>
                <a:effectLst/>
                <a:latin typeface="Arial" panose="020B0604020202020204" pitchFamily="34" charset="0"/>
              </a:rPr>
              <a:t>Persistence</a:t>
            </a:r>
            <a:r>
              <a:rPr lang="es-ES" sz="1600" b="1" i="0" dirty="0">
                <a:solidFill>
                  <a:srgbClr val="202122"/>
                </a:solidFill>
                <a:effectLst/>
                <a:latin typeface="Arial" panose="020B0604020202020204" pitchFamily="34" charset="0"/>
              </a:rPr>
              <a:t> API (JPA)</a:t>
            </a:r>
            <a:endParaRPr lang="es-ES" sz="1600" dirty="0"/>
          </a:p>
        </p:txBody>
      </p:sp>
      <p:pic>
        <p:nvPicPr>
          <p:cNvPr id="55" name="Imagen 54">
            <a:extLst>
              <a:ext uri="{FF2B5EF4-FFF2-40B4-BE49-F238E27FC236}">
                <a16:creationId xmlns:a16="http://schemas.microsoft.com/office/drawing/2014/main" id="{0D9EADBE-64D1-D0A1-6530-3CB8833A6D44}"/>
              </a:ext>
            </a:extLst>
          </p:cNvPr>
          <p:cNvPicPr>
            <a:picLocks noChangeAspect="1"/>
          </p:cNvPicPr>
          <p:nvPr/>
        </p:nvPicPr>
        <p:blipFill>
          <a:blip r:embed="rId3"/>
          <a:stretch>
            <a:fillRect/>
          </a:stretch>
        </p:blipFill>
        <p:spPr>
          <a:xfrm>
            <a:off x="3750352" y="3249756"/>
            <a:ext cx="1567306" cy="412449"/>
          </a:xfrm>
          <a:prstGeom prst="rect">
            <a:avLst/>
          </a:prstGeom>
        </p:spPr>
      </p:pic>
      <p:pic>
        <p:nvPicPr>
          <p:cNvPr id="57" name="Imagen 56">
            <a:extLst>
              <a:ext uri="{FF2B5EF4-FFF2-40B4-BE49-F238E27FC236}">
                <a16:creationId xmlns:a16="http://schemas.microsoft.com/office/drawing/2014/main" id="{31361D64-1B4A-E0A8-F95E-F63FD9823AA6}"/>
              </a:ext>
            </a:extLst>
          </p:cNvPr>
          <p:cNvPicPr>
            <a:picLocks noChangeAspect="1"/>
          </p:cNvPicPr>
          <p:nvPr/>
        </p:nvPicPr>
        <p:blipFill>
          <a:blip r:embed="rId4"/>
          <a:stretch>
            <a:fillRect/>
          </a:stretch>
        </p:blipFill>
        <p:spPr>
          <a:xfrm>
            <a:off x="3750351" y="2662556"/>
            <a:ext cx="1970689" cy="461751"/>
          </a:xfrm>
          <a:prstGeom prst="rect">
            <a:avLst/>
          </a:prstGeom>
        </p:spPr>
      </p:pic>
    </p:spTree>
    <p:extLst>
      <p:ext uri="{BB962C8B-B14F-4D97-AF65-F5344CB8AC3E}">
        <p14:creationId xmlns:p14="http://schemas.microsoft.com/office/powerpoint/2010/main" val="378824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591220" y="194323"/>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Código fuente</a:t>
            </a:r>
            <a:endParaRPr dirty="0">
              <a:solidFill>
                <a:schemeClr val="accent3"/>
              </a:solidFill>
              <a:latin typeface="Century Gothic" panose="020B0502020202020204" pitchFamily="34" charset="0"/>
            </a:endParaRPr>
          </a:p>
        </p:txBody>
      </p:sp>
      <p:sp>
        <p:nvSpPr>
          <p:cNvPr id="4" name="CuadroTexto 3">
            <a:extLst>
              <a:ext uri="{FF2B5EF4-FFF2-40B4-BE49-F238E27FC236}">
                <a16:creationId xmlns:a16="http://schemas.microsoft.com/office/drawing/2014/main" id="{8A55077E-0E41-0169-08FA-E9F3A26643F0}"/>
              </a:ext>
            </a:extLst>
          </p:cNvPr>
          <p:cNvSpPr txBox="1"/>
          <p:nvPr/>
        </p:nvSpPr>
        <p:spPr>
          <a:xfrm>
            <a:off x="1073551" y="3644823"/>
            <a:ext cx="6996896" cy="461665"/>
          </a:xfrm>
          <a:prstGeom prst="rect">
            <a:avLst/>
          </a:prstGeom>
          <a:noFill/>
        </p:spPr>
        <p:txBody>
          <a:bodyPr wrap="square">
            <a:spAutoFit/>
          </a:bodyPr>
          <a:lstStyle/>
          <a:p>
            <a:r>
              <a:rPr lang="es-ES" sz="2400" dirty="0"/>
              <a:t>https://github.com/grupoinetel/curso-devops-ulpgc</a:t>
            </a:r>
          </a:p>
        </p:txBody>
      </p:sp>
      <p:pic>
        <p:nvPicPr>
          <p:cNvPr id="1026" name="Picture 2">
            <a:extLst>
              <a:ext uri="{FF2B5EF4-FFF2-40B4-BE49-F238E27FC236}">
                <a16:creationId xmlns:a16="http://schemas.microsoft.com/office/drawing/2014/main" id="{0F875793-2E03-5D3A-44ED-11CBD9972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360" y="1037012"/>
            <a:ext cx="4010973" cy="225617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86;p39">
            <a:extLst>
              <a:ext uri="{FF2B5EF4-FFF2-40B4-BE49-F238E27FC236}">
                <a16:creationId xmlns:a16="http://schemas.microsoft.com/office/drawing/2014/main" id="{8C162705-35D2-370C-D9A2-88D8003F0D41}"/>
              </a:ext>
            </a:extLst>
          </p:cNvPr>
          <p:cNvSpPr txBox="1">
            <a:spLocks/>
          </p:cNvSpPr>
          <p:nvPr/>
        </p:nvSpPr>
        <p:spPr>
          <a:xfrm>
            <a:off x="2628777" y="4377677"/>
            <a:ext cx="3640137" cy="3077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rgbClr val="F7C136"/>
                </a:solidFill>
              </a:rPr>
              <a:t>Haz tu </a:t>
            </a:r>
            <a:r>
              <a:rPr lang="es-ES" dirty="0" err="1">
                <a:solidFill>
                  <a:srgbClr val="F7C136"/>
                </a:solidFill>
              </a:rPr>
              <a:t>Fork</a:t>
            </a:r>
            <a:r>
              <a:rPr lang="es-ES" dirty="0">
                <a:solidFill>
                  <a:srgbClr val="F7C136"/>
                </a:solidFill>
              </a:rPr>
              <a:t>!!!</a:t>
            </a:r>
          </a:p>
        </p:txBody>
      </p:sp>
      <p:pic>
        <p:nvPicPr>
          <p:cNvPr id="2" name="Picture 2">
            <a:extLst>
              <a:ext uri="{FF2B5EF4-FFF2-40B4-BE49-F238E27FC236}">
                <a16:creationId xmlns:a16="http://schemas.microsoft.com/office/drawing/2014/main" id="{31D717A1-814E-3180-ABA6-7D9498638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404" y="2363516"/>
            <a:ext cx="1371734" cy="540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re | GitKraken">
            <a:extLst>
              <a:ext uri="{FF2B5EF4-FFF2-40B4-BE49-F238E27FC236}">
                <a16:creationId xmlns:a16="http://schemas.microsoft.com/office/drawing/2014/main" id="{ED2692B1-A7AF-0DB2-8BF3-7A939D230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6557" y="2040128"/>
            <a:ext cx="1496737" cy="392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09FC758-3D88-F173-977D-A9656D1942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3313" y="2957143"/>
            <a:ext cx="648059" cy="27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6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3" name="Gráfico 22">
            <a:extLst>
              <a:ext uri="{FF2B5EF4-FFF2-40B4-BE49-F238E27FC236}">
                <a16:creationId xmlns:a16="http://schemas.microsoft.com/office/drawing/2014/main" id="{EFAB9613-8385-8487-5F23-5A6E572E8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2959" y="1361451"/>
            <a:ext cx="6938081" cy="2822717"/>
          </a:xfrm>
          <a:prstGeom prst="rect">
            <a:avLst/>
          </a:prstGeom>
        </p:spPr>
      </p:pic>
      <p:pic>
        <p:nvPicPr>
          <p:cNvPr id="3" name="Picture 6">
            <a:extLst>
              <a:ext uri="{FF2B5EF4-FFF2-40B4-BE49-F238E27FC236}">
                <a16:creationId xmlns:a16="http://schemas.microsoft.com/office/drawing/2014/main" id="{1158E795-63DE-4221-0229-627DEB480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060AAA1-27B6-A885-83C1-E9CAF73C671A}"/>
              </a:ext>
            </a:extLst>
          </p:cNvPr>
          <p:cNvSpPr txBox="1"/>
          <p:nvPr/>
        </p:nvSpPr>
        <p:spPr>
          <a:xfrm>
            <a:off x="1314094" y="4615344"/>
            <a:ext cx="6515809" cy="307777"/>
          </a:xfrm>
          <a:prstGeom prst="rect">
            <a:avLst/>
          </a:prstGeom>
          <a:noFill/>
        </p:spPr>
        <p:txBody>
          <a:bodyPr wrap="square">
            <a:spAutoFit/>
          </a:bodyPr>
          <a:lstStyle/>
          <a:p>
            <a:r>
              <a:rPr lang="es-ES" dirty="0">
                <a:solidFill>
                  <a:schemeClr val="accent2"/>
                </a:solidFill>
              </a:rPr>
              <a:t>https://www.atlassian.com/git/tutorials/comparing-workflows/gitflow-workflow</a:t>
            </a:r>
          </a:p>
        </p:txBody>
      </p:sp>
    </p:spTree>
    <p:extLst>
      <p:ext uri="{BB962C8B-B14F-4D97-AF65-F5344CB8AC3E}">
        <p14:creationId xmlns:p14="http://schemas.microsoft.com/office/powerpoint/2010/main" val="2531866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sz="2800" dirty="0">
                <a:latin typeface="Century Gothic" panose="020B0502020202020204" pitchFamily="34" charset="0"/>
              </a:rPr>
              <a:t>Completar los </a:t>
            </a:r>
            <a:r>
              <a:rPr lang="es-ES" sz="2800" dirty="0" err="1">
                <a:latin typeface="Century Gothic" panose="020B0502020202020204" pitchFamily="34" charset="0"/>
              </a:rPr>
              <a:t>End</a:t>
            </a:r>
            <a:r>
              <a:rPr lang="es-ES" sz="2800" dirty="0"/>
              <a:t> </a:t>
            </a:r>
            <a:r>
              <a:rPr lang="es-ES" sz="2800" dirty="0" err="1"/>
              <a:t>Points</a:t>
            </a:r>
            <a:r>
              <a:rPr lang="es-ES" sz="2800" dirty="0"/>
              <a:t> </a:t>
            </a:r>
            <a:br>
              <a:rPr lang="es-ES" sz="2800" dirty="0"/>
            </a:br>
            <a:r>
              <a:rPr lang="es-ES" sz="2800" dirty="0"/>
              <a:t>de </a:t>
            </a:r>
            <a:r>
              <a:rPr lang="es-ES" sz="2800" dirty="0" err="1"/>
              <a:t>Books</a:t>
            </a:r>
            <a:endParaRPr sz="2800" dirty="0">
              <a:solidFill>
                <a:schemeClr val="accent3"/>
              </a:solidFill>
              <a:latin typeface="Century Gothic" panose="020B0502020202020204" pitchFamily="34" charset="0"/>
            </a:endParaRPr>
          </a:p>
        </p:txBody>
      </p:sp>
      <p:sp>
        <p:nvSpPr>
          <p:cNvPr id="20" name="Google Shape;336;p36">
            <a:extLst>
              <a:ext uri="{FF2B5EF4-FFF2-40B4-BE49-F238E27FC236}">
                <a16:creationId xmlns:a16="http://schemas.microsoft.com/office/drawing/2014/main" id="{5926CBDB-15CA-9A39-1A85-C9A5FF9D3F48}"/>
              </a:ext>
            </a:extLst>
          </p:cNvPr>
          <p:cNvSpPr/>
          <p:nvPr/>
        </p:nvSpPr>
        <p:spPr>
          <a:xfrm>
            <a:off x="4654787" y="313994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p36">
            <a:extLst>
              <a:ext uri="{FF2B5EF4-FFF2-40B4-BE49-F238E27FC236}">
                <a16:creationId xmlns:a16="http://schemas.microsoft.com/office/drawing/2014/main" id="{D436497F-436D-937E-3045-D249A08DBB76}"/>
              </a:ext>
            </a:extLst>
          </p:cNvPr>
          <p:cNvSpPr/>
          <p:nvPr/>
        </p:nvSpPr>
        <p:spPr>
          <a:xfrm>
            <a:off x="613287" y="154764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4;p36">
            <a:extLst>
              <a:ext uri="{FF2B5EF4-FFF2-40B4-BE49-F238E27FC236}">
                <a16:creationId xmlns:a16="http://schemas.microsoft.com/office/drawing/2014/main" id="{B159242F-CD93-22BF-B1AB-78E100285B64}"/>
              </a:ext>
            </a:extLst>
          </p:cNvPr>
          <p:cNvSpPr/>
          <p:nvPr/>
        </p:nvSpPr>
        <p:spPr>
          <a:xfrm>
            <a:off x="4654787" y="154764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5;p36">
            <a:extLst>
              <a:ext uri="{FF2B5EF4-FFF2-40B4-BE49-F238E27FC236}">
                <a16:creationId xmlns:a16="http://schemas.microsoft.com/office/drawing/2014/main" id="{7367C298-39FA-2BDE-3827-D59DE51723F2}"/>
              </a:ext>
            </a:extLst>
          </p:cNvPr>
          <p:cNvSpPr/>
          <p:nvPr/>
        </p:nvSpPr>
        <p:spPr>
          <a:xfrm>
            <a:off x="613287" y="313994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7;p36">
            <a:extLst>
              <a:ext uri="{FF2B5EF4-FFF2-40B4-BE49-F238E27FC236}">
                <a16:creationId xmlns:a16="http://schemas.microsoft.com/office/drawing/2014/main" id="{A238EA03-DC04-222E-CB4C-C51767BEABAA}"/>
              </a:ext>
            </a:extLst>
          </p:cNvPr>
          <p:cNvSpPr txBox="1">
            <a:spLocks/>
          </p:cNvSpPr>
          <p:nvPr/>
        </p:nvSpPr>
        <p:spPr>
          <a:xfrm>
            <a:off x="1323689" y="1599374"/>
            <a:ext cx="2516188"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err="1"/>
              <a:t>Create</a:t>
            </a:r>
            <a:r>
              <a:rPr lang="es-ES" sz="2400" dirty="0"/>
              <a:t> a </a:t>
            </a:r>
            <a:r>
              <a:rPr lang="es-ES" sz="2400" dirty="0" err="1"/>
              <a:t>book</a:t>
            </a:r>
            <a:endParaRPr lang="es-ES" sz="2400" dirty="0"/>
          </a:p>
        </p:txBody>
      </p:sp>
      <p:sp>
        <p:nvSpPr>
          <p:cNvPr id="26" name="Google Shape;339;p36">
            <a:extLst>
              <a:ext uri="{FF2B5EF4-FFF2-40B4-BE49-F238E27FC236}">
                <a16:creationId xmlns:a16="http://schemas.microsoft.com/office/drawing/2014/main" id="{FDFAF130-33F9-DD7D-9119-EBC3BEA4402B}"/>
              </a:ext>
            </a:extLst>
          </p:cNvPr>
          <p:cNvSpPr txBox="1">
            <a:spLocks/>
          </p:cNvSpPr>
          <p:nvPr/>
        </p:nvSpPr>
        <p:spPr>
          <a:xfrm>
            <a:off x="5493585" y="1490907"/>
            <a:ext cx="2865804" cy="7127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err="1"/>
              <a:t>Get</a:t>
            </a:r>
            <a:r>
              <a:rPr lang="es-ES" sz="2400" dirty="0"/>
              <a:t> a </a:t>
            </a:r>
            <a:r>
              <a:rPr lang="es-ES" sz="2400" dirty="0" err="1"/>
              <a:t>book</a:t>
            </a:r>
            <a:r>
              <a:rPr lang="es-ES" sz="2400" dirty="0"/>
              <a:t> </a:t>
            </a:r>
            <a:r>
              <a:rPr lang="es-ES" sz="2400" dirty="0" err="1"/>
              <a:t>by</a:t>
            </a:r>
            <a:r>
              <a:rPr lang="es-ES" sz="2400" dirty="0"/>
              <a:t> id</a:t>
            </a:r>
          </a:p>
        </p:txBody>
      </p:sp>
      <p:sp>
        <p:nvSpPr>
          <p:cNvPr id="28" name="Google Shape;342;p36">
            <a:extLst>
              <a:ext uri="{FF2B5EF4-FFF2-40B4-BE49-F238E27FC236}">
                <a16:creationId xmlns:a16="http://schemas.microsoft.com/office/drawing/2014/main" id="{F95EF210-098C-7BE4-F711-1611F271FFC4}"/>
              </a:ext>
            </a:extLst>
          </p:cNvPr>
          <p:cNvSpPr txBox="1">
            <a:spLocks/>
          </p:cNvSpPr>
          <p:nvPr/>
        </p:nvSpPr>
        <p:spPr>
          <a:xfrm>
            <a:off x="1347320" y="3251301"/>
            <a:ext cx="2516188" cy="86836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err="1"/>
              <a:t>Update</a:t>
            </a:r>
            <a:r>
              <a:rPr lang="es-ES" sz="2400" dirty="0"/>
              <a:t> a </a:t>
            </a:r>
            <a:r>
              <a:rPr lang="es-ES" sz="2400" dirty="0" err="1"/>
              <a:t>book</a:t>
            </a:r>
            <a:r>
              <a:rPr lang="es-ES" sz="2400" dirty="0"/>
              <a:t>
</a:t>
            </a:r>
          </a:p>
        </p:txBody>
      </p:sp>
      <p:sp>
        <p:nvSpPr>
          <p:cNvPr id="31" name="Google Shape;346;p36">
            <a:extLst>
              <a:ext uri="{FF2B5EF4-FFF2-40B4-BE49-F238E27FC236}">
                <a16:creationId xmlns:a16="http://schemas.microsoft.com/office/drawing/2014/main" id="{3C76CA07-9E72-AD93-6699-225D9112D988}"/>
              </a:ext>
            </a:extLst>
          </p:cNvPr>
          <p:cNvSpPr txBox="1">
            <a:spLocks/>
          </p:cNvSpPr>
          <p:nvPr/>
        </p:nvSpPr>
        <p:spPr>
          <a:xfrm>
            <a:off x="613287" y="1622030"/>
            <a:ext cx="695325" cy="52863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a:solidFill>
                  <a:schemeClr val="bg1"/>
                </a:solidFill>
              </a:rPr>
              <a:t>01</a:t>
            </a:r>
            <a:endParaRPr lang="en" sz="3200" b="1" dirty="0">
              <a:solidFill>
                <a:schemeClr val="bg1"/>
              </a:solidFill>
            </a:endParaRPr>
          </a:p>
        </p:txBody>
      </p:sp>
      <p:sp>
        <p:nvSpPr>
          <p:cNvPr id="32" name="Google Shape;347;p36">
            <a:extLst>
              <a:ext uri="{FF2B5EF4-FFF2-40B4-BE49-F238E27FC236}">
                <a16:creationId xmlns:a16="http://schemas.microsoft.com/office/drawing/2014/main" id="{365B6B4A-F908-0AA1-60B9-3532EC97AF67}"/>
              </a:ext>
            </a:extLst>
          </p:cNvPr>
          <p:cNvSpPr txBox="1">
            <a:spLocks/>
          </p:cNvSpPr>
          <p:nvPr/>
        </p:nvSpPr>
        <p:spPr>
          <a:xfrm>
            <a:off x="4661903" y="1622030"/>
            <a:ext cx="695325" cy="52863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a:solidFill>
                  <a:schemeClr val="bg1"/>
                </a:solidFill>
              </a:rPr>
              <a:t>02</a:t>
            </a:r>
            <a:endParaRPr lang="en" sz="3200" b="1" dirty="0">
              <a:solidFill>
                <a:schemeClr val="bg1"/>
              </a:solidFill>
            </a:endParaRPr>
          </a:p>
        </p:txBody>
      </p:sp>
      <p:sp>
        <p:nvSpPr>
          <p:cNvPr id="33" name="Google Shape;348;p36">
            <a:extLst>
              <a:ext uri="{FF2B5EF4-FFF2-40B4-BE49-F238E27FC236}">
                <a16:creationId xmlns:a16="http://schemas.microsoft.com/office/drawing/2014/main" id="{D9793ABE-B68B-934E-DA15-6B16ACB71E57}"/>
              </a:ext>
            </a:extLst>
          </p:cNvPr>
          <p:cNvSpPr txBox="1">
            <a:spLocks/>
          </p:cNvSpPr>
          <p:nvPr/>
        </p:nvSpPr>
        <p:spPr>
          <a:xfrm>
            <a:off x="634791" y="3192553"/>
            <a:ext cx="695325" cy="5286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a:solidFill>
                  <a:schemeClr val="bg1"/>
                </a:solidFill>
              </a:rPr>
              <a:t>03</a:t>
            </a:r>
            <a:endParaRPr lang="en" sz="3200" b="1" dirty="0">
              <a:solidFill>
                <a:schemeClr val="bg1"/>
              </a:solidFill>
            </a:endParaRPr>
          </a:p>
        </p:txBody>
      </p:sp>
      <p:sp>
        <p:nvSpPr>
          <p:cNvPr id="34" name="Google Shape;349;p36">
            <a:extLst>
              <a:ext uri="{FF2B5EF4-FFF2-40B4-BE49-F238E27FC236}">
                <a16:creationId xmlns:a16="http://schemas.microsoft.com/office/drawing/2014/main" id="{07B1AD9B-8D16-4239-7FBD-CC13CA7439F8}"/>
              </a:ext>
            </a:extLst>
          </p:cNvPr>
          <p:cNvSpPr txBox="1">
            <a:spLocks/>
          </p:cNvSpPr>
          <p:nvPr/>
        </p:nvSpPr>
        <p:spPr>
          <a:xfrm>
            <a:off x="4647730" y="3192553"/>
            <a:ext cx="695325" cy="5286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a:solidFill>
                  <a:schemeClr val="bg1"/>
                </a:solidFill>
              </a:rPr>
              <a:t>04</a:t>
            </a:r>
            <a:endParaRPr lang="en" sz="3200" b="1" dirty="0">
              <a:solidFill>
                <a:schemeClr val="bg1"/>
              </a:solidFill>
            </a:endParaRPr>
          </a:p>
        </p:txBody>
      </p:sp>
      <p:sp>
        <p:nvSpPr>
          <p:cNvPr id="35" name="Google Shape;339;p36">
            <a:extLst>
              <a:ext uri="{FF2B5EF4-FFF2-40B4-BE49-F238E27FC236}">
                <a16:creationId xmlns:a16="http://schemas.microsoft.com/office/drawing/2014/main" id="{0079A885-0E47-23A3-8E2C-E0FC245A5215}"/>
              </a:ext>
            </a:extLst>
          </p:cNvPr>
          <p:cNvSpPr txBox="1">
            <a:spLocks/>
          </p:cNvSpPr>
          <p:nvPr/>
        </p:nvSpPr>
        <p:spPr>
          <a:xfrm>
            <a:off x="5501949" y="3139949"/>
            <a:ext cx="3205501" cy="7127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err="1"/>
              <a:t>Delete</a:t>
            </a:r>
            <a:r>
              <a:rPr lang="es-ES" sz="2400" dirty="0"/>
              <a:t> a </a:t>
            </a:r>
            <a:r>
              <a:rPr lang="es-ES" sz="2400" dirty="0" err="1"/>
              <a:t>book</a:t>
            </a:r>
            <a:r>
              <a:rPr lang="es-ES" sz="2400" dirty="0"/>
              <a:t> </a:t>
            </a:r>
            <a:r>
              <a:rPr lang="es-ES" sz="2400" dirty="0" err="1"/>
              <a:t>by</a:t>
            </a:r>
            <a:r>
              <a:rPr lang="es-ES" sz="2400" dirty="0"/>
              <a:t> id</a:t>
            </a:r>
          </a:p>
        </p:txBody>
      </p:sp>
    </p:spTree>
    <p:extLst>
      <p:ext uri="{BB962C8B-B14F-4D97-AF65-F5344CB8AC3E}">
        <p14:creationId xmlns:p14="http://schemas.microsoft.com/office/powerpoint/2010/main" val="215664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Seguridad</a:t>
            </a:r>
            <a:endParaRPr dirty="0">
              <a:solidFill>
                <a:schemeClr val="accent3"/>
              </a:solidFill>
              <a:latin typeface="Century Gothic" panose="020B0502020202020204" pitchFamily="34" charset="0"/>
            </a:endParaRPr>
          </a:p>
        </p:txBody>
      </p:sp>
      <p:pic>
        <p:nvPicPr>
          <p:cNvPr id="1026" name="Picture 2" descr="jwtexplanation">
            <a:extLst>
              <a:ext uri="{FF2B5EF4-FFF2-40B4-BE49-F238E27FC236}">
                <a16:creationId xmlns:a16="http://schemas.microsoft.com/office/drawing/2014/main" id="{E54980F0-1291-4F31-A59C-2DB7E04A9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3" y="1085850"/>
            <a:ext cx="5705475"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54;p37">
            <a:extLst>
              <a:ext uri="{FF2B5EF4-FFF2-40B4-BE49-F238E27FC236}">
                <a16:creationId xmlns:a16="http://schemas.microsoft.com/office/drawing/2014/main" id="{2FD71023-751B-3D6D-EE4C-A3804F14DD2B}"/>
              </a:ext>
            </a:extLst>
          </p:cNvPr>
          <p:cNvSpPr txBox="1">
            <a:spLocks/>
          </p:cNvSpPr>
          <p:nvPr/>
        </p:nvSpPr>
        <p:spPr>
          <a:xfrm>
            <a:off x="2377440" y="615511"/>
            <a:ext cx="4353723"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Token JWT</a:t>
            </a:r>
          </a:p>
        </p:txBody>
      </p:sp>
      <p:sp>
        <p:nvSpPr>
          <p:cNvPr id="12" name="CuadroTexto 11">
            <a:extLst>
              <a:ext uri="{FF2B5EF4-FFF2-40B4-BE49-F238E27FC236}">
                <a16:creationId xmlns:a16="http://schemas.microsoft.com/office/drawing/2014/main" id="{17575BF9-072C-32DE-7A62-9B11BBDEBB2A}"/>
              </a:ext>
            </a:extLst>
          </p:cNvPr>
          <p:cNvSpPr txBox="1"/>
          <p:nvPr/>
        </p:nvSpPr>
        <p:spPr>
          <a:xfrm>
            <a:off x="3551411" y="4244315"/>
            <a:ext cx="2123767" cy="369332"/>
          </a:xfrm>
          <a:prstGeom prst="rect">
            <a:avLst/>
          </a:prstGeom>
          <a:noFill/>
        </p:spPr>
        <p:txBody>
          <a:bodyPr wrap="square">
            <a:spAutoFit/>
          </a:bodyPr>
          <a:lstStyle/>
          <a:p>
            <a:pPr algn="ctr"/>
            <a:r>
              <a:rPr lang="es-ES" sz="1800" dirty="0"/>
              <a:t>https://jwt.io/</a:t>
            </a:r>
          </a:p>
        </p:txBody>
      </p:sp>
      <p:sp>
        <p:nvSpPr>
          <p:cNvPr id="14" name="Google Shape;708;p52">
            <a:extLst>
              <a:ext uri="{FF2B5EF4-FFF2-40B4-BE49-F238E27FC236}">
                <a16:creationId xmlns:a16="http://schemas.microsoft.com/office/drawing/2014/main" id="{8A506932-6F01-D5AA-DF1D-EB33E5F9414A}"/>
              </a:ext>
            </a:extLst>
          </p:cNvPr>
          <p:cNvSpPr/>
          <p:nvPr/>
        </p:nvSpPr>
        <p:spPr>
          <a:xfrm rot="20632129">
            <a:off x="153142" y="209264"/>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712;p52">
            <a:extLst>
              <a:ext uri="{FF2B5EF4-FFF2-40B4-BE49-F238E27FC236}">
                <a16:creationId xmlns:a16="http://schemas.microsoft.com/office/drawing/2014/main" id="{D6752B32-D718-AE28-5199-737010EFBF3E}"/>
              </a:ext>
            </a:extLst>
          </p:cNvPr>
          <p:cNvSpPr txBox="1">
            <a:spLocks/>
          </p:cNvSpPr>
          <p:nvPr/>
        </p:nvSpPr>
        <p:spPr>
          <a:xfrm rot="20632129">
            <a:off x="306523" y="794232"/>
            <a:ext cx="695400"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latin typeface="Century Gothic" panose="020B0502020202020204" pitchFamily="34" charset="0"/>
              </a:rPr>
              <a:t>RETO</a:t>
            </a:r>
          </a:p>
        </p:txBody>
      </p:sp>
      <p:grpSp>
        <p:nvGrpSpPr>
          <p:cNvPr id="16" name="Google Shape;714;p52">
            <a:extLst>
              <a:ext uri="{FF2B5EF4-FFF2-40B4-BE49-F238E27FC236}">
                <a16:creationId xmlns:a16="http://schemas.microsoft.com/office/drawing/2014/main" id="{2554B949-9354-CF8A-441C-45AAA3340571}"/>
              </a:ext>
            </a:extLst>
          </p:cNvPr>
          <p:cNvGrpSpPr/>
          <p:nvPr/>
        </p:nvGrpSpPr>
        <p:grpSpPr>
          <a:xfrm rot="20632129">
            <a:off x="320856" y="364724"/>
            <a:ext cx="359972" cy="366480"/>
            <a:chOff x="-62148800" y="3377700"/>
            <a:chExt cx="311125" cy="316750"/>
          </a:xfrm>
        </p:grpSpPr>
        <p:sp>
          <p:nvSpPr>
            <p:cNvPr id="17" name="Google Shape;715;p52">
              <a:extLst>
                <a:ext uri="{FF2B5EF4-FFF2-40B4-BE49-F238E27FC236}">
                  <a16:creationId xmlns:a16="http://schemas.microsoft.com/office/drawing/2014/main" id="{1A8D3189-ACF6-2E91-E4BD-DD178C0F1C33}"/>
                </a:ext>
              </a:extLst>
            </p:cNvPr>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716;p52">
              <a:extLst>
                <a:ext uri="{FF2B5EF4-FFF2-40B4-BE49-F238E27FC236}">
                  <a16:creationId xmlns:a16="http://schemas.microsoft.com/office/drawing/2014/main" id="{427B8530-9EA4-467A-2CDE-C14D590D80CC}"/>
                </a:ext>
              </a:extLst>
            </p:cNvPr>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878287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pSp>
        <p:nvGrpSpPr>
          <p:cNvPr id="5" name="Grupo 4">
            <a:extLst>
              <a:ext uri="{FF2B5EF4-FFF2-40B4-BE49-F238E27FC236}">
                <a16:creationId xmlns:a16="http://schemas.microsoft.com/office/drawing/2014/main" id="{04FDD275-686A-BF2E-F6F6-EC32AE3B4D44}"/>
              </a:ext>
            </a:extLst>
          </p:cNvPr>
          <p:cNvGrpSpPr/>
          <p:nvPr/>
        </p:nvGrpSpPr>
        <p:grpSpPr>
          <a:xfrm>
            <a:off x="2310443" y="1379726"/>
            <a:ext cx="4515477" cy="997800"/>
            <a:chOff x="2102296" y="2129545"/>
            <a:chExt cx="4515477" cy="997800"/>
          </a:xfrm>
        </p:grpSpPr>
        <p:grpSp>
          <p:nvGrpSpPr>
            <p:cNvPr id="4" name="Grupo 3">
              <a:extLst>
                <a:ext uri="{FF2B5EF4-FFF2-40B4-BE49-F238E27FC236}">
                  <a16:creationId xmlns:a16="http://schemas.microsoft.com/office/drawing/2014/main" id="{15E3470D-E61D-21EF-8510-B9389ED10371}"/>
                </a:ext>
              </a:extLst>
            </p:cNvPr>
            <p:cNvGrpSpPr/>
            <p:nvPr/>
          </p:nvGrpSpPr>
          <p:grpSpPr>
            <a:xfrm>
              <a:off x="2102296" y="2273973"/>
              <a:ext cx="787558" cy="793081"/>
              <a:chOff x="2112565" y="2273970"/>
              <a:chExt cx="718394" cy="737642"/>
            </a:xfrm>
          </p:grpSpPr>
          <p:sp>
            <p:nvSpPr>
              <p:cNvPr id="2" name="Google Shape;1085;p57">
                <a:extLst>
                  <a:ext uri="{FF2B5EF4-FFF2-40B4-BE49-F238E27FC236}">
                    <a16:creationId xmlns:a16="http://schemas.microsoft.com/office/drawing/2014/main" id="{E5F3B362-657C-EA25-BA2E-62F05F4EFBD3}"/>
                  </a:ext>
                </a:extLst>
              </p:cNvPr>
              <p:cNvSpPr/>
              <p:nvPr/>
            </p:nvSpPr>
            <p:spPr>
              <a:xfrm>
                <a:off x="2112565" y="2273970"/>
                <a:ext cx="602395" cy="589287"/>
              </a:xfrm>
              <a:custGeom>
                <a:avLst/>
                <a:gdLst/>
                <a:ahLst/>
                <a:cxnLst/>
                <a:rect l="l" t="t" r="r" b="b"/>
                <a:pathLst>
                  <a:path w="6221" h="6085" extrusionOk="0">
                    <a:moveTo>
                      <a:pt x="1563" y="1"/>
                    </a:moveTo>
                    <a:cubicBezTo>
                      <a:pt x="1404" y="1"/>
                      <a:pt x="1268" y="107"/>
                      <a:pt x="1218" y="256"/>
                    </a:cubicBezTo>
                    <a:lnTo>
                      <a:pt x="39" y="4497"/>
                    </a:lnTo>
                    <a:cubicBezTo>
                      <a:pt x="1" y="4687"/>
                      <a:pt x="96" y="4859"/>
                      <a:pt x="286" y="4916"/>
                    </a:cubicBezTo>
                    <a:lnTo>
                      <a:pt x="4585" y="6076"/>
                    </a:lnTo>
                    <a:cubicBezTo>
                      <a:pt x="4610" y="6081"/>
                      <a:pt x="4635" y="6084"/>
                      <a:pt x="4660" y="6084"/>
                    </a:cubicBezTo>
                    <a:cubicBezTo>
                      <a:pt x="4809" y="6084"/>
                      <a:pt x="4954" y="5991"/>
                      <a:pt x="5003" y="5829"/>
                    </a:cubicBezTo>
                    <a:lnTo>
                      <a:pt x="6163" y="1587"/>
                    </a:lnTo>
                    <a:cubicBezTo>
                      <a:pt x="6221" y="1416"/>
                      <a:pt x="6106" y="1226"/>
                      <a:pt x="5935" y="1169"/>
                    </a:cubicBezTo>
                    <a:lnTo>
                      <a:pt x="1636" y="8"/>
                    </a:lnTo>
                    <a:cubicBezTo>
                      <a:pt x="1612" y="3"/>
                      <a:pt x="1587" y="1"/>
                      <a:pt x="1563" y="1"/>
                    </a:cubicBezTo>
                    <a:close/>
                  </a:path>
                </a:pathLst>
              </a:cu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3" name="Google Shape;1086;p57">
                <a:extLst>
                  <a:ext uri="{FF2B5EF4-FFF2-40B4-BE49-F238E27FC236}">
                    <a16:creationId xmlns:a16="http://schemas.microsoft.com/office/drawing/2014/main" id="{1BFC4EFD-4F9E-FCB7-3C5E-059159BB6E98}"/>
                  </a:ext>
                </a:extLst>
              </p:cNvPr>
              <p:cNvSpPr/>
              <p:nvPr/>
            </p:nvSpPr>
            <p:spPr>
              <a:xfrm>
                <a:off x="2226724" y="2414675"/>
                <a:ext cx="604235" cy="596937"/>
              </a:xfrm>
              <a:custGeom>
                <a:avLst/>
                <a:gdLst/>
                <a:ahLst/>
                <a:cxnLst/>
                <a:rect l="l" t="t" r="r" b="b"/>
                <a:pathLst>
                  <a:path w="6240" h="6164" fill="none" extrusionOk="0">
                    <a:moveTo>
                      <a:pt x="4604" y="6106"/>
                    </a:moveTo>
                    <a:lnTo>
                      <a:pt x="305" y="4946"/>
                    </a:lnTo>
                    <a:cubicBezTo>
                      <a:pt x="115" y="4889"/>
                      <a:pt x="1" y="4718"/>
                      <a:pt x="58" y="4528"/>
                    </a:cubicBezTo>
                    <a:lnTo>
                      <a:pt x="1237" y="286"/>
                    </a:lnTo>
                    <a:cubicBezTo>
                      <a:pt x="1294" y="115"/>
                      <a:pt x="1466" y="1"/>
                      <a:pt x="1656" y="58"/>
                    </a:cubicBezTo>
                    <a:lnTo>
                      <a:pt x="5955" y="1218"/>
                    </a:lnTo>
                    <a:cubicBezTo>
                      <a:pt x="6126" y="1256"/>
                      <a:pt x="6240" y="1446"/>
                      <a:pt x="6183" y="1618"/>
                    </a:cubicBezTo>
                    <a:lnTo>
                      <a:pt x="5022" y="5878"/>
                    </a:lnTo>
                    <a:cubicBezTo>
                      <a:pt x="4965" y="6049"/>
                      <a:pt x="4775" y="6164"/>
                      <a:pt x="4604" y="6106"/>
                    </a:cubicBezTo>
                    <a:close/>
                  </a:path>
                </a:pathLst>
              </a:custGeom>
              <a:noFill/>
              <a:ln w="6175"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sp>
          <p:nvSpPr>
            <p:cNvPr id="18" name="Google Shape;777;p56">
              <a:extLst>
                <a:ext uri="{FF2B5EF4-FFF2-40B4-BE49-F238E27FC236}">
                  <a16:creationId xmlns:a16="http://schemas.microsoft.com/office/drawing/2014/main" id="{17CA8FE9-904E-4229-8B58-6BF6B271F894}"/>
                </a:ext>
              </a:extLst>
            </p:cNvPr>
            <p:cNvSpPr txBox="1">
              <a:spLocks/>
            </p:cNvSpPr>
            <p:nvPr/>
          </p:nvSpPr>
          <p:spPr>
            <a:xfrm>
              <a:off x="2192263" y="2129545"/>
              <a:ext cx="442551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ExtraBold"/>
                <a:buNone/>
                <a:defRPr sz="8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9pPr>
            </a:lstStyle>
            <a:p>
              <a:r>
                <a:rPr lang="es-ES" sz="6000" dirty="0">
                  <a:solidFill>
                    <a:schemeClr val="bg1"/>
                  </a:solidFill>
                </a:rPr>
                <a:t>¡GRACIAS!</a:t>
              </a:r>
            </a:p>
          </p:txBody>
        </p:sp>
      </p:grpSp>
      <p:grpSp>
        <p:nvGrpSpPr>
          <p:cNvPr id="13" name="Grupo 12">
            <a:extLst>
              <a:ext uri="{FF2B5EF4-FFF2-40B4-BE49-F238E27FC236}">
                <a16:creationId xmlns:a16="http://schemas.microsoft.com/office/drawing/2014/main" id="{3140B1AB-BC6B-536A-AC9E-CF712F28E4BD}"/>
              </a:ext>
            </a:extLst>
          </p:cNvPr>
          <p:cNvGrpSpPr/>
          <p:nvPr/>
        </p:nvGrpSpPr>
        <p:grpSpPr>
          <a:xfrm>
            <a:off x="457071" y="3484679"/>
            <a:ext cx="3040441" cy="1210631"/>
            <a:chOff x="457071" y="3484679"/>
            <a:chExt cx="3040441" cy="1210631"/>
          </a:xfrm>
        </p:grpSpPr>
        <p:sp>
          <p:nvSpPr>
            <p:cNvPr id="15" name="Google Shape;711;p52">
              <a:extLst>
                <a:ext uri="{FF2B5EF4-FFF2-40B4-BE49-F238E27FC236}">
                  <a16:creationId xmlns:a16="http://schemas.microsoft.com/office/drawing/2014/main" id="{ED912913-E593-4CC5-925B-B8111D94EF2B}"/>
                </a:ext>
              </a:extLst>
            </p:cNvPr>
            <p:cNvSpPr txBox="1">
              <a:spLocks/>
            </p:cNvSpPr>
            <p:nvPr/>
          </p:nvSpPr>
          <p:spPr>
            <a:xfrm>
              <a:off x="457071" y="4281610"/>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www.inerza.com</a:t>
              </a:r>
            </a:p>
          </p:txBody>
        </p:sp>
        <p:pic>
          <p:nvPicPr>
            <p:cNvPr id="6" name="Imagen 5">
              <a:extLst>
                <a:ext uri="{FF2B5EF4-FFF2-40B4-BE49-F238E27FC236}">
                  <a16:creationId xmlns:a16="http://schemas.microsoft.com/office/drawing/2014/main" id="{9B1747B6-1E90-7B37-1F11-54555281780B}"/>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24453" y="3484679"/>
              <a:ext cx="2165018" cy="987897"/>
            </a:xfrm>
            <a:prstGeom prst="rect">
              <a:avLst/>
            </a:prstGeom>
          </p:spPr>
        </p:pic>
      </p:grpSp>
      <p:grpSp>
        <p:nvGrpSpPr>
          <p:cNvPr id="14" name="Grupo 13">
            <a:extLst>
              <a:ext uri="{FF2B5EF4-FFF2-40B4-BE49-F238E27FC236}">
                <a16:creationId xmlns:a16="http://schemas.microsoft.com/office/drawing/2014/main" id="{B866D310-78A7-3059-59BB-EB1F060C4D75}"/>
              </a:ext>
            </a:extLst>
          </p:cNvPr>
          <p:cNvGrpSpPr/>
          <p:nvPr/>
        </p:nvGrpSpPr>
        <p:grpSpPr>
          <a:xfrm>
            <a:off x="5512716" y="3684415"/>
            <a:ext cx="3040441" cy="1006802"/>
            <a:chOff x="5512716" y="3684415"/>
            <a:chExt cx="3040441" cy="1006802"/>
          </a:xfrm>
        </p:grpSpPr>
        <p:pic>
          <p:nvPicPr>
            <p:cNvPr id="9" name="Imagen 8" descr="Logotipo&#10;&#10;Descripción generada automáticamente">
              <a:extLst>
                <a:ext uri="{FF2B5EF4-FFF2-40B4-BE49-F238E27FC236}">
                  <a16:creationId xmlns:a16="http://schemas.microsoft.com/office/drawing/2014/main" id="{78C9E7FA-CD76-F925-1BCB-AFFBF956EBEB}"/>
                </a:ext>
              </a:extLst>
            </p:cNvPr>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6446492" y="3684415"/>
              <a:ext cx="1172891" cy="500112"/>
            </a:xfrm>
            <a:prstGeom prst="rect">
              <a:avLst/>
            </a:prstGeom>
          </p:spPr>
        </p:pic>
        <p:sp>
          <p:nvSpPr>
            <p:cNvPr id="10" name="Google Shape;711;p52">
              <a:extLst>
                <a:ext uri="{FF2B5EF4-FFF2-40B4-BE49-F238E27FC236}">
                  <a16:creationId xmlns:a16="http://schemas.microsoft.com/office/drawing/2014/main" id="{0193682A-692F-E69C-950B-8CFB53CD5634}"/>
                </a:ext>
              </a:extLst>
            </p:cNvPr>
            <p:cNvSpPr txBox="1">
              <a:spLocks/>
            </p:cNvSpPr>
            <p:nvPr/>
          </p:nvSpPr>
          <p:spPr>
            <a:xfrm>
              <a:off x="5512716" y="4277517"/>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www.grupoinetel.com</a:t>
              </a:r>
            </a:p>
          </p:txBody>
        </p:sp>
      </p:grpSp>
    </p:spTree>
    <p:extLst>
      <p:ext uri="{BB962C8B-B14F-4D97-AF65-F5344CB8AC3E}">
        <p14:creationId xmlns:p14="http://schemas.microsoft.com/office/powerpoint/2010/main" val="30715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nodeType="withEffect">
                                  <p:stCondLst>
                                    <p:cond delay="2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5" name="Gráfico 24">
            <a:extLst>
              <a:ext uri="{FF2B5EF4-FFF2-40B4-BE49-F238E27FC236}">
                <a16:creationId xmlns:a16="http://schemas.microsoft.com/office/drawing/2014/main" id="{9CE589C8-F57B-241A-83A4-DF392E893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8977" y="1277887"/>
            <a:ext cx="6206043" cy="3484509"/>
          </a:xfrm>
          <a:prstGeom prst="rect">
            <a:avLst/>
          </a:prstGeom>
        </p:spPr>
      </p:pic>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FEATURES</a:t>
            </a:r>
          </a:p>
        </p:txBody>
      </p:sp>
      <p:pic>
        <p:nvPicPr>
          <p:cNvPr id="29" name="Picture 6">
            <a:extLst>
              <a:ext uri="{FF2B5EF4-FFF2-40B4-BE49-F238E27FC236}">
                <a16:creationId xmlns:a16="http://schemas.microsoft.com/office/drawing/2014/main" id="{9DC6CC78-5B58-15B8-04A7-1D4B2C51CC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RELEASE </a:t>
            </a:r>
          </a:p>
        </p:txBody>
      </p:sp>
      <p:pic>
        <p:nvPicPr>
          <p:cNvPr id="3" name="Gráfico 2">
            <a:extLst>
              <a:ext uri="{FF2B5EF4-FFF2-40B4-BE49-F238E27FC236}">
                <a16:creationId xmlns:a16="http://schemas.microsoft.com/office/drawing/2014/main" id="{99719F99-D86D-3B8F-EE05-D811D87AD7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222" y="1277887"/>
            <a:ext cx="5723556" cy="3675278"/>
          </a:xfrm>
          <a:prstGeom prst="rect">
            <a:avLst/>
          </a:prstGeom>
        </p:spPr>
      </p:pic>
      <p:pic>
        <p:nvPicPr>
          <p:cNvPr id="4" name="Picture 6">
            <a:extLst>
              <a:ext uri="{FF2B5EF4-FFF2-40B4-BE49-F238E27FC236}">
                <a16:creationId xmlns:a16="http://schemas.microsoft.com/office/drawing/2014/main" id="{3CEC6C45-ED1F-0E65-C46F-C24AF597C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11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HOTFIX </a:t>
            </a:r>
          </a:p>
        </p:txBody>
      </p:sp>
      <p:pic>
        <p:nvPicPr>
          <p:cNvPr id="4" name="Gráfico 3">
            <a:extLst>
              <a:ext uri="{FF2B5EF4-FFF2-40B4-BE49-F238E27FC236}">
                <a16:creationId xmlns:a16="http://schemas.microsoft.com/office/drawing/2014/main" id="{5499173A-FD14-EA66-8538-C63BFCEDA9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5810" y="1246356"/>
            <a:ext cx="5232378" cy="3760150"/>
          </a:xfrm>
          <a:prstGeom prst="rect">
            <a:avLst/>
          </a:prstGeom>
        </p:spPr>
      </p:pic>
      <p:pic>
        <p:nvPicPr>
          <p:cNvPr id="5" name="Picture 6">
            <a:extLst>
              <a:ext uri="{FF2B5EF4-FFF2-40B4-BE49-F238E27FC236}">
                <a16:creationId xmlns:a16="http://schemas.microsoft.com/office/drawing/2014/main" id="{3EE6140A-5814-177C-C466-86F0A98A2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Google Shape;553;p46">
            <a:extLst>
              <a:ext uri="{FF2B5EF4-FFF2-40B4-BE49-F238E27FC236}">
                <a16:creationId xmlns:a16="http://schemas.microsoft.com/office/drawing/2014/main" id="{0D734071-4EA4-347E-534D-17C6D8437007}"/>
              </a:ext>
            </a:extLst>
          </p:cNvPr>
          <p:cNvGraphicFramePr/>
          <p:nvPr>
            <p:extLst>
              <p:ext uri="{D42A27DB-BD31-4B8C-83A1-F6EECF244321}">
                <p14:modId xmlns:p14="http://schemas.microsoft.com/office/powerpoint/2010/main" val="2665781213"/>
              </p:ext>
            </p:extLst>
          </p:nvPr>
        </p:nvGraphicFramePr>
        <p:xfrm>
          <a:off x="1870509" y="877226"/>
          <a:ext cx="5402982" cy="3778542"/>
        </p:xfrm>
        <a:graphic>
          <a:graphicData uri="http://schemas.openxmlformats.org/drawingml/2006/table">
            <a:tbl>
              <a:tblPr>
                <a:noFill/>
                <a:tableStyleId>{A1C7B93B-6999-4B74-A35D-47D06107CE48}</a:tableStyleId>
              </a:tblPr>
              <a:tblGrid>
                <a:gridCol w="5402982">
                  <a:extLst>
                    <a:ext uri="{9D8B030D-6E8A-4147-A177-3AD203B41FA5}">
                      <a16:colId xmlns:a16="http://schemas.microsoft.com/office/drawing/2014/main" val="20000"/>
                    </a:ext>
                  </a:extLst>
                </a:gridCol>
              </a:tblGrid>
              <a:tr h="609713">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Gestión de dependencias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89432">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Modelo de construcción basado en convenciones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61864">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Plugin </a:t>
                      </a:r>
                      <a:r>
                        <a:rPr lang="es-ES" sz="1800" b="1" dirty="0" err="1">
                          <a:solidFill>
                            <a:srgbClr val="007399"/>
                          </a:solidFill>
                          <a:latin typeface="Montserrat"/>
                          <a:ea typeface="Montserrat"/>
                          <a:cs typeface="Montserrat"/>
                          <a:sym typeface="Montserrat"/>
                        </a:rPr>
                        <a:t>architecture</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09713">
                <a:tc>
                  <a:txBody>
                    <a:bodyPr/>
                    <a:lstStyle/>
                    <a:p>
                      <a:pPr marL="0" lvl="0" indent="0" algn="ctr" rtl="0">
                        <a:spcBef>
                          <a:spcPts val="0"/>
                        </a:spcBef>
                        <a:spcAft>
                          <a:spcPts val="0"/>
                        </a:spcAft>
                        <a:buNone/>
                      </a:pPr>
                      <a:r>
                        <a:rPr lang="es-ES" sz="1800" b="1" dirty="0" err="1">
                          <a:solidFill>
                            <a:srgbClr val="007399"/>
                          </a:solidFill>
                          <a:latin typeface="Montserrat"/>
                          <a:ea typeface="Montserrat"/>
                          <a:cs typeface="Montserrat"/>
                          <a:sym typeface="Montserrat"/>
                        </a:rPr>
                        <a:t>Multi-plataforma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21477">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Integración con otros sistemas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44285">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Comunidad activa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714374" y="615511"/>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2606348" y="1867122"/>
            <a:ext cx="5448063" cy="738664"/>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com.inerza.ulpgc.devopscourse</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bookReviewAPI</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&gt;1.0.0&lt;/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p:txBody>
      </p:sp>
      <p:sp>
        <p:nvSpPr>
          <p:cNvPr id="8" name="Google Shape;836;p57">
            <a:extLst>
              <a:ext uri="{FF2B5EF4-FFF2-40B4-BE49-F238E27FC236}">
                <a16:creationId xmlns:a16="http://schemas.microsoft.com/office/drawing/2014/main" id="{939D32B8-AC56-8108-24C0-238CD4F05CC9}"/>
              </a:ext>
            </a:extLst>
          </p:cNvPr>
          <p:cNvSpPr/>
          <p:nvPr/>
        </p:nvSpPr>
        <p:spPr>
          <a:xfrm>
            <a:off x="2727762" y="144018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2645055" y="152123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2927015" y="135412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Identificación del proyecto</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2606348" y="3173421"/>
            <a:ext cx="4833801" cy="1600438"/>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     </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org.mapstruct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&gt;1.4.2.Final&lt;/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2727762" y="2842395"/>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2645055" y="2923447"/>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2927015" y="2756336"/>
            <a:ext cx="3042143"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Dependencias</a:t>
            </a:r>
            <a:endParaRPr lang="es-ES" sz="1600" dirty="0">
              <a:solidFill>
                <a:schemeClr val="accent3"/>
              </a:solidFill>
            </a:endParaRPr>
          </a:p>
        </p:txBody>
      </p:sp>
    </p:spTree>
    <p:extLst>
      <p:ext uri="{BB962C8B-B14F-4D97-AF65-F5344CB8AC3E}">
        <p14:creationId xmlns:p14="http://schemas.microsoft.com/office/powerpoint/2010/main" val="239675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96552" y="615511"/>
            <a:ext cx="4435691"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323188" y="1594072"/>
            <a:ext cx="5448063" cy="738664"/>
          </a:xfrm>
          <a:prstGeom prst="rect">
            <a:avLst/>
          </a:prstGeom>
          <a:noFill/>
        </p:spPr>
        <p:txBody>
          <a:bodyPr wrap="square">
            <a:spAutoFit/>
          </a:bodyPr>
          <a:lstStyle/>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  &lt;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&gt;19&lt;/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endParaRPr lang="es-ES" b="1" dirty="0">
              <a:latin typeface="Courier New" panose="02070309020205020404" pitchFamily="49" charset="0"/>
              <a:cs typeface="Courier New" panose="02070309020205020404" pitchFamily="49" charset="0"/>
            </a:endParaRPr>
          </a:p>
        </p:txBody>
      </p:sp>
      <p:sp>
        <p:nvSpPr>
          <p:cNvPr id="8" name="Google Shape;836;p57">
            <a:extLst>
              <a:ext uri="{FF2B5EF4-FFF2-40B4-BE49-F238E27FC236}">
                <a16:creationId xmlns:a16="http://schemas.microsoft.com/office/drawing/2014/main" id="{939D32B8-AC56-8108-24C0-238CD4F05CC9}"/>
              </a:ext>
            </a:extLst>
          </p:cNvPr>
          <p:cNvSpPr/>
          <p:nvPr/>
        </p:nvSpPr>
        <p:spPr>
          <a:xfrm>
            <a:off x="444602" y="127307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361895" y="135412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643855" y="118701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Propiedades</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4216762" y="983541"/>
            <a:ext cx="8508440" cy="4154984"/>
          </a:xfrm>
          <a:prstGeom prst="rect">
            <a:avLst/>
          </a:prstGeom>
          <a:noFill/>
        </p:spPr>
        <p:txBody>
          <a:bodyPr wrap="square">
            <a:spAutoFit/>
          </a:bodyPr>
          <a:lstStyle/>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book-review</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compiler</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&gt;3.5.1&lt;/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&gt;19&lt;/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&lt;target&gt;19&lt;/target&gt;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org.mapstruct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mapstruct-processor</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&gt;1.4.2.Final&lt;/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org.springframework.boot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spring</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boot</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5715181" y="776761"/>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5632474" y="857813"/>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5914435" y="690702"/>
            <a:ext cx="1207032"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err="1"/>
              <a:t>Build</a:t>
            </a:r>
            <a:endParaRPr lang="es-ES" sz="1600" dirty="0">
              <a:solidFill>
                <a:schemeClr val="accent3"/>
              </a:solidFill>
            </a:endParaRPr>
          </a:p>
        </p:txBody>
      </p:sp>
    </p:spTree>
    <p:extLst>
      <p:ext uri="{BB962C8B-B14F-4D97-AF65-F5344CB8AC3E}">
        <p14:creationId xmlns:p14="http://schemas.microsoft.com/office/powerpoint/2010/main" val="47995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3;p49">
            <a:extLst>
              <a:ext uri="{FF2B5EF4-FFF2-40B4-BE49-F238E27FC236}">
                <a16:creationId xmlns:a16="http://schemas.microsoft.com/office/drawing/2014/main" id="{080DA087-5F1B-0494-622C-9A95B620EC99}"/>
              </a:ext>
            </a:extLst>
          </p:cNvPr>
          <p:cNvSpPr txBox="1">
            <a:spLocks/>
          </p:cNvSpPr>
          <p:nvPr/>
        </p:nvSpPr>
        <p:spPr>
          <a:xfrm>
            <a:off x="3593373" y="1574987"/>
            <a:ext cx="2867025"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Maven </a:t>
            </a:r>
            <a:r>
              <a:rPr lang="es-ES" sz="2400" dirty="0" err="1"/>
              <a:t>Repository</a:t>
            </a:r>
            <a:endParaRPr lang="es-ES" sz="2400" dirty="0"/>
          </a:p>
        </p:txBody>
      </p:sp>
      <p:sp>
        <p:nvSpPr>
          <p:cNvPr id="7" name="Google Shape;654;p49">
            <a:extLst>
              <a:ext uri="{FF2B5EF4-FFF2-40B4-BE49-F238E27FC236}">
                <a16:creationId xmlns:a16="http://schemas.microsoft.com/office/drawing/2014/main" id="{90F73D1C-8C7F-95E2-3271-E88373C78478}"/>
              </a:ext>
            </a:extLst>
          </p:cNvPr>
          <p:cNvSpPr txBox="1">
            <a:spLocks/>
          </p:cNvSpPr>
          <p:nvPr/>
        </p:nvSpPr>
        <p:spPr>
          <a:xfrm>
            <a:off x="3593373" y="2048062"/>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https://mvnrepository.com/repos/central</a:t>
            </a:r>
          </a:p>
        </p:txBody>
      </p:sp>
      <p:sp>
        <p:nvSpPr>
          <p:cNvPr id="15" name="Google Shape;662;p49">
            <a:extLst>
              <a:ext uri="{FF2B5EF4-FFF2-40B4-BE49-F238E27FC236}">
                <a16:creationId xmlns:a16="http://schemas.microsoft.com/office/drawing/2014/main" id="{7F002FA5-99EE-328F-B049-3A3EE1102B6C}"/>
              </a:ext>
            </a:extLst>
          </p:cNvPr>
          <p:cNvSpPr/>
          <p:nvPr/>
        </p:nvSpPr>
        <p:spPr>
          <a:xfrm>
            <a:off x="2764973" y="1645430"/>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671;p49">
            <a:extLst>
              <a:ext uri="{FF2B5EF4-FFF2-40B4-BE49-F238E27FC236}">
                <a16:creationId xmlns:a16="http://schemas.microsoft.com/office/drawing/2014/main" id="{93353D5D-7203-5702-AFE2-80C268EC23F0}"/>
              </a:ext>
            </a:extLst>
          </p:cNvPr>
          <p:cNvGrpSpPr/>
          <p:nvPr/>
        </p:nvGrpSpPr>
        <p:grpSpPr>
          <a:xfrm>
            <a:off x="2966634" y="1814494"/>
            <a:ext cx="292078" cy="339253"/>
            <a:chOff x="4492800" y="2027925"/>
            <a:chExt cx="414825" cy="481825"/>
          </a:xfrm>
        </p:grpSpPr>
        <p:sp>
          <p:nvSpPr>
            <p:cNvPr id="17" name="Google Shape;672;p49">
              <a:extLst>
                <a:ext uri="{FF2B5EF4-FFF2-40B4-BE49-F238E27FC236}">
                  <a16:creationId xmlns:a16="http://schemas.microsoft.com/office/drawing/2014/main" id="{9082FAF1-90C9-2F0E-8DC7-957D47E23BF9}"/>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673;p49">
              <a:extLst>
                <a:ext uri="{FF2B5EF4-FFF2-40B4-BE49-F238E27FC236}">
                  <a16:creationId xmlns:a16="http://schemas.microsoft.com/office/drawing/2014/main" id="{63446E85-0279-71B7-3FA6-8DE2F67F73F5}"/>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9" name="Google Shape;653;p49">
            <a:extLst>
              <a:ext uri="{FF2B5EF4-FFF2-40B4-BE49-F238E27FC236}">
                <a16:creationId xmlns:a16="http://schemas.microsoft.com/office/drawing/2014/main" id="{C19FF0C9-0C95-0CB0-B6BE-867108BEE159}"/>
              </a:ext>
            </a:extLst>
          </p:cNvPr>
          <p:cNvSpPr txBox="1">
            <a:spLocks/>
          </p:cNvSpPr>
          <p:nvPr/>
        </p:nvSpPr>
        <p:spPr>
          <a:xfrm>
            <a:off x="3612773" y="2679086"/>
            <a:ext cx="4196544"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Nexus </a:t>
            </a:r>
            <a:r>
              <a:rPr lang="es-ES" sz="2400" dirty="0" err="1"/>
              <a:t>Repository</a:t>
            </a:r>
            <a:r>
              <a:rPr lang="es-ES" sz="2400" dirty="0"/>
              <a:t> </a:t>
            </a:r>
            <a:r>
              <a:rPr lang="es-ES" sz="2400" dirty="0" err="1"/>
              <a:t>Manage</a:t>
            </a:r>
            <a:endParaRPr lang="es-ES" sz="2400" dirty="0"/>
          </a:p>
        </p:txBody>
      </p:sp>
      <p:sp>
        <p:nvSpPr>
          <p:cNvPr id="20" name="Google Shape;654;p49">
            <a:extLst>
              <a:ext uri="{FF2B5EF4-FFF2-40B4-BE49-F238E27FC236}">
                <a16:creationId xmlns:a16="http://schemas.microsoft.com/office/drawing/2014/main" id="{EF12C9F8-3670-E87D-0B23-9B4B0700DFB2}"/>
              </a:ext>
            </a:extLst>
          </p:cNvPr>
          <p:cNvSpPr txBox="1">
            <a:spLocks/>
          </p:cNvSpPr>
          <p:nvPr/>
        </p:nvSpPr>
        <p:spPr>
          <a:xfrm>
            <a:off x="3612773" y="3152161"/>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https://nexus3.onap.org/</a:t>
            </a:r>
          </a:p>
        </p:txBody>
      </p:sp>
      <p:sp>
        <p:nvSpPr>
          <p:cNvPr id="21" name="Google Shape;662;p49">
            <a:extLst>
              <a:ext uri="{FF2B5EF4-FFF2-40B4-BE49-F238E27FC236}">
                <a16:creationId xmlns:a16="http://schemas.microsoft.com/office/drawing/2014/main" id="{591ECE35-8E80-1CF2-4947-FD6A391ECDB6}"/>
              </a:ext>
            </a:extLst>
          </p:cNvPr>
          <p:cNvSpPr/>
          <p:nvPr/>
        </p:nvSpPr>
        <p:spPr>
          <a:xfrm>
            <a:off x="2784373" y="274952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671;p49">
            <a:extLst>
              <a:ext uri="{FF2B5EF4-FFF2-40B4-BE49-F238E27FC236}">
                <a16:creationId xmlns:a16="http://schemas.microsoft.com/office/drawing/2014/main" id="{AEF72690-354E-07AA-4B28-C878A1343A1A}"/>
              </a:ext>
            </a:extLst>
          </p:cNvPr>
          <p:cNvGrpSpPr/>
          <p:nvPr/>
        </p:nvGrpSpPr>
        <p:grpSpPr>
          <a:xfrm>
            <a:off x="2986034" y="2918593"/>
            <a:ext cx="292078" cy="339253"/>
            <a:chOff x="4492800" y="2027925"/>
            <a:chExt cx="414825" cy="481825"/>
          </a:xfrm>
        </p:grpSpPr>
        <p:sp>
          <p:nvSpPr>
            <p:cNvPr id="23" name="Google Shape;672;p49">
              <a:extLst>
                <a:ext uri="{FF2B5EF4-FFF2-40B4-BE49-F238E27FC236}">
                  <a16:creationId xmlns:a16="http://schemas.microsoft.com/office/drawing/2014/main" id="{C02936B7-239A-6A11-CECA-BE587E06D7B6}"/>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4" name="Google Shape;673;p49">
              <a:extLst>
                <a:ext uri="{FF2B5EF4-FFF2-40B4-BE49-F238E27FC236}">
                  <a16:creationId xmlns:a16="http://schemas.microsoft.com/office/drawing/2014/main" id="{AC08F428-909B-C9B4-E6FF-D71FC23B6052}"/>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3520516693"/>
      </p:ext>
    </p:extLst>
  </p:cSld>
  <p:clrMapOvr>
    <a:masterClrMapping/>
  </p:clrMapOvr>
</p:sld>
</file>

<file path=ppt/theme/theme1.xml><?xml version="1.0" encoding="utf-8"?>
<a:theme xmlns:a="http://schemas.openxmlformats.org/drawingml/2006/main" name="CSimple Professional Virtual Meeting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35026e9-b5d0-4467-bbd9-3b76a09ae0c4" xsi:nil="true"/>
    <lcf76f155ced4ddcb4097134ff3c332f xmlns="e202ecef-a3f6-4d98-ad9b-1b77cdb87b8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B1E11B541137C48AA3727DCBBA54C16" ma:contentTypeVersion="11" ma:contentTypeDescription="Crear nuevo documento." ma:contentTypeScope="" ma:versionID="95949c5f839407ce12e4e96351584624">
  <xsd:schema xmlns:xsd="http://www.w3.org/2001/XMLSchema" xmlns:xs="http://www.w3.org/2001/XMLSchema" xmlns:p="http://schemas.microsoft.com/office/2006/metadata/properties" xmlns:ns2="e202ecef-a3f6-4d98-ad9b-1b77cdb87b84" xmlns:ns3="435026e9-b5d0-4467-bbd9-3b76a09ae0c4" targetNamespace="http://schemas.microsoft.com/office/2006/metadata/properties" ma:root="true" ma:fieldsID="f348301bcb62330657a04a353e23fd75" ns2:_="" ns3:_="">
    <xsd:import namespace="e202ecef-a3f6-4d98-ad9b-1b77cdb87b84"/>
    <xsd:import namespace="435026e9-b5d0-4467-bbd9-3b76a09ae0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GenerationTime" minOccurs="0"/>
                <xsd:element ref="ns2:MediaServiceOCR"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02ecef-a3f6-4d98-ad9b-1b77cdb87b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b818d6f4-0c9f-43c6-ad5c-8d40c0584a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5026e9-b5d0-4467-bbd9-3b76a09ae0c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5e6f11f-dc1a-46ce-be09-b8a3eeea5a1b}" ma:internalName="TaxCatchAll" ma:showField="CatchAllData" ma:web="435026e9-b5d0-4467-bbd9-3b76a09ae0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6D6B62-92C6-4EDE-B50E-8B81CFF669EA}">
  <ds:schemaRefs>
    <ds:schemaRef ds:uri="http://schemas.microsoft.com/office/2006/metadata/properties"/>
    <ds:schemaRef ds:uri="http://schemas.microsoft.com/office/infopath/2007/PartnerControls"/>
    <ds:schemaRef ds:uri="435026e9-b5d0-4467-bbd9-3b76a09ae0c4"/>
    <ds:schemaRef ds:uri="e202ecef-a3f6-4d98-ad9b-1b77cdb87b84"/>
  </ds:schemaRefs>
</ds:datastoreItem>
</file>

<file path=customXml/itemProps2.xml><?xml version="1.0" encoding="utf-8"?>
<ds:datastoreItem xmlns:ds="http://schemas.openxmlformats.org/officeDocument/2006/customXml" ds:itemID="{592DADBC-4920-4373-95D3-1A0ABF3667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02ecef-a3f6-4d98-ad9b-1b77cdb87b84"/>
    <ds:schemaRef ds:uri="435026e9-b5d0-4467-bbd9-3b76a09ae0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B54BEA-998E-408D-BCCD-09BA67DF44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3634</TotalTime>
  <Words>1859</Words>
  <Application>Microsoft Office PowerPoint</Application>
  <PresentationFormat>Presentación en pantalla (16:9)</PresentationFormat>
  <Paragraphs>167</Paragraphs>
  <Slides>22</Slides>
  <Notes>22</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22</vt:i4>
      </vt:variant>
    </vt:vector>
  </HeadingPairs>
  <TitlesOfParts>
    <vt:vector size="35" baseType="lpstr">
      <vt:lpstr>Arial</vt:lpstr>
      <vt:lpstr>Century Gothic</vt:lpstr>
      <vt:lpstr>Raleway Medium</vt:lpstr>
      <vt:lpstr>Ramabhadra</vt:lpstr>
      <vt:lpstr>Courier New</vt:lpstr>
      <vt:lpstr>-apple-system</vt:lpstr>
      <vt:lpstr>Söhne</vt:lpstr>
      <vt:lpstr>AmazonEmber</vt:lpstr>
      <vt:lpstr>inherit</vt:lpstr>
      <vt:lpstr>Arial Black</vt:lpstr>
      <vt:lpstr>Montserrat</vt:lpstr>
      <vt:lpstr>Montserrat ExtraBold</vt:lpstr>
      <vt:lpstr>CSimple Professional Virtual Meeting by Slidesgo</vt:lpstr>
      <vt:lpstr>DEVOPS: Desarrolla y despliega como un PRO API</vt:lpstr>
      <vt:lpstr>GIT FLOW</vt:lpstr>
      <vt:lpstr>GIT FLOW</vt:lpstr>
      <vt:lpstr>GIT FLOW</vt:lpstr>
      <vt:lpstr>GIT FLOW</vt:lpstr>
      <vt:lpstr>MAVEN</vt:lpstr>
      <vt:lpstr>MAVEN</vt:lpstr>
      <vt:lpstr>MAVEN</vt:lpstr>
      <vt:lpstr>MAVEN</vt:lpstr>
      <vt:lpstr>MAVEN</vt:lpstr>
      <vt:lpstr>MAVEN</vt:lpstr>
      <vt:lpstr>API</vt:lpstr>
      <vt:lpstr>API RESTful</vt:lpstr>
      <vt:lpstr>API RESTful – Buenas Prácticas</vt:lpstr>
      <vt:lpstr>API RESTful – Ejemplos</vt:lpstr>
      <vt:lpstr>API RESTful – Respuesta</vt:lpstr>
      <vt:lpstr>API</vt:lpstr>
      <vt:lpstr>JPA - ORM</vt:lpstr>
      <vt:lpstr>Código fuente</vt:lpstr>
      <vt:lpstr>Completar los End Points  de Books</vt:lpstr>
      <vt:lpstr>Seguridad</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PRESENTACION_INETEL_2022</dc:title>
  <dc:subject/>
  <dc:creator>vanalex</dc:creator>
  <cp:keywords/>
  <dc:description/>
  <cp:lastModifiedBy>Alexis Domínguez Rivero</cp:lastModifiedBy>
  <cp:revision>55</cp:revision>
  <dcterms:modified xsi:type="dcterms:W3CDTF">2023-02-16T10:29:17Z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0x0101006B1E11B541137C48AA3727DCBBA54C16</vt:lpwstr>
  </property>
</Properties>
</file>