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2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5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1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0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6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4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4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3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8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8C63B-CBF8-4F1F-9EF6-50B27CAA1BF4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1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/>
          <p:nvPr/>
        </p:nvSpPr>
        <p:spPr>
          <a:xfrm>
            <a:off x="5734335" y="771499"/>
            <a:ext cx="2595626" cy="2342182"/>
          </a:xfrm>
          <a:custGeom>
            <a:avLst/>
            <a:gdLst>
              <a:gd name="connsiteX0" fmla="*/ 282490 w 3258690"/>
              <a:gd name="connsiteY0" fmla="*/ 1030768 h 2756839"/>
              <a:gd name="connsiteX1" fmla="*/ 761992 w 3258690"/>
              <a:gd name="connsiteY1" fmla="*/ 1108826 h 2756839"/>
              <a:gd name="connsiteX2" fmla="*/ 1141134 w 3258690"/>
              <a:gd name="connsiteY2" fmla="*/ 1175734 h 2756839"/>
              <a:gd name="connsiteX3" fmla="*/ 1263797 w 3258690"/>
              <a:gd name="connsiteY3" fmla="*/ 952709 h 2756839"/>
              <a:gd name="connsiteX4" fmla="*/ 1208041 w 3258690"/>
              <a:gd name="connsiteY4" fmla="*/ 428602 h 2756839"/>
              <a:gd name="connsiteX5" fmla="*/ 1475670 w 3258690"/>
              <a:gd name="connsiteY5" fmla="*/ 16007 h 2756839"/>
              <a:gd name="connsiteX6" fmla="*/ 2133592 w 3258690"/>
              <a:gd name="connsiteY6" fmla="*/ 138670 h 2756839"/>
              <a:gd name="connsiteX7" fmla="*/ 2267407 w 3258690"/>
              <a:gd name="connsiteY7" fmla="*/ 640475 h 2756839"/>
              <a:gd name="connsiteX8" fmla="*/ 2155895 w 3258690"/>
              <a:gd name="connsiteY8" fmla="*/ 1030768 h 2756839"/>
              <a:gd name="connsiteX9" fmla="*/ 2222802 w 3258690"/>
              <a:gd name="connsiteY9" fmla="*/ 1409909 h 2756839"/>
              <a:gd name="connsiteX10" fmla="*/ 2590792 w 3258690"/>
              <a:gd name="connsiteY10" fmla="*/ 1443363 h 2756839"/>
              <a:gd name="connsiteX11" fmla="*/ 3192958 w 3258690"/>
              <a:gd name="connsiteY11" fmla="*/ 1487968 h 2756839"/>
              <a:gd name="connsiteX12" fmla="*/ 3215261 w 3258690"/>
              <a:gd name="connsiteY12" fmla="*/ 1911714 h 2756839"/>
              <a:gd name="connsiteX13" fmla="*/ 2947631 w 3258690"/>
              <a:gd name="connsiteY13" fmla="*/ 2302007 h 2756839"/>
              <a:gd name="connsiteX14" fmla="*/ 2289709 w 3258690"/>
              <a:gd name="connsiteY14" fmla="*/ 2201646 h 2756839"/>
              <a:gd name="connsiteX15" fmla="*/ 1843661 w 3258690"/>
              <a:gd name="connsiteY15" fmla="*/ 2235100 h 2756839"/>
              <a:gd name="connsiteX16" fmla="*/ 1687544 w 3258690"/>
              <a:gd name="connsiteY16" fmla="*/ 2569636 h 2756839"/>
              <a:gd name="connsiteX17" fmla="*/ 1308402 w 3258690"/>
              <a:gd name="connsiteY17" fmla="*/ 2748056 h 2756839"/>
              <a:gd name="connsiteX18" fmla="*/ 795446 w 3258690"/>
              <a:gd name="connsiteY18" fmla="*/ 2669997 h 2756839"/>
              <a:gd name="connsiteX19" fmla="*/ 728539 w 3258690"/>
              <a:gd name="connsiteY19" fmla="*/ 2168192 h 2756839"/>
              <a:gd name="connsiteX20" fmla="*/ 315944 w 3258690"/>
              <a:gd name="connsiteY20" fmla="*/ 2078982 h 2756839"/>
              <a:gd name="connsiteX21" fmla="*/ 70617 w 3258690"/>
              <a:gd name="connsiteY21" fmla="*/ 1811353 h 2756839"/>
              <a:gd name="connsiteX22" fmla="*/ 14861 w 3258690"/>
              <a:gd name="connsiteY22" fmla="*/ 1041919 h 2756839"/>
              <a:gd name="connsiteX23" fmla="*/ 282490 w 3258690"/>
              <a:gd name="connsiteY23" fmla="*/ 1030768 h 27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58690" h="2756839">
                <a:moveTo>
                  <a:pt x="282490" y="1030768"/>
                </a:moveTo>
                <a:cubicBezTo>
                  <a:pt x="407012" y="1041919"/>
                  <a:pt x="761992" y="1108826"/>
                  <a:pt x="761992" y="1108826"/>
                </a:cubicBezTo>
                <a:cubicBezTo>
                  <a:pt x="905099" y="1132987"/>
                  <a:pt x="1057500" y="1201754"/>
                  <a:pt x="1141134" y="1175734"/>
                </a:cubicBezTo>
                <a:cubicBezTo>
                  <a:pt x="1224768" y="1149714"/>
                  <a:pt x="1252646" y="1077231"/>
                  <a:pt x="1263797" y="952709"/>
                </a:cubicBezTo>
                <a:cubicBezTo>
                  <a:pt x="1274948" y="828187"/>
                  <a:pt x="1172729" y="584719"/>
                  <a:pt x="1208041" y="428602"/>
                </a:cubicBezTo>
                <a:cubicBezTo>
                  <a:pt x="1243353" y="272485"/>
                  <a:pt x="1321412" y="64329"/>
                  <a:pt x="1475670" y="16007"/>
                </a:cubicBezTo>
                <a:cubicBezTo>
                  <a:pt x="1629928" y="-32315"/>
                  <a:pt x="2001636" y="34592"/>
                  <a:pt x="2133592" y="138670"/>
                </a:cubicBezTo>
                <a:cubicBezTo>
                  <a:pt x="2265548" y="242748"/>
                  <a:pt x="2263690" y="491792"/>
                  <a:pt x="2267407" y="640475"/>
                </a:cubicBezTo>
                <a:cubicBezTo>
                  <a:pt x="2271124" y="789158"/>
                  <a:pt x="2163329" y="902529"/>
                  <a:pt x="2155895" y="1030768"/>
                </a:cubicBezTo>
                <a:cubicBezTo>
                  <a:pt x="2148461" y="1159007"/>
                  <a:pt x="2150319" y="1341143"/>
                  <a:pt x="2222802" y="1409909"/>
                </a:cubicBezTo>
                <a:cubicBezTo>
                  <a:pt x="2295285" y="1478675"/>
                  <a:pt x="2590792" y="1443363"/>
                  <a:pt x="2590792" y="1443363"/>
                </a:cubicBezTo>
                <a:lnTo>
                  <a:pt x="3192958" y="1487968"/>
                </a:lnTo>
                <a:cubicBezTo>
                  <a:pt x="3297036" y="1566026"/>
                  <a:pt x="3256149" y="1776041"/>
                  <a:pt x="3215261" y="1911714"/>
                </a:cubicBezTo>
                <a:cubicBezTo>
                  <a:pt x="3174373" y="2047387"/>
                  <a:pt x="3101890" y="2253685"/>
                  <a:pt x="2947631" y="2302007"/>
                </a:cubicBezTo>
                <a:cubicBezTo>
                  <a:pt x="2793372" y="2350329"/>
                  <a:pt x="2473704" y="2212797"/>
                  <a:pt x="2289709" y="2201646"/>
                </a:cubicBezTo>
                <a:cubicBezTo>
                  <a:pt x="2105714" y="2190495"/>
                  <a:pt x="1944022" y="2173768"/>
                  <a:pt x="1843661" y="2235100"/>
                </a:cubicBezTo>
                <a:cubicBezTo>
                  <a:pt x="1743300" y="2296432"/>
                  <a:pt x="1776754" y="2484144"/>
                  <a:pt x="1687544" y="2569636"/>
                </a:cubicBezTo>
                <a:cubicBezTo>
                  <a:pt x="1598334" y="2655128"/>
                  <a:pt x="1457085" y="2731329"/>
                  <a:pt x="1308402" y="2748056"/>
                </a:cubicBezTo>
                <a:cubicBezTo>
                  <a:pt x="1159719" y="2764783"/>
                  <a:pt x="892090" y="2766641"/>
                  <a:pt x="795446" y="2669997"/>
                </a:cubicBezTo>
                <a:cubicBezTo>
                  <a:pt x="698802" y="2573353"/>
                  <a:pt x="808456" y="2266695"/>
                  <a:pt x="728539" y="2168192"/>
                </a:cubicBezTo>
                <a:cubicBezTo>
                  <a:pt x="648622" y="2069690"/>
                  <a:pt x="425598" y="2138455"/>
                  <a:pt x="315944" y="2078982"/>
                </a:cubicBezTo>
                <a:cubicBezTo>
                  <a:pt x="206290" y="2019509"/>
                  <a:pt x="120797" y="1984197"/>
                  <a:pt x="70617" y="1811353"/>
                </a:cubicBezTo>
                <a:cubicBezTo>
                  <a:pt x="20437" y="1638509"/>
                  <a:pt x="-24168" y="1168299"/>
                  <a:pt x="14861" y="1041919"/>
                </a:cubicBezTo>
                <a:cubicBezTo>
                  <a:pt x="53890" y="915539"/>
                  <a:pt x="157968" y="1019617"/>
                  <a:pt x="282490" y="1030768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606633" y="771499"/>
            <a:ext cx="3867971" cy="3762531"/>
          </a:xfrm>
          <a:custGeom>
            <a:avLst/>
            <a:gdLst>
              <a:gd name="connsiteX0" fmla="*/ 408128 w 3867971"/>
              <a:gd name="connsiteY0" fmla="*/ 1246872 h 3762531"/>
              <a:gd name="connsiteX1" fmla="*/ 742665 w 3867971"/>
              <a:gd name="connsiteY1" fmla="*/ 1269174 h 3762531"/>
              <a:gd name="connsiteX2" fmla="*/ 921084 w 3867971"/>
              <a:gd name="connsiteY2" fmla="*/ 1124208 h 3762531"/>
              <a:gd name="connsiteX3" fmla="*/ 831874 w 3867971"/>
              <a:gd name="connsiteY3" fmla="*/ 700462 h 3762531"/>
              <a:gd name="connsiteX4" fmla="*/ 854177 w 3867971"/>
              <a:gd name="connsiteY4" fmla="*/ 265564 h 3762531"/>
              <a:gd name="connsiteX5" fmla="*/ 1233318 w 3867971"/>
              <a:gd name="connsiteY5" fmla="*/ 187506 h 3762531"/>
              <a:gd name="connsiteX6" fmla="*/ 1422889 w 3867971"/>
              <a:gd name="connsiteY6" fmla="*/ 611252 h 3762531"/>
              <a:gd name="connsiteX7" fmla="*/ 1790879 w 3867971"/>
              <a:gd name="connsiteY7" fmla="*/ 711613 h 3762531"/>
              <a:gd name="connsiteX8" fmla="*/ 2069660 w 3867971"/>
              <a:gd name="connsiteY8" fmla="*/ 410530 h 3762531"/>
              <a:gd name="connsiteX9" fmla="*/ 2248079 w 3867971"/>
              <a:gd name="connsiteY9" fmla="*/ 154052 h 3762531"/>
              <a:gd name="connsiteX10" fmla="*/ 2437650 w 3867971"/>
              <a:gd name="connsiteY10" fmla="*/ 9086 h 3762531"/>
              <a:gd name="connsiteX11" fmla="*/ 2671826 w 3867971"/>
              <a:gd name="connsiteY11" fmla="*/ 53691 h 3762531"/>
              <a:gd name="connsiteX12" fmla="*/ 2961757 w 3867971"/>
              <a:gd name="connsiteY12" fmla="*/ 365925 h 3762531"/>
              <a:gd name="connsiteX13" fmla="*/ 2816791 w 3867971"/>
              <a:gd name="connsiteY13" fmla="*/ 901184 h 3762531"/>
              <a:gd name="connsiteX14" fmla="*/ 2682977 w 3867971"/>
              <a:gd name="connsiteY14" fmla="*/ 1280325 h 3762531"/>
              <a:gd name="connsiteX15" fmla="*/ 2616069 w 3867971"/>
              <a:gd name="connsiteY15" fmla="*/ 1815584 h 3762531"/>
              <a:gd name="connsiteX16" fmla="*/ 2950606 w 3867971"/>
              <a:gd name="connsiteY16" fmla="*/ 1849038 h 3762531"/>
              <a:gd name="connsiteX17" fmla="*/ 3318596 w 3867971"/>
              <a:gd name="connsiteY17" fmla="*/ 1748677 h 3762531"/>
              <a:gd name="connsiteX18" fmla="*/ 3731191 w 3867971"/>
              <a:gd name="connsiteY18" fmla="*/ 1815584 h 3762531"/>
              <a:gd name="connsiteX19" fmla="*/ 3831552 w 3867971"/>
              <a:gd name="connsiteY19" fmla="*/ 2138969 h 3762531"/>
              <a:gd name="connsiteX20" fmla="*/ 3865006 w 3867971"/>
              <a:gd name="connsiteY20" fmla="*/ 2640774 h 3762531"/>
              <a:gd name="connsiteX21" fmla="*/ 3764645 w 3867971"/>
              <a:gd name="connsiteY21" fmla="*/ 3031067 h 3762531"/>
              <a:gd name="connsiteX22" fmla="*/ 3229387 w 3867971"/>
              <a:gd name="connsiteY22" fmla="*/ 3176033 h 3762531"/>
              <a:gd name="connsiteX23" fmla="*/ 2738733 w 3867971"/>
              <a:gd name="connsiteY23" fmla="*/ 3053369 h 3762531"/>
              <a:gd name="connsiteX24" fmla="*/ 2426499 w 3867971"/>
              <a:gd name="connsiteY24" fmla="*/ 2941857 h 3762531"/>
              <a:gd name="connsiteX25" fmla="*/ 2326138 w 3867971"/>
              <a:gd name="connsiteY25" fmla="*/ 3086823 h 3762531"/>
              <a:gd name="connsiteX26" fmla="*/ 2303835 w 3867971"/>
              <a:gd name="connsiteY26" fmla="*/ 3465964 h 3762531"/>
              <a:gd name="connsiteX27" fmla="*/ 2080811 w 3867971"/>
              <a:gd name="connsiteY27" fmla="*/ 3722442 h 3762531"/>
              <a:gd name="connsiteX28" fmla="*/ 1456343 w 3867971"/>
              <a:gd name="connsiteY28" fmla="*/ 3722442 h 3762531"/>
              <a:gd name="connsiteX29" fmla="*/ 1166411 w 3867971"/>
              <a:gd name="connsiteY29" fmla="*/ 3343301 h 3762531"/>
              <a:gd name="connsiteX30" fmla="*/ 1222167 w 3867971"/>
              <a:gd name="connsiteY30" fmla="*/ 2830345 h 3762531"/>
              <a:gd name="connsiteX31" fmla="*/ 1211016 w 3867971"/>
              <a:gd name="connsiteY31" fmla="*/ 2585018 h 3762531"/>
              <a:gd name="connsiteX32" fmla="*/ 1021445 w 3867971"/>
              <a:gd name="connsiteY32" fmla="*/ 2529262 h 3762531"/>
              <a:gd name="connsiteX33" fmla="*/ 731513 w 3867971"/>
              <a:gd name="connsiteY33" fmla="*/ 2808042 h 3762531"/>
              <a:gd name="connsiteX34" fmla="*/ 252011 w 3867971"/>
              <a:gd name="connsiteY34" fmla="*/ 2752286 h 3762531"/>
              <a:gd name="connsiteX35" fmla="*/ 84743 w 3867971"/>
              <a:gd name="connsiteY35" fmla="*/ 2272784 h 3762531"/>
              <a:gd name="connsiteX36" fmla="*/ 17835 w 3867971"/>
              <a:gd name="connsiteY36" fmla="*/ 1503350 h 3762531"/>
              <a:gd name="connsiteX37" fmla="*/ 408128 w 3867971"/>
              <a:gd name="connsiteY37" fmla="*/ 1246872 h 3762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867971" h="3762531">
                <a:moveTo>
                  <a:pt x="408128" y="1246872"/>
                </a:moveTo>
                <a:cubicBezTo>
                  <a:pt x="528933" y="1207843"/>
                  <a:pt x="657172" y="1289618"/>
                  <a:pt x="742665" y="1269174"/>
                </a:cubicBezTo>
                <a:cubicBezTo>
                  <a:pt x="828158" y="1248730"/>
                  <a:pt x="906216" y="1218993"/>
                  <a:pt x="921084" y="1124208"/>
                </a:cubicBezTo>
                <a:cubicBezTo>
                  <a:pt x="935952" y="1029423"/>
                  <a:pt x="843025" y="843569"/>
                  <a:pt x="831874" y="700462"/>
                </a:cubicBezTo>
                <a:cubicBezTo>
                  <a:pt x="820723" y="557355"/>
                  <a:pt x="787270" y="351057"/>
                  <a:pt x="854177" y="265564"/>
                </a:cubicBezTo>
                <a:cubicBezTo>
                  <a:pt x="921084" y="180071"/>
                  <a:pt x="1138533" y="129891"/>
                  <a:pt x="1233318" y="187506"/>
                </a:cubicBezTo>
                <a:cubicBezTo>
                  <a:pt x="1328103" y="245121"/>
                  <a:pt x="1329962" y="523901"/>
                  <a:pt x="1422889" y="611252"/>
                </a:cubicBezTo>
                <a:cubicBezTo>
                  <a:pt x="1515816" y="698603"/>
                  <a:pt x="1683084" y="745067"/>
                  <a:pt x="1790879" y="711613"/>
                </a:cubicBezTo>
                <a:cubicBezTo>
                  <a:pt x="1898674" y="678159"/>
                  <a:pt x="1993460" y="503457"/>
                  <a:pt x="2069660" y="410530"/>
                </a:cubicBezTo>
                <a:cubicBezTo>
                  <a:pt x="2145860" y="317603"/>
                  <a:pt x="2186747" y="220959"/>
                  <a:pt x="2248079" y="154052"/>
                </a:cubicBezTo>
                <a:cubicBezTo>
                  <a:pt x="2309411" y="87145"/>
                  <a:pt x="2367026" y="25813"/>
                  <a:pt x="2437650" y="9086"/>
                </a:cubicBezTo>
                <a:cubicBezTo>
                  <a:pt x="2508274" y="-7641"/>
                  <a:pt x="2584475" y="-5782"/>
                  <a:pt x="2671826" y="53691"/>
                </a:cubicBezTo>
                <a:cubicBezTo>
                  <a:pt x="2759177" y="113164"/>
                  <a:pt x="2937596" y="224676"/>
                  <a:pt x="2961757" y="365925"/>
                </a:cubicBezTo>
                <a:cubicBezTo>
                  <a:pt x="2985918" y="507174"/>
                  <a:pt x="2863254" y="748784"/>
                  <a:pt x="2816791" y="901184"/>
                </a:cubicBezTo>
                <a:cubicBezTo>
                  <a:pt x="2770328" y="1053584"/>
                  <a:pt x="2716431" y="1127925"/>
                  <a:pt x="2682977" y="1280325"/>
                </a:cubicBezTo>
                <a:cubicBezTo>
                  <a:pt x="2649523" y="1432725"/>
                  <a:pt x="2571464" y="1720799"/>
                  <a:pt x="2616069" y="1815584"/>
                </a:cubicBezTo>
                <a:cubicBezTo>
                  <a:pt x="2660674" y="1910370"/>
                  <a:pt x="2833518" y="1860189"/>
                  <a:pt x="2950606" y="1849038"/>
                </a:cubicBezTo>
                <a:cubicBezTo>
                  <a:pt x="3067694" y="1837887"/>
                  <a:pt x="3188499" y="1754253"/>
                  <a:pt x="3318596" y="1748677"/>
                </a:cubicBezTo>
                <a:cubicBezTo>
                  <a:pt x="3448694" y="1743101"/>
                  <a:pt x="3645698" y="1750535"/>
                  <a:pt x="3731191" y="1815584"/>
                </a:cubicBezTo>
                <a:cubicBezTo>
                  <a:pt x="3816684" y="1880633"/>
                  <a:pt x="3809250" y="2001437"/>
                  <a:pt x="3831552" y="2138969"/>
                </a:cubicBezTo>
                <a:cubicBezTo>
                  <a:pt x="3853854" y="2276501"/>
                  <a:pt x="3876157" y="2492091"/>
                  <a:pt x="3865006" y="2640774"/>
                </a:cubicBezTo>
                <a:cubicBezTo>
                  <a:pt x="3853855" y="2789457"/>
                  <a:pt x="3870581" y="2941857"/>
                  <a:pt x="3764645" y="3031067"/>
                </a:cubicBezTo>
                <a:cubicBezTo>
                  <a:pt x="3658709" y="3120277"/>
                  <a:pt x="3400372" y="3172316"/>
                  <a:pt x="3229387" y="3176033"/>
                </a:cubicBezTo>
                <a:cubicBezTo>
                  <a:pt x="3058402" y="3179750"/>
                  <a:pt x="2872548" y="3092398"/>
                  <a:pt x="2738733" y="3053369"/>
                </a:cubicBezTo>
                <a:cubicBezTo>
                  <a:pt x="2604918" y="3014340"/>
                  <a:pt x="2495265" y="2936281"/>
                  <a:pt x="2426499" y="2941857"/>
                </a:cubicBezTo>
                <a:cubicBezTo>
                  <a:pt x="2357733" y="2947433"/>
                  <a:pt x="2346582" y="2999472"/>
                  <a:pt x="2326138" y="3086823"/>
                </a:cubicBezTo>
                <a:cubicBezTo>
                  <a:pt x="2305694" y="3174174"/>
                  <a:pt x="2344723" y="3360028"/>
                  <a:pt x="2303835" y="3465964"/>
                </a:cubicBezTo>
                <a:cubicBezTo>
                  <a:pt x="2262947" y="3571901"/>
                  <a:pt x="2222060" y="3679696"/>
                  <a:pt x="2080811" y="3722442"/>
                </a:cubicBezTo>
                <a:cubicBezTo>
                  <a:pt x="1939562" y="3765188"/>
                  <a:pt x="1608743" y="3785632"/>
                  <a:pt x="1456343" y="3722442"/>
                </a:cubicBezTo>
                <a:cubicBezTo>
                  <a:pt x="1303943" y="3659252"/>
                  <a:pt x="1205440" y="3491984"/>
                  <a:pt x="1166411" y="3343301"/>
                </a:cubicBezTo>
                <a:cubicBezTo>
                  <a:pt x="1127382" y="3194618"/>
                  <a:pt x="1214733" y="2956725"/>
                  <a:pt x="1222167" y="2830345"/>
                </a:cubicBezTo>
                <a:cubicBezTo>
                  <a:pt x="1229601" y="2703965"/>
                  <a:pt x="1244470" y="2635198"/>
                  <a:pt x="1211016" y="2585018"/>
                </a:cubicBezTo>
                <a:cubicBezTo>
                  <a:pt x="1177562" y="2534838"/>
                  <a:pt x="1101362" y="2492091"/>
                  <a:pt x="1021445" y="2529262"/>
                </a:cubicBezTo>
                <a:cubicBezTo>
                  <a:pt x="941528" y="2566433"/>
                  <a:pt x="859752" y="2770871"/>
                  <a:pt x="731513" y="2808042"/>
                </a:cubicBezTo>
                <a:cubicBezTo>
                  <a:pt x="603274" y="2845213"/>
                  <a:pt x="359806" y="2841496"/>
                  <a:pt x="252011" y="2752286"/>
                </a:cubicBezTo>
                <a:cubicBezTo>
                  <a:pt x="144216" y="2663076"/>
                  <a:pt x="123772" y="2480940"/>
                  <a:pt x="84743" y="2272784"/>
                </a:cubicBezTo>
                <a:cubicBezTo>
                  <a:pt x="45714" y="2064628"/>
                  <a:pt x="-36063" y="1668760"/>
                  <a:pt x="17835" y="1503350"/>
                </a:cubicBezTo>
                <a:cubicBezTo>
                  <a:pt x="71732" y="1337940"/>
                  <a:pt x="287323" y="1285901"/>
                  <a:pt x="408128" y="1246872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16927" y="1185003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10095" y="2839361"/>
            <a:ext cx="17842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33609" y="2747921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51408" y="2356300"/>
            <a:ext cx="17842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91630" y="2159556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22819" y="3908976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79425" y="2930801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8869" y="2287004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74858" y="3022241"/>
            <a:ext cx="3657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91775" y="3401643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544335" y="1549537"/>
            <a:ext cx="3657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598151" y="2539180"/>
            <a:ext cx="1371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092868" y="2747921"/>
            <a:ext cx="1371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055" y="3908976"/>
            <a:ext cx="1371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87736" y="2819791"/>
            <a:ext cx="365760" cy="1371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04856" y="3515943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910095" y="1018925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97195" y="1773593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01925" y="2171719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85569" y="3264483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08595" y="1488177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242326" y="2263029"/>
            <a:ext cx="17842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83639" y="1779968"/>
            <a:ext cx="17842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07089" y="2445909"/>
            <a:ext cx="3657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876566" y="973205"/>
            <a:ext cx="3657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30382" y="1962848"/>
            <a:ext cx="1371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19967" y="2243459"/>
            <a:ext cx="365760" cy="1371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3780263" y="582543"/>
            <a:ext cx="2642839" cy="821313"/>
          </a:xfrm>
          <a:custGeom>
            <a:avLst/>
            <a:gdLst>
              <a:gd name="connsiteX0" fmla="*/ 0 w 2308303"/>
              <a:gd name="connsiteY0" fmla="*/ 789057 h 789057"/>
              <a:gd name="connsiteX1" fmla="*/ 1048215 w 2308303"/>
              <a:gd name="connsiteY1" fmla="*/ 8472 h 789057"/>
              <a:gd name="connsiteX2" fmla="*/ 2308303 w 2308303"/>
              <a:gd name="connsiteY2" fmla="*/ 443369 h 78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8303" h="789057">
                <a:moveTo>
                  <a:pt x="0" y="789057"/>
                </a:moveTo>
                <a:cubicBezTo>
                  <a:pt x="331749" y="427572"/>
                  <a:pt x="663498" y="66087"/>
                  <a:pt x="1048215" y="8472"/>
                </a:cubicBezTo>
                <a:cubicBezTo>
                  <a:pt x="1432932" y="-49143"/>
                  <a:pt x="1870617" y="197113"/>
                  <a:pt x="2308303" y="443369"/>
                </a:cubicBezTo>
              </a:path>
            </a:pathLst>
          </a:custGeom>
          <a:noFill/>
          <a:ln w="635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rot="10245067">
            <a:off x="4327777" y="3498319"/>
            <a:ext cx="2642839" cy="821313"/>
          </a:xfrm>
          <a:custGeom>
            <a:avLst/>
            <a:gdLst>
              <a:gd name="connsiteX0" fmla="*/ 0 w 2308303"/>
              <a:gd name="connsiteY0" fmla="*/ 789057 h 789057"/>
              <a:gd name="connsiteX1" fmla="*/ 1048215 w 2308303"/>
              <a:gd name="connsiteY1" fmla="*/ 8472 h 789057"/>
              <a:gd name="connsiteX2" fmla="*/ 2308303 w 2308303"/>
              <a:gd name="connsiteY2" fmla="*/ 443369 h 78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8303" h="789057">
                <a:moveTo>
                  <a:pt x="0" y="789057"/>
                </a:moveTo>
                <a:cubicBezTo>
                  <a:pt x="331749" y="427572"/>
                  <a:pt x="663498" y="66087"/>
                  <a:pt x="1048215" y="8472"/>
                </a:cubicBezTo>
                <a:cubicBezTo>
                  <a:pt x="1432932" y="-49143"/>
                  <a:pt x="1870617" y="197113"/>
                  <a:pt x="2308303" y="443369"/>
                </a:cubicBezTo>
              </a:path>
            </a:pathLst>
          </a:custGeom>
          <a:noFill/>
          <a:ln w="63500">
            <a:solidFill>
              <a:schemeClr val="bg1">
                <a:lumMod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5103" y="423248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Population</a:t>
            </a:r>
            <a:endParaRPr lang="en-US" sz="2400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7242326" y="30336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Sample</a:t>
            </a:r>
            <a:endParaRPr lang="en-US" sz="2400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4387752" y="853535"/>
            <a:ext cx="161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113889" y="3722524"/>
            <a:ext cx="10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Inference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76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72000" y="1031446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839775" y="3796589"/>
            <a:ext cx="54827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106778" y="1441093"/>
            <a:ext cx="2057400" cy="2057400"/>
            <a:chOff x="2106778" y="1441093"/>
            <a:chExt cx="2057400" cy="2057400"/>
          </a:xfrm>
        </p:grpSpPr>
        <p:sp>
          <p:nvSpPr>
            <p:cNvPr id="4" name="Oval 3"/>
            <p:cNvSpPr/>
            <p:nvPr/>
          </p:nvSpPr>
          <p:spPr>
            <a:xfrm>
              <a:off x="2106778" y="1441093"/>
              <a:ext cx="2057400" cy="20574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449678" y="1783993"/>
              <a:ext cx="1371600" cy="13716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906878" y="2241193"/>
              <a:ext cx="457200" cy="457200"/>
            </a:xfrm>
            <a:prstGeom prst="ellipse">
              <a:avLst/>
            </a:prstGeom>
            <a:solidFill>
              <a:srgbClr val="0070C0"/>
            </a:solidFill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79823" y="1441093"/>
            <a:ext cx="2057400" cy="2057400"/>
            <a:chOff x="2106778" y="1441093"/>
            <a:chExt cx="2057400" cy="2057400"/>
          </a:xfrm>
        </p:grpSpPr>
        <p:sp>
          <p:nvSpPr>
            <p:cNvPr id="13" name="Oval 12"/>
            <p:cNvSpPr/>
            <p:nvPr/>
          </p:nvSpPr>
          <p:spPr>
            <a:xfrm>
              <a:off x="2106778" y="1441093"/>
              <a:ext cx="2057400" cy="20574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49678" y="1783993"/>
              <a:ext cx="1371600" cy="13716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906878" y="2241193"/>
              <a:ext cx="457200" cy="457200"/>
            </a:xfrm>
            <a:prstGeom prst="ellipse">
              <a:avLst/>
            </a:prstGeom>
            <a:solidFill>
              <a:srgbClr val="0070C0"/>
            </a:solidFill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06778" y="4094686"/>
            <a:ext cx="2057400" cy="2057400"/>
            <a:chOff x="2106778" y="1441093"/>
            <a:chExt cx="2057400" cy="2057400"/>
          </a:xfrm>
        </p:grpSpPr>
        <p:sp>
          <p:nvSpPr>
            <p:cNvPr id="17" name="Oval 16"/>
            <p:cNvSpPr/>
            <p:nvPr/>
          </p:nvSpPr>
          <p:spPr>
            <a:xfrm>
              <a:off x="2106778" y="1441093"/>
              <a:ext cx="2057400" cy="20574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449678" y="1783993"/>
              <a:ext cx="1371600" cy="13716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06878" y="2241193"/>
              <a:ext cx="457200" cy="457200"/>
            </a:xfrm>
            <a:prstGeom prst="ellipse">
              <a:avLst/>
            </a:prstGeom>
            <a:solidFill>
              <a:srgbClr val="0070C0"/>
            </a:solidFill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79823" y="4094686"/>
            <a:ext cx="2057400" cy="2057400"/>
            <a:chOff x="2106778" y="1441093"/>
            <a:chExt cx="2057400" cy="2057400"/>
          </a:xfrm>
        </p:grpSpPr>
        <p:sp>
          <p:nvSpPr>
            <p:cNvPr id="21" name="Oval 20"/>
            <p:cNvSpPr/>
            <p:nvPr/>
          </p:nvSpPr>
          <p:spPr>
            <a:xfrm>
              <a:off x="2106778" y="1441093"/>
              <a:ext cx="2057400" cy="20574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449678" y="1783993"/>
              <a:ext cx="1371600" cy="13716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906878" y="2241193"/>
              <a:ext cx="457200" cy="457200"/>
            </a:xfrm>
            <a:prstGeom prst="ellipse">
              <a:avLst/>
            </a:prstGeom>
            <a:solidFill>
              <a:srgbClr val="0070C0"/>
            </a:solidFill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Multiply 23"/>
          <p:cNvSpPr/>
          <p:nvPr/>
        </p:nvSpPr>
        <p:spPr>
          <a:xfrm>
            <a:off x="2900172" y="260375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2920289" y="2067301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3258314" y="2540278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3074975" y="2479697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2757527" y="240761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3249778" y="235156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2913584" y="234406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3226003" y="2093587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3058060" y="220751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2754478" y="215935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411658" y="501466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Unbiased</a:t>
            </a:r>
            <a:endParaRPr lang="en-US" sz="2800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5437693" y="501466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Biased</a:t>
            </a:r>
            <a:endParaRPr lang="en-US" sz="2800" u="sng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190557" y="4861775"/>
            <a:ext cx="2380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High Variability</a:t>
            </a:r>
            <a:endParaRPr lang="en-US" sz="2800" u="sng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224925" y="2204254"/>
            <a:ext cx="2311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Low Variability</a:t>
            </a:r>
            <a:endParaRPr lang="en-US" sz="2800" u="sng" dirty="0"/>
          </a:p>
        </p:txBody>
      </p:sp>
      <p:sp>
        <p:nvSpPr>
          <p:cNvPr id="38" name="Multiply 37"/>
          <p:cNvSpPr/>
          <p:nvPr/>
        </p:nvSpPr>
        <p:spPr>
          <a:xfrm>
            <a:off x="6515799" y="193219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6535916" y="139574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6873941" y="186872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6690602" y="1808139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6373154" y="173605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6865405" y="1680006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6529211" y="1672505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6841630" y="1422029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6673687" y="153595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370105" y="1487795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2878486" y="464409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2597202" y="4323286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3352496" y="5376701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2825802" y="5343915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2421715" y="549342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3866846" y="5212469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3122326" y="567494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3543298" y="4438811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3364078" y="485060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2358237" y="485120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5222243" y="523282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4940959" y="4912015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5696253" y="596543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5169559" y="593264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4765472" y="6082149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6210603" y="5801198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5466083" y="626367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5887055" y="502754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5707835" y="5439331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4701994" y="543993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568984" y="256032"/>
            <a:ext cx="0" cy="480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64386" y="256032"/>
            <a:ext cx="270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Observational Study</a:t>
            </a:r>
            <a:endParaRPr lang="en-US" sz="24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5521358" y="256031"/>
            <a:ext cx="3000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Controlled Experiment</a:t>
            </a:r>
            <a:endParaRPr lang="en-US" sz="2400" u="sng" dirty="0"/>
          </a:p>
        </p:txBody>
      </p:sp>
      <p:grpSp>
        <p:nvGrpSpPr>
          <p:cNvPr id="49" name="Group 48"/>
          <p:cNvGrpSpPr/>
          <p:nvPr/>
        </p:nvGrpSpPr>
        <p:grpSpPr>
          <a:xfrm>
            <a:off x="1534110" y="5365992"/>
            <a:ext cx="6069748" cy="1281005"/>
            <a:chOff x="1504056" y="5430194"/>
            <a:chExt cx="6069748" cy="1281005"/>
          </a:xfrm>
        </p:grpSpPr>
        <p:pic>
          <p:nvPicPr>
            <p:cNvPr id="4" name="Picture 3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1703" y="5518006"/>
              <a:ext cx="343754" cy="455373"/>
            </a:xfrm>
            <a:prstGeom prst="rect">
              <a:avLst/>
            </a:prstGeom>
          </p:spPr>
        </p:pic>
        <p:pic>
          <p:nvPicPr>
            <p:cNvPr id="5" name="Picture 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558" y="6193976"/>
              <a:ext cx="330044" cy="43721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54972" y="5561027"/>
              <a:ext cx="2405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Gentle Bedside Manner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54972" y="6227916"/>
              <a:ext cx="2217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Poor Bedside Manner</a:t>
              </a:r>
              <a:endParaRPr lang="en-US" dirty="0"/>
            </a:p>
          </p:txBody>
        </p:sp>
        <p:pic>
          <p:nvPicPr>
            <p:cNvPr id="35" name="Picture 34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408" y="5516179"/>
              <a:ext cx="457200" cy="45720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5701625" y="5560113"/>
              <a:ext cx="1548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Kangaroo Care</a:t>
              </a:r>
              <a:endParaRPr lang="en-US" dirty="0"/>
            </a:p>
          </p:txBody>
        </p:sp>
        <p:pic>
          <p:nvPicPr>
            <p:cNvPr id="41" name="Picture 40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408" y="6183982"/>
              <a:ext cx="457200" cy="457200"/>
            </a:xfrm>
            <a:prstGeom prst="rect">
              <a:avLst/>
            </a:prstGeom>
          </p:spPr>
        </p:pic>
        <p:sp>
          <p:nvSpPr>
            <p:cNvPr id="42" name="Oval 41"/>
            <p:cNvSpPr/>
            <p:nvPr/>
          </p:nvSpPr>
          <p:spPr>
            <a:xfrm>
              <a:off x="5000750" y="6183982"/>
              <a:ext cx="460858" cy="4572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42" idx="1"/>
              <a:endCxn id="42" idx="5"/>
            </p:cNvCxnSpPr>
            <p:nvPr/>
          </p:nvCxnSpPr>
          <p:spPr>
            <a:xfrm>
              <a:off x="5068241" y="6250937"/>
              <a:ext cx="325876" cy="32329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701625" y="6227916"/>
              <a:ext cx="1872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Kangaroo Care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04056" y="5430194"/>
              <a:ext cx="6069748" cy="12810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311258" y="972669"/>
            <a:ext cx="465199" cy="672611"/>
            <a:chOff x="2745119" y="2127885"/>
            <a:chExt cx="465199" cy="672611"/>
          </a:xfrm>
        </p:grpSpPr>
        <p:pic>
          <p:nvPicPr>
            <p:cNvPr id="16" name="Picture 15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56" name="Picture 55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7733496" y="2488748"/>
            <a:ext cx="466802" cy="689307"/>
            <a:chOff x="3388011" y="2581137"/>
            <a:chExt cx="466802" cy="689307"/>
          </a:xfrm>
        </p:grpSpPr>
        <p:pic>
          <p:nvPicPr>
            <p:cNvPr id="74" name="Picture 73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60" name="Group 59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57" name="Picture 5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58" name="Oval 5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Group 76"/>
          <p:cNvGrpSpPr/>
          <p:nvPr/>
        </p:nvGrpSpPr>
        <p:grpSpPr>
          <a:xfrm>
            <a:off x="5438964" y="1881332"/>
            <a:ext cx="460858" cy="684124"/>
            <a:chOff x="2742025" y="3714306"/>
            <a:chExt cx="460858" cy="684124"/>
          </a:xfrm>
        </p:grpSpPr>
        <p:pic>
          <p:nvPicPr>
            <p:cNvPr id="31" name="Picture 3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69" name="Group 68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70" name="Picture 69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71" name="Oval 70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>
                <a:stCxn id="71" idx="1"/>
                <a:endCxn id="71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/>
          <p:cNvGrpSpPr/>
          <p:nvPr/>
        </p:nvGrpSpPr>
        <p:grpSpPr>
          <a:xfrm>
            <a:off x="7485940" y="3425641"/>
            <a:ext cx="460858" cy="692120"/>
            <a:chOff x="3540106" y="4221759"/>
            <a:chExt cx="460858" cy="692120"/>
          </a:xfrm>
        </p:grpSpPr>
        <p:pic>
          <p:nvPicPr>
            <p:cNvPr id="54" name="Picture 53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73" name="Picture 72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  <p:grpSp>
        <p:nvGrpSpPr>
          <p:cNvPr id="79" name="Group 78"/>
          <p:cNvGrpSpPr/>
          <p:nvPr/>
        </p:nvGrpSpPr>
        <p:grpSpPr>
          <a:xfrm>
            <a:off x="577178" y="998140"/>
            <a:ext cx="465199" cy="672611"/>
            <a:chOff x="2745119" y="2127885"/>
            <a:chExt cx="465199" cy="672611"/>
          </a:xfrm>
        </p:grpSpPr>
        <p:pic>
          <p:nvPicPr>
            <p:cNvPr id="80" name="Picture 79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81" name="Picture 80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1738247" y="2124772"/>
            <a:ext cx="465199" cy="672611"/>
            <a:chOff x="2745119" y="2127885"/>
            <a:chExt cx="465199" cy="672611"/>
          </a:xfrm>
        </p:grpSpPr>
        <p:pic>
          <p:nvPicPr>
            <p:cNvPr id="83" name="Picture 8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84" name="Picture 83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88" name="Group 87"/>
          <p:cNvGrpSpPr/>
          <p:nvPr/>
        </p:nvGrpSpPr>
        <p:grpSpPr>
          <a:xfrm>
            <a:off x="3293759" y="1215433"/>
            <a:ext cx="465199" cy="672611"/>
            <a:chOff x="2745119" y="2127885"/>
            <a:chExt cx="465199" cy="672611"/>
          </a:xfrm>
        </p:grpSpPr>
        <p:pic>
          <p:nvPicPr>
            <p:cNvPr id="89" name="Picture 8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90" name="Picture 89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731786" y="3342733"/>
            <a:ext cx="465199" cy="672611"/>
            <a:chOff x="2745119" y="2127885"/>
            <a:chExt cx="465199" cy="672611"/>
          </a:xfrm>
        </p:grpSpPr>
        <p:pic>
          <p:nvPicPr>
            <p:cNvPr id="92" name="Picture 91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93" name="Picture 92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94" name="Group 93"/>
          <p:cNvGrpSpPr/>
          <p:nvPr/>
        </p:nvGrpSpPr>
        <p:grpSpPr>
          <a:xfrm>
            <a:off x="2366168" y="3912541"/>
            <a:ext cx="465199" cy="672611"/>
            <a:chOff x="2745119" y="2127885"/>
            <a:chExt cx="465199" cy="672611"/>
          </a:xfrm>
        </p:grpSpPr>
        <p:pic>
          <p:nvPicPr>
            <p:cNvPr id="95" name="Picture 9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96" name="Picture 95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97" name="Group 96"/>
          <p:cNvGrpSpPr/>
          <p:nvPr/>
        </p:nvGrpSpPr>
        <p:grpSpPr>
          <a:xfrm>
            <a:off x="3308522" y="4135656"/>
            <a:ext cx="465199" cy="672611"/>
            <a:chOff x="2745119" y="2127885"/>
            <a:chExt cx="465199" cy="672611"/>
          </a:xfrm>
        </p:grpSpPr>
        <p:pic>
          <p:nvPicPr>
            <p:cNvPr id="98" name="Picture 97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99" name="Picture 98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00" name="Group 99"/>
          <p:cNvGrpSpPr/>
          <p:nvPr/>
        </p:nvGrpSpPr>
        <p:grpSpPr>
          <a:xfrm>
            <a:off x="2313430" y="968827"/>
            <a:ext cx="465199" cy="672611"/>
            <a:chOff x="2745119" y="2127885"/>
            <a:chExt cx="465199" cy="672611"/>
          </a:xfrm>
        </p:grpSpPr>
        <p:pic>
          <p:nvPicPr>
            <p:cNvPr id="101" name="Picture 10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02" name="Picture 101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03" name="Group 102"/>
          <p:cNvGrpSpPr/>
          <p:nvPr/>
        </p:nvGrpSpPr>
        <p:grpSpPr>
          <a:xfrm>
            <a:off x="1797079" y="3159920"/>
            <a:ext cx="465199" cy="672611"/>
            <a:chOff x="2745119" y="2127885"/>
            <a:chExt cx="465199" cy="672611"/>
          </a:xfrm>
        </p:grpSpPr>
        <p:pic>
          <p:nvPicPr>
            <p:cNvPr id="104" name="Picture 103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05" name="Picture 104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323598" y="4124427"/>
            <a:ext cx="465199" cy="672611"/>
            <a:chOff x="2745119" y="2127885"/>
            <a:chExt cx="465199" cy="672611"/>
          </a:xfrm>
        </p:grpSpPr>
        <p:pic>
          <p:nvPicPr>
            <p:cNvPr id="107" name="Picture 10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08" name="Picture 107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09" name="Group 108"/>
          <p:cNvGrpSpPr/>
          <p:nvPr/>
        </p:nvGrpSpPr>
        <p:grpSpPr>
          <a:xfrm>
            <a:off x="347774" y="2246143"/>
            <a:ext cx="465199" cy="672611"/>
            <a:chOff x="2745119" y="2127885"/>
            <a:chExt cx="465199" cy="672611"/>
          </a:xfrm>
        </p:grpSpPr>
        <p:pic>
          <p:nvPicPr>
            <p:cNvPr id="110" name="Picture 109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11" name="Picture 110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3860120" y="2013396"/>
            <a:ext cx="465199" cy="672611"/>
            <a:chOff x="2745119" y="2127885"/>
            <a:chExt cx="465199" cy="672611"/>
          </a:xfrm>
        </p:grpSpPr>
        <p:pic>
          <p:nvPicPr>
            <p:cNvPr id="113" name="Picture 11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14" name="Picture 113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3128720" y="2280252"/>
            <a:ext cx="466802" cy="689307"/>
            <a:chOff x="3388011" y="2581137"/>
            <a:chExt cx="466802" cy="689307"/>
          </a:xfrm>
        </p:grpSpPr>
        <p:pic>
          <p:nvPicPr>
            <p:cNvPr id="119" name="Picture 11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20" name="Group 119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21" name="Picture 120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2" name="Oval 121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>
                <a:stCxn id="122" idx="1"/>
                <a:endCxn id="122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4" name="Group 123"/>
          <p:cNvGrpSpPr/>
          <p:nvPr/>
        </p:nvGrpSpPr>
        <p:grpSpPr>
          <a:xfrm>
            <a:off x="3769129" y="3342733"/>
            <a:ext cx="466802" cy="689307"/>
            <a:chOff x="3388011" y="2581137"/>
            <a:chExt cx="466802" cy="689307"/>
          </a:xfrm>
        </p:grpSpPr>
        <p:pic>
          <p:nvPicPr>
            <p:cNvPr id="125" name="Picture 12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26" name="Group 125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27" name="Picture 12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8" name="Oval 12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Connector 128"/>
              <p:cNvCxnSpPr>
                <a:stCxn id="128" idx="1"/>
                <a:endCxn id="12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Group 129"/>
          <p:cNvGrpSpPr/>
          <p:nvPr/>
        </p:nvGrpSpPr>
        <p:grpSpPr>
          <a:xfrm>
            <a:off x="921407" y="1764727"/>
            <a:ext cx="460858" cy="684124"/>
            <a:chOff x="2742025" y="3714306"/>
            <a:chExt cx="460858" cy="684124"/>
          </a:xfrm>
        </p:grpSpPr>
        <p:pic>
          <p:nvPicPr>
            <p:cNvPr id="131" name="Picture 13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32" name="Group 131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33" name="Picture 132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34" name="Oval 133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Straight Connector 134"/>
              <p:cNvCxnSpPr>
                <a:stCxn id="134" idx="1"/>
                <a:endCxn id="134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6" name="Group 135"/>
          <p:cNvGrpSpPr/>
          <p:nvPr/>
        </p:nvGrpSpPr>
        <p:grpSpPr>
          <a:xfrm>
            <a:off x="1522508" y="1198243"/>
            <a:ext cx="460858" cy="684124"/>
            <a:chOff x="2742025" y="3714306"/>
            <a:chExt cx="460858" cy="684124"/>
          </a:xfrm>
        </p:grpSpPr>
        <p:pic>
          <p:nvPicPr>
            <p:cNvPr id="137" name="Picture 13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38" name="Group 137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39" name="Picture 138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40" name="Oval 139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/>
              <p:cNvCxnSpPr>
                <a:stCxn id="140" idx="1"/>
                <a:endCxn id="140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2" name="Group 141"/>
          <p:cNvGrpSpPr/>
          <p:nvPr/>
        </p:nvGrpSpPr>
        <p:grpSpPr>
          <a:xfrm>
            <a:off x="2375593" y="2568783"/>
            <a:ext cx="460858" cy="684124"/>
            <a:chOff x="2742025" y="3714306"/>
            <a:chExt cx="460858" cy="684124"/>
          </a:xfrm>
        </p:grpSpPr>
        <p:pic>
          <p:nvPicPr>
            <p:cNvPr id="143" name="Picture 14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44" name="Group 143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45" name="Picture 144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46" name="Oval 145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6" idx="1"/>
                <a:endCxn id="146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665699" y="1725493"/>
            <a:ext cx="460858" cy="684124"/>
            <a:chOff x="2742025" y="3714306"/>
            <a:chExt cx="460858" cy="684124"/>
          </a:xfrm>
        </p:grpSpPr>
        <p:pic>
          <p:nvPicPr>
            <p:cNvPr id="149" name="Picture 14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50" name="Group 149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51" name="Picture 150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2" name="Oval 151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Straight Connector 152"/>
              <p:cNvCxnSpPr>
                <a:stCxn id="152" idx="1"/>
                <a:endCxn id="152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Group 153"/>
          <p:cNvGrpSpPr/>
          <p:nvPr/>
        </p:nvGrpSpPr>
        <p:grpSpPr>
          <a:xfrm>
            <a:off x="1331422" y="4124427"/>
            <a:ext cx="460858" cy="684124"/>
            <a:chOff x="2742025" y="3714306"/>
            <a:chExt cx="460858" cy="684124"/>
          </a:xfrm>
        </p:grpSpPr>
        <p:pic>
          <p:nvPicPr>
            <p:cNvPr id="155" name="Picture 15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56" name="Group 155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57" name="Picture 15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8" name="Oval 15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Connector 158"/>
              <p:cNvCxnSpPr>
                <a:stCxn id="158" idx="1"/>
                <a:endCxn id="15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0" name="Group 159"/>
          <p:cNvGrpSpPr/>
          <p:nvPr/>
        </p:nvGrpSpPr>
        <p:grpSpPr>
          <a:xfrm>
            <a:off x="1208749" y="2696162"/>
            <a:ext cx="460858" cy="684124"/>
            <a:chOff x="2742025" y="3714306"/>
            <a:chExt cx="460858" cy="684124"/>
          </a:xfrm>
        </p:grpSpPr>
        <p:pic>
          <p:nvPicPr>
            <p:cNvPr id="161" name="Picture 16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62" name="Group 161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63" name="Picture 162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64" name="Oval 163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5" name="Straight Connector 164"/>
              <p:cNvCxnSpPr>
                <a:stCxn id="164" idx="1"/>
                <a:endCxn id="164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6" name="Group 165"/>
          <p:cNvGrpSpPr/>
          <p:nvPr/>
        </p:nvGrpSpPr>
        <p:grpSpPr>
          <a:xfrm>
            <a:off x="2911884" y="3236075"/>
            <a:ext cx="460858" cy="692120"/>
            <a:chOff x="3540106" y="4221759"/>
            <a:chExt cx="460858" cy="692120"/>
          </a:xfrm>
        </p:grpSpPr>
        <p:pic>
          <p:nvPicPr>
            <p:cNvPr id="167" name="Picture 16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168" name="Picture 167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  <p:grpSp>
        <p:nvGrpSpPr>
          <p:cNvPr id="169" name="Group 168"/>
          <p:cNvGrpSpPr/>
          <p:nvPr/>
        </p:nvGrpSpPr>
        <p:grpSpPr>
          <a:xfrm>
            <a:off x="6814881" y="939567"/>
            <a:ext cx="465199" cy="672611"/>
            <a:chOff x="2745119" y="2127885"/>
            <a:chExt cx="465199" cy="672611"/>
          </a:xfrm>
        </p:grpSpPr>
        <p:pic>
          <p:nvPicPr>
            <p:cNvPr id="170" name="Picture 169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71" name="Picture 170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72" name="Group 171"/>
          <p:cNvGrpSpPr/>
          <p:nvPr/>
        </p:nvGrpSpPr>
        <p:grpSpPr>
          <a:xfrm>
            <a:off x="8416285" y="3358687"/>
            <a:ext cx="465199" cy="672611"/>
            <a:chOff x="2745119" y="2127885"/>
            <a:chExt cx="465199" cy="672611"/>
          </a:xfrm>
        </p:grpSpPr>
        <p:pic>
          <p:nvPicPr>
            <p:cNvPr id="173" name="Picture 17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74" name="Picture 173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75" name="Group 174"/>
          <p:cNvGrpSpPr/>
          <p:nvPr/>
        </p:nvGrpSpPr>
        <p:grpSpPr>
          <a:xfrm>
            <a:off x="4942273" y="4130808"/>
            <a:ext cx="465199" cy="672611"/>
            <a:chOff x="2745119" y="2127885"/>
            <a:chExt cx="465199" cy="672611"/>
          </a:xfrm>
        </p:grpSpPr>
        <p:pic>
          <p:nvPicPr>
            <p:cNvPr id="176" name="Picture 175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77" name="Picture 176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78" name="Group 177"/>
          <p:cNvGrpSpPr/>
          <p:nvPr/>
        </p:nvGrpSpPr>
        <p:grpSpPr>
          <a:xfrm>
            <a:off x="5280368" y="3411430"/>
            <a:ext cx="465199" cy="672611"/>
            <a:chOff x="2745119" y="2127885"/>
            <a:chExt cx="465199" cy="672611"/>
          </a:xfrm>
        </p:grpSpPr>
        <p:pic>
          <p:nvPicPr>
            <p:cNvPr id="179" name="Picture 17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80" name="Picture 179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81" name="Group 180"/>
          <p:cNvGrpSpPr/>
          <p:nvPr/>
        </p:nvGrpSpPr>
        <p:grpSpPr>
          <a:xfrm>
            <a:off x="8348307" y="2099611"/>
            <a:ext cx="465199" cy="672611"/>
            <a:chOff x="2745119" y="2127885"/>
            <a:chExt cx="465199" cy="672611"/>
          </a:xfrm>
        </p:grpSpPr>
        <p:pic>
          <p:nvPicPr>
            <p:cNvPr id="182" name="Picture 181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83" name="Picture 182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84" name="Group 183"/>
          <p:cNvGrpSpPr/>
          <p:nvPr/>
        </p:nvGrpSpPr>
        <p:grpSpPr>
          <a:xfrm>
            <a:off x="6362539" y="3240062"/>
            <a:ext cx="466802" cy="689307"/>
            <a:chOff x="3388011" y="2581137"/>
            <a:chExt cx="466802" cy="689307"/>
          </a:xfrm>
        </p:grpSpPr>
        <p:pic>
          <p:nvPicPr>
            <p:cNvPr id="185" name="Picture 18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86" name="Group 185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87" name="Picture 18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8" name="Oval 18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Straight Connector 188"/>
              <p:cNvCxnSpPr>
                <a:stCxn id="188" idx="1"/>
                <a:endCxn id="18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8016974" y="4160925"/>
            <a:ext cx="466802" cy="689307"/>
            <a:chOff x="3388011" y="2581137"/>
            <a:chExt cx="466802" cy="689307"/>
          </a:xfrm>
        </p:grpSpPr>
        <p:pic>
          <p:nvPicPr>
            <p:cNvPr id="191" name="Picture 19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92" name="Group 191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93" name="Picture 192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94" name="Oval 193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Straight Connector 194"/>
              <p:cNvCxnSpPr>
                <a:stCxn id="194" idx="1"/>
                <a:endCxn id="194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6" name="Group 195"/>
          <p:cNvGrpSpPr/>
          <p:nvPr/>
        </p:nvGrpSpPr>
        <p:grpSpPr>
          <a:xfrm>
            <a:off x="6949132" y="3990432"/>
            <a:ext cx="466802" cy="689307"/>
            <a:chOff x="3388011" y="2581137"/>
            <a:chExt cx="466802" cy="689307"/>
          </a:xfrm>
        </p:grpSpPr>
        <p:pic>
          <p:nvPicPr>
            <p:cNvPr id="197" name="Picture 19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98" name="Group 197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99" name="Picture 198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00" name="Oval 199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Connector 200"/>
              <p:cNvCxnSpPr>
                <a:stCxn id="200" idx="1"/>
                <a:endCxn id="200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2" name="Group 201"/>
          <p:cNvGrpSpPr/>
          <p:nvPr/>
        </p:nvGrpSpPr>
        <p:grpSpPr>
          <a:xfrm>
            <a:off x="4905234" y="2424652"/>
            <a:ext cx="466802" cy="689307"/>
            <a:chOff x="3388011" y="2581137"/>
            <a:chExt cx="466802" cy="689307"/>
          </a:xfrm>
        </p:grpSpPr>
        <p:pic>
          <p:nvPicPr>
            <p:cNvPr id="203" name="Picture 20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204" name="Group 203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205" name="Picture 204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06" name="Oval 205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7" name="Straight Connector 206"/>
              <p:cNvCxnSpPr>
                <a:stCxn id="206" idx="1"/>
                <a:endCxn id="206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8" name="Group 207"/>
          <p:cNvGrpSpPr/>
          <p:nvPr/>
        </p:nvGrpSpPr>
        <p:grpSpPr>
          <a:xfrm>
            <a:off x="6340933" y="2190681"/>
            <a:ext cx="466802" cy="689307"/>
            <a:chOff x="3388011" y="2581137"/>
            <a:chExt cx="466802" cy="689307"/>
          </a:xfrm>
        </p:grpSpPr>
        <p:pic>
          <p:nvPicPr>
            <p:cNvPr id="209" name="Picture 20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210" name="Group 209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211" name="Picture 210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12" name="Oval 211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Straight Connector 212"/>
              <p:cNvCxnSpPr>
                <a:stCxn id="212" idx="1"/>
                <a:endCxn id="212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4" name="Group 213"/>
          <p:cNvGrpSpPr/>
          <p:nvPr/>
        </p:nvGrpSpPr>
        <p:grpSpPr>
          <a:xfrm>
            <a:off x="7617663" y="1272565"/>
            <a:ext cx="466802" cy="689307"/>
            <a:chOff x="3388011" y="2581137"/>
            <a:chExt cx="466802" cy="689307"/>
          </a:xfrm>
        </p:grpSpPr>
        <p:pic>
          <p:nvPicPr>
            <p:cNvPr id="215" name="Picture 21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216" name="Group 215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217" name="Picture 21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18" name="Oval 21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9" name="Straight Connector 218"/>
              <p:cNvCxnSpPr>
                <a:stCxn id="218" idx="1"/>
                <a:endCxn id="21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>
            <a:off x="5805212" y="2913081"/>
            <a:ext cx="460858" cy="684124"/>
            <a:chOff x="2742025" y="3714306"/>
            <a:chExt cx="460858" cy="684124"/>
          </a:xfrm>
        </p:grpSpPr>
        <p:pic>
          <p:nvPicPr>
            <p:cNvPr id="221" name="Picture 22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222" name="Group 221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223" name="Picture 222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24" name="Oval 223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5" name="Straight Connector 224"/>
              <p:cNvCxnSpPr>
                <a:stCxn id="224" idx="1"/>
                <a:endCxn id="224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6" name="Group 225"/>
          <p:cNvGrpSpPr/>
          <p:nvPr/>
        </p:nvGrpSpPr>
        <p:grpSpPr>
          <a:xfrm>
            <a:off x="7124629" y="1864285"/>
            <a:ext cx="460858" cy="684124"/>
            <a:chOff x="2742025" y="3714306"/>
            <a:chExt cx="460858" cy="684124"/>
          </a:xfrm>
        </p:grpSpPr>
        <p:pic>
          <p:nvPicPr>
            <p:cNvPr id="227" name="Picture 22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228" name="Group 227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229" name="Picture 228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30" name="Oval 229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Straight Connector 230"/>
              <p:cNvCxnSpPr>
                <a:stCxn id="230" idx="1"/>
                <a:endCxn id="230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2" name="Group 231"/>
          <p:cNvGrpSpPr/>
          <p:nvPr/>
        </p:nvGrpSpPr>
        <p:grpSpPr>
          <a:xfrm>
            <a:off x="6866899" y="2813227"/>
            <a:ext cx="460858" cy="692120"/>
            <a:chOff x="3540106" y="4221759"/>
            <a:chExt cx="460858" cy="692120"/>
          </a:xfrm>
        </p:grpSpPr>
        <p:pic>
          <p:nvPicPr>
            <p:cNvPr id="233" name="Picture 23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234" name="Picture 233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  <p:grpSp>
        <p:nvGrpSpPr>
          <p:cNvPr id="235" name="Group 234"/>
          <p:cNvGrpSpPr/>
          <p:nvPr/>
        </p:nvGrpSpPr>
        <p:grpSpPr>
          <a:xfrm>
            <a:off x="5949544" y="4148477"/>
            <a:ext cx="460858" cy="692120"/>
            <a:chOff x="3540106" y="4221759"/>
            <a:chExt cx="460858" cy="692120"/>
          </a:xfrm>
        </p:grpSpPr>
        <p:pic>
          <p:nvPicPr>
            <p:cNvPr id="236" name="Picture 235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237" name="Picture 236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  <p:grpSp>
        <p:nvGrpSpPr>
          <p:cNvPr id="238" name="Group 237"/>
          <p:cNvGrpSpPr/>
          <p:nvPr/>
        </p:nvGrpSpPr>
        <p:grpSpPr>
          <a:xfrm>
            <a:off x="6080620" y="1254943"/>
            <a:ext cx="460858" cy="692120"/>
            <a:chOff x="3540106" y="4221759"/>
            <a:chExt cx="460858" cy="692120"/>
          </a:xfrm>
        </p:grpSpPr>
        <p:pic>
          <p:nvPicPr>
            <p:cNvPr id="239" name="Picture 23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240" name="Picture 239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324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25940" y="850235"/>
            <a:ext cx="8705078" cy="4066031"/>
            <a:chOff x="225940" y="835363"/>
            <a:chExt cx="8705078" cy="4066031"/>
          </a:xfrm>
        </p:grpSpPr>
        <p:grpSp>
          <p:nvGrpSpPr>
            <p:cNvPr id="8" name="Group 7"/>
            <p:cNvGrpSpPr/>
            <p:nvPr/>
          </p:nvGrpSpPr>
          <p:grpSpPr>
            <a:xfrm>
              <a:off x="5353886" y="3416408"/>
              <a:ext cx="3577132" cy="1484986"/>
              <a:chOff x="4768685" y="2677574"/>
              <a:chExt cx="3577132" cy="148498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974029" y="3019958"/>
                <a:ext cx="3166444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/>
                  <a:t>Response of Interest</a:t>
                </a:r>
              </a:p>
              <a:p>
                <a:pPr algn="ctr"/>
                <a:r>
                  <a:rPr lang="en-US" dirty="0" smtClean="0"/>
                  <a:t>(Risk of Shark Attack)</a:t>
                </a:r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768685" y="2677574"/>
                <a:ext cx="3577132" cy="1484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5940" y="3416408"/>
              <a:ext cx="3577132" cy="1484986"/>
              <a:chOff x="225941" y="2677574"/>
              <a:chExt cx="3577132" cy="148498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73563" y="3019958"/>
                <a:ext cx="268188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/>
                  <a:t>Factor of Interest</a:t>
                </a:r>
              </a:p>
              <a:p>
                <a:pPr algn="ctr"/>
                <a:r>
                  <a:rPr lang="en-US" dirty="0" smtClean="0"/>
                  <a:t>(Ice Cream Sales)</a:t>
                </a:r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25941" y="2677574"/>
                <a:ext cx="3577132" cy="1484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838685" y="835363"/>
              <a:ext cx="3577132" cy="1484986"/>
              <a:chOff x="2750903" y="952406"/>
              <a:chExt cx="3577132" cy="1484986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583150" y="1294790"/>
                <a:ext cx="191263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Confounder</a:t>
                </a:r>
              </a:p>
              <a:p>
                <a:pPr algn="ctr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(Temperature)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750903" y="952406"/>
                <a:ext cx="3577132" cy="148498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>
              <a:off x="4071296" y="4158901"/>
              <a:ext cx="11119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90689" y="3758792"/>
              <a:ext cx="873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Effect ?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867177" y="2275238"/>
              <a:ext cx="548640" cy="10972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838685" y="2304708"/>
              <a:ext cx="548640" cy="10972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-66890" y="2275238"/>
            <a:ext cx="345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(Higher Temps → More Ice Cream)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71257" y="2275238"/>
            <a:ext cx="296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(Higher Temps → Higher Risk)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19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64</Words>
  <Application>Microsoft Office PowerPoint</Application>
  <PresentationFormat>Letter Paper (8.5x11 in)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reyesem</dc:creator>
  <cp:lastModifiedBy>Reyes, Eric M</cp:lastModifiedBy>
  <cp:revision>10</cp:revision>
  <dcterms:created xsi:type="dcterms:W3CDTF">2017-07-25T19:39:17Z</dcterms:created>
  <dcterms:modified xsi:type="dcterms:W3CDTF">2017-07-27T16:59:25Z</dcterms:modified>
</cp:coreProperties>
</file>