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Sample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MSTrt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66000" r="-401796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6000" r="-102395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72131" r="-40179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9" t="-372131" r="-40179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5263563" y="2320579"/>
            <a:ext cx="914400" cy="6377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1231" y="4191841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Standardized Test Statistic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98492" y="2958353"/>
            <a:ext cx="810423" cy="1449983"/>
          </a:xfrm>
          <a:custGeom>
            <a:avLst/>
            <a:gdLst>
              <a:gd name="connsiteX0" fmla="*/ 426222 w 810423"/>
              <a:gd name="connsiteY0" fmla="*/ 0 h 1449983"/>
              <a:gd name="connsiteX1" fmla="*/ 57388 w 810423"/>
              <a:gd name="connsiteY1" fmla="*/ 814508 h 1449983"/>
              <a:gd name="connsiteX2" fmla="*/ 80440 w 810423"/>
              <a:gd name="connsiteY2" fmla="*/ 1367758 h 1449983"/>
              <a:gd name="connsiteX3" fmla="*/ 810423 w 810423"/>
              <a:gd name="connsiteY3" fmla="*/ 1436915 h 144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423" h="1449983">
                <a:moveTo>
                  <a:pt x="426222" y="0"/>
                </a:moveTo>
                <a:cubicBezTo>
                  <a:pt x="270620" y="293274"/>
                  <a:pt x="115018" y="586548"/>
                  <a:pt x="57388" y="814508"/>
                </a:cubicBezTo>
                <a:cubicBezTo>
                  <a:pt x="-242" y="1042468"/>
                  <a:pt x="-45066" y="1264024"/>
                  <a:pt x="80440" y="1367758"/>
                </a:cubicBezTo>
                <a:cubicBezTo>
                  <a:pt x="205946" y="1471492"/>
                  <a:pt x="508184" y="1454203"/>
                  <a:pt x="810423" y="143691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6004" y="2942985"/>
            <a:ext cx="653143" cy="3611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47517" y="486144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 of Residual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00097" y="3288767"/>
            <a:ext cx="1278620" cy="1820744"/>
          </a:xfrm>
          <a:custGeom>
            <a:avLst/>
            <a:gdLst>
              <a:gd name="connsiteX0" fmla="*/ 425692 w 1278620"/>
              <a:gd name="connsiteY0" fmla="*/ 0 h 1820744"/>
              <a:gd name="connsiteX1" fmla="*/ 110647 w 1278620"/>
              <a:gd name="connsiteY1" fmla="*/ 983556 h 1820744"/>
              <a:gd name="connsiteX2" fmla="*/ 95279 w 1278620"/>
              <a:gd name="connsiteY2" fmla="*/ 1728907 h 1820744"/>
              <a:gd name="connsiteX3" fmla="*/ 1278620 w 1278620"/>
              <a:gd name="connsiteY3" fmla="*/ 1782695 h 18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620" h="1820744">
                <a:moveTo>
                  <a:pt x="425692" y="0"/>
                </a:moveTo>
                <a:cubicBezTo>
                  <a:pt x="295704" y="347702"/>
                  <a:pt x="165716" y="695405"/>
                  <a:pt x="110647" y="983556"/>
                </a:cubicBezTo>
                <a:cubicBezTo>
                  <a:pt x="55578" y="1271707"/>
                  <a:pt x="-99383" y="1595717"/>
                  <a:pt x="95279" y="1728907"/>
                </a:cubicBezTo>
                <a:cubicBezTo>
                  <a:pt x="289941" y="1862097"/>
                  <a:pt x="784280" y="1822396"/>
                  <a:pt x="1278620" y="17826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8082" y="1713726"/>
            <a:ext cx="1206393" cy="23261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367" y="134439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 Variability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75013" y="1520866"/>
            <a:ext cx="614722" cy="208042"/>
          </a:xfrm>
          <a:custGeom>
            <a:avLst/>
            <a:gdLst>
              <a:gd name="connsiteX0" fmla="*/ 0 w 614722"/>
              <a:gd name="connsiteY0" fmla="*/ 208042 h 208042"/>
              <a:gd name="connsiteX1" fmla="*/ 222837 w 614722"/>
              <a:gd name="connsiteY1" fmla="*/ 23625 h 208042"/>
              <a:gd name="connsiteX2" fmla="*/ 614722 w 614722"/>
              <a:gd name="connsiteY2" fmla="*/ 8257 h 20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722" h="208042">
                <a:moveTo>
                  <a:pt x="0" y="208042"/>
                </a:moveTo>
                <a:cubicBezTo>
                  <a:pt x="60191" y="132482"/>
                  <a:pt x="120383" y="56922"/>
                  <a:pt x="222837" y="23625"/>
                </a:cubicBezTo>
                <a:cubicBezTo>
                  <a:pt x="325291" y="-9672"/>
                  <a:pt x="470006" y="-708"/>
                  <a:pt x="614722" y="825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689410" y="36330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11827" y="49241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3949" y="36211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82310" y="28010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39540" y="27025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39449" y="15103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68081" y="1260182"/>
            <a:ext cx="7149408" cy="3766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68081" y="2748248"/>
            <a:ext cx="7149408" cy="90819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637" y="16740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43379" y="666119"/>
                <a:ext cx="3147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Response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Predictor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79" y="666119"/>
                <a:ext cx="314746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098" y="3388547"/>
            <a:ext cx="3027509" cy="2171292"/>
          </a:xfrm>
          <a:prstGeom prst="rect">
            <a:avLst/>
          </a:prstGeom>
        </p:spPr>
      </p:pic>
      <p:pic>
        <p:nvPicPr>
          <p:cNvPr id="21" name="Picture 20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0297" y="1436804"/>
            <a:ext cx="3027509" cy="2171292"/>
          </a:xfrm>
          <a:prstGeom prst="rect">
            <a:avLst/>
          </a:prstGeom>
        </p:spPr>
      </p:pic>
      <p:pic>
        <p:nvPicPr>
          <p:cNvPr id="22" name="Picture 21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3126" y="2411940"/>
            <a:ext cx="3027509" cy="21712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161232" y="2389734"/>
            <a:ext cx="7195271" cy="2727832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36796" y="45628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37945" y="46246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38843" y="42762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31159" y="49736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34618" y="53445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6282" y="35650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5129" y="39241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4618" y="47060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34618" y="41847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36796" y="43504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24777" y="35725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25926" y="36344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26824" y="32859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19140" y="39833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22599" y="43543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4263" y="25747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3110" y="2933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22599" y="37157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22599" y="3194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24777" y="33602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06869" y="25910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08018" y="26605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08916" y="2312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01232" y="30095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04691" y="3380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06355" y="16009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05202" y="1960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904691" y="27419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4691" y="22206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06869" y="23863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737945" y="4454914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25926" y="347063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07688" y="249450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48683" y="3440054"/>
            <a:ext cx="856719" cy="2100134"/>
            <a:chOff x="3050561" y="3409318"/>
            <a:chExt cx="856719" cy="2100134"/>
          </a:xfrm>
        </p:grpSpPr>
        <p:sp>
          <p:nvSpPr>
            <p:cNvPr id="14" name="Right Brace 13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529657" y="2457345"/>
            <a:ext cx="856719" cy="2100134"/>
            <a:chOff x="3050561" y="3409318"/>
            <a:chExt cx="856719" cy="2100134"/>
          </a:xfrm>
        </p:grpSpPr>
        <p:sp>
          <p:nvSpPr>
            <p:cNvPr id="65" name="Right Brace 64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10478" y="1480481"/>
            <a:ext cx="856719" cy="2100134"/>
            <a:chOff x="3050561" y="3409318"/>
            <a:chExt cx="856719" cy="2100134"/>
          </a:xfrm>
        </p:grpSpPr>
        <p:sp>
          <p:nvSpPr>
            <p:cNvPr id="68" name="Right Brace 67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8344861" y="852928"/>
            <a:ext cx="315351" cy="1529122"/>
          </a:xfrm>
          <a:custGeom>
            <a:avLst/>
            <a:gdLst>
              <a:gd name="connsiteX0" fmla="*/ 0 w 315351"/>
              <a:gd name="connsiteY0" fmla="*/ 0 h 1529122"/>
              <a:gd name="connsiteX1" fmla="*/ 315045 w 315351"/>
              <a:gd name="connsiteY1" fmla="*/ 307361 h 1529122"/>
              <a:gd name="connsiteX2" fmla="*/ 46104 w 315351"/>
              <a:gd name="connsiteY2" fmla="*/ 1529122 h 15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351" h="1529122">
                <a:moveTo>
                  <a:pt x="0" y="0"/>
                </a:moveTo>
                <a:cubicBezTo>
                  <a:pt x="153680" y="26254"/>
                  <a:pt x="307361" y="52508"/>
                  <a:pt x="315045" y="307361"/>
                </a:cubicBezTo>
                <a:cubicBezTo>
                  <a:pt x="322729" y="562214"/>
                  <a:pt x="184416" y="1045668"/>
                  <a:pt x="46104" y="1529122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30" idx="6"/>
          </p:cNvCxnSpPr>
          <p:nvPr/>
        </p:nvCxnSpPr>
        <p:spPr>
          <a:xfrm flipV="1">
            <a:off x="2827722" y="2051484"/>
            <a:ext cx="608347" cy="155927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1" idx="0"/>
          </p:cNvCxnSpPr>
          <p:nvPr/>
        </p:nvCxnSpPr>
        <p:spPr>
          <a:xfrm>
            <a:off x="3424122" y="2051484"/>
            <a:ext cx="1945861" cy="52330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2" idx="7"/>
          </p:cNvCxnSpPr>
          <p:nvPr/>
        </p:nvCxnSpPr>
        <p:spPr>
          <a:xfrm>
            <a:off x="3424122" y="2047198"/>
            <a:ext cx="1977037" cy="9000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92985" y="1669163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All Independent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903791"/>
                  </p:ext>
                </p:extLst>
              </p:nvPr>
            </p:nvGraphicFramePr>
            <p:xfrm>
              <a:off x="452077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903791"/>
                  </p:ext>
                </p:extLst>
              </p:nvPr>
            </p:nvGraphicFramePr>
            <p:xfrm>
              <a:off x="452077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01639" r="-10223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01639" r="-2235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201639" r="-10223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201639" r="-2235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301639" r="-1022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301639" r="-22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401639" r="-1022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401639" r="-223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510000" r="-102235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510000" r="-2235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600000" r="-1022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600000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700000" r="-1022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700000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800000" r="-1022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800000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900000" r="-102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900000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000000" r="-102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000000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240149" y="1465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Sample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80223" y="150702"/>
            <a:ext cx="297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Bootstrap Resample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23977"/>
                  </p:ext>
                </p:extLst>
              </p:nvPr>
            </p:nvGraphicFramePr>
            <p:xfrm>
              <a:off x="5430050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23977"/>
                  </p:ext>
                </p:extLst>
              </p:nvPr>
            </p:nvGraphicFramePr>
            <p:xfrm>
              <a:off x="5430050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10166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01639" r="-2235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10166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201639" r="-2235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10166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301639" r="-22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1639" r="-10166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401639" r="-223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10000" r="-101667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510000" r="-2235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0000" r="-1016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600000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0000" r="-101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700000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0000" r="-101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800000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00000" r="-101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900000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0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000000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3634548" y="2305215"/>
            <a:ext cx="2065786" cy="85292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6608" y="2543783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Randomly Resample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2077" y="4710312"/>
            <a:ext cx="0" cy="188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077" y="6592900"/>
            <a:ext cx="3270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4243" y="61218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4171" y="62972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4612" y="621731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4076" y="56986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124" y="49556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9272" y="5652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32406" y="5542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3814" y="56338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94297" y="51240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33576" y="56004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53250" y="5032597"/>
            <a:ext cx="2942985" cy="1318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2978" y="4715751"/>
            <a:ext cx="0" cy="188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2978" y="6598339"/>
            <a:ext cx="3270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25144" y="61273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55072" y="6302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65513" y="62227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74977" y="57040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870025" y="49611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00173" y="56583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13307" y="5547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4477" y="56059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534151" y="5038036"/>
            <a:ext cx="2942985" cy="1318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566063" y="4959195"/>
            <a:ext cx="2900574" cy="143491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Unbiased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Biased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High Variability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Low Variability</a:t>
            </a:r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Observational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Controlled Experiment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Gentle Bedside Manner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Poor Bedside Manner</a:t>
              </a:r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Kangaroo Care</a:t>
              </a:r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 Kangaroo Care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Response of Interest</a:t>
                </a:r>
              </a:p>
              <a:p>
                <a:pPr algn="ctr"/>
                <a:r>
                  <a:rPr lang="en-US"/>
                  <a:t>(Risk of Shark Attack)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Factor of Interest</a:t>
                </a:r>
              </a:p>
              <a:p>
                <a:pPr algn="ctr"/>
                <a:r>
                  <a:rPr lang="en-US"/>
                  <a:t>(Ice Cream Sales)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Effect 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3780" y="2170213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3780" y="3633253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5553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5553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5552" y="300337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7204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488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488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9855" y="3422043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855" y="322159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8379" y="342617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5552" y="279216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125640" y="3703176"/>
            <a:ext cx="299543" cy="322730"/>
          </a:xfrm>
          <a:prstGeom prst="triangl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5411" y="1863435"/>
            <a:ext cx="0" cy="449131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86235" y="41897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87161" y="44183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7161" y="46469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87161" y="48755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825147" y="5104176"/>
            <a:ext cx="457200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75410" y="5765769"/>
            <a:ext cx="864445" cy="2692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7095" y="5991680"/>
            <a:ext cx="852760" cy="807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87094" y="6220282"/>
            <a:ext cx="2301209" cy="2687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218339" y="5259624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218339" y="5486068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4820720" y="4189776"/>
            <a:ext cx="534010" cy="2030506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blipFill>
                <a:blip r:embed="rId6"/>
                <a:stretch>
                  <a:fillRect l="-4132" r="-82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386234" y="952125"/>
            <a:ext cx="1561791" cy="70957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82419" y="952125"/>
            <a:ext cx="0" cy="7095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2948025" y="1306913"/>
            <a:ext cx="1640278" cy="25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blipFill>
                <a:blip r:embed="rId7"/>
                <a:stretch>
                  <a:fillRect l="-12222" r="-8889" b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blipFill>
                <a:blip r:embed="rId8"/>
                <a:stretch>
                  <a:fillRect l="-13187" r="-769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00000">
            <a:off x="1719533" y="299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blipFill>
                <a:blip r:embed="rId9"/>
                <a:stretch>
                  <a:fillRect l="-4749" t="-4444" r="-67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75−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blipFill>
                <a:blip r:embed="rId10"/>
                <a:stretch>
                  <a:fillRect l="-4735" t="-2222" r="-66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50−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percentile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blipFill>
                <a:blip r:embed="rId11"/>
                <a:stretch>
                  <a:fillRect l="-5797" t="-28261" r="-79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blipFill>
                <a:blip r:embed="rId12"/>
                <a:stretch>
                  <a:fillRect l="-4365" r="-7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261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1527" y="1055129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8097" y="2345314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18793" y="5294060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reeform 49"/>
              <p:cNvSpPr/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44ADA4C-31F6-470C-B1F4-3B7078DE971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Freeform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blipFill>
                <a:blip r:embed="rId3"/>
                <a:stretch>
                  <a:fillRect t="-11111" b="-14815"/>
                </a:stretch>
              </a:blipFill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/>
          <p:cNvSpPr/>
          <p:nvPr/>
        </p:nvSpPr>
        <p:spPr>
          <a:xfrm>
            <a:off x="2812356" y="2343630"/>
            <a:ext cx="1183341" cy="748418"/>
          </a:xfrm>
          <a:custGeom>
            <a:avLst/>
            <a:gdLst>
              <a:gd name="connsiteX0" fmla="*/ 0 w 1183341"/>
              <a:gd name="connsiteY0" fmla="*/ 0 h 748418"/>
              <a:gd name="connsiteX1" fmla="*/ 461042 w 1183341"/>
              <a:gd name="connsiteY1" fmla="*/ 660827 h 748418"/>
              <a:gd name="connsiteX2" fmla="*/ 1183341 w 1183341"/>
              <a:gd name="connsiteY2" fmla="*/ 722299 h 7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341" h="748418">
                <a:moveTo>
                  <a:pt x="0" y="0"/>
                </a:moveTo>
                <a:cubicBezTo>
                  <a:pt x="131909" y="270222"/>
                  <a:pt x="263819" y="540444"/>
                  <a:pt x="461042" y="660827"/>
                </a:cubicBezTo>
                <a:cubicBezTo>
                  <a:pt x="658265" y="781210"/>
                  <a:pt x="920803" y="751754"/>
                  <a:pt x="1183341" y="722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05425" y="2727832"/>
            <a:ext cx="1928693" cy="3319502"/>
          </a:xfrm>
          <a:custGeom>
            <a:avLst/>
            <a:gdLst>
              <a:gd name="connsiteX0" fmla="*/ 0 w 1928693"/>
              <a:gd name="connsiteY0" fmla="*/ 0 h 3319502"/>
              <a:gd name="connsiteX1" fmla="*/ 353466 w 1928693"/>
              <a:gd name="connsiteY1" fmla="*/ 1967113 h 3319502"/>
              <a:gd name="connsiteX2" fmla="*/ 1360074 w 1928693"/>
              <a:gd name="connsiteY2" fmla="*/ 3127402 h 3319502"/>
              <a:gd name="connsiteX3" fmla="*/ 1928693 w 1928693"/>
              <a:gd name="connsiteY3" fmla="*/ 3319502 h 331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693" h="3319502">
                <a:moveTo>
                  <a:pt x="0" y="0"/>
                </a:moveTo>
                <a:cubicBezTo>
                  <a:pt x="63393" y="722940"/>
                  <a:pt x="126787" y="1445880"/>
                  <a:pt x="353466" y="1967113"/>
                </a:cubicBezTo>
                <a:cubicBezTo>
                  <a:pt x="580145" y="2488346"/>
                  <a:pt x="1097536" y="2902004"/>
                  <a:pt x="1360074" y="3127402"/>
                </a:cubicBezTo>
                <a:cubicBezTo>
                  <a:pt x="1622612" y="3352800"/>
                  <a:pt x="1746837" y="3305415"/>
                  <a:pt x="1928693" y="331950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blipFill>
                <a:blip r:embed="rId4"/>
                <a:stretch>
                  <a:fillRect l="-4016" r="-32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680356" y="48729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blipFill>
                <a:blip r:embed="rId5"/>
                <a:stretch>
                  <a:fillRect l="-5285" t="-27660" r="-113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blipFill>
                <a:blip r:embed="rId6"/>
                <a:stretch>
                  <a:fillRect l="-1458" t="-27027" r="-116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blipFill>
                <a:blip r:embed="rId7"/>
                <a:stretch>
                  <a:fillRect l="-5263" t="-25532" r="-1093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blipFill>
                <a:blip r:embed="rId8"/>
                <a:stretch>
                  <a:fillRect l="-4511" t="-27660" r="-7143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/>
          <p:cNvSpPr/>
          <p:nvPr/>
        </p:nvSpPr>
        <p:spPr>
          <a:xfrm>
            <a:off x="7309749" y="1460147"/>
            <a:ext cx="627858" cy="458718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230146" y="35690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85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27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54126" y="1083656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0696" y="2373841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1392" y="5322587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blipFill>
                <a:blip r:embed="rId3"/>
                <a:stretch>
                  <a:fillRect l="-3600" r="-32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028587" y="995836"/>
            <a:ext cx="991240" cy="310450"/>
          </a:xfrm>
          <a:custGeom>
            <a:avLst/>
            <a:gdLst>
              <a:gd name="connsiteX0" fmla="*/ 0 w 991240"/>
              <a:gd name="connsiteY0" fmla="*/ 310450 h 310450"/>
              <a:gd name="connsiteX1" fmla="*/ 322729 w 991240"/>
              <a:gd name="connsiteY1" fmla="*/ 41509 h 310450"/>
              <a:gd name="connsiteX2" fmla="*/ 722299 w 991240"/>
              <a:gd name="connsiteY2" fmla="*/ 10772 h 310450"/>
              <a:gd name="connsiteX3" fmla="*/ 991240 w 991240"/>
              <a:gd name="connsiteY3" fmla="*/ 141401 h 31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240" h="310450">
                <a:moveTo>
                  <a:pt x="0" y="310450"/>
                </a:moveTo>
                <a:cubicBezTo>
                  <a:pt x="101173" y="200952"/>
                  <a:pt x="202346" y="91455"/>
                  <a:pt x="322729" y="41509"/>
                </a:cubicBezTo>
                <a:cubicBezTo>
                  <a:pt x="443112" y="-8437"/>
                  <a:pt x="610881" y="-5877"/>
                  <a:pt x="722299" y="10772"/>
                </a:cubicBezTo>
                <a:cubicBezTo>
                  <a:pt x="833717" y="27421"/>
                  <a:pt x="912478" y="84411"/>
                  <a:pt x="991240" y="141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2531877" y="2225265"/>
            <a:ext cx="1963285" cy="4498264"/>
          </a:xfrm>
          <a:prstGeom prst="noSmoking">
            <a:avLst>
              <a:gd name="adj" fmla="val 857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24060" y="2431449"/>
            <a:ext cx="1155159" cy="1059696"/>
            <a:chOff x="5734335" y="771499"/>
            <a:chExt cx="2595626" cy="2342182"/>
          </a:xfrm>
        </p:grpSpPr>
        <p:sp>
          <p:nvSpPr>
            <p:cNvPr id="63" name="Freeform 62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10262" y="5315751"/>
            <a:ext cx="1071591" cy="1142803"/>
            <a:chOff x="3742980" y="3541008"/>
            <a:chExt cx="1071591" cy="1142803"/>
          </a:xfrm>
        </p:grpSpPr>
        <p:sp>
          <p:nvSpPr>
            <p:cNvPr id="71" name="Freeform 70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4831" y="966044"/>
            <a:ext cx="1238242" cy="1162008"/>
            <a:chOff x="3687224" y="5294299"/>
            <a:chExt cx="1238242" cy="1162008"/>
          </a:xfrm>
        </p:grpSpPr>
        <p:sp>
          <p:nvSpPr>
            <p:cNvPr id="79" name="Freeform 78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034120" y="950744"/>
            <a:ext cx="806823" cy="355542"/>
          </a:xfrm>
          <a:custGeom>
            <a:avLst/>
            <a:gdLst>
              <a:gd name="connsiteX0" fmla="*/ 0 w 806823"/>
              <a:gd name="connsiteY0" fmla="*/ 355542 h 355542"/>
              <a:gd name="connsiteX1" fmla="*/ 222837 w 806823"/>
              <a:gd name="connsiteY1" fmla="*/ 163441 h 355542"/>
              <a:gd name="connsiteX2" fmla="*/ 507146 w 806823"/>
              <a:gd name="connsiteY2" fmla="*/ 2076 h 355542"/>
              <a:gd name="connsiteX3" fmla="*/ 806823 w 806823"/>
              <a:gd name="connsiteY3" fmla="*/ 86601 h 3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3" h="355542">
                <a:moveTo>
                  <a:pt x="0" y="355542"/>
                </a:moveTo>
                <a:cubicBezTo>
                  <a:pt x="69156" y="288947"/>
                  <a:pt x="138313" y="222352"/>
                  <a:pt x="222837" y="163441"/>
                </a:cubicBezTo>
                <a:cubicBezTo>
                  <a:pt x="307361" y="104530"/>
                  <a:pt x="409815" y="14883"/>
                  <a:pt x="507146" y="2076"/>
                </a:cubicBezTo>
                <a:cubicBezTo>
                  <a:pt x="604477" y="-10731"/>
                  <a:pt x="705650" y="37935"/>
                  <a:pt x="806823" y="866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157064" y="1821116"/>
            <a:ext cx="860612" cy="760719"/>
          </a:xfrm>
          <a:custGeom>
            <a:avLst/>
            <a:gdLst>
              <a:gd name="connsiteX0" fmla="*/ 0 w 860612"/>
              <a:gd name="connsiteY0" fmla="*/ 0 h 760719"/>
              <a:gd name="connsiteX1" fmla="*/ 507147 w 860612"/>
              <a:gd name="connsiteY1" fmla="*/ 284309 h 760719"/>
              <a:gd name="connsiteX2" fmla="*/ 860612 w 860612"/>
              <a:gd name="connsiteY2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612" h="760719">
                <a:moveTo>
                  <a:pt x="0" y="0"/>
                </a:moveTo>
                <a:cubicBezTo>
                  <a:pt x="181856" y="78761"/>
                  <a:pt x="363712" y="157523"/>
                  <a:pt x="507147" y="284309"/>
                </a:cubicBezTo>
                <a:cubicBezTo>
                  <a:pt x="650582" y="411096"/>
                  <a:pt x="755597" y="585907"/>
                  <a:pt x="860612" y="7607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842019" y="2051637"/>
            <a:ext cx="1383126" cy="3304134"/>
          </a:xfrm>
          <a:custGeom>
            <a:avLst/>
            <a:gdLst>
              <a:gd name="connsiteX0" fmla="*/ 0 w 1383126"/>
              <a:gd name="connsiteY0" fmla="*/ 0 h 3304134"/>
              <a:gd name="connsiteX1" fmla="*/ 683879 w 1383126"/>
              <a:gd name="connsiteY1" fmla="*/ 1091133 h 3304134"/>
              <a:gd name="connsiteX2" fmla="*/ 1383126 w 1383126"/>
              <a:gd name="connsiteY2" fmla="*/ 3304134 h 3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126" h="3304134">
                <a:moveTo>
                  <a:pt x="0" y="0"/>
                </a:moveTo>
                <a:cubicBezTo>
                  <a:pt x="226679" y="270222"/>
                  <a:pt x="453358" y="540444"/>
                  <a:pt x="683879" y="1091133"/>
                </a:cubicBezTo>
                <a:cubicBezTo>
                  <a:pt x="914400" y="1641822"/>
                  <a:pt x="1148763" y="2472978"/>
                  <a:pt x="1383126" y="3304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24377" y="557092"/>
            <a:ext cx="102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blipFill>
                <a:blip r:embed="rId4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blipFill>
                <a:blip r:embed="rId5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blipFill>
                <a:blip r:embed="rId6"/>
                <a:stretch>
                  <a:fillRect l="-3934" t="-25000" r="-59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Brace 92"/>
          <p:cNvSpPr/>
          <p:nvPr/>
        </p:nvSpPr>
        <p:spPr>
          <a:xfrm>
            <a:off x="8170477" y="1174916"/>
            <a:ext cx="374168" cy="4861633"/>
          </a:xfrm>
          <a:prstGeom prst="rightBrac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824682" y="3421066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 Model for Sampling Distribution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550" y="688059"/>
            <a:ext cx="17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Bootstrap Resamples</a:t>
            </a:r>
            <a:endParaRPr lang="en-US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blipFill>
                <a:blip r:embed="rId7"/>
                <a:stretch>
                  <a:fillRect l="-3438" t="-25532" r="-117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135635" y="1228981"/>
            <a:ext cx="3215618" cy="3205929"/>
          </a:xfrm>
          <a:custGeom>
            <a:avLst/>
            <a:gdLst>
              <a:gd name="connsiteX0" fmla="*/ 174704 w 3215618"/>
              <a:gd name="connsiteY0" fmla="*/ 483441 h 3205929"/>
              <a:gd name="connsiteX1" fmla="*/ 784304 w 3215618"/>
              <a:gd name="connsiteY1" fmla="*/ 289477 h 3205929"/>
              <a:gd name="connsiteX2" fmla="*/ 1122355 w 3215618"/>
              <a:gd name="connsiteY2" fmla="*/ 106597 h 3205929"/>
              <a:gd name="connsiteX3" fmla="*/ 1560158 w 3215618"/>
              <a:gd name="connsiteY3" fmla="*/ 6844 h 3205929"/>
              <a:gd name="connsiteX4" fmla="*/ 2070006 w 3215618"/>
              <a:gd name="connsiteY4" fmla="*/ 51179 h 3205929"/>
              <a:gd name="connsiteX5" fmla="*/ 2402515 w 3215618"/>
              <a:gd name="connsiteY5" fmla="*/ 389230 h 3205929"/>
              <a:gd name="connsiteX6" fmla="*/ 2784900 w 3215618"/>
              <a:gd name="connsiteY6" fmla="*/ 738364 h 3205929"/>
              <a:gd name="connsiteX7" fmla="*/ 3200537 w 3215618"/>
              <a:gd name="connsiteY7" fmla="*/ 1187252 h 3205929"/>
              <a:gd name="connsiteX8" fmla="*/ 3111868 w 3215618"/>
              <a:gd name="connsiteY8" fmla="*/ 1630597 h 3205929"/>
              <a:gd name="connsiteX9" fmla="*/ 2989948 w 3215618"/>
              <a:gd name="connsiteY9" fmla="*/ 1990815 h 3205929"/>
              <a:gd name="connsiteX10" fmla="*/ 2978864 w 3215618"/>
              <a:gd name="connsiteY10" fmla="*/ 2345492 h 3205929"/>
              <a:gd name="connsiteX11" fmla="*/ 2901278 w 3215618"/>
              <a:gd name="connsiteY11" fmla="*/ 2617041 h 3205929"/>
              <a:gd name="connsiteX12" fmla="*/ 2596478 w 3215618"/>
              <a:gd name="connsiteY12" fmla="*/ 2744502 h 3205929"/>
              <a:gd name="connsiteX13" fmla="*/ 2142049 w 3215618"/>
              <a:gd name="connsiteY13" fmla="*/ 3149055 h 3205929"/>
              <a:gd name="connsiteX14" fmla="*/ 1914835 w 3215618"/>
              <a:gd name="connsiteY14" fmla="*/ 3187848 h 3205929"/>
              <a:gd name="connsiteX15" fmla="*/ 1488115 w 3215618"/>
              <a:gd name="connsiteY15" fmla="*/ 3004968 h 3205929"/>
              <a:gd name="connsiteX16" fmla="*/ 1249817 w 3215618"/>
              <a:gd name="connsiteY16" fmla="*/ 2960633 h 3205929"/>
              <a:gd name="connsiteX17" fmla="*/ 856348 w 3215618"/>
              <a:gd name="connsiteY17" fmla="*/ 3110262 h 3205929"/>
              <a:gd name="connsiteX18" fmla="*/ 601424 w 3215618"/>
              <a:gd name="connsiteY18" fmla="*/ 2860881 h 3205929"/>
              <a:gd name="connsiteX19" fmla="*/ 340958 w 3215618"/>
              <a:gd name="connsiteY19" fmla="*/ 2805462 h 3205929"/>
              <a:gd name="connsiteX20" fmla="*/ 19533 w 3215618"/>
              <a:gd name="connsiteY20" fmla="*/ 2256822 h 3205929"/>
              <a:gd name="connsiteX21" fmla="*/ 130369 w 3215618"/>
              <a:gd name="connsiteY21" fmla="*/ 1758059 h 3205929"/>
              <a:gd name="connsiteX22" fmla="*/ 135911 w 3215618"/>
              <a:gd name="connsiteY22" fmla="*/ 1397841 h 3205929"/>
              <a:gd name="connsiteX23" fmla="*/ 2908 w 3215618"/>
              <a:gd name="connsiteY23" fmla="*/ 1187252 h 3205929"/>
              <a:gd name="connsiteX24" fmla="*/ 52784 w 3215618"/>
              <a:gd name="connsiteY24" fmla="*/ 810408 h 3205929"/>
              <a:gd name="connsiteX25" fmla="*/ 174704 w 3215618"/>
              <a:gd name="connsiteY25" fmla="*/ 483441 h 320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5618" h="3205929">
                <a:moveTo>
                  <a:pt x="174704" y="483441"/>
                </a:moveTo>
                <a:cubicBezTo>
                  <a:pt x="296624" y="396619"/>
                  <a:pt x="626362" y="352284"/>
                  <a:pt x="784304" y="289477"/>
                </a:cubicBezTo>
                <a:cubicBezTo>
                  <a:pt x="942246" y="226670"/>
                  <a:pt x="993046" y="153702"/>
                  <a:pt x="1122355" y="106597"/>
                </a:cubicBezTo>
                <a:cubicBezTo>
                  <a:pt x="1251664" y="59492"/>
                  <a:pt x="1402216" y="16080"/>
                  <a:pt x="1560158" y="6844"/>
                </a:cubicBezTo>
                <a:cubicBezTo>
                  <a:pt x="1718100" y="-2392"/>
                  <a:pt x="1929613" y="-12552"/>
                  <a:pt x="2070006" y="51179"/>
                </a:cubicBezTo>
                <a:cubicBezTo>
                  <a:pt x="2210399" y="114910"/>
                  <a:pt x="2283366" y="274699"/>
                  <a:pt x="2402515" y="389230"/>
                </a:cubicBezTo>
                <a:cubicBezTo>
                  <a:pt x="2521664" y="503761"/>
                  <a:pt x="2651896" y="605360"/>
                  <a:pt x="2784900" y="738364"/>
                </a:cubicBezTo>
                <a:cubicBezTo>
                  <a:pt x="2917904" y="871368"/>
                  <a:pt x="3146042" y="1038547"/>
                  <a:pt x="3200537" y="1187252"/>
                </a:cubicBezTo>
                <a:cubicBezTo>
                  <a:pt x="3255032" y="1335958"/>
                  <a:pt x="3146966" y="1496670"/>
                  <a:pt x="3111868" y="1630597"/>
                </a:cubicBezTo>
                <a:cubicBezTo>
                  <a:pt x="3076770" y="1764524"/>
                  <a:pt x="3012115" y="1871666"/>
                  <a:pt x="2989948" y="1990815"/>
                </a:cubicBezTo>
                <a:cubicBezTo>
                  <a:pt x="2967781" y="2109964"/>
                  <a:pt x="2993642" y="2241121"/>
                  <a:pt x="2978864" y="2345492"/>
                </a:cubicBezTo>
                <a:cubicBezTo>
                  <a:pt x="2964086" y="2449863"/>
                  <a:pt x="2965009" y="2550539"/>
                  <a:pt x="2901278" y="2617041"/>
                </a:cubicBezTo>
                <a:cubicBezTo>
                  <a:pt x="2837547" y="2683543"/>
                  <a:pt x="2723016" y="2655833"/>
                  <a:pt x="2596478" y="2744502"/>
                </a:cubicBezTo>
                <a:cubicBezTo>
                  <a:pt x="2469940" y="2833171"/>
                  <a:pt x="2255656" y="3075164"/>
                  <a:pt x="2142049" y="3149055"/>
                </a:cubicBezTo>
                <a:cubicBezTo>
                  <a:pt x="2028442" y="3222946"/>
                  <a:pt x="2023824" y="3211863"/>
                  <a:pt x="1914835" y="3187848"/>
                </a:cubicBezTo>
                <a:cubicBezTo>
                  <a:pt x="1805846" y="3163833"/>
                  <a:pt x="1598951" y="3042837"/>
                  <a:pt x="1488115" y="3004968"/>
                </a:cubicBezTo>
                <a:cubicBezTo>
                  <a:pt x="1377279" y="2967099"/>
                  <a:pt x="1355112" y="2943084"/>
                  <a:pt x="1249817" y="2960633"/>
                </a:cubicBezTo>
                <a:cubicBezTo>
                  <a:pt x="1144522" y="2978182"/>
                  <a:pt x="964413" y="3126887"/>
                  <a:pt x="856348" y="3110262"/>
                </a:cubicBezTo>
                <a:cubicBezTo>
                  <a:pt x="748283" y="3093637"/>
                  <a:pt x="687322" y="2911681"/>
                  <a:pt x="601424" y="2860881"/>
                </a:cubicBezTo>
                <a:cubicBezTo>
                  <a:pt x="515526" y="2810081"/>
                  <a:pt x="437940" y="2906138"/>
                  <a:pt x="340958" y="2805462"/>
                </a:cubicBezTo>
                <a:cubicBezTo>
                  <a:pt x="243976" y="2704786"/>
                  <a:pt x="54631" y="2431389"/>
                  <a:pt x="19533" y="2256822"/>
                </a:cubicBezTo>
                <a:cubicBezTo>
                  <a:pt x="-15565" y="2082255"/>
                  <a:pt x="110973" y="1901222"/>
                  <a:pt x="130369" y="1758059"/>
                </a:cubicBezTo>
                <a:cubicBezTo>
                  <a:pt x="149765" y="1614896"/>
                  <a:pt x="157154" y="1492975"/>
                  <a:pt x="135911" y="1397841"/>
                </a:cubicBezTo>
                <a:cubicBezTo>
                  <a:pt x="114668" y="1302707"/>
                  <a:pt x="16762" y="1285157"/>
                  <a:pt x="2908" y="1187252"/>
                </a:cubicBezTo>
                <a:cubicBezTo>
                  <a:pt x="-10946" y="1089347"/>
                  <a:pt x="27846" y="921244"/>
                  <a:pt x="52784" y="810408"/>
                </a:cubicBezTo>
                <a:cubicBezTo>
                  <a:pt x="77722" y="699572"/>
                  <a:pt x="52784" y="570263"/>
                  <a:pt x="174704" y="483441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8266" y="18288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3065" y="17013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0309" y="21585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9676" y="209480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1021" y="249658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767" y="185650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402" y="282909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6766" y="250767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7590" y="2263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8809" y="295656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9509" y="190638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86489" y="276536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659" y="23802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196" y="318931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155" y="28956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2881" y="312281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2971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27556" y="3025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9599" y="201445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12663" y="348026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54528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3948" y="356061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75107" y="362434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464" y="32946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679" y="146719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9861" y="224443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26571" y="350242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6570" y="213637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947" y="305908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0619" y="388204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9633" y="140346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1313" y="412588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2934" y="400950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990" y="369916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2369" y="276536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1719" y="3610492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4435" y="390975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91486" y="2425236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702" y="172627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3947" y="1979815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8613" y="318377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1904" y="340544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1973" y="2524988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859" y="55465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Null World</a:t>
            </a:r>
            <a:endParaRPr lang="en-US" sz="2400" u="sn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4499947" y="189507"/>
            <a:ext cx="1521188" cy="1405459"/>
            <a:chOff x="4635487" y="307571"/>
            <a:chExt cx="2122401" cy="2003706"/>
          </a:xfrm>
        </p:grpSpPr>
        <p:sp>
          <p:nvSpPr>
            <p:cNvPr id="111" name="Freeform 110"/>
            <p:cNvSpPr/>
            <p:nvPr/>
          </p:nvSpPr>
          <p:spPr>
            <a:xfrm>
              <a:off x="4635487" y="307571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25436" y="7854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37016" y="9990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84616" y="86884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97479" y="99215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61951" y="7217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06038" y="12603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4087" y="10628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5537" y="1322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97478" y="6151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82885" y="6109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54670" y="11902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2371" y="7094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28424" y="113402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17864" y="144396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94954" y="15436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5980" y="99547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12352" y="121779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49869" y="16073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71031" y="141258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82623" y="16125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6380" y="135101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40308" y="167604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731753" y="178662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56439" y="10137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1349" y="18988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52886" y="19701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52155" y="2001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6379" y="16591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860164" y="7906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45797" y="12289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84171" y="17403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11851" y="127876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03295" y="16037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7992" y="5021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47103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237015" y="126763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888174" y="93535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38284" y="141618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74033" y="98892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1261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43061" y="66740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89907" y="16901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78075" y="175032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03778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68508" y="1803508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1261" y="192067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05536" y="45907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79045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065220" y="190638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34928" y="2129503"/>
            <a:ext cx="1521188" cy="1405459"/>
            <a:chOff x="4666176" y="2478409"/>
            <a:chExt cx="2122401" cy="2003706"/>
          </a:xfrm>
        </p:grpSpPr>
        <p:sp>
          <p:nvSpPr>
            <p:cNvPr id="112" name="Freeform 111"/>
            <p:cNvSpPr/>
            <p:nvPr/>
          </p:nvSpPr>
          <p:spPr>
            <a:xfrm>
              <a:off x="4666176" y="2478409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56125" y="29563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67705" y="31699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115305" y="30396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528168" y="31629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92640" y="28925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36727" y="34311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774776" y="3233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6226" y="34934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28167" y="27859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813574" y="27818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85359" y="3361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13060" y="28802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59113" y="330486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148553" y="361480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25643" y="37144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26669" y="31663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43041" y="33886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80558" y="37782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01720" y="358342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3312" y="37834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87069" y="35218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70997" y="3846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62442" y="39574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87128" y="31845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12038" y="40696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83575" y="414095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882844" y="4172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987068" y="38300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90853" y="2961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76486" y="33998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4860" y="391122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42540" y="344960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33984" y="37746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28681" y="26729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77792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67704" y="343847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18863" y="31061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68973" y="358702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04722" y="31597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31950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073750" y="283823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220596" y="386100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508764" y="39211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334467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999197" y="39743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31950" y="409151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636225" y="262991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09734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95909" y="407722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372868" y="5081280"/>
            <a:ext cx="1521188" cy="1405459"/>
            <a:chOff x="4635772" y="4640665"/>
            <a:chExt cx="2122401" cy="2003706"/>
          </a:xfrm>
        </p:grpSpPr>
        <p:sp>
          <p:nvSpPr>
            <p:cNvPr id="162" name="Freeform 161"/>
            <p:cNvSpPr/>
            <p:nvPr/>
          </p:nvSpPr>
          <p:spPr>
            <a:xfrm>
              <a:off x="4635772" y="4640665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425721" y="51185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37301" y="53321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84901" y="52019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97764" y="532524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62236" y="50548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406323" y="559339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744372" y="539590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05822" y="5655744"/>
              <a:ext cx="144087" cy="1274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97763" y="49482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783170" y="49440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954955" y="552336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82656" y="50425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028709" y="54671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118149" y="57770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395239" y="58767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96265" y="53285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12637" y="55508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50154" y="59404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71316" y="57456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882908" y="59456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56665" y="5684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40593" y="600914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32038" y="6119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356724" y="534681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281634" y="623194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553171" y="630321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52440" y="633497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56664" y="59922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860449" y="51237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746082" y="55620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6384456" y="6073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12136" y="56118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03580" y="593688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98277" y="48352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647388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237300" y="560073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888459" y="526844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38569" y="574928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74318" y="532201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1546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043346" y="500049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90192" y="60232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78360" y="608341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304063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968793" y="613660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01546" y="62537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605821" y="479216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79330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065505" y="623948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blipFill>
                <a:blip r:embed="rId2"/>
                <a:stretch>
                  <a:fillRect l="-6923" r="-6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Freeform 215"/>
          <p:cNvSpPr/>
          <p:nvPr/>
        </p:nvSpPr>
        <p:spPr>
          <a:xfrm>
            <a:off x="2831866" y="528726"/>
            <a:ext cx="1313411" cy="745892"/>
          </a:xfrm>
          <a:custGeom>
            <a:avLst/>
            <a:gdLst>
              <a:gd name="connsiteX0" fmla="*/ 0 w 1313411"/>
              <a:gd name="connsiteY0" fmla="*/ 745892 h 745892"/>
              <a:gd name="connsiteX1" fmla="*/ 543098 w 1313411"/>
              <a:gd name="connsiteY1" fmla="*/ 97499 h 745892"/>
              <a:gd name="connsiteX2" fmla="*/ 1313411 w 1313411"/>
              <a:gd name="connsiteY2" fmla="*/ 14372 h 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411" h="745892">
                <a:moveTo>
                  <a:pt x="0" y="745892"/>
                </a:moveTo>
                <a:cubicBezTo>
                  <a:pt x="162098" y="482655"/>
                  <a:pt x="324196" y="219419"/>
                  <a:pt x="543098" y="97499"/>
                </a:cubicBezTo>
                <a:cubicBezTo>
                  <a:pt x="762000" y="-24421"/>
                  <a:pt x="1037705" y="-5025"/>
                  <a:pt x="1313411" y="143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3347255" y="2953789"/>
            <a:ext cx="914400" cy="459232"/>
          </a:xfrm>
          <a:custGeom>
            <a:avLst/>
            <a:gdLst>
              <a:gd name="connsiteX0" fmla="*/ 0 w 914400"/>
              <a:gd name="connsiteY0" fmla="*/ 0 h 459232"/>
              <a:gd name="connsiteX1" fmla="*/ 282633 w 914400"/>
              <a:gd name="connsiteY1" fmla="*/ 448887 h 459232"/>
              <a:gd name="connsiteX2" fmla="*/ 914400 w 914400"/>
              <a:gd name="connsiteY2" fmla="*/ 271549 h 4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9232">
                <a:moveTo>
                  <a:pt x="0" y="0"/>
                </a:moveTo>
                <a:cubicBezTo>
                  <a:pt x="65116" y="201814"/>
                  <a:pt x="130233" y="403629"/>
                  <a:pt x="282633" y="448887"/>
                </a:cubicBezTo>
                <a:cubicBezTo>
                  <a:pt x="435033" y="494145"/>
                  <a:pt x="674716" y="382847"/>
                  <a:pt x="914400" y="27154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2726572" y="4228407"/>
            <a:ext cx="1457498" cy="1813073"/>
          </a:xfrm>
          <a:custGeom>
            <a:avLst/>
            <a:gdLst>
              <a:gd name="connsiteX0" fmla="*/ 0 w 1457498"/>
              <a:gd name="connsiteY0" fmla="*/ 0 h 1813073"/>
              <a:gd name="connsiteX1" fmla="*/ 476596 w 1457498"/>
              <a:gd name="connsiteY1" fmla="*/ 1546168 h 1813073"/>
              <a:gd name="connsiteX2" fmla="*/ 1457498 w 1457498"/>
              <a:gd name="connsiteY2" fmla="*/ 1801091 h 181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98" h="1813073">
                <a:moveTo>
                  <a:pt x="0" y="0"/>
                </a:moveTo>
                <a:cubicBezTo>
                  <a:pt x="116840" y="622993"/>
                  <a:pt x="233680" y="1245986"/>
                  <a:pt x="476596" y="1546168"/>
                </a:cubicBezTo>
                <a:cubicBezTo>
                  <a:pt x="719512" y="1846350"/>
                  <a:pt x="1088505" y="1823720"/>
                  <a:pt x="1457498" y="180109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blipFill>
                <a:blip r:embed="rId4"/>
                <a:stretch>
                  <a:fillRect l="-2477" t="-25000" r="-80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blipFill>
                <a:blip r:embed="rId5"/>
                <a:stretch>
                  <a:fillRect l="-2477" t="-25532" r="-805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blipFill>
                <a:blip r:embed="rId6"/>
                <a:stretch>
                  <a:fillRect l="-2417" t="-27660" r="-513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Brace 223"/>
          <p:cNvSpPr/>
          <p:nvPr/>
        </p:nvSpPr>
        <p:spPr>
          <a:xfrm>
            <a:off x="8047516" y="583203"/>
            <a:ext cx="581092" cy="5407284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7762386" y="3055123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Null Distribution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3435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300" y="628574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416" y="628574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2" y="2694752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0099" y="1133407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5455" y="3427484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1828802" y="3606124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40099" y="2044779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  <a:endCxn id="16" idx="3"/>
          </p:cNvCxnSpPr>
          <p:nvPr/>
        </p:nvCxnSpPr>
        <p:spPr>
          <a:xfrm>
            <a:off x="6395455" y="4338856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V="1">
            <a:off x="4597299" y="666119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597299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82032" y="2227464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2032" y="45174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2655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30518" y="5250228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337" y="3506205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1325" y="1951933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46681" y="4211690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2655" y="393616"/>
            <a:ext cx="105974" cy="109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58629" y="294228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Mean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16" idx="3"/>
          </p:cNvCxnSpPr>
          <p:nvPr/>
        </p:nvCxnSpPr>
        <p:spPr>
          <a:xfrm>
            <a:off x="7309855" y="4338856"/>
            <a:ext cx="74066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</p:cNvCxnSpPr>
          <p:nvPr/>
        </p:nvCxnSpPr>
        <p:spPr>
          <a:xfrm flipV="1">
            <a:off x="2743202" y="3606122"/>
            <a:ext cx="5312664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3"/>
          </p:cNvCxnSpPr>
          <p:nvPr/>
        </p:nvCxnSpPr>
        <p:spPr>
          <a:xfrm>
            <a:off x="5054499" y="2044779"/>
            <a:ext cx="30175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>
            <a:off x="8126649" y="2044779"/>
            <a:ext cx="248281" cy="229407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34437" y="3007151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 Group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10800000">
            <a:off x="3719518" y="1133407"/>
            <a:ext cx="246888" cy="1822744"/>
          </a:xfrm>
          <a:prstGeom prst="righ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2128218" y="1860112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Group Variability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243</Words>
  <Application>Microsoft Office PowerPoint</Application>
  <PresentationFormat>Letter Paper (8.5x11 in)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localmgr</dc:creator>
  <cp:lastModifiedBy>Reyes, Eric M</cp:lastModifiedBy>
  <cp:revision>24</cp:revision>
  <dcterms:modified xsi:type="dcterms:W3CDTF">2017-09-20T21:15:18Z</dcterms:modified>
</cp:coreProperties>
</file>