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70" r:id="rId14"/>
    <p:sldId id="268" r:id="rId15"/>
    <p:sldId id="275" r:id="rId16"/>
    <p:sldId id="269" r:id="rId17"/>
    <p:sldId id="276" r:id="rId18"/>
    <p:sldId id="273" r:id="rId19"/>
    <p:sldId id="274" r:id="rId2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C63B-CBF8-4F1F-9EF6-50B27CAA1BF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microsoft.com/office/2007/relationships/hdphoto" Target="../media/hdphoto1.wdp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5734335" y="771499"/>
            <a:ext cx="2595626" cy="2342182"/>
          </a:xfrm>
          <a:custGeom>
            <a:avLst/>
            <a:gdLst>
              <a:gd name="connsiteX0" fmla="*/ 282490 w 3258690"/>
              <a:gd name="connsiteY0" fmla="*/ 1030768 h 2756839"/>
              <a:gd name="connsiteX1" fmla="*/ 761992 w 3258690"/>
              <a:gd name="connsiteY1" fmla="*/ 1108826 h 2756839"/>
              <a:gd name="connsiteX2" fmla="*/ 1141134 w 3258690"/>
              <a:gd name="connsiteY2" fmla="*/ 1175734 h 2756839"/>
              <a:gd name="connsiteX3" fmla="*/ 1263797 w 3258690"/>
              <a:gd name="connsiteY3" fmla="*/ 952709 h 2756839"/>
              <a:gd name="connsiteX4" fmla="*/ 1208041 w 3258690"/>
              <a:gd name="connsiteY4" fmla="*/ 428602 h 2756839"/>
              <a:gd name="connsiteX5" fmla="*/ 1475670 w 3258690"/>
              <a:gd name="connsiteY5" fmla="*/ 16007 h 2756839"/>
              <a:gd name="connsiteX6" fmla="*/ 2133592 w 3258690"/>
              <a:gd name="connsiteY6" fmla="*/ 138670 h 2756839"/>
              <a:gd name="connsiteX7" fmla="*/ 2267407 w 3258690"/>
              <a:gd name="connsiteY7" fmla="*/ 640475 h 2756839"/>
              <a:gd name="connsiteX8" fmla="*/ 2155895 w 3258690"/>
              <a:gd name="connsiteY8" fmla="*/ 1030768 h 2756839"/>
              <a:gd name="connsiteX9" fmla="*/ 2222802 w 3258690"/>
              <a:gd name="connsiteY9" fmla="*/ 1409909 h 2756839"/>
              <a:gd name="connsiteX10" fmla="*/ 2590792 w 3258690"/>
              <a:gd name="connsiteY10" fmla="*/ 1443363 h 2756839"/>
              <a:gd name="connsiteX11" fmla="*/ 3192958 w 3258690"/>
              <a:gd name="connsiteY11" fmla="*/ 1487968 h 2756839"/>
              <a:gd name="connsiteX12" fmla="*/ 3215261 w 3258690"/>
              <a:gd name="connsiteY12" fmla="*/ 1911714 h 2756839"/>
              <a:gd name="connsiteX13" fmla="*/ 2947631 w 3258690"/>
              <a:gd name="connsiteY13" fmla="*/ 2302007 h 2756839"/>
              <a:gd name="connsiteX14" fmla="*/ 2289709 w 3258690"/>
              <a:gd name="connsiteY14" fmla="*/ 2201646 h 2756839"/>
              <a:gd name="connsiteX15" fmla="*/ 1843661 w 3258690"/>
              <a:gd name="connsiteY15" fmla="*/ 2235100 h 2756839"/>
              <a:gd name="connsiteX16" fmla="*/ 1687544 w 3258690"/>
              <a:gd name="connsiteY16" fmla="*/ 2569636 h 2756839"/>
              <a:gd name="connsiteX17" fmla="*/ 1308402 w 3258690"/>
              <a:gd name="connsiteY17" fmla="*/ 2748056 h 2756839"/>
              <a:gd name="connsiteX18" fmla="*/ 795446 w 3258690"/>
              <a:gd name="connsiteY18" fmla="*/ 2669997 h 2756839"/>
              <a:gd name="connsiteX19" fmla="*/ 728539 w 3258690"/>
              <a:gd name="connsiteY19" fmla="*/ 2168192 h 2756839"/>
              <a:gd name="connsiteX20" fmla="*/ 315944 w 3258690"/>
              <a:gd name="connsiteY20" fmla="*/ 2078982 h 2756839"/>
              <a:gd name="connsiteX21" fmla="*/ 70617 w 3258690"/>
              <a:gd name="connsiteY21" fmla="*/ 1811353 h 2756839"/>
              <a:gd name="connsiteX22" fmla="*/ 14861 w 3258690"/>
              <a:gd name="connsiteY22" fmla="*/ 1041919 h 2756839"/>
              <a:gd name="connsiteX23" fmla="*/ 282490 w 3258690"/>
              <a:gd name="connsiteY23" fmla="*/ 1030768 h 27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58690" h="2756839">
                <a:moveTo>
                  <a:pt x="282490" y="1030768"/>
                </a:moveTo>
                <a:cubicBezTo>
                  <a:pt x="407012" y="1041919"/>
                  <a:pt x="761992" y="1108826"/>
                  <a:pt x="761992" y="1108826"/>
                </a:cubicBezTo>
                <a:cubicBezTo>
                  <a:pt x="905099" y="1132987"/>
                  <a:pt x="1057500" y="1201754"/>
                  <a:pt x="1141134" y="1175734"/>
                </a:cubicBezTo>
                <a:cubicBezTo>
                  <a:pt x="1224768" y="1149714"/>
                  <a:pt x="1252646" y="1077231"/>
                  <a:pt x="1263797" y="952709"/>
                </a:cubicBezTo>
                <a:cubicBezTo>
                  <a:pt x="1274948" y="828187"/>
                  <a:pt x="1172729" y="584719"/>
                  <a:pt x="1208041" y="428602"/>
                </a:cubicBezTo>
                <a:cubicBezTo>
                  <a:pt x="1243353" y="272485"/>
                  <a:pt x="1321412" y="64329"/>
                  <a:pt x="1475670" y="16007"/>
                </a:cubicBezTo>
                <a:cubicBezTo>
                  <a:pt x="1629928" y="-32315"/>
                  <a:pt x="2001636" y="34592"/>
                  <a:pt x="2133592" y="138670"/>
                </a:cubicBezTo>
                <a:cubicBezTo>
                  <a:pt x="2265548" y="242748"/>
                  <a:pt x="2263690" y="491792"/>
                  <a:pt x="2267407" y="640475"/>
                </a:cubicBezTo>
                <a:cubicBezTo>
                  <a:pt x="2271124" y="789158"/>
                  <a:pt x="2163329" y="902529"/>
                  <a:pt x="2155895" y="1030768"/>
                </a:cubicBezTo>
                <a:cubicBezTo>
                  <a:pt x="2148461" y="1159007"/>
                  <a:pt x="2150319" y="1341143"/>
                  <a:pt x="2222802" y="1409909"/>
                </a:cubicBezTo>
                <a:cubicBezTo>
                  <a:pt x="2295285" y="1478675"/>
                  <a:pt x="2590792" y="1443363"/>
                  <a:pt x="2590792" y="1443363"/>
                </a:cubicBezTo>
                <a:lnTo>
                  <a:pt x="3192958" y="1487968"/>
                </a:lnTo>
                <a:cubicBezTo>
                  <a:pt x="3297036" y="1566026"/>
                  <a:pt x="3256149" y="1776041"/>
                  <a:pt x="3215261" y="1911714"/>
                </a:cubicBezTo>
                <a:cubicBezTo>
                  <a:pt x="3174373" y="2047387"/>
                  <a:pt x="3101890" y="2253685"/>
                  <a:pt x="2947631" y="2302007"/>
                </a:cubicBezTo>
                <a:cubicBezTo>
                  <a:pt x="2793372" y="2350329"/>
                  <a:pt x="2473704" y="2212797"/>
                  <a:pt x="2289709" y="2201646"/>
                </a:cubicBezTo>
                <a:cubicBezTo>
                  <a:pt x="2105714" y="2190495"/>
                  <a:pt x="1944022" y="2173768"/>
                  <a:pt x="1843661" y="2235100"/>
                </a:cubicBezTo>
                <a:cubicBezTo>
                  <a:pt x="1743300" y="2296432"/>
                  <a:pt x="1776754" y="2484144"/>
                  <a:pt x="1687544" y="2569636"/>
                </a:cubicBezTo>
                <a:cubicBezTo>
                  <a:pt x="1598334" y="2655128"/>
                  <a:pt x="1457085" y="2731329"/>
                  <a:pt x="1308402" y="2748056"/>
                </a:cubicBezTo>
                <a:cubicBezTo>
                  <a:pt x="1159719" y="2764783"/>
                  <a:pt x="892090" y="2766641"/>
                  <a:pt x="795446" y="2669997"/>
                </a:cubicBezTo>
                <a:cubicBezTo>
                  <a:pt x="698802" y="2573353"/>
                  <a:pt x="808456" y="2266695"/>
                  <a:pt x="728539" y="2168192"/>
                </a:cubicBezTo>
                <a:cubicBezTo>
                  <a:pt x="648622" y="2069690"/>
                  <a:pt x="425598" y="2138455"/>
                  <a:pt x="315944" y="2078982"/>
                </a:cubicBezTo>
                <a:cubicBezTo>
                  <a:pt x="206290" y="2019509"/>
                  <a:pt x="120797" y="1984197"/>
                  <a:pt x="70617" y="1811353"/>
                </a:cubicBezTo>
                <a:cubicBezTo>
                  <a:pt x="20437" y="1638509"/>
                  <a:pt x="-24168" y="1168299"/>
                  <a:pt x="14861" y="1041919"/>
                </a:cubicBezTo>
                <a:cubicBezTo>
                  <a:pt x="53890" y="915539"/>
                  <a:pt x="157968" y="1019617"/>
                  <a:pt x="282490" y="1030768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6633" y="771499"/>
            <a:ext cx="3867971" cy="3762531"/>
          </a:xfrm>
          <a:custGeom>
            <a:avLst/>
            <a:gdLst>
              <a:gd name="connsiteX0" fmla="*/ 408128 w 3867971"/>
              <a:gd name="connsiteY0" fmla="*/ 1246872 h 3762531"/>
              <a:gd name="connsiteX1" fmla="*/ 742665 w 3867971"/>
              <a:gd name="connsiteY1" fmla="*/ 1269174 h 3762531"/>
              <a:gd name="connsiteX2" fmla="*/ 921084 w 3867971"/>
              <a:gd name="connsiteY2" fmla="*/ 1124208 h 3762531"/>
              <a:gd name="connsiteX3" fmla="*/ 831874 w 3867971"/>
              <a:gd name="connsiteY3" fmla="*/ 700462 h 3762531"/>
              <a:gd name="connsiteX4" fmla="*/ 854177 w 3867971"/>
              <a:gd name="connsiteY4" fmla="*/ 265564 h 3762531"/>
              <a:gd name="connsiteX5" fmla="*/ 1233318 w 3867971"/>
              <a:gd name="connsiteY5" fmla="*/ 187506 h 3762531"/>
              <a:gd name="connsiteX6" fmla="*/ 1422889 w 3867971"/>
              <a:gd name="connsiteY6" fmla="*/ 611252 h 3762531"/>
              <a:gd name="connsiteX7" fmla="*/ 1790879 w 3867971"/>
              <a:gd name="connsiteY7" fmla="*/ 711613 h 3762531"/>
              <a:gd name="connsiteX8" fmla="*/ 2069660 w 3867971"/>
              <a:gd name="connsiteY8" fmla="*/ 410530 h 3762531"/>
              <a:gd name="connsiteX9" fmla="*/ 2248079 w 3867971"/>
              <a:gd name="connsiteY9" fmla="*/ 154052 h 3762531"/>
              <a:gd name="connsiteX10" fmla="*/ 2437650 w 3867971"/>
              <a:gd name="connsiteY10" fmla="*/ 9086 h 3762531"/>
              <a:gd name="connsiteX11" fmla="*/ 2671826 w 3867971"/>
              <a:gd name="connsiteY11" fmla="*/ 53691 h 3762531"/>
              <a:gd name="connsiteX12" fmla="*/ 2961757 w 3867971"/>
              <a:gd name="connsiteY12" fmla="*/ 365925 h 3762531"/>
              <a:gd name="connsiteX13" fmla="*/ 2816791 w 3867971"/>
              <a:gd name="connsiteY13" fmla="*/ 901184 h 3762531"/>
              <a:gd name="connsiteX14" fmla="*/ 2682977 w 3867971"/>
              <a:gd name="connsiteY14" fmla="*/ 1280325 h 3762531"/>
              <a:gd name="connsiteX15" fmla="*/ 2616069 w 3867971"/>
              <a:gd name="connsiteY15" fmla="*/ 1815584 h 3762531"/>
              <a:gd name="connsiteX16" fmla="*/ 2950606 w 3867971"/>
              <a:gd name="connsiteY16" fmla="*/ 1849038 h 3762531"/>
              <a:gd name="connsiteX17" fmla="*/ 3318596 w 3867971"/>
              <a:gd name="connsiteY17" fmla="*/ 1748677 h 3762531"/>
              <a:gd name="connsiteX18" fmla="*/ 3731191 w 3867971"/>
              <a:gd name="connsiteY18" fmla="*/ 1815584 h 3762531"/>
              <a:gd name="connsiteX19" fmla="*/ 3831552 w 3867971"/>
              <a:gd name="connsiteY19" fmla="*/ 2138969 h 3762531"/>
              <a:gd name="connsiteX20" fmla="*/ 3865006 w 3867971"/>
              <a:gd name="connsiteY20" fmla="*/ 2640774 h 3762531"/>
              <a:gd name="connsiteX21" fmla="*/ 3764645 w 3867971"/>
              <a:gd name="connsiteY21" fmla="*/ 3031067 h 3762531"/>
              <a:gd name="connsiteX22" fmla="*/ 3229387 w 3867971"/>
              <a:gd name="connsiteY22" fmla="*/ 3176033 h 3762531"/>
              <a:gd name="connsiteX23" fmla="*/ 2738733 w 3867971"/>
              <a:gd name="connsiteY23" fmla="*/ 3053369 h 3762531"/>
              <a:gd name="connsiteX24" fmla="*/ 2426499 w 3867971"/>
              <a:gd name="connsiteY24" fmla="*/ 2941857 h 3762531"/>
              <a:gd name="connsiteX25" fmla="*/ 2326138 w 3867971"/>
              <a:gd name="connsiteY25" fmla="*/ 3086823 h 3762531"/>
              <a:gd name="connsiteX26" fmla="*/ 2303835 w 3867971"/>
              <a:gd name="connsiteY26" fmla="*/ 3465964 h 3762531"/>
              <a:gd name="connsiteX27" fmla="*/ 2080811 w 3867971"/>
              <a:gd name="connsiteY27" fmla="*/ 3722442 h 3762531"/>
              <a:gd name="connsiteX28" fmla="*/ 1456343 w 3867971"/>
              <a:gd name="connsiteY28" fmla="*/ 3722442 h 3762531"/>
              <a:gd name="connsiteX29" fmla="*/ 1166411 w 3867971"/>
              <a:gd name="connsiteY29" fmla="*/ 3343301 h 3762531"/>
              <a:gd name="connsiteX30" fmla="*/ 1222167 w 3867971"/>
              <a:gd name="connsiteY30" fmla="*/ 2830345 h 3762531"/>
              <a:gd name="connsiteX31" fmla="*/ 1211016 w 3867971"/>
              <a:gd name="connsiteY31" fmla="*/ 2585018 h 3762531"/>
              <a:gd name="connsiteX32" fmla="*/ 1021445 w 3867971"/>
              <a:gd name="connsiteY32" fmla="*/ 2529262 h 3762531"/>
              <a:gd name="connsiteX33" fmla="*/ 731513 w 3867971"/>
              <a:gd name="connsiteY33" fmla="*/ 2808042 h 3762531"/>
              <a:gd name="connsiteX34" fmla="*/ 252011 w 3867971"/>
              <a:gd name="connsiteY34" fmla="*/ 2752286 h 3762531"/>
              <a:gd name="connsiteX35" fmla="*/ 84743 w 3867971"/>
              <a:gd name="connsiteY35" fmla="*/ 2272784 h 3762531"/>
              <a:gd name="connsiteX36" fmla="*/ 17835 w 3867971"/>
              <a:gd name="connsiteY36" fmla="*/ 1503350 h 3762531"/>
              <a:gd name="connsiteX37" fmla="*/ 408128 w 3867971"/>
              <a:gd name="connsiteY37" fmla="*/ 1246872 h 376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67971" h="3762531">
                <a:moveTo>
                  <a:pt x="408128" y="1246872"/>
                </a:moveTo>
                <a:cubicBezTo>
                  <a:pt x="528933" y="1207843"/>
                  <a:pt x="657172" y="1289618"/>
                  <a:pt x="742665" y="1269174"/>
                </a:cubicBezTo>
                <a:cubicBezTo>
                  <a:pt x="828158" y="1248730"/>
                  <a:pt x="906216" y="1218993"/>
                  <a:pt x="921084" y="1124208"/>
                </a:cubicBezTo>
                <a:cubicBezTo>
                  <a:pt x="935952" y="1029423"/>
                  <a:pt x="843025" y="843569"/>
                  <a:pt x="831874" y="700462"/>
                </a:cubicBezTo>
                <a:cubicBezTo>
                  <a:pt x="820723" y="557355"/>
                  <a:pt x="787270" y="351057"/>
                  <a:pt x="854177" y="265564"/>
                </a:cubicBezTo>
                <a:cubicBezTo>
                  <a:pt x="921084" y="180071"/>
                  <a:pt x="1138533" y="129891"/>
                  <a:pt x="1233318" y="187506"/>
                </a:cubicBezTo>
                <a:cubicBezTo>
                  <a:pt x="1328103" y="245121"/>
                  <a:pt x="1329962" y="523901"/>
                  <a:pt x="1422889" y="611252"/>
                </a:cubicBezTo>
                <a:cubicBezTo>
                  <a:pt x="1515816" y="698603"/>
                  <a:pt x="1683084" y="745067"/>
                  <a:pt x="1790879" y="711613"/>
                </a:cubicBezTo>
                <a:cubicBezTo>
                  <a:pt x="1898674" y="678159"/>
                  <a:pt x="1993460" y="503457"/>
                  <a:pt x="2069660" y="410530"/>
                </a:cubicBezTo>
                <a:cubicBezTo>
                  <a:pt x="2145860" y="317603"/>
                  <a:pt x="2186747" y="220959"/>
                  <a:pt x="2248079" y="154052"/>
                </a:cubicBezTo>
                <a:cubicBezTo>
                  <a:pt x="2309411" y="87145"/>
                  <a:pt x="2367026" y="25813"/>
                  <a:pt x="2437650" y="9086"/>
                </a:cubicBezTo>
                <a:cubicBezTo>
                  <a:pt x="2508274" y="-7641"/>
                  <a:pt x="2584475" y="-5782"/>
                  <a:pt x="2671826" y="53691"/>
                </a:cubicBezTo>
                <a:cubicBezTo>
                  <a:pt x="2759177" y="113164"/>
                  <a:pt x="2937596" y="224676"/>
                  <a:pt x="2961757" y="365925"/>
                </a:cubicBezTo>
                <a:cubicBezTo>
                  <a:pt x="2985918" y="507174"/>
                  <a:pt x="2863254" y="748784"/>
                  <a:pt x="2816791" y="901184"/>
                </a:cubicBezTo>
                <a:cubicBezTo>
                  <a:pt x="2770328" y="1053584"/>
                  <a:pt x="2716431" y="1127925"/>
                  <a:pt x="2682977" y="1280325"/>
                </a:cubicBezTo>
                <a:cubicBezTo>
                  <a:pt x="2649523" y="1432725"/>
                  <a:pt x="2571464" y="1720799"/>
                  <a:pt x="2616069" y="1815584"/>
                </a:cubicBezTo>
                <a:cubicBezTo>
                  <a:pt x="2660674" y="1910370"/>
                  <a:pt x="2833518" y="1860189"/>
                  <a:pt x="2950606" y="1849038"/>
                </a:cubicBezTo>
                <a:cubicBezTo>
                  <a:pt x="3067694" y="1837887"/>
                  <a:pt x="3188499" y="1754253"/>
                  <a:pt x="3318596" y="1748677"/>
                </a:cubicBezTo>
                <a:cubicBezTo>
                  <a:pt x="3448694" y="1743101"/>
                  <a:pt x="3645698" y="1750535"/>
                  <a:pt x="3731191" y="1815584"/>
                </a:cubicBezTo>
                <a:cubicBezTo>
                  <a:pt x="3816684" y="1880633"/>
                  <a:pt x="3809250" y="2001437"/>
                  <a:pt x="3831552" y="2138969"/>
                </a:cubicBezTo>
                <a:cubicBezTo>
                  <a:pt x="3853854" y="2276501"/>
                  <a:pt x="3876157" y="2492091"/>
                  <a:pt x="3865006" y="2640774"/>
                </a:cubicBezTo>
                <a:cubicBezTo>
                  <a:pt x="3853855" y="2789457"/>
                  <a:pt x="3870581" y="2941857"/>
                  <a:pt x="3764645" y="3031067"/>
                </a:cubicBezTo>
                <a:cubicBezTo>
                  <a:pt x="3658709" y="3120277"/>
                  <a:pt x="3400372" y="3172316"/>
                  <a:pt x="3229387" y="3176033"/>
                </a:cubicBezTo>
                <a:cubicBezTo>
                  <a:pt x="3058402" y="3179750"/>
                  <a:pt x="2872548" y="3092398"/>
                  <a:pt x="2738733" y="3053369"/>
                </a:cubicBezTo>
                <a:cubicBezTo>
                  <a:pt x="2604918" y="3014340"/>
                  <a:pt x="2495265" y="2936281"/>
                  <a:pt x="2426499" y="2941857"/>
                </a:cubicBezTo>
                <a:cubicBezTo>
                  <a:pt x="2357733" y="2947433"/>
                  <a:pt x="2346582" y="2999472"/>
                  <a:pt x="2326138" y="3086823"/>
                </a:cubicBezTo>
                <a:cubicBezTo>
                  <a:pt x="2305694" y="3174174"/>
                  <a:pt x="2344723" y="3360028"/>
                  <a:pt x="2303835" y="3465964"/>
                </a:cubicBezTo>
                <a:cubicBezTo>
                  <a:pt x="2262947" y="3571901"/>
                  <a:pt x="2222060" y="3679696"/>
                  <a:pt x="2080811" y="3722442"/>
                </a:cubicBezTo>
                <a:cubicBezTo>
                  <a:pt x="1939562" y="3765188"/>
                  <a:pt x="1608743" y="3785632"/>
                  <a:pt x="1456343" y="3722442"/>
                </a:cubicBezTo>
                <a:cubicBezTo>
                  <a:pt x="1303943" y="3659252"/>
                  <a:pt x="1205440" y="3491984"/>
                  <a:pt x="1166411" y="3343301"/>
                </a:cubicBezTo>
                <a:cubicBezTo>
                  <a:pt x="1127382" y="3194618"/>
                  <a:pt x="1214733" y="2956725"/>
                  <a:pt x="1222167" y="2830345"/>
                </a:cubicBezTo>
                <a:cubicBezTo>
                  <a:pt x="1229601" y="2703965"/>
                  <a:pt x="1244470" y="2635198"/>
                  <a:pt x="1211016" y="2585018"/>
                </a:cubicBezTo>
                <a:cubicBezTo>
                  <a:pt x="1177562" y="2534838"/>
                  <a:pt x="1101362" y="2492091"/>
                  <a:pt x="1021445" y="2529262"/>
                </a:cubicBezTo>
                <a:cubicBezTo>
                  <a:pt x="941528" y="2566433"/>
                  <a:pt x="859752" y="2770871"/>
                  <a:pt x="731513" y="2808042"/>
                </a:cubicBezTo>
                <a:cubicBezTo>
                  <a:pt x="603274" y="2845213"/>
                  <a:pt x="359806" y="2841496"/>
                  <a:pt x="252011" y="2752286"/>
                </a:cubicBezTo>
                <a:cubicBezTo>
                  <a:pt x="144216" y="2663076"/>
                  <a:pt x="123772" y="2480940"/>
                  <a:pt x="84743" y="2272784"/>
                </a:cubicBezTo>
                <a:cubicBezTo>
                  <a:pt x="45714" y="2064628"/>
                  <a:pt x="-36063" y="1668760"/>
                  <a:pt x="17835" y="1503350"/>
                </a:cubicBezTo>
                <a:cubicBezTo>
                  <a:pt x="71732" y="1337940"/>
                  <a:pt x="287323" y="1285901"/>
                  <a:pt x="408128" y="1246872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6927" y="1185003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0095" y="2839361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3609" y="274792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1408" y="2356300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1630" y="215955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2819" y="390897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9425" y="293080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8869" y="228700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4858" y="3022241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1775" y="34016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44335" y="1549537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98151" y="2539180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2868" y="2747921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055" y="3908976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87736" y="2819791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4856" y="351594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10095" y="1018925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97195" y="177359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01925" y="2171719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5569" y="326448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8595" y="1488177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2326" y="2263029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83639" y="1779968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7089" y="2445909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76566" y="973205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0382" y="1962848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19967" y="2243459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780263" y="582543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45067">
            <a:off x="4327777" y="3498319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42326" y="30336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Sample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87752" y="853535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3889" y="372252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0647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539397"/>
                  </p:ext>
                </p:extLst>
              </p:nvPr>
            </p:nvGraphicFramePr>
            <p:xfrm>
              <a:off x="1178220" y="1957935"/>
              <a:ext cx="6096000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MSTrt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539397"/>
                  </p:ext>
                </p:extLst>
              </p:nvPr>
            </p:nvGraphicFramePr>
            <p:xfrm>
              <a:off x="1178220" y="1957935"/>
              <a:ext cx="6096000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66000" r="-401796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6000" r="-102395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72131" r="-40179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9" t="-372131" r="-40179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5263563" y="2320579"/>
            <a:ext cx="914400" cy="6377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01231" y="4191841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Standardized Test Statistic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198492" y="2958353"/>
            <a:ext cx="810423" cy="1449983"/>
          </a:xfrm>
          <a:custGeom>
            <a:avLst/>
            <a:gdLst>
              <a:gd name="connsiteX0" fmla="*/ 426222 w 810423"/>
              <a:gd name="connsiteY0" fmla="*/ 0 h 1449983"/>
              <a:gd name="connsiteX1" fmla="*/ 57388 w 810423"/>
              <a:gd name="connsiteY1" fmla="*/ 814508 h 1449983"/>
              <a:gd name="connsiteX2" fmla="*/ 80440 w 810423"/>
              <a:gd name="connsiteY2" fmla="*/ 1367758 h 1449983"/>
              <a:gd name="connsiteX3" fmla="*/ 810423 w 810423"/>
              <a:gd name="connsiteY3" fmla="*/ 1436915 h 144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423" h="1449983">
                <a:moveTo>
                  <a:pt x="426222" y="0"/>
                </a:moveTo>
                <a:cubicBezTo>
                  <a:pt x="270620" y="293274"/>
                  <a:pt x="115018" y="586548"/>
                  <a:pt x="57388" y="814508"/>
                </a:cubicBezTo>
                <a:cubicBezTo>
                  <a:pt x="-242" y="1042468"/>
                  <a:pt x="-45066" y="1264024"/>
                  <a:pt x="80440" y="1367758"/>
                </a:cubicBezTo>
                <a:cubicBezTo>
                  <a:pt x="205946" y="1471492"/>
                  <a:pt x="508184" y="1454203"/>
                  <a:pt x="810423" y="143691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26004" y="2942985"/>
            <a:ext cx="653143" cy="3611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47517" y="486144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Estimate of Residual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00097" y="3288767"/>
            <a:ext cx="1278620" cy="1820744"/>
          </a:xfrm>
          <a:custGeom>
            <a:avLst/>
            <a:gdLst>
              <a:gd name="connsiteX0" fmla="*/ 425692 w 1278620"/>
              <a:gd name="connsiteY0" fmla="*/ 0 h 1820744"/>
              <a:gd name="connsiteX1" fmla="*/ 110647 w 1278620"/>
              <a:gd name="connsiteY1" fmla="*/ 983556 h 1820744"/>
              <a:gd name="connsiteX2" fmla="*/ 95279 w 1278620"/>
              <a:gd name="connsiteY2" fmla="*/ 1728907 h 1820744"/>
              <a:gd name="connsiteX3" fmla="*/ 1278620 w 1278620"/>
              <a:gd name="connsiteY3" fmla="*/ 1782695 h 18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620" h="1820744">
                <a:moveTo>
                  <a:pt x="425692" y="0"/>
                </a:moveTo>
                <a:cubicBezTo>
                  <a:pt x="295704" y="347702"/>
                  <a:pt x="165716" y="695405"/>
                  <a:pt x="110647" y="983556"/>
                </a:cubicBezTo>
                <a:cubicBezTo>
                  <a:pt x="55578" y="1271707"/>
                  <a:pt x="-99383" y="1595717"/>
                  <a:pt x="95279" y="1728907"/>
                </a:cubicBezTo>
                <a:cubicBezTo>
                  <a:pt x="289941" y="1862097"/>
                  <a:pt x="784280" y="1822396"/>
                  <a:pt x="1278620" y="178269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8082" y="1713726"/>
            <a:ext cx="1206393" cy="23261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367" y="1344394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Partitioning Variability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75013" y="1520866"/>
            <a:ext cx="614722" cy="208042"/>
          </a:xfrm>
          <a:custGeom>
            <a:avLst/>
            <a:gdLst>
              <a:gd name="connsiteX0" fmla="*/ 0 w 614722"/>
              <a:gd name="connsiteY0" fmla="*/ 208042 h 208042"/>
              <a:gd name="connsiteX1" fmla="*/ 222837 w 614722"/>
              <a:gd name="connsiteY1" fmla="*/ 23625 h 208042"/>
              <a:gd name="connsiteX2" fmla="*/ 614722 w 614722"/>
              <a:gd name="connsiteY2" fmla="*/ 8257 h 20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722" h="208042">
                <a:moveTo>
                  <a:pt x="0" y="208042"/>
                </a:moveTo>
                <a:cubicBezTo>
                  <a:pt x="60191" y="132482"/>
                  <a:pt x="120383" y="56922"/>
                  <a:pt x="222837" y="23625"/>
                </a:cubicBezTo>
                <a:cubicBezTo>
                  <a:pt x="325291" y="-9672"/>
                  <a:pt x="470006" y="-708"/>
                  <a:pt x="614722" y="825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09761"/>
                  </p:ext>
                </p:extLst>
              </p:nvPr>
            </p:nvGraphicFramePr>
            <p:xfrm>
              <a:off x="1152097" y="1986133"/>
              <a:ext cx="6573006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501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09761"/>
                  </p:ext>
                </p:extLst>
              </p:nvPr>
            </p:nvGraphicFramePr>
            <p:xfrm>
              <a:off x="1152097" y="1986133"/>
              <a:ext cx="6573006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501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95501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6" t="-66000" r="-402222" b="-13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66000" r="-102222" b="-13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6" t="-272131" r="-4022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56" t="-372131" r="-4022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5603703" y="2339061"/>
            <a:ext cx="914400" cy="6377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09039" y="4187758"/>
            <a:ext cx="21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Standardized Statistic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13808" y="2968952"/>
            <a:ext cx="810423" cy="1431501"/>
          </a:xfrm>
          <a:custGeom>
            <a:avLst/>
            <a:gdLst>
              <a:gd name="connsiteX0" fmla="*/ 426222 w 810423"/>
              <a:gd name="connsiteY0" fmla="*/ 0 h 1449983"/>
              <a:gd name="connsiteX1" fmla="*/ 57388 w 810423"/>
              <a:gd name="connsiteY1" fmla="*/ 814508 h 1449983"/>
              <a:gd name="connsiteX2" fmla="*/ 80440 w 810423"/>
              <a:gd name="connsiteY2" fmla="*/ 1367758 h 1449983"/>
              <a:gd name="connsiteX3" fmla="*/ 810423 w 810423"/>
              <a:gd name="connsiteY3" fmla="*/ 1436915 h 144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423" h="1449983">
                <a:moveTo>
                  <a:pt x="426222" y="0"/>
                </a:moveTo>
                <a:cubicBezTo>
                  <a:pt x="270620" y="293274"/>
                  <a:pt x="115018" y="586548"/>
                  <a:pt x="57388" y="814508"/>
                </a:cubicBezTo>
                <a:cubicBezTo>
                  <a:pt x="-242" y="1042468"/>
                  <a:pt x="-45066" y="1264024"/>
                  <a:pt x="80440" y="1367758"/>
                </a:cubicBezTo>
                <a:cubicBezTo>
                  <a:pt x="205946" y="1471492"/>
                  <a:pt x="508184" y="1454203"/>
                  <a:pt x="810423" y="143691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70374" y="2958751"/>
            <a:ext cx="653143" cy="3611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887" y="4877210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Estimate of Residual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44467" y="3304533"/>
            <a:ext cx="1278620" cy="1820744"/>
          </a:xfrm>
          <a:custGeom>
            <a:avLst/>
            <a:gdLst>
              <a:gd name="connsiteX0" fmla="*/ 425692 w 1278620"/>
              <a:gd name="connsiteY0" fmla="*/ 0 h 1820744"/>
              <a:gd name="connsiteX1" fmla="*/ 110647 w 1278620"/>
              <a:gd name="connsiteY1" fmla="*/ 983556 h 1820744"/>
              <a:gd name="connsiteX2" fmla="*/ 95279 w 1278620"/>
              <a:gd name="connsiteY2" fmla="*/ 1728907 h 1820744"/>
              <a:gd name="connsiteX3" fmla="*/ 1278620 w 1278620"/>
              <a:gd name="connsiteY3" fmla="*/ 1782695 h 18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620" h="1820744">
                <a:moveTo>
                  <a:pt x="425692" y="0"/>
                </a:moveTo>
                <a:cubicBezTo>
                  <a:pt x="295704" y="347702"/>
                  <a:pt x="165716" y="695405"/>
                  <a:pt x="110647" y="983556"/>
                </a:cubicBezTo>
                <a:cubicBezTo>
                  <a:pt x="55578" y="1271707"/>
                  <a:pt x="-99383" y="1595717"/>
                  <a:pt x="95279" y="1728907"/>
                </a:cubicBezTo>
                <a:cubicBezTo>
                  <a:pt x="289941" y="1862097"/>
                  <a:pt x="784280" y="1822396"/>
                  <a:pt x="1278620" y="178269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8082" y="1713726"/>
            <a:ext cx="1206393" cy="23261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367" y="1344394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Partitioning Variability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75013" y="1520866"/>
            <a:ext cx="614722" cy="208042"/>
          </a:xfrm>
          <a:custGeom>
            <a:avLst/>
            <a:gdLst>
              <a:gd name="connsiteX0" fmla="*/ 0 w 614722"/>
              <a:gd name="connsiteY0" fmla="*/ 208042 h 208042"/>
              <a:gd name="connsiteX1" fmla="*/ 222837 w 614722"/>
              <a:gd name="connsiteY1" fmla="*/ 23625 h 208042"/>
              <a:gd name="connsiteX2" fmla="*/ 614722 w 614722"/>
              <a:gd name="connsiteY2" fmla="*/ 8257 h 20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722" h="208042">
                <a:moveTo>
                  <a:pt x="0" y="208042"/>
                </a:moveTo>
                <a:cubicBezTo>
                  <a:pt x="60191" y="132482"/>
                  <a:pt x="120383" y="56922"/>
                  <a:pt x="222837" y="23625"/>
                </a:cubicBezTo>
                <a:cubicBezTo>
                  <a:pt x="325291" y="-9672"/>
                  <a:pt x="470006" y="-708"/>
                  <a:pt x="614722" y="825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689410" y="36330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11827" y="49241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3949" y="36211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82310" y="28010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39540" y="27025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39449" y="15103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68081" y="1260182"/>
            <a:ext cx="7149408" cy="3766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68081" y="2748248"/>
            <a:ext cx="7149408" cy="90819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637" y="16740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689410" y="36330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11827" y="49241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3949" y="36211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82310" y="28010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39540" y="27025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39449" y="15103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68081" y="1260182"/>
            <a:ext cx="7149408" cy="3766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91772" y="3013211"/>
            <a:ext cx="722571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637" y="16740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57547" y="3013211"/>
            <a:ext cx="0" cy="142779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4755" y="3072259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Response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18404" y="3691698"/>
                <a:ext cx="525753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Predicted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Response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4" y="3691698"/>
                <a:ext cx="5257530" cy="276999"/>
              </a:xfrm>
              <a:prstGeom prst="rect">
                <a:avLst/>
              </a:prstGeom>
              <a:blipFill>
                <a:blip r:embed="rId2"/>
                <a:stretch>
                  <a:fillRect r="-46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 flipH="1">
            <a:off x="2174760" y="3013211"/>
            <a:ext cx="647650" cy="1411471"/>
          </a:xfrm>
          <a:prstGeom prst="leftBrace">
            <a:avLst>
              <a:gd name="adj1" fmla="val 8333"/>
              <a:gd name="adj2" fmla="val 58028"/>
            </a:avLst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33" idx="0"/>
          </p:cNvCxnSpPr>
          <p:nvPr/>
        </p:nvCxnSpPr>
        <p:spPr>
          <a:xfrm flipH="1" flipV="1">
            <a:off x="2151951" y="4455853"/>
            <a:ext cx="0" cy="46833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flipH="1">
            <a:off x="2176272" y="4427647"/>
            <a:ext cx="649224" cy="544403"/>
          </a:xfrm>
          <a:prstGeom prst="leftBrace">
            <a:avLst>
              <a:gd name="adj1" fmla="val 8333"/>
              <a:gd name="adj2" fmla="val 58028"/>
            </a:avLst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16936" y="4590212"/>
                <a:ext cx="4472058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Predicted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36" y="4590212"/>
                <a:ext cx="4472058" cy="276999"/>
              </a:xfrm>
              <a:prstGeom prst="rect">
                <a:avLst/>
              </a:prstGeom>
              <a:blipFill>
                <a:blip r:embed="rId3"/>
                <a:stretch>
                  <a:fillRect r="-68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 rot="10800000" flipH="1">
            <a:off x="1419816" y="3013211"/>
            <a:ext cx="647650" cy="1958838"/>
          </a:xfrm>
          <a:prstGeom prst="leftBrace">
            <a:avLst>
              <a:gd name="adj1" fmla="val 8333"/>
              <a:gd name="adj2" fmla="val 506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17575" y="2072986"/>
            <a:ext cx="769661" cy="1901537"/>
          </a:xfrm>
          <a:custGeom>
            <a:avLst/>
            <a:gdLst>
              <a:gd name="connsiteX0" fmla="*/ 276093 w 769661"/>
              <a:gd name="connsiteY0" fmla="*/ 1901537 h 1901537"/>
              <a:gd name="connsiteX1" fmla="*/ 21516 w 769661"/>
              <a:gd name="connsiteY1" fmla="*/ 935182 h 1901537"/>
              <a:gd name="connsiteX2" fmla="*/ 769661 w 769661"/>
              <a:gd name="connsiteY2" fmla="*/ 0 h 190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661" h="1901537">
                <a:moveTo>
                  <a:pt x="276093" y="1901537"/>
                </a:moveTo>
                <a:cubicBezTo>
                  <a:pt x="107674" y="1576821"/>
                  <a:pt x="-60745" y="1252105"/>
                  <a:pt x="21516" y="935182"/>
                </a:cubicBezTo>
                <a:cubicBezTo>
                  <a:pt x="103777" y="618259"/>
                  <a:pt x="436719" y="309129"/>
                  <a:pt x="769661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3039" y="1926261"/>
                <a:ext cx="4242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Response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39" y="1926261"/>
                <a:ext cx="4242765" cy="276999"/>
              </a:xfrm>
              <a:prstGeom prst="rect">
                <a:avLst/>
              </a:prstGeom>
              <a:blipFill>
                <a:blip r:embed="rId4"/>
                <a:stretch>
                  <a:fillRect r="-8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43379" y="666119"/>
                <a:ext cx="3147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Response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Predictor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79" y="666119"/>
                <a:ext cx="314746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098" y="3388547"/>
            <a:ext cx="3027509" cy="2171292"/>
          </a:xfrm>
          <a:prstGeom prst="rect">
            <a:avLst/>
          </a:prstGeom>
        </p:spPr>
      </p:pic>
      <p:pic>
        <p:nvPicPr>
          <p:cNvPr id="21" name="Picture 20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0297" y="1436804"/>
            <a:ext cx="3027509" cy="2171292"/>
          </a:xfrm>
          <a:prstGeom prst="rect">
            <a:avLst/>
          </a:prstGeom>
        </p:spPr>
      </p:pic>
      <p:pic>
        <p:nvPicPr>
          <p:cNvPr id="22" name="Picture 21" descr="File:&lt;strong&gt;Gaussian&lt;/strong&gt; Fil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3126" y="2411940"/>
            <a:ext cx="3027509" cy="217129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161232" y="2389734"/>
            <a:ext cx="7195271" cy="2727832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36796" y="45628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37945" y="46246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38843" y="42762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31159" y="49736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34618" y="53445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36282" y="35650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5129" y="39241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4618" y="47060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34618" y="41847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36796" y="43504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24777" y="35725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25926" y="36344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26824" y="32859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19140" y="39833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22599" y="43543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4263" y="25747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3110" y="2933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322599" y="37157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22599" y="31945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24777" y="33602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06869" y="25910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08018" y="26605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908916" y="2312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01232" y="30095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904691" y="3380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06355" y="16009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05202" y="19600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904691" y="27419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4691" y="22206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06869" y="23863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737945" y="4454914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25926" y="3470635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07688" y="2494503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48683" y="3440054"/>
            <a:ext cx="856719" cy="2100134"/>
            <a:chOff x="3050561" y="3409318"/>
            <a:chExt cx="856719" cy="2100134"/>
          </a:xfrm>
        </p:grpSpPr>
        <p:sp>
          <p:nvSpPr>
            <p:cNvPr id="14" name="Right Brace 13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529657" y="2457345"/>
            <a:ext cx="856719" cy="2100134"/>
            <a:chOff x="3050561" y="3409318"/>
            <a:chExt cx="856719" cy="2100134"/>
          </a:xfrm>
        </p:grpSpPr>
        <p:sp>
          <p:nvSpPr>
            <p:cNvPr id="65" name="Right Brace 64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10478" y="1480481"/>
            <a:ext cx="856719" cy="2100134"/>
            <a:chOff x="3050561" y="3409318"/>
            <a:chExt cx="856719" cy="2100134"/>
          </a:xfrm>
        </p:grpSpPr>
        <p:sp>
          <p:nvSpPr>
            <p:cNvPr id="68" name="Right Brace 67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8344861" y="852928"/>
            <a:ext cx="315351" cy="1529122"/>
          </a:xfrm>
          <a:custGeom>
            <a:avLst/>
            <a:gdLst>
              <a:gd name="connsiteX0" fmla="*/ 0 w 315351"/>
              <a:gd name="connsiteY0" fmla="*/ 0 h 1529122"/>
              <a:gd name="connsiteX1" fmla="*/ 315045 w 315351"/>
              <a:gd name="connsiteY1" fmla="*/ 307361 h 1529122"/>
              <a:gd name="connsiteX2" fmla="*/ 46104 w 315351"/>
              <a:gd name="connsiteY2" fmla="*/ 1529122 h 152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351" h="1529122">
                <a:moveTo>
                  <a:pt x="0" y="0"/>
                </a:moveTo>
                <a:cubicBezTo>
                  <a:pt x="153680" y="26254"/>
                  <a:pt x="307361" y="52508"/>
                  <a:pt x="315045" y="307361"/>
                </a:cubicBezTo>
                <a:cubicBezTo>
                  <a:pt x="322729" y="562214"/>
                  <a:pt x="184416" y="1045668"/>
                  <a:pt x="46104" y="1529122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30" idx="6"/>
          </p:cNvCxnSpPr>
          <p:nvPr/>
        </p:nvCxnSpPr>
        <p:spPr>
          <a:xfrm flipV="1">
            <a:off x="2827722" y="2051484"/>
            <a:ext cx="608347" cy="155927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1" idx="0"/>
          </p:cNvCxnSpPr>
          <p:nvPr/>
        </p:nvCxnSpPr>
        <p:spPr>
          <a:xfrm>
            <a:off x="3424122" y="2051484"/>
            <a:ext cx="1945861" cy="52330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2" idx="7"/>
          </p:cNvCxnSpPr>
          <p:nvPr/>
        </p:nvCxnSpPr>
        <p:spPr>
          <a:xfrm>
            <a:off x="3424122" y="2047198"/>
            <a:ext cx="1977037" cy="9000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92985" y="1669163"/>
            <a:ext cx="16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All Independent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4972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9889" y="6273985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pic>
        <p:nvPicPr>
          <p:cNvPr id="6" name="Picture 5" descr="File:&lt;strong&gt;Gaussian&lt;/strong&gt; Filter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098" y="3388547"/>
            <a:ext cx="3027509" cy="2171292"/>
          </a:xfrm>
          <a:prstGeom prst="rect">
            <a:avLst/>
          </a:prstGeom>
        </p:spPr>
      </p:pic>
      <p:pic>
        <p:nvPicPr>
          <p:cNvPr id="21" name="Picture 20" descr="File:&lt;strong&gt;Gaussian&lt;/strong&gt; Filter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0297" y="2771828"/>
            <a:ext cx="3027509" cy="2171292"/>
          </a:xfrm>
          <a:prstGeom prst="rect">
            <a:avLst/>
          </a:prstGeom>
        </p:spPr>
      </p:pic>
      <p:pic>
        <p:nvPicPr>
          <p:cNvPr id="22" name="Picture 21" descr="File:&lt;strong&gt;Gaussian&lt;/strong&gt; Filter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3126" y="1744428"/>
            <a:ext cx="3027509" cy="2171292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2736796" y="45628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37945" y="46246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38843" y="42762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31159" y="49736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34618" y="53445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36282" y="35650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5129" y="39241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4618" y="47060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34618" y="41847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36796" y="43504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24777" y="29050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25926" y="29668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26824" y="26184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19140" y="33158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22599" y="36868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4263" y="19072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3110" y="226638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322599" y="30482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22599" y="25270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24777" y="26927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06869" y="39260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08018" y="39955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908916" y="36471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01232" y="434455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904691" y="47154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06355" y="29359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05202" y="329506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904691" y="40769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4691" y="35557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06869" y="37214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737945" y="4454914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25926" y="2803123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07688" y="3829527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48683" y="3440054"/>
            <a:ext cx="856719" cy="2100134"/>
            <a:chOff x="3050561" y="3409318"/>
            <a:chExt cx="856719" cy="2100134"/>
          </a:xfrm>
        </p:grpSpPr>
        <p:sp>
          <p:nvSpPr>
            <p:cNvPr id="14" name="Right Brace 13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529657" y="1789833"/>
            <a:ext cx="856719" cy="2100134"/>
            <a:chOff x="3050561" y="3409318"/>
            <a:chExt cx="856719" cy="2100134"/>
          </a:xfrm>
        </p:grpSpPr>
        <p:sp>
          <p:nvSpPr>
            <p:cNvPr id="65" name="Right Brace 64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10478" y="2815505"/>
            <a:ext cx="856719" cy="2100134"/>
            <a:chOff x="3050561" y="3409318"/>
            <a:chExt cx="856719" cy="2100134"/>
          </a:xfrm>
        </p:grpSpPr>
        <p:sp>
          <p:nvSpPr>
            <p:cNvPr id="68" name="Right Brace 67"/>
            <p:cNvSpPr/>
            <p:nvPr/>
          </p:nvSpPr>
          <p:spPr>
            <a:xfrm>
              <a:off x="3050561" y="3409318"/>
              <a:ext cx="422622" cy="2100134"/>
            </a:xfrm>
            <a:prstGeom prst="rightBrac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2744461" y="4274452"/>
              <a:ext cx="1956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Variability in Errors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70" name="Straight Connector 69"/>
          <p:cNvCxnSpPr>
            <a:stCxn id="30" idx="6"/>
          </p:cNvCxnSpPr>
          <p:nvPr/>
        </p:nvCxnSpPr>
        <p:spPr>
          <a:xfrm flipV="1">
            <a:off x="2827722" y="2051484"/>
            <a:ext cx="608347" cy="155927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92985" y="1669163"/>
            <a:ext cx="16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All Independent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1" name="Straight Connector 70"/>
          <p:cNvCxnSpPr>
            <a:stCxn id="41" idx="6"/>
            <a:endCxn id="75" idx="2"/>
          </p:cNvCxnSpPr>
          <p:nvPr/>
        </p:nvCxnSpPr>
        <p:spPr>
          <a:xfrm flipH="1">
            <a:off x="3436069" y="1952993"/>
            <a:ext cx="1979634" cy="8550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2" idx="1"/>
            <a:endCxn id="75" idx="2"/>
          </p:cNvCxnSpPr>
          <p:nvPr/>
        </p:nvCxnSpPr>
        <p:spPr>
          <a:xfrm flipH="1" flipV="1">
            <a:off x="3436069" y="2038495"/>
            <a:ext cx="1900432" cy="24128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903791"/>
                  </p:ext>
                </p:extLst>
              </p:nvPr>
            </p:nvGraphicFramePr>
            <p:xfrm>
              <a:off x="452077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903791"/>
                  </p:ext>
                </p:extLst>
              </p:nvPr>
            </p:nvGraphicFramePr>
            <p:xfrm>
              <a:off x="452077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101639" r="-10223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101639" r="-2235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201639" r="-10223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201639" r="-2235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301639" r="-10223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301639" r="-22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401639" r="-10223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401639" r="-2235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510000" r="-102235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510000" r="-2235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600000" r="-1022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600000" r="-22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700000" r="-1022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700000" r="-22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800000" r="-1022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800000" r="-22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900000" r="-1022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900000" r="-223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1000000" r="-1022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1000000" r="-22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240149" y="14650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Sample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80223" y="150702"/>
            <a:ext cx="297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Bootstrap Resample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523977"/>
                  </p:ext>
                </p:extLst>
              </p:nvPr>
            </p:nvGraphicFramePr>
            <p:xfrm>
              <a:off x="5430050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523977"/>
                  </p:ext>
                </p:extLst>
              </p:nvPr>
            </p:nvGraphicFramePr>
            <p:xfrm>
              <a:off x="5430050" y="504163"/>
              <a:ext cx="32708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0279">
                      <a:extLst>
                        <a:ext uri="{9D8B030D-6E8A-4147-A177-3AD203B41FA5}">
                          <a16:colId xmlns:a16="http://schemas.microsoft.com/office/drawing/2014/main" val="2798032220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238849839"/>
                        </a:ext>
                      </a:extLst>
                    </a:gridCol>
                    <a:gridCol w="1090279">
                      <a:extLst>
                        <a:ext uri="{9D8B030D-6E8A-4147-A177-3AD203B41FA5}">
                          <a16:colId xmlns:a16="http://schemas.microsoft.com/office/drawing/2014/main" val="348218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Observation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Response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Predictor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365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10166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01639" r="-2235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797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10166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201639" r="-2235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16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10166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301639" r="-22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1639" r="-10166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401639" r="-2235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469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10000" r="-101667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510000" r="-2235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550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0000" r="-1016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600000" r="-22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3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0000" r="-101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700000" r="-22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308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00000" r="-101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800000" r="-22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3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00000" r="-101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900000" r="-223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066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0" r="-101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000000" r="-22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6574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3634548" y="2305215"/>
            <a:ext cx="2065786" cy="85292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6608" y="2543783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Randomly Resample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2077" y="4710312"/>
            <a:ext cx="0" cy="188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2077" y="6592900"/>
            <a:ext cx="3270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4243" y="61218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4171" y="62972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84612" y="621731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4076" y="56986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124" y="49556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9272" y="56529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32406" y="55424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3814" y="56338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94297" y="51240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33576" y="56004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53250" y="5032597"/>
            <a:ext cx="2942985" cy="13186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2978" y="4715751"/>
            <a:ext cx="0" cy="188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2978" y="6598339"/>
            <a:ext cx="3270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25144" y="61273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55072" y="63026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65513" y="62227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74977" y="57040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870025" y="49611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00173" y="56583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13307" y="5547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4477" y="56059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534151" y="5038036"/>
            <a:ext cx="2942985" cy="13186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566063" y="4959195"/>
            <a:ext cx="2900574" cy="143491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3435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3300" y="6285743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3416" y="628574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III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256251" y="4507992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251" y="4288022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56251" y="3812916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56251" y="3524366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56251" y="2931156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256251" y="2661662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56251" y="2063112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56251" y="1770438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97365" y="578450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497365" y="556453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97365" y="5089425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497365" y="4800875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97365" y="4207665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497365" y="3938171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97365" y="3339621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497365" y="3046947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38479" y="3455472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38479" y="3235502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738479" y="2760396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38479" y="2471846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8479" y="1878636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738479" y="1609142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738479" y="1010592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38479" y="717918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351894" y="4617821"/>
            <a:ext cx="1160895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Block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Block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Block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Block 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24831" y="936127"/>
            <a:ext cx="4479200" cy="2329028"/>
            <a:chOff x="2324831" y="936127"/>
            <a:chExt cx="4479200" cy="232902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324831" y="1983792"/>
              <a:ext cx="2244142" cy="128136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559889" y="936127"/>
              <a:ext cx="2244142" cy="232902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320289" y="1829112"/>
            <a:ext cx="4479200" cy="2329028"/>
            <a:chOff x="2324831" y="936127"/>
            <a:chExt cx="4479200" cy="2329028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324831" y="1983792"/>
              <a:ext cx="2244142" cy="12813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9889" y="936127"/>
              <a:ext cx="2244142" cy="232902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327859" y="2710873"/>
            <a:ext cx="4479200" cy="2329028"/>
            <a:chOff x="2324831" y="936127"/>
            <a:chExt cx="4479200" cy="232902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2324831" y="1983792"/>
              <a:ext cx="2244142" cy="128136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559889" y="936127"/>
              <a:ext cx="2244142" cy="23290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315747" y="3435506"/>
            <a:ext cx="4479200" cy="2329028"/>
            <a:chOff x="2324831" y="936127"/>
            <a:chExt cx="4479200" cy="232902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2324831" y="1983792"/>
              <a:ext cx="2244142" cy="128136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559889" y="936127"/>
              <a:ext cx="2244142" cy="232902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2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Clipart - &lt;strong&gt;Gear&lt;/strong&gt; icon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11" y="2979472"/>
            <a:ext cx="889523" cy="948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08" y="734755"/>
            <a:ext cx="796729" cy="989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2186" y="394888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</a:t>
            </a:r>
            <a:endParaRPr lang="en-US" sz="1600" u="sng" dirty="0"/>
          </a:p>
        </p:txBody>
      </p:sp>
      <p:pic>
        <p:nvPicPr>
          <p:cNvPr id="10" name="Picture 9" descr="Clipart - &lt;strong&gt;Gear&lt;/strong&gt; icon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9" y="801364"/>
            <a:ext cx="889523" cy="948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73" y="394888"/>
            <a:ext cx="22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 Generating Process</a:t>
            </a:r>
            <a:endParaRPr lang="en-US" sz="1600" u="sng" dirty="0"/>
          </a:p>
        </p:txBody>
      </p:sp>
      <p:sp>
        <p:nvSpPr>
          <p:cNvPr id="43" name="Right Arrow 42"/>
          <p:cNvSpPr/>
          <p:nvPr/>
        </p:nvSpPr>
        <p:spPr>
          <a:xfrm rot="3822057">
            <a:off x="1102324" y="199960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9627" y="3307608"/>
                <a:ext cx="2792559" cy="2154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Predictors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7" y="3307608"/>
                <a:ext cx="2792559" cy="215444"/>
              </a:xfrm>
              <a:prstGeom prst="rect">
                <a:avLst/>
              </a:prstGeom>
              <a:blipFill>
                <a:blip r:embed="rId6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824462" y="2546919"/>
            <a:ext cx="1855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Model for Response</a:t>
            </a:r>
            <a:endParaRPr lang="en-US" sz="1600" u="sng" dirty="0"/>
          </a:p>
        </p:txBody>
      </p:sp>
      <p:grpSp>
        <p:nvGrpSpPr>
          <p:cNvPr id="57" name="Group 56"/>
          <p:cNvGrpSpPr/>
          <p:nvPr/>
        </p:nvGrpSpPr>
        <p:grpSpPr>
          <a:xfrm>
            <a:off x="4745625" y="801364"/>
            <a:ext cx="864390" cy="755103"/>
            <a:chOff x="5912869" y="3216238"/>
            <a:chExt cx="1128209" cy="975748"/>
          </a:xfrm>
        </p:grpSpPr>
        <p:grpSp>
          <p:nvGrpSpPr>
            <p:cNvPr id="56" name="Group 55"/>
            <p:cNvGrpSpPr/>
            <p:nvPr/>
          </p:nvGrpSpPr>
          <p:grpSpPr>
            <a:xfrm>
              <a:off x="5912869" y="3216238"/>
              <a:ext cx="1128209" cy="975748"/>
              <a:chOff x="5912869" y="3216238"/>
              <a:chExt cx="1128209" cy="975748"/>
            </a:xfrm>
          </p:grpSpPr>
          <p:sp>
            <p:nvSpPr>
              <p:cNvPr id="54" name="Trapezoid 53"/>
              <p:cNvSpPr/>
              <p:nvPr/>
            </p:nvSpPr>
            <p:spPr>
              <a:xfrm>
                <a:off x="5912869" y="3216238"/>
                <a:ext cx="1128209" cy="487874"/>
              </a:xfrm>
              <a:prstGeom prst="trapezoid">
                <a:avLst>
                  <a:gd name="adj" fmla="val 62162"/>
                </a:avLst>
              </a:prstGeom>
              <a:solidFill>
                <a:schemeClr val="accent2">
                  <a:alpha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apezoid 54"/>
              <p:cNvSpPr/>
              <p:nvPr/>
            </p:nvSpPr>
            <p:spPr>
              <a:xfrm rot="10800000">
                <a:off x="5912869" y="3704112"/>
                <a:ext cx="1128209" cy="487874"/>
              </a:xfrm>
              <a:prstGeom prst="trapezoid">
                <a:avLst>
                  <a:gd name="adj" fmla="val 62162"/>
                </a:avLst>
              </a:prstGeom>
              <a:solidFill>
                <a:schemeClr val="accent2">
                  <a:alpha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357332" y="3498887"/>
                  <a:ext cx="239282" cy="36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332" y="3498887"/>
                  <a:ext cx="239282" cy="361744"/>
                </a:xfrm>
                <a:prstGeom prst="rect">
                  <a:avLst/>
                </a:prstGeom>
                <a:blipFill>
                  <a:blip r:embed="rId7"/>
                  <a:stretch>
                    <a:fillRect l="-40000" t="-23913" r="-83333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/>
          <p:cNvSpPr txBox="1"/>
          <p:nvPr/>
        </p:nvSpPr>
        <p:spPr>
          <a:xfrm>
            <a:off x="4759435" y="394888"/>
            <a:ext cx="83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Statistic</a:t>
            </a:r>
            <a:endParaRPr lang="en-US" sz="1600" u="sng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959656" y="2993818"/>
            <a:ext cx="460825" cy="26758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961691" y="3298729"/>
            <a:ext cx="460825" cy="2675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959656" y="3603640"/>
            <a:ext cx="460825" cy="267585"/>
          </a:xfrm>
          <a:prstGeom prst="rect">
            <a:avLst/>
          </a:prstGeom>
        </p:spPr>
      </p:pic>
      <p:sp>
        <p:nvSpPr>
          <p:cNvPr id="66" name="Right Arrow 65"/>
          <p:cNvSpPr/>
          <p:nvPr/>
        </p:nvSpPr>
        <p:spPr>
          <a:xfrm>
            <a:off x="2137035" y="105722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3959656" y="105722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9646" y="2546919"/>
            <a:ext cx="14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Simulated Data</a:t>
            </a:r>
            <a:endParaRPr lang="en-US" sz="1600" u="sng" dirty="0"/>
          </a:p>
        </p:txBody>
      </p:sp>
      <p:sp>
        <p:nvSpPr>
          <p:cNvPr id="71" name="Right Arrow 70"/>
          <p:cNvSpPr/>
          <p:nvPr/>
        </p:nvSpPr>
        <p:spPr>
          <a:xfrm>
            <a:off x="3088848" y="2968425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3090438" y="327860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3088848" y="358351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8450075">
            <a:off x="4251092" y="2056948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8450075">
            <a:off x="4507563" y="2056947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8450075">
            <a:off x="4764035" y="2056948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ection Exercises | Introduction to Statistic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6" y="2077348"/>
            <a:ext cx="2606389" cy="1337982"/>
          </a:xfrm>
          <a:prstGeom prst="rect">
            <a:avLst/>
          </a:prstGeom>
        </p:spPr>
      </p:pic>
      <p:sp>
        <p:nvSpPr>
          <p:cNvPr id="80" name="Right Arrow 79"/>
          <p:cNvSpPr/>
          <p:nvPr/>
        </p:nvSpPr>
        <p:spPr>
          <a:xfrm rot="2144858">
            <a:off x="5798492" y="1277189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2144858">
            <a:off x="5984508" y="115392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2144858">
            <a:off x="6170523" y="1000883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634941" y="1467970"/>
            <a:ext cx="1976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Model for</a:t>
            </a:r>
          </a:p>
          <a:p>
            <a:pPr algn="ctr"/>
            <a:r>
              <a:rPr lang="en-US" sz="1600" u="sng" dirty="0" smtClean="0"/>
              <a:t>Sampling Distribution</a:t>
            </a:r>
            <a:endParaRPr lang="en-US" sz="16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77431" y="3358963"/>
                <a:ext cx="885306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431" y="3358963"/>
                <a:ext cx="885306" cy="224549"/>
              </a:xfrm>
              <a:prstGeom prst="rect">
                <a:avLst/>
              </a:prstGeom>
              <a:blipFill>
                <a:blip r:embed="rId10"/>
                <a:stretch>
                  <a:fillRect l="-4110" t="-24324" r="-28082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/>
          <p:nvPr/>
        </p:nvCxnSpPr>
        <p:spPr>
          <a:xfrm flipH="1">
            <a:off x="6970478" y="2855398"/>
            <a:ext cx="0" cy="45720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278502" y="2852928"/>
            <a:ext cx="0" cy="45720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15564" y="28214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95% CI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3" name="Straight Connector 92"/>
          <p:cNvCxnSpPr>
            <a:endCxn id="88" idx="1"/>
          </p:cNvCxnSpPr>
          <p:nvPr/>
        </p:nvCxnSpPr>
        <p:spPr>
          <a:xfrm flipV="1">
            <a:off x="6970478" y="3006115"/>
            <a:ext cx="245086" cy="5798"/>
          </a:xfrm>
          <a:prstGeom prst="line">
            <a:avLst/>
          </a:prstGeom>
          <a:ln w="22225" cap="rnd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8" idx="3"/>
          </p:cNvCxnSpPr>
          <p:nvPr/>
        </p:nvCxnSpPr>
        <p:spPr>
          <a:xfrm flipV="1">
            <a:off x="8033417" y="3000600"/>
            <a:ext cx="245085" cy="5515"/>
          </a:xfrm>
          <a:prstGeom prst="line">
            <a:avLst/>
          </a:prstGeom>
          <a:ln w="22225" cap="rnd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rved Up Arrow 96"/>
          <p:cNvSpPr/>
          <p:nvPr/>
        </p:nvSpPr>
        <p:spPr>
          <a:xfrm>
            <a:off x="1555462" y="4056070"/>
            <a:ext cx="6040229" cy="616908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74986" y="4273615"/>
            <a:ext cx="3380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Classical Modeling Conditions on Error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4339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Clipart - &lt;strong&gt;Gear&lt;/strong&gt; icon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11" y="2979472"/>
            <a:ext cx="889523" cy="948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08" y="734755"/>
            <a:ext cx="796729" cy="989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2186" y="394888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</a:t>
            </a:r>
            <a:endParaRPr lang="en-US" sz="1600" u="sng" dirty="0"/>
          </a:p>
        </p:txBody>
      </p:sp>
      <p:pic>
        <p:nvPicPr>
          <p:cNvPr id="10" name="Picture 9" descr="Clipart - &lt;strong&gt;Gear&lt;/strong&gt; icon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9" y="801364"/>
            <a:ext cx="889523" cy="948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73" y="394888"/>
            <a:ext cx="22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 Generating Process</a:t>
            </a:r>
            <a:endParaRPr lang="en-US" sz="1600" u="sng" dirty="0"/>
          </a:p>
        </p:txBody>
      </p:sp>
      <p:sp>
        <p:nvSpPr>
          <p:cNvPr id="43" name="Right Arrow 42"/>
          <p:cNvSpPr/>
          <p:nvPr/>
        </p:nvSpPr>
        <p:spPr>
          <a:xfrm rot="3822057">
            <a:off x="1102324" y="199960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6863" y="3290975"/>
                <a:ext cx="2959272" cy="2154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Response</m:t>
                              </m: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Predictors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3" y="3290975"/>
                <a:ext cx="2959272" cy="215444"/>
              </a:xfrm>
              <a:prstGeom prst="rect">
                <a:avLst/>
              </a:prstGeom>
              <a:blipFill>
                <a:blip r:embed="rId6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69048" y="2546486"/>
            <a:ext cx="2991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Model for Response in Null World</a:t>
            </a:r>
            <a:endParaRPr lang="en-US" sz="1600" u="sng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745625" y="801364"/>
            <a:ext cx="864390" cy="755103"/>
            <a:chOff x="5912869" y="3216238"/>
            <a:chExt cx="1128209" cy="975748"/>
          </a:xfrm>
        </p:grpSpPr>
        <p:sp>
          <p:nvSpPr>
            <p:cNvPr id="54" name="Trapezoid 53"/>
            <p:cNvSpPr/>
            <p:nvPr/>
          </p:nvSpPr>
          <p:spPr>
            <a:xfrm>
              <a:off x="5912869" y="3216238"/>
              <a:ext cx="1128209" cy="487874"/>
            </a:xfrm>
            <a:prstGeom prst="trapezoid">
              <a:avLst>
                <a:gd name="adj" fmla="val 62162"/>
              </a:avLst>
            </a:prstGeom>
            <a:solidFill>
              <a:schemeClr val="accent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0800000">
              <a:off x="5912869" y="3704112"/>
              <a:ext cx="1128209" cy="487874"/>
            </a:xfrm>
            <a:prstGeom prst="trapezoid">
              <a:avLst>
                <a:gd name="adj" fmla="val 62162"/>
              </a:avLst>
            </a:prstGeom>
            <a:solidFill>
              <a:schemeClr val="accent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189351" y="394888"/>
            <a:ext cx="196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Standardized Statistic</a:t>
            </a:r>
            <a:endParaRPr lang="en-US" sz="1600" u="sng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959656" y="2993818"/>
            <a:ext cx="460825" cy="26758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961691" y="3298729"/>
            <a:ext cx="460825" cy="2675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959656" y="3603640"/>
            <a:ext cx="460825" cy="267585"/>
          </a:xfrm>
          <a:prstGeom prst="rect">
            <a:avLst/>
          </a:prstGeom>
        </p:spPr>
      </p:pic>
      <p:sp>
        <p:nvSpPr>
          <p:cNvPr id="66" name="Right Arrow 65"/>
          <p:cNvSpPr/>
          <p:nvPr/>
        </p:nvSpPr>
        <p:spPr>
          <a:xfrm>
            <a:off x="2137035" y="105722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3959656" y="105722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579646" y="2546919"/>
            <a:ext cx="14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Simulated Data</a:t>
            </a:r>
            <a:endParaRPr lang="en-US" sz="1600" u="sng" dirty="0"/>
          </a:p>
        </p:txBody>
      </p:sp>
      <p:sp>
        <p:nvSpPr>
          <p:cNvPr id="71" name="Right Arrow 70"/>
          <p:cNvSpPr/>
          <p:nvPr/>
        </p:nvSpPr>
        <p:spPr>
          <a:xfrm>
            <a:off x="3088848" y="2968425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3090438" y="3278601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3088848" y="358351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8450075">
            <a:off x="4251092" y="2056948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8450075">
            <a:off x="4507563" y="2056947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8450075">
            <a:off x="4764035" y="2056948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2144858">
            <a:off x="5798492" y="1277189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2144858">
            <a:off x="5984508" y="1153922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2144858">
            <a:off x="6170523" y="1000883"/>
            <a:ext cx="542550" cy="3183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83103" y="1507406"/>
            <a:ext cx="1549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Model for</a:t>
            </a:r>
          </a:p>
          <a:p>
            <a:pPr algn="ctr"/>
            <a:r>
              <a:rPr lang="en-US" sz="1600" u="sng" dirty="0" smtClean="0"/>
              <a:t>Null Distribution</a:t>
            </a:r>
            <a:endParaRPr lang="en-US" sz="1600" u="sng" dirty="0"/>
          </a:p>
        </p:txBody>
      </p:sp>
      <p:sp>
        <p:nvSpPr>
          <p:cNvPr id="97" name="Curved Up Arrow 96"/>
          <p:cNvSpPr/>
          <p:nvPr/>
        </p:nvSpPr>
        <p:spPr>
          <a:xfrm>
            <a:off x="1555462" y="4056070"/>
            <a:ext cx="6040229" cy="616908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74986" y="4273615"/>
            <a:ext cx="3380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Classical Modeling Conditions on Error</a:t>
            </a:r>
            <a:endParaRPr lang="en-US" sz="16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45191" y="998052"/>
                <a:ext cx="652102" cy="318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𝑀𝑆𝑅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91" y="998052"/>
                <a:ext cx="652102" cy="318100"/>
              </a:xfrm>
              <a:prstGeom prst="rect">
                <a:avLst/>
              </a:prstGeom>
              <a:blipFill>
                <a:blip r:embed="rId8"/>
                <a:stretch>
                  <a:fillRect l="-4673" t="-1923" r="-467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6225830" y="2197127"/>
            <a:ext cx="2885094" cy="1499616"/>
            <a:chOff x="4452143" y="4843611"/>
            <a:chExt cx="2885094" cy="1499616"/>
          </a:xfrm>
        </p:grpSpPr>
        <p:pic>
          <p:nvPicPr>
            <p:cNvPr id="4" name="Picture 3" descr="Chapter 10"/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" b="11263"/>
            <a:stretch/>
          </p:blipFill>
          <p:spPr>
            <a:xfrm>
              <a:off x="4452143" y="4843611"/>
              <a:ext cx="2885094" cy="1499616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5982789" y="5930538"/>
              <a:ext cx="0" cy="37882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76257" y="6309361"/>
              <a:ext cx="123277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982788" y="5969725"/>
              <a:ext cx="42455" cy="4463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982787" y="5999811"/>
              <a:ext cx="64008" cy="640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982787" y="6025094"/>
              <a:ext cx="91440" cy="91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982786" y="6046763"/>
              <a:ext cx="128016" cy="12801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982785" y="6068684"/>
              <a:ext cx="173736" cy="17373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980171" y="6109030"/>
              <a:ext cx="201168" cy="20116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6053322" y="6134863"/>
              <a:ext cx="173736" cy="17373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125165" y="6153532"/>
              <a:ext cx="155448" cy="15544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195702" y="6181930"/>
              <a:ext cx="128016" cy="12801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59710" y="6190299"/>
              <a:ext cx="118872" cy="11887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6323718" y="6205697"/>
              <a:ext cx="109728" cy="10972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6383802" y="6223985"/>
              <a:ext cx="91440" cy="91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451734" y="6242273"/>
              <a:ext cx="73152" cy="7315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6520314" y="6261685"/>
              <a:ext cx="45720" cy="4572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576314" y="6265457"/>
              <a:ext cx="36576" cy="3657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641712" y="6277076"/>
              <a:ext cx="27432" cy="2743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6689608" y="6275988"/>
              <a:ext cx="27432" cy="2743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6745126" y="6279252"/>
              <a:ext cx="27432" cy="2743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73910" y="3727021"/>
                <a:ext cx="14804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Under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10" y="3727021"/>
                <a:ext cx="1480405" cy="184666"/>
              </a:xfrm>
              <a:prstGeom prst="rect">
                <a:avLst/>
              </a:prstGeom>
              <a:blipFill>
                <a:blip r:embed="rId10"/>
                <a:stretch>
                  <a:fillRect l="-205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8302882" y="3050793"/>
            <a:ext cx="87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p-value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8061094" y="3327792"/>
            <a:ext cx="232907" cy="170033"/>
          </a:xfrm>
          <a:prstGeom prst="line">
            <a:avLst/>
          </a:prstGeom>
          <a:ln w="38100" cap="rnd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1031446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39775" y="3796589"/>
            <a:ext cx="5482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06778" y="1441093"/>
            <a:ext cx="2057400" cy="2057400"/>
            <a:chOff x="2106778" y="1441093"/>
            <a:chExt cx="2057400" cy="2057400"/>
          </a:xfrm>
        </p:grpSpPr>
        <p:sp>
          <p:nvSpPr>
            <p:cNvPr id="4" name="Oval 3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9823" y="1441093"/>
            <a:ext cx="2057400" cy="2057400"/>
            <a:chOff x="2106778" y="1441093"/>
            <a:chExt cx="2057400" cy="2057400"/>
          </a:xfrm>
        </p:grpSpPr>
        <p:sp>
          <p:nvSpPr>
            <p:cNvPr id="13" name="Oval 12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06778" y="4094686"/>
            <a:ext cx="2057400" cy="2057400"/>
            <a:chOff x="2106778" y="1441093"/>
            <a:chExt cx="2057400" cy="2057400"/>
          </a:xfrm>
        </p:grpSpPr>
        <p:sp>
          <p:nvSpPr>
            <p:cNvPr id="17" name="Oval 16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79823" y="4094686"/>
            <a:ext cx="2057400" cy="2057400"/>
            <a:chOff x="2106778" y="1441093"/>
            <a:chExt cx="2057400" cy="2057400"/>
          </a:xfrm>
        </p:grpSpPr>
        <p:sp>
          <p:nvSpPr>
            <p:cNvPr id="21" name="Oval 20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ultiply 23"/>
          <p:cNvSpPr/>
          <p:nvPr/>
        </p:nvSpPr>
        <p:spPr>
          <a:xfrm>
            <a:off x="2900172" y="26037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2920289" y="20673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258314" y="254027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074975" y="247969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757527" y="240761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249778" y="235156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2913584" y="234406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226003" y="209358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3058060" y="220751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54478" y="215935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11658" y="50146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Unbiased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7693" y="50146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Biased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190557" y="4861775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High Variability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24925" y="2204254"/>
            <a:ext cx="231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Low Variability</a:t>
            </a:r>
          </a:p>
        </p:txBody>
      </p:sp>
      <p:sp>
        <p:nvSpPr>
          <p:cNvPr id="38" name="Multiply 37"/>
          <p:cNvSpPr/>
          <p:nvPr/>
        </p:nvSpPr>
        <p:spPr>
          <a:xfrm>
            <a:off x="6515799" y="19321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535916" y="13957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6873941" y="18687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690602" y="180813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6373154" y="173605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865405" y="168000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529211" y="167250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841630" y="142202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673687" y="15359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370105" y="148779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878486" y="46440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2597202" y="432328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3352496" y="53767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2825802" y="53439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2421715" y="54934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3866846" y="521246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122326" y="56749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3543298" y="443881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364078" y="485060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358237" y="485120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222243" y="523282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940959" y="49120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696253" y="596543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169559" y="593264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765472" y="608214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210603" y="580119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466083" y="626367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5887055" y="502754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707835" y="543933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4701994" y="543993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68984" y="256032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386" y="256032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Observational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358" y="256031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Controlled Experiment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34110" y="5365992"/>
            <a:ext cx="6069748" cy="1281005"/>
            <a:chOff x="1504056" y="5430194"/>
            <a:chExt cx="6069748" cy="1281005"/>
          </a:xfrm>
        </p:grpSpPr>
        <p:pic>
          <p:nvPicPr>
            <p:cNvPr id="4" name="Picture 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703" y="5518006"/>
              <a:ext cx="343754" cy="455373"/>
            </a:xfrm>
            <a:prstGeom prst="rect">
              <a:avLst/>
            </a:prstGeom>
          </p:spPr>
        </p:pic>
        <p:pic>
          <p:nvPicPr>
            <p:cNvPr id="5" name="Picture 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58" y="6193976"/>
              <a:ext cx="330044" cy="4372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54972" y="5561027"/>
              <a:ext cx="2405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Gentle Bedside Manner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4972" y="6227916"/>
              <a:ext cx="221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Poor Bedside Manner</a:t>
              </a:r>
            </a:p>
          </p:txBody>
        </p:sp>
        <p:pic>
          <p:nvPicPr>
            <p:cNvPr id="35" name="Picture 3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5516179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701625" y="5560113"/>
              <a:ext cx="154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Kangaroo Care</a:t>
              </a:r>
            </a:p>
          </p:txBody>
        </p:sp>
        <p:pic>
          <p:nvPicPr>
            <p:cNvPr id="41" name="Picture 4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6183982"/>
              <a:ext cx="457200" cy="45720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000750" y="6183982"/>
              <a:ext cx="460858" cy="457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1"/>
              <a:endCxn id="42" idx="5"/>
            </p:cNvCxnSpPr>
            <p:nvPr/>
          </p:nvCxnSpPr>
          <p:spPr>
            <a:xfrm>
              <a:off x="5068241" y="6250937"/>
              <a:ext cx="325876" cy="32329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01625" y="6227916"/>
              <a:ext cx="187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 Kangaroo Care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04056" y="5430194"/>
              <a:ext cx="6069748" cy="12810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11258" y="972669"/>
            <a:ext cx="465199" cy="672611"/>
            <a:chOff x="2745119" y="2127885"/>
            <a:chExt cx="465199" cy="672611"/>
          </a:xfrm>
        </p:grpSpPr>
        <p:pic>
          <p:nvPicPr>
            <p:cNvPr id="16" name="Picture 1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56" name="Picture 5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733496" y="2488748"/>
            <a:ext cx="466802" cy="689307"/>
            <a:chOff x="3388011" y="2581137"/>
            <a:chExt cx="466802" cy="689307"/>
          </a:xfrm>
        </p:grpSpPr>
        <p:pic>
          <p:nvPicPr>
            <p:cNvPr id="74" name="Picture 7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57" name="Picture 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8" name="Oval 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38964" y="1881332"/>
            <a:ext cx="460858" cy="684124"/>
            <a:chOff x="2742025" y="3714306"/>
            <a:chExt cx="460858" cy="684124"/>
          </a:xfrm>
        </p:grpSpPr>
        <p:pic>
          <p:nvPicPr>
            <p:cNvPr id="31" name="Picture 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69" name="Group 68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70" name="Picture 69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7485940" y="3425641"/>
            <a:ext cx="460858" cy="692120"/>
            <a:chOff x="3540106" y="4221759"/>
            <a:chExt cx="460858" cy="692120"/>
          </a:xfrm>
        </p:grpSpPr>
        <p:pic>
          <p:nvPicPr>
            <p:cNvPr id="54" name="Picture 5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73" name="Picture 7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577178" y="998140"/>
            <a:ext cx="465199" cy="672611"/>
            <a:chOff x="2745119" y="2127885"/>
            <a:chExt cx="465199" cy="672611"/>
          </a:xfrm>
        </p:grpSpPr>
        <p:pic>
          <p:nvPicPr>
            <p:cNvPr id="80" name="Picture 7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1" name="Picture 8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738247" y="2124772"/>
            <a:ext cx="465199" cy="672611"/>
            <a:chOff x="2745119" y="2127885"/>
            <a:chExt cx="465199" cy="672611"/>
          </a:xfrm>
        </p:grpSpPr>
        <p:pic>
          <p:nvPicPr>
            <p:cNvPr id="83" name="Picture 8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4" name="Picture 8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93759" y="1215433"/>
            <a:ext cx="465199" cy="672611"/>
            <a:chOff x="2745119" y="2127885"/>
            <a:chExt cx="465199" cy="672611"/>
          </a:xfrm>
        </p:grpSpPr>
        <p:pic>
          <p:nvPicPr>
            <p:cNvPr id="89" name="Picture 8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0" name="Picture 8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731786" y="3342733"/>
            <a:ext cx="465199" cy="672611"/>
            <a:chOff x="2745119" y="2127885"/>
            <a:chExt cx="465199" cy="672611"/>
          </a:xfrm>
        </p:grpSpPr>
        <p:pic>
          <p:nvPicPr>
            <p:cNvPr id="92" name="Picture 9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3" name="Picture 9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366168" y="3912541"/>
            <a:ext cx="465199" cy="672611"/>
            <a:chOff x="2745119" y="2127885"/>
            <a:chExt cx="465199" cy="672611"/>
          </a:xfrm>
        </p:grpSpPr>
        <p:pic>
          <p:nvPicPr>
            <p:cNvPr id="95" name="Picture 9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6" name="Picture 9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3308522" y="4135656"/>
            <a:ext cx="465199" cy="672611"/>
            <a:chOff x="2745119" y="2127885"/>
            <a:chExt cx="465199" cy="672611"/>
          </a:xfrm>
        </p:grpSpPr>
        <p:pic>
          <p:nvPicPr>
            <p:cNvPr id="98" name="Picture 97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9" name="Picture 98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2313430" y="968827"/>
            <a:ext cx="465199" cy="672611"/>
            <a:chOff x="2745119" y="2127885"/>
            <a:chExt cx="465199" cy="672611"/>
          </a:xfrm>
        </p:grpSpPr>
        <p:pic>
          <p:nvPicPr>
            <p:cNvPr id="101" name="Picture 10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2" name="Picture 101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797079" y="3159920"/>
            <a:ext cx="465199" cy="672611"/>
            <a:chOff x="2745119" y="2127885"/>
            <a:chExt cx="465199" cy="672611"/>
          </a:xfrm>
        </p:grpSpPr>
        <p:pic>
          <p:nvPicPr>
            <p:cNvPr id="104" name="Picture 10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5" name="Picture 10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23598" y="4124427"/>
            <a:ext cx="465199" cy="672611"/>
            <a:chOff x="2745119" y="2127885"/>
            <a:chExt cx="465199" cy="672611"/>
          </a:xfrm>
        </p:grpSpPr>
        <p:pic>
          <p:nvPicPr>
            <p:cNvPr id="107" name="Picture 10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8" name="Picture 10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347774" y="2246143"/>
            <a:ext cx="465199" cy="672611"/>
            <a:chOff x="2745119" y="2127885"/>
            <a:chExt cx="465199" cy="672611"/>
          </a:xfrm>
        </p:grpSpPr>
        <p:pic>
          <p:nvPicPr>
            <p:cNvPr id="110" name="Picture 10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1" name="Picture 11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860120" y="2013396"/>
            <a:ext cx="465199" cy="672611"/>
            <a:chOff x="2745119" y="2127885"/>
            <a:chExt cx="465199" cy="672611"/>
          </a:xfrm>
        </p:grpSpPr>
        <p:pic>
          <p:nvPicPr>
            <p:cNvPr id="113" name="Picture 11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4" name="Picture 11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128720" y="2280252"/>
            <a:ext cx="466802" cy="689307"/>
            <a:chOff x="3388011" y="2581137"/>
            <a:chExt cx="466802" cy="689307"/>
          </a:xfrm>
        </p:grpSpPr>
        <p:pic>
          <p:nvPicPr>
            <p:cNvPr id="119" name="Picture 11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1" name="Picture 12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2" name="Oval 12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>
                <a:stCxn id="122" idx="1"/>
                <a:endCxn id="12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3769129" y="3342733"/>
            <a:ext cx="466802" cy="689307"/>
            <a:chOff x="3388011" y="2581137"/>
            <a:chExt cx="466802" cy="689307"/>
          </a:xfrm>
        </p:grpSpPr>
        <p:pic>
          <p:nvPicPr>
            <p:cNvPr id="125" name="Picture 12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7" name="Picture 12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8" idx="1"/>
                <a:endCxn id="12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/>
          <p:cNvGrpSpPr/>
          <p:nvPr/>
        </p:nvGrpSpPr>
        <p:grpSpPr>
          <a:xfrm>
            <a:off x="921407" y="1764727"/>
            <a:ext cx="460858" cy="684124"/>
            <a:chOff x="2742025" y="3714306"/>
            <a:chExt cx="460858" cy="684124"/>
          </a:xfrm>
        </p:grpSpPr>
        <p:pic>
          <p:nvPicPr>
            <p:cNvPr id="131" name="Picture 1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3" name="Picture 13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4" name="Oval 13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1522508" y="1198243"/>
            <a:ext cx="460858" cy="684124"/>
            <a:chOff x="2742025" y="3714306"/>
            <a:chExt cx="460858" cy="684124"/>
          </a:xfrm>
        </p:grpSpPr>
        <p:pic>
          <p:nvPicPr>
            <p:cNvPr id="137" name="Picture 13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8" name="Group 13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9" name="Picture 13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0" name="Oval 13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>
                <a:stCxn id="140" idx="1"/>
                <a:endCxn id="14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/>
          <p:cNvGrpSpPr/>
          <p:nvPr/>
        </p:nvGrpSpPr>
        <p:grpSpPr>
          <a:xfrm>
            <a:off x="2375593" y="2568783"/>
            <a:ext cx="460858" cy="684124"/>
            <a:chOff x="2742025" y="3714306"/>
            <a:chExt cx="460858" cy="684124"/>
          </a:xfrm>
        </p:grpSpPr>
        <p:pic>
          <p:nvPicPr>
            <p:cNvPr id="143" name="Picture 14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45" name="Picture 14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6" name="Oval 14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6" idx="1"/>
                <a:endCxn id="14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665699" y="1725493"/>
            <a:ext cx="460858" cy="684124"/>
            <a:chOff x="2742025" y="3714306"/>
            <a:chExt cx="460858" cy="684124"/>
          </a:xfrm>
        </p:grpSpPr>
        <p:pic>
          <p:nvPicPr>
            <p:cNvPr id="149" name="Picture 14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1" name="Picture 15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2" name="Oval 15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>
                <a:stCxn id="152" idx="1"/>
                <a:endCxn id="15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1331422" y="4124427"/>
            <a:ext cx="460858" cy="684124"/>
            <a:chOff x="2742025" y="3714306"/>
            <a:chExt cx="460858" cy="684124"/>
          </a:xfrm>
        </p:grpSpPr>
        <p:pic>
          <p:nvPicPr>
            <p:cNvPr id="155" name="Picture 15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6" name="Group 155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7" name="Picture 1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8" name="Oval 1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8" idx="1"/>
                <a:endCxn id="1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1208749" y="2696162"/>
            <a:ext cx="460858" cy="684124"/>
            <a:chOff x="2742025" y="3714306"/>
            <a:chExt cx="460858" cy="684124"/>
          </a:xfrm>
        </p:grpSpPr>
        <p:pic>
          <p:nvPicPr>
            <p:cNvPr id="161" name="Picture 16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63" name="Picture 16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>
                <a:stCxn id="164" idx="1"/>
                <a:endCxn id="16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2911884" y="3236075"/>
            <a:ext cx="460858" cy="692120"/>
            <a:chOff x="3540106" y="4221759"/>
            <a:chExt cx="460858" cy="692120"/>
          </a:xfrm>
        </p:grpSpPr>
        <p:pic>
          <p:nvPicPr>
            <p:cNvPr id="167" name="Picture 16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168" name="Picture 16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6814881" y="939567"/>
            <a:ext cx="465199" cy="672611"/>
            <a:chOff x="2745119" y="2127885"/>
            <a:chExt cx="465199" cy="672611"/>
          </a:xfrm>
        </p:grpSpPr>
        <p:pic>
          <p:nvPicPr>
            <p:cNvPr id="170" name="Picture 16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1" name="Picture 17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16285" y="3358687"/>
            <a:ext cx="465199" cy="672611"/>
            <a:chOff x="2745119" y="2127885"/>
            <a:chExt cx="465199" cy="672611"/>
          </a:xfrm>
        </p:grpSpPr>
        <p:pic>
          <p:nvPicPr>
            <p:cNvPr id="173" name="Picture 17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4" name="Picture 17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942273" y="4130808"/>
            <a:ext cx="465199" cy="672611"/>
            <a:chOff x="2745119" y="2127885"/>
            <a:chExt cx="465199" cy="672611"/>
          </a:xfrm>
        </p:grpSpPr>
        <p:pic>
          <p:nvPicPr>
            <p:cNvPr id="176" name="Picture 17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7" name="Picture 17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5280368" y="3411430"/>
            <a:ext cx="465199" cy="672611"/>
            <a:chOff x="2745119" y="2127885"/>
            <a:chExt cx="465199" cy="672611"/>
          </a:xfrm>
        </p:grpSpPr>
        <p:pic>
          <p:nvPicPr>
            <p:cNvPr id="179" name="Picture 17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0" name="Picture 17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8348307" y="2099611"/>
            <a:ext cx="465199" cy="672611"/>
            <a:chOff x="2745119" y="2127885"/>
            <a:chExt cx="465199" cy="672611"/>
          </a:xfrm>
        </p:grpSpPr>
        <p:pic>
          <p:nvPicPr>
            <p:cNvPr id="182" name="Picture 18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3" name="Picture 18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362539" y="3240062"/>
            <a:ext cx="466802" cy="689307"/>
            <a:chOff x="3388011" y="2581137"/>
            <a:chExt cx="466802" cy="689307"/>
          </a:xfrm>
        </p:grpSpPr>
        <p:pic>
          <p:nvPicPr>
            <p:cNvPr id="185" name="Picture 18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86" name="Group 18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87" name="Picture 18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8" name="Oval 18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/>
              <p:cNvCxnSpPr>
                <a:stCxn id="188" idx="1"/>
                <a:endCxn id="18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8016974" y="4160925"/>
            <a:ext cx="466802" cy="689307"/>
            <a:chOff x="3388011" y="2581137"/>
            <a:chExt cx="466802" cy="689307"/>
          </a:xfrm>
        </p:grpSpPr>
        <p:pic>
          <p:nvPicPr>
            <p:cNvPr id="191" name="Picture 19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2" name="Group 191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3" name="Picture 19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94" name="Oval 19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>
                <a:stCxn id="194" idx="1"/>
                <a:endCxn id="19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>
            <a:off x="6949132" y="3990432"/>
            <a:ext cx="466802" cy="689307"/>
            <a:chOff x="3388011" y="2581137"/>
            <a:chExt cx="466802" cy="689307"/>
          </a:xfrm>
        </p:grpSpPr>
        <p:pic>
          <p:nvPicPr>
            <p:cNvPr id="197" name="Picture 19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8" name="Group 197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9" name="Picture 19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0" name="Oval 19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>
                <a:stCxn id="200" idx="1"/>
                <a:endCxn id="20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Group 201"/>
          <p:cNvGrpSpPr/>
          <p:nvPr/>
        </p:nvGrpSpPr>
        <p:grpSpPr>
          <a:xfrm>
            <a:off x="4905234" y="2424652"/>
            <a:ext cx="466802" cy="689307"/>
            <a:chOff x="3388011" y="2581137"/>
            <a:chExt cx="466802" cy="689307"/>
          </a:xfrm>
        </p:grpSpPr>
        <p:pic>
          <p:nvPicPr>
            <p:cNvPr id="203" name="Picture 20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04" name="Group 203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05" name="Picture 20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6" name="Oval 20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>
                <a:stCxn id="206" idx="1"/>
                <a:endCxn id="20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6340933" y="2190681"/>
            <a:ext cx="466802" cy="689307"/>
            <a:chOff x="3388011" y="2581137"/>
            <a:chExt cx="466802" cy="689307"/>
          </a:xfrm>
        </p:grpSpPr>
        <p:pic>
          <p:nvPicPr>
            <p:cNvPr id="209" name="Picture 20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1" name="Picture 21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2" name="Oval 21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>
                <a:stCxn id="212" idx="1"/>
                <a:endCxn id="21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/>
          <p:cNvGrpSpPr/>
          <p:nvPr/>
        </p:nvGrpSpPr>
        <p:grpSpPr>
          <a:xfrm>
            <a:off x="7617663" y="1272565"/>
            <a:ext cx="466802" cy="689307"/>
            <a:chOff x="3388011" y="2581137"/>
            <a:chExt cx="466802" cy="689307"/>
          </a:xfrm>
        </p:grpSpPr>
        <p:pic>
          <p:nvPicPr>
            <p:cNvPr id="215" name="Picture 21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7" name="Picture 21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8" name="Oval 21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>
                <a:stCxn id="218" idx="1"/>
                <a:endCxn id="21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805212" y="2913081"/>
            <a:ext cx="460858" cy="684124"/>
            <a:chOff x="2742025" y="3714306"/>
            <a:chExt cx="460858" cy="684124"/>
          </a:xfrm>
        </p:grpSpPr>
        <p:pic>
          <p:nvPicPr>
            <p:cNvPr id="221" name="Picture 22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2" name="Group 22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3" name="Picture 22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24" name="Oval 22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>
                <a:stCxn id="224" idx="1"/>
                <a:endCxn id="22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7124629" y="1864285"/>
            <a:ext cx="460858" cy="684124"/>
            <a:chOff x="2742025" y="3714306"/>
            <a:chExt cx="460858" cy="684124"/>
          </a:xfrm>
        </p:grpSpPr>
        <p:pic>
          <p:nvPicPr>
            <p:cNvPr id="227" name="Picture 22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8" name="Group 22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9" name="Picture 22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0" name="Oval 22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>
                <a:stCxn id="230" idx="1"/>
                <a:endCxn id="23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/>
          <p:cNvGrpSpPr/>
          <p:nvPr/>
        </p:nvGrpSpPr>
        <p:grpSpPr>
          <a:xfrm>
            <a:off x="6866899" y="2813227"/>
            <a:ext cx="460858" cy="692120"/>
            <a:chOff x="3540106" y="4221759"/>
            <a:chExt cx="460858" cy="692120"/>
          </a:xfrm>
        </p:grpSpPr>
        <p:pic>
          <p:nvPicPr>
            <p:cNvPr id="233" name="Picture 23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4" name="Picture 23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5" name="Group 234"/>
          <p:cNvGrpSpPr/>
          <p:nvPr/>
        </p:nvGrpSpPr>
        <p:grpSpPr>
          <a:xfrm>
            <a:off x="5949544" y="4148477"/>
            <a:ext cx="460858" cy="692120"/>
            <a:chOff x="3540106" y="4221759"/>
            <a:chExt cx="460858" cy="692120"/>
          </a:xfrm>
        </p:grpSpPr>
        <p:pic>
          <p:nvPicPr>
            <p:cNvPr id="236" name="Picture 23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7" name="Picture 23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6080620" y="1254943"/>
            <a:ext cx="460858" cy="692120"/>
            <a:chOff x="3540106" y="4221759"/>
            <a:chExt cx="460858" cy="692120"/>
          </a:xfrm>
        </p:grpSpPr>
        <p:pic>
          <p:nvPicPr>
            <p:cNvPr id="239" name="Picture 23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40" name="Picture 23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2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940" y="850235"/>
            <a:ext cx="8705078" cy="4066031"/>
            <a:chOff x="225940" y="835363"/>
            <a:chExt cx="8705078" cy="4066031"/>
          </a:xfrm>
        </p:grpSpPr>
        <p:grpSp>
          <p:nvGrpSpPr>
            <p:cNvPr id="8" name="Group 7"/>
            <p:cNvGrpSpPr/>
            <p:nvPr/>
          </p:nvGrpSpPr>
          <p:grpSpPr>
            <a:xfrm>
              <a:off x="5353886" y="3416408"/>
              <a:ext cx="3577132" cy="1484986"/>
              <a:chOff x="4768685" y="2677574"/>
              <a:chExt cx="3577132" cy="148498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74029" y="3019958"/>
                <a:ext cx="316644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Response of Interest</a:t>
                </a:r>
              </a:p>
              <a:p>
                <a:pPr algn="ctr"/>
                <a:r>
                  <a:rPr lang="en-US"/>
                  <a:t>(Risk of Shark Attack)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8685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5940" y="3416408"/>
              <a:ext cx="3577132" cy="1484986"/>
              <a:chOff x="225941" y="2677574"/>
              <a:chExt cx="3577132" cy="14849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563" y="3019958"/>
                <a:ext cx="26818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Factor of Interest</a:t>
                </a:r>
              </a:p>
              <a:p>
                <a:pPr algn="ctr"/>
                <a:r>
                  <a:rPr lang="en-US"/>
                  <a:t>(Ice Cream Sales)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5941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38685" y="835363"/>
              <a:ext cx="3577132" cy="1484986"/>
              <a:chOff x="2750903" y="952406"/>
              <a:chExt cx="3577132" cy="14849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83150" y="1294790"/>
                <a:ext cx="191263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schemeClr val="bg1">
                        <a:lumMod val="50000"/>
                      </a:schemeClr>
                    </a:solidFill>
                  </a:rPr>
                  <a:t>Confounder</a:t>
                </a:r>
              </a:p>
              <a:p>
                <a:pPr algn="ctr"/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(Temperature)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50903" y="952406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071296" y="4158901"/>
              <a:ext cx="1111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90689" y="3758792"/>
              <a:ext cx="873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Effect 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67177" y="227523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838685" y="230470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-66890" y="2275238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More Ice Cream)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1257" y="2275238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Higher Risk)</a:t>
            </a:r>
          </a:p>
        </p:txBody>
      </p:sp>
    </p:spTree>
    <p:extLst>
      <p:ext uri="{BB962C8B-B14F-4D97-AF65-F5344CB8AC3E}">
        <p14:creationId xmlns:p14="http://schemas.microsoft.com/office/powerpoint/2010/main" val="38661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3780" y="2170213"/>
            <a:ext cx="0" cy="1463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3780" y="3633253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5553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05553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05552" y="300337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7204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5488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5488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9855" y="3422043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39855" y="322159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8379" y="342617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05552" y="279216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125640" y="3703176"/>
            <a:ext cx="299543" cy="322730"/>
          </a:xfrm>
          <a:prstGeom prst="triangl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5411" y="1863435"/>
            <a:ext cx="0" cy="449131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386235" y="41897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387161" y="44183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387161" y="46469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387161" y="48755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825147" y="5104176"/>
            <a:ext cx="457200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75410" y="5765769"/>
            <a:ext cx="864445" cy="2692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7095" y="5991680"/>
            <a:ext cx="852760" cy="807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87094" y="6220282"/>
            <a:ext cx="2301209" cy="2687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218339" y="5259624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218339" y="5486068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32707" y="5486068"/>
                <a:ext cx="13111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07" y="5486068"/>
                <a:ext cx="13111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blipFill>
                <a:blip r:embed="rId6"/>
                <a:stretch>
                  <a:fillRect l="-4132" r="-82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386234" y="952125"/>
            <a:ext cx="1561791" cy="70957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82419" y="952125"/>
            <a:ext cx="0" cy="7095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</p:cNvCxnSpPr>
          <p:nvPr/>
        </p:nvCxnSpPr>
        <p:spPr>
          <a:xfrm>
            <a:off x="2948025" y="1306913"/>
            <a:ext cx="1640278" cy="250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blipFill>
                <a:blip r:embed="rId7"/>
                <a:stretch>
                  <a:fillRect l="-12222" r="-8889" b="-2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blipFill>
                <a:blip r:embed="rId8"/>
                <a:stretch>
                  <a:fillRect l="-13187" r="-769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00000">
            <a:off x="1719533" y="2992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blipFill>
                <a:blip r:embed="rId9"/>
                <a:stretch>
                  <a:fillRect l="-4749" t="-4444" r="-67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75−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blipFill>
                <a:blip r:embed="rId10"/>
                <a:stretch>
                  <a:fillRect l="-4735" t="-2222" r="-66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50−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percentile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blipFill>
                <a:blip r:embed="rId11"/>
                <a:stretch>
                  <a:fillRect l="-5797" t="-28261" r="-79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blipFill>
                <a:blip r:embed="rId12"/>
                <a:stretch>
                  <a:fillRect l="-4365" r="-79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261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1527" y="1055129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8097" y="2345314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18793" y="5294060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reeform 49"/>
              <p:cNvSpPr/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155F8D2-DF08-4203-B7AB-71DB0270829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Freeform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blipFill>
                <a:blip r:embed="rId3"/>
                <a:stretch>
                  <a:fillRect t="-11111" b="-14815"/>
                </a:stretch>
              </a:blipFill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/>
          <p:cNvSpPr/>
          <p:nvPr/>
        </p:nvSpPr>
        <p:spPr>
          <a:xfrm>
            <a:off x="2812356" y="2343630"/>
            <a:ext cx="1183341" cy="748418"/>
          </a:xfrm>
          <a:custGeom>
            <a:avLst/>
            <a:gdLst>
              <a:gd name="connsiteX0" fmla="*/ 0 w 1183341"/>
              <a:gd name="connsiteY0" fmla="*/ 0 h 748418"/>
              <a:gd name="connsiteX1" fmla="*/ 461042 w 1183341"/>
              <a:gd name="connsiteY1" fmla="*/ 660827 h 748418"/>
              <a:gd name="connsiteX2" fmla="*/ 1183341 w 1183341"/>
              <a:gd name="connsiteY2" fmla="*/ 722299 h 7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341" h="748418">
                <a:moveTo>
                  <a:pt x="0" y="0"/>
                </a:moveTo>
                <a:cubicBezTo>
                  <a:pt x="131909" y="270222"/>
                  <a:pt x="263819" y="540444"/>
                  <a:pt x="461042" y="660827"/>
                </a:cubicBezTo>
                <a:cubicBezTo>
                  <a:pt x="658265" y="781210"/>
                  <a:pt x="920803" y="751754"/>
                  <a:pt x="1183341" y="722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05425" y="2727832"/>
            <a:ext cx="1928693" cy="3319502"/>
          </a:xfrm>
          <a:custGeom>
            <a:avLst/>
            <a:gdLst>
              <a:gd name="connsiteX0" fmla="*/ 0 w 1928693"/>
              <a:gd name="connsiteY0" fmla="*/ 0 h 3319502"/>
              <a:gd name="connsiteX1" fmla="*/ 353466 w 1928693"/>
              <a:gd name="connsiteY1" fmla="*/ 1967113 h 3319502"/>
              <a:gd name="connsiteX2" fmla="*/ 1360074 w 1928693"/>
              <a:gd name="connsiteY2" fmla="*/ 3127402 h 3319502"/>
              <a:gd name="connsiteX3" fmla="*/ 1928693 w 1928693"/>
              <a:gd name="connsiteY3" fmla="*/ 3319502 h 331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8693" h="3319502">
                <a:moveTo>
                  <a:pt x="0" y="0"/>
                </a:moveTo>
                <a:cubicBezTo>
                  <a:pt x="63393" y="722940"/>
                  <a:pt x="126787" y="1445880"/>
                  <a:pt x="353466" y="1967113"/>
                </a:cubicBezTo>
                <a:cubicBezTo>
                  <a:pt x="580145" y="2488346"/>
                  <a:pt x="1097536" y="2902004"/>
                  <a:pt x="1360074" y="3127402"/>
                </a:cubicBezTo>
                <a:cubicBezTo>
                  <a:pt x="1622612" y="3352800"/>
                  <a:pt x="1746837" y="3305415"/>
                  <a:pt x="1928693" y="331950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blipFill>
                <a:blip r:embed="rId4"/>
                <a:stretch>
                  <a:fillRect l="-4016" r="-32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680356" y="487292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blipFill>
                <a:blip r:embed="rId5"/>
                <a:stretch>
                  <a:fillRect l="-5285" t="-27660" r="-1138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blipFill>
                <a:blip r:embed="rId6"/>
                <a:stretch>
                  <a:fillRect l="-1458" t="-27027" r="-116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blipFill>
                <a:blip r:embed="rId7"/>
                <a:stretch>
                  <a:fillRect l="-5263" t="-25532" r="-1093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blipFill>
                <a:blip r:embed="rId8"/>
                <a:stretch>
                  <a:fillRect l="-4511" t="-27660" r="-7143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e 59"/>
          <p:cNvSpPr/>
          <p:nvPr/>
        </p:nvSpPr>
        <p:spPr>
          <a:xfrm>
            <a:off x="7309749" y="1460147"/>
            <a:ext cx="627858" cy="458718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230146" y="3569074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485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327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54126" y="1083656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60696" y="2373841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81392" y="5322587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blipFill>
                <a:blip r:embed="rId3"/>
                <a:stretch>
                  <a:fillRect l="-3600" r="-32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2028587" y="995836"/>
            <a:ext cx="991240" cy="310450"/>
          </a:xfrm>
          <a:custGeom>
            <a:avLst/>
            <a:gdLst>
              <a:gd name="connsiteX0" fmla="*/ 0 w 991240"/>
              <a:gd name="connsiteY0" fmla="*/ 310450 h 310450"/>
              <a:gd name="connsiteX1" fmla="*/ 322729 w 991240"/>
              <a:gd name="connsiteY1" fmla="*/ 41509 h 310450"/>
              <a:gd name="connsiteX2" fmla="*/ 722299 w 991240"/>
              <a:gd name="connsiteY2" fmla="*/ 10772 h 310450"/>
              <a:gd name="connsiteX3" fmla="*/ 991240 w 991240"/>
              <a:gd name="connsiteY3" fmla="*/ 141401 h 31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240" h="310450">
                <a:moveTo>
                  <a:pt x="0" y="310450"/>
                </a:moveTo>
                <a:cubicBezTo>
                  <a:pt x="101173" y="200952"/>
                  <a:pt x="202346" y="91455"/>
                  <a:pt x="322729" y="41509"/>
                </a:cubicBezTo>
                <a:cubicBezTo>
                  <a:pt x="443112" y="-8437"/>
                  <a:pt x="610881" y="-5877"/>
                  <a:pt x="722299" y="10772"/>
                </a:cubicBezTo>
                <a:cubicBezTo>
                  <a:pt x="833717" y="27421"/>
                  <a:pt x="912478" y="84411"/>
                  <a:pt x="991240" y="141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&quot;No&quot; Symbol 55"/>
          <p:cNvSpPr/>
          <p:nvPr/>
        </p:nvSpPr>
        <p:spPr>
          <a:xfrm>
            <a:off x="2531877" y="2225265"/>
            <a:ext cx="1963285" cy="4498264"/>
          </a:xfrm>
          <a:prstGeom prst="noSmoking">
            <a:avLst>
              <a:gd name="adj" fmla="val 8572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024060" y="2431449"/>
            <a:ext cx="1155159" cy="1059696"/>
            <a:chOff x="5734335" y="771499"/>
            <a:chExt cx="2595626" cy="2342182"/>
          </a:xfrm>
        </p:grpSpPr>
        <p:sp>
          <p:nvSpPr>
            <p:cNvPr id="63" name="Freeform 62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10262" y="5315751"/>
            <a:ext cx="1071591" cy="1142803"/>
            <a:chOff x="3742980" y="3541008"/>
            <a:chExt cx="1071591" cy="1142803"/>
          </a:xfrm>
        </p:grpSpPr>
        <p:sp>
          <p:nvSpPr>
            <p:cNvPr id="71" name="Freeform 70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74831" y="966044"/>
            <a:ext cx="1238242" cy="1162008"/>
            <a:chOff x="3687224" y="5294299"/>
            <a:chExt cx="1238242" cy="1162008"/>
          </a:xfrm>
        </p:grpSpPr>
        <p:sp>
          <p:nvSpPr>
            <p:cNvPr id="79" name="Freeform 78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4034120" y="950744"/>
            <a:ext cx="806823" cy="355542"/>
          </a:xfrm>
          <a:custGeom>
            <a:avLst/>
            <a:gdLst>
              <a:gd name="connsiteX0" fmla="*/ 0 w 806823"/>
              <a:gd name="connsiteY0" fmla="*/ 355542 h 355542"/>
              <a:gd name="connsiteX1" fmla="*/ 222837 w 806823"/>
              <a:gd name="connsiteY1" fmla="*/ 163441 h 355542"/>
              <a:gd name="connsiteX2" fmla="*/ 507146 w 806823"/>
              <a:gd name="connsiteY2" fmla="*/ 2076 h 355542"/>
              <a:gd name="connsiteX3" fmla="*/ 806823 w 806823"/>
              <a:gd name="connsiteY3" fmla="*/ 86601 h 35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823" h="355542">
                <a:moveTo>
                  <a:pt x="0" y="355542"/>
                </a:moveTo>
                <a:cubicBezTo>
                  <a:pt x="69156" y="288947"/>
                  <a:pt x="138313" y="222352"/>
                  <a:pt x="222837" y="163441"/>
                </a:cubicBezTo>
                <a:cubicBezTo>
                  <a:pt x="307361" y="104530"/>
                  <a:pt x="409815" y="14883"/>
                  <a:pt x="507146" y="2076"/>
                </a:cubicBezTo>
                <a:cubicBezTo>
                  <a:pt x="604477" y="-10731"/>
                  <a:pt x="705650" y="37935"/>
                  <a:pt x="806823" y="866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4157064" y="1821116"/>
            <a:ext cx="860612" cy="760719"/>
          </a:xfrm>
          <a:custGeom>
            <a:avLst/>
            <a:gdLst>
              <a:gd name="connsiteX0" fmla="*/ 0 w 860612"/>
              <a:gd name="connsiteY0" fmla="*/ 0 h 760719"/>
              <a:gd name="connsiteX1" fmla="*/ 507147 w 860612"/>
              <a:gd name="connsiteY1" fmla="*/ 284309 h 760719"/>
              <a:gd name="connsiteX2" fmla="*/ 860612 w 860612"/>
              <a:gd name="connsiteY2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612" h="760719">
                <a:moveTo>
                  <a:pt x="0" y="0"/>
                </a:moveTo>
                <a:cubicBezTo>
                  <a:pt x="181856" y="78761"/>
                  <a:pt x="363712" y="157523"/>
                  <a:pt x="507147" y="284309"/>
                </a:cubicBezTo>
                <a:cubicBezTo>
                  <a:pt x="650582" y="411096"/>
                  <a:pt x="755597" y="585907"/>
                  <a:pt x="860612" y="76071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842019" y="2051637"/>
            <a:ext cx="1383126" cy="3304134"/>
          </a:xfrm>
          <a:custGeom>
            <a:avLst/>
            <a:gdLst>
              <a:gd name="connsiteX0" fmla="*/ 0 w 1383126"/>
              <a:gd name="connsiteY0" fmla="*/ 0 h 3304134"/>
              <a:gd name="connsiteX1" fmla="*/ 683879 w 1383126"/>
              <a:gd name="connsiteY1" fmla="*/ 1091133 h 3304134"/>
              <a:gd name="connsiteX2" fmla="*/ 1383126 w 1383126"/>
              <a:gd name="connsiteY2" fmla="*/ 3304134 h 3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126" h="3304134">
                <a:moveTo>
                  <a:pt x="0" y="0"/>
                </a:moveTo>
                <a:cubicBezTo>
                  <a:pt x="226679" y="270222"/>
                  <a:pt x="453358" y="540444"/>
                  <a:pt x="683879" y="1091133"/>
                </a:cubicBezTo>
                <a:cubicBezTo>
                  <a:pt x="914400" y="1641822"/>
                  <a:pt x="1148763" y="2472978"/>
                  <a:pt x="1383126" y="3304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924377" y="557092"/>
            <a:ext cx="102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blipFill>
                <a:blip r:embed="rId4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blipFill>
                <a:blip r:embed="rId5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blipFill>
                <a:blip r:embed="rId6"/>
                <a:stretch>
                  <a:fillRect l="-3934" t="-25000" r="-590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Brace 92"/>
          <p:cNvSpPr/>
          <p:nvPr/>
        </p:nvSpPr>
        <p:spPr>
          <a:xfrm>
            <a:off x="8170477" y="1174916"/>
            <a:ext cx="374168" cy="4861633"/>
          </a:xfrm>
          <a:prstGeom prst="rightBrac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824682" y="3421066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Bootstrap Model for Sampling Distribution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54550" y="688059"/>
            <a:ext cx="17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Bootstrap Resamples</a:t>
            </a:r>
            <a:endParaRPr lang="en-US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blipFill>
                <a:blip r:embed="rId7"/>
                <a:stretch>
                  <a:fillRect l="-3438" t="-25532" r="-1174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135635" y="1228981"/>
            <a:ext cx="3215618" cy="3205929"/>
          </a:xfrm>
          <a:custGeom>
            <a:avLst/>
            <a:gdLst>
              <a:gd name="connsiteX0" fmla="*/ 174704 w 3215618"/>
              <a:gd name="connsiteY0" fmla="*/ 483441 h 3205929"/>
              <a:gd name="connsiteX1" fmla="*/ 784304 w 3215618"/>
              <a:gd name="connsiteY1" fmla="*/ 289477 h 3205929"/>
              <a:gd name="connsiteX2" fmla="*/ 1122355 w 3215618"/>
              <a:gd name="connsiteY2" fmla="*/ 106597 h 3205929"/>
              <a:gd name="connsiteX3" fmla="*/ 1560158 w 3215618"/>
              <a:gd name="connsiteY3" fmla="*/ 6844 h 3205929"/>
              <a:gd name="connsiteX4" fmla="*/ 2070006 w 3215618"/>
              <a:gd name="connsiteY4" fmla="*/ 51179 h 3205929"/>
              <a:gd name="connsiteX5" fmla="*/ 2402515 w 3215618"/>
              <a:gd name="connsiteY5" fmla="*/ 389230 h 3205929"/>
              <a:gd name="connsiteX6" fmla="*/ 2784900 w 3215618"/>
              <a:gd name="connsiteY6" fmla="*/ 738364 h 3205929"/>
              <a:gd name="connsiteX7" fmla="*/ 3200537 w 3215618"/>
              <a:gd name="connsiteY7" fmla="*/ 1187252 h 3205929"/>
              <a:gd name="connsiteX8" fmla="*/ 3111868 w 3215618"/>
              <a:gd name="connsiteY8" fmla="*/ 1630597 h 3205929"/>
              <a:gd name="connsiteX9" fmla="*/ 2989948 w 3215618"/>
              <a:gd name="connsiteY9" fmla="*/ 1990815 h 3205929"/>
              <a:gd name="connsiteX10" fmla="*/ 2978864 w 3215618"/>
              <a:gd name="connsiteY10" fmla="*/ 2345492 h 3205929"/>
              <a:gd name="connsiteX11" fmla="*/ 2901278 w 3215618"/>
              <a:gd name="connsiteY11" fmla="*/ 2617041 h 3205929"/>
              <a:gd name="connsiteX12" fmla="*/ 2596478 w 3215618"/>
              <a:gd name="connsiteY12" fmla="*/ 2744502 h 3205929"/>
              <a:gd name="connsiteX13" fmla="*/ 2142049 w 3215618"/>
              <a:gd name="connsiteY13" fmla="*/ 3149055 h 3205929"/>
              <a:gd name="connsiteX14" fmla="*/ 1914835 w 3215618"/>
              <a:gd name="connsiteY14" fmla="*/ 3187848 h 3205929"/>
              <a:gd name="connsiteX15" fmla="*/ 1488115 w 3215618"/>
              <a:gd name="connsiteY15" fmla="*/ 3004968 h 3205929"/>
              <a:gd name="connsiteX16" fmla="*/ 1249817 w 3215618"/>
              <a:gd name="connsiteY16" fmla="*/ 2960633 h 3205929"/>
              <a:gd name="connsiteX17" fmla="*/ 856348 w 3215618"/>
              <a:gd name="connsiteY17" fmla="*/ 3110262 h 3205929"/>
              <a:gd name="connsiteX18" fmla="*/ 601424 w 3215618"/>
              <a:gd name="connsiteY18" fmla="*/ 2860881 h 3205929"/>
              <a:gd name="connsiteX19" fmla="*/ 340958 w 3215618"/>
              <a:gd name="connsiteY19" fmla="*/ 2805462 h 3205929"/>
              <a:gd name="connsiteX20" fmla="*/ 19533 w 3215618"/>
              <a:gd name="connsiteY20" fmla="*/ 2256822 h 3205929"/>
              <a:gd name="connsiteX21" fmla="*/ 130369 w 3215618"/>
              <a:gd name="connsiteY21" fmla="*/ 1758059 h 3205929"/>
              <a:gd name="connsiteX22" fmla="*/ 135911 w 3215618"/>
              <a:gd name="connsiteY22" fmla="*/ 1397841 h 3205929"/>
              <a:gd name="connsiteX23" fmla="*/ 2908 w 3215618"/>
              <a:gd name="connsiteY23" fmla="*/ 1187252 h 3205929"/>
              <a:gd name="connsiteX24" fmla="*/ 52784 w 3215618"/>
              <a:gd name="connsiteY24" fmla="*/ 810408 h 3205929"/>
              <a:gd name="connsiteX25" fmla="*/ 174704 w 3215618"/>
              <a:gd name="connsiteY25" fmla="*/ 483441 h 320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15618" h="3205929">
                <a:moveTo>
                  <a:pt x="174704" y="483441"/>
                </a:moveTo>
                <a:cubicBezTo>
                  <a:pt x="296624" y="396619"/>
                  <a:pt x="626362" y="352284"/>
                  <a:pt x="784304" y="289477"/>
                </a:cubicBezTo>
                <a:cubicBezTo>
                  <a:pt x="942246" y="226670"/>
                  <a:pt x="993046" y="153702"/>
                  <a:pt x="1122355" y="106597"/>
                </a:cubicBezTo>
                <a:cubicBezTo>
                  <a:pt x="1251664" y="59492"/>
                  <a:pt x="1402216" y="16080"/>
                  <a:pt x="1560158" y="6844"/>
                </a:cubicBezTo>
                <a:cubicBezTo>
                  <a:pt x="1718100" y="-2392"/>
                  <a:pt x="1929613" y="-12552"/>
                  <a:pt x="2070006" y="51179"/>
                </a:cubicBezTo>
                <a:cubicBezTo>
                  <a:pt x="2210399" y="114910"/>
                  <a:pt x="2283366" y="274699"/>
                  <a:pt x="2402515" y="389230"/>
                </a:cubicBezTo>
                <a:cubicBezTo>
                  <a:pt x="2521664" y="503761"/>
                  <a:pt x="2651896" y="605360"/>
                  <a:pt x="2784900" y="738364"/>
                </a:cubicBezTo>
                <a:cubicBezTo>
                  <a:pt x="2917904" y="871368"/>
                  <a:pt x="3146042" y="1038547"/>
                  <a:pt x="3200537" y="1187252"/>
                </a:cubicBezTo>
                <a:cubicBezTo>
                  <a:pt x="3255032" y="1335958"/>
                  <a:pt x="3146966" y="1496670"/>
                  <a:pt x="3111868" y="1630597"/>
                </a:cubicBezTo>
                <a:cubicBezTo>
                  <a:pt x="3076770" y="1764524"/>
                  <a:pt x="3012115" y="1871666"/>
                  <a:pt x="2989948" y="1990815"/>
                </a:cubicBezTo>
                <a:cubicBezTo>
                  <a:pt x="2967781" y="2109964"/>
                  <a:pt x="2993642" y="2241121"/>
                  <a:pt x="2978864" y="2345492"/>
                </a:cubicBezTo>
                <a:cubicBezTo>
                  <a:pt x="2964086" y="2449863"/>
                  <a:pt x="2965009" y="2550539"/>
                  <a:pt x="2901278" y="2617041"/>
                </a:cubicBezTo>
                <a:cubicBezTo>
                  <a:pt x="2837547" y="2683543"/>
                  <a:pt x="2723016" y="2655833"/>
                  <a:pt x="2596478" y="2744502"/>
                </a:cubicBezTo>
                <a:cubicBezTo>
                  <a:pt x="2469940" y="2833171"/>
                  <a:pt x="2255656" y="3075164"/>
                  <a:pt x="2142049" y="3149055"/>
                </a:cubicBezTo>
                <a:cubicBezTo>
                  <a:pt x="2028442" y="3222946"/>
                  <a:pt x="2023824" y="3211863"/>
                  <a:pt x="1914835" y="3187848"/>
                </a:cubicBezTo>
                <a:cubicBezTo>
                  <a:pt x="1805846" y="3163833"/>
                  <a:pt x="1598951" y="3042837"/>
                  <a:pt x="1488115" y="3004968"/>
                </a:cubicBezTo>
                <a:cubicBezTo>
                  <a:pt x="1377279" y="2967099"/>
                  <a:pt x="1355112" y="2943084"/>
                  <a:pt x="1249817" y="2960633"/>
                </a:cubicBezTo>
                <a:cubicBezTo>
                  <a:pt x="1144522" y="2978182"/>
                  <a:pt x="964413" y="3126887"/>
                  <a:pt x="856348" y="3110262"/>
                </a:cubicBezTo>
                <a:cubicBezTo>
                  <a:pt x="748283" y="3093637"/>
                  <a:pt x="687322" y="2911681"/>
                  <a:pt x="601424" y="2860881"/>
                </a:cubicBezTo>
                <a:cubicBezTo>
                  <a:pt x="515526" y="2810081"/>
                  <a:pt x="437940" y="2906138"/>
                  <a:pt x="340958" y="2805462"/>
                </a:cubicBezTo>
                <a:cubicBezTo>
                  <a:pt x="243976" y="2704786"/>
                  <a:pt x="54631" y="2431389"/>
                  <a:pt x="19533" y="2256822"/>
                </a:cubicBezTo>
                <a:cubicBezTo>
                  <a:pt x="-15565" y="2082255"/>
                  <a:pt x="110973" y="1901222"/>
                  <a:pt x="130369" y="1758059"/>
                </a:cubicBezTo>
                <a:cubicBezTo>
                  <a:pt x="149765" y="1614896"/>
                  <a:pt x="157154" y="1492975"/>
                  <a:pt x="135911" y="1397841"/>
                </a:cubicBezTo>
                <a:cubicBezTo>
                  <a:pt x="114668" y="1302707"/>
                  <a:pt x="16762" y="1285157"/>
                  <a:pt x="2908" y="1187252"/>
                </a:cubicBezTo>
                <a:cubicBezTo>
                  <a:pt x="-10946" y="1089347"/>
                  <a:pt x="27846" y="921244"/>
                  <a:pt x="52784" y="810408"/>
                </a:cubicBezTo>
                <a:cubicBezTo>
                  <a:pt x="77722" y="699572"/>
                  <a:pt x="52784" y="570263"/>
                  <a:pt x="174704" y="483441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8266" y="18288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3065" y="17013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0309" y="21585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9676" y="209480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1021" y="249658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6767" y="185650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0402" y="282909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6766" y="250767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67590" y="2263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8809" y="295656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9509" y="190638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86489" y="276536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41659" y="23802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9196" y="318931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9155" y="28956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72881" y="312281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2971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27556" y="3025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9599" y="201445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12663" y="348026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54528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13948" y="356061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75107" y="362434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4464" y="32946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679" y="146719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9861" y="224443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26571" y="350242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6570" y="213637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3947" y="305908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40619" y="388204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39633" y="140346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31313" y="412588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2934" y="400950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990" y="369916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2369" y="276536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21719" y="3610492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4435" y="390975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91486" y="2425236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702" y="172627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3947" y="1979815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8613" y="318377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1904" y="340544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11973" y="2524988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5859" y="55465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Null World</a:t>
            </a:r>
            <a:endParaRPr lang="en-US" sz="2400" u="sng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4499947" y="189507"/>
            <a:ext cx="1521188" cy="1405459"/>
            <a:chOff x="4635487" y="307571"/>
            <a:chExt cx="2122401" cy="2003706"/>
          </a:xfrm>
        </p:grpSpPr>
        <p:sp>
          <p:nvSpPr>
            <p:cNvPr id="111" name="Freeform 110"/>
            <p:cNvSpPr/>
            <p:nvPr/>
          </p:nvSpPr>
          <p:spPr>
            <a:xfrm>
              <a:off x="4635487" y="307571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25436" y="7854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37016" y="9990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84616" y="86884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97479" y="99215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61951" y="7217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06038" y="12603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44087" y="10628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05537" y="1322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97478" y="6151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82885" y="6109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954670" y="11902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2371" y="7094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28424" y="113402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17864" y="144396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94954" y="15436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095980" y="99547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12352" y="121779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49869" y="16073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071031" y="141258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82623" y="16125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56380" y="135101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140308" y="167604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731753" y="178662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56439" y="10137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1349" y="18988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552886" y="19701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852155" y="2001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956379" y="16591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860164" y="7906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45797" y="12289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84171" y="17403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11851" y="127876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03295" y="16037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7992" y="5021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647103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237015" y="126763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888174" y="93535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38284" y="141618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874033" y="98892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201261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43061" y="66740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189907" y="16901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78075" y="175032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03778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68508" y="1803508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1261" y="192067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05536" y="45907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79045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065220" y="190638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34928" y="2129503"/>
            <a:ext cx="1521188" cy="1405459"/>
            <a:chOff x="4666176" y="2478409"/>
            <a:chExt cx="2122401" cy="2003706"/>
          </a:xfrm>
        </p:grpSpPr>
        <p:sp>
          <p:nvSpPr>
            <p:cNvPr id="112" name="Freeform 111"/>
            <p:cNvSpPr/>
            <p:nvPr/>
          </p:nvSpPr>
          <p:spPr>
            <a:xfrm>
              <a:off x="4666176" y="2478409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56125" y="29563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67705" y="31699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115305" y="30396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528168" y="31629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92640" y="28925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36727" y="34311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774776" y="3233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6226" y="34934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28167" y="27859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813574" y="27818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85359" y="3361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13060" y="28802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59113" y="330486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148553" y="361480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25643" y="37144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26669" y="31663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243041" y="33886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80558" y="37782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101720" y="358342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3312" y="37834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87069" y="35218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70997" y="3846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62442" y="39574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387128" y="31845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12038" y="40696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83575" y="414095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882844" y="4172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987068" y="38300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890853" y="2961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76486" y="33998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4860" y="391122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42540" y="344960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33984" y="37746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328681" y="26729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77792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267704" y="343847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18863" y="31061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868973" y="358702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04722" y="31597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231950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073750" y="283823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220596" y="386100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508764" y="39211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334467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999197" y="39743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31950" y="409151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636225" y="262991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09734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095909" y="407722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372868" y="5081280"/>
            <a:ext cx="1521188" cy="1405459"/>
            <a:chOff x="4635772" y="4640665"/>
            <a:chExt cx="2122401" cy="2003706"/>
          </a:xfrm>
        </p:grpSpPr>
        <p:sp>
          <p:nvSpPr>
            <p:cNvPr id="162" name="Freeform 161"/>
            <p:cNvSpPr/>
            <p:nvPr/>
          </p:nvSpPr>
          <p:spPr>
            <a:xfrm>
              <a:off x="4635772" y="4640665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425721" y="51185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237301" y="53321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084901" y="52019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497764" y="532524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62236" y="50548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406323" y="559339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744372" y="539590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05822" y="5655744"/>
              <a:ext cx="144087" cy="1274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97763" y="49482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783170" y="49440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954955" y="552336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82656" y="50425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028709" y="54671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118149" y="57770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395239" y="58767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96265" y="53285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12637" y="55508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5650154" y="59404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71316" y="57456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882908" y="59456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956665" y="5684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40593" y="600914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732038" y="6119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356724" y="534681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281634" y="623194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553171" y="630321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852440" y="633497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956664" y="59922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860449" y="51237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746082" y="55620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6384456" y="6073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412136" y="56118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03580" y="593688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298277" y="48352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647388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237300" y="560073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888459" y="526844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838569" y="574928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74318" y="532201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1546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043346" y="500049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90192" y="60232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78360" y="608341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6304063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968793" y="613660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201546" y="62537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605821" y="479216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79330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065505" y="623948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blipFill>
                <a:blip r:embed="rId2"/>
                <a:stretch>
                  <a:fillRect l="-6923" r="-692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Freeform 215"/>
          <p:cNvSpPr/>
          <p:nvPr/>
        </p:nvSpPr>
        <p:spPr>
          <a:xfrm>
            <a:off x="2831866" y="528726"/>
            <a:ext cx="1313411" cy="745892"/>
          </a:xfrm>
          <a:custGeom>
            <a:avLst/>
            <a:gdLst>
              <a:gd name="connsiteX0" fmla="*/ 0 w 1313411"/>
              <a:gd name="connsiteY0" fmla="*/ 745892 h 745892"/>
              <a:gd name="connsiteX1" fmla="*/ 543098 w 1313411"/>
              <a:gd name="connsiteY1" fmla="*/ 97499 h 745892"/>
              <a:gd name="connsiteX2" fmla="*/ 1313411 w 1313411"/>
              <a:gd name="connsiteY2" fmla="*/ 14372 h 74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3411" h="745892">
                <a:moveTo>
                  <a:pt x="0" y="745892"/>
                </a:moveTo>
                <a:cubicBezTo>
                  <a:pt x="162098" y="482655"/>
                  <a:pt x="324196" y="219419"/>
                  <a:pt x="543098" y="97499"/>
                </a:cubicBezTo>
                <a:cubicBezTo>
                  <a:pt x="762000" y="-24421"/>
                  <a:pt x="1037705" y="-5025"/>
                  <a:pt x="1313411" y="143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3347255" y="2953789"/>
            <a:ext cx="914400" cy="459232"/>
          </a:xfrm>
          <a:custGeom>
            <a:avLst/>
            <a:gdLst>
              <a:gd name="connsiteX0" fmla="*/ 0 w 914400"/>
              <a:gd name="connsiteY0" fmla="*/ 0 h 459232"/>
              <a:gd name="connsiteX1" fmla="*/ 282633 w 914400"/>
              <a:gd name="connsiteY1" fmla="*/ 448887 h 459232"/>
              <a:gd name="connsiteX2" fmla="*/ 914400 w 914400"/>
              <a:gd name="connsiteY2" fmla="*/ 271549 h 4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9232">
                <a:moveTo>
                  <a:pt x="0" y="0"/>
                </a:moveTo>
                <a:cubicBezTo>
                  <a:pt x="65116" y="201814"/>
                  <a:pt x="130233" y="403629"/>
                  <a:pt x="282633" y="448887"/>
                </a:cubicBezTo>
                <a:cubicBezTo>
                  <a:pt x="435033" y="494145"/>
                  <a:pt x="674716" y="382847"/>
                  <a:pt x="914400" y="27154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>
            <a:off x="2726572" y="4228407"/>
            <a:ext cx="1457498" cy="1813073"/>
          </a:xfrm>
          <a:custGeom>
            <a:avLst/>
            <a:gdLst>
              <a:gd name="connsiteX0" fmla="*/ 0 w 1457498"/>
              <a:gd name="connsiteY0" fmla="*/ 0 h 1813073"/>
              <a:gd name="connsiteX1" fmla="*/ 476596 w 1457498"/>
              <a:gd name="connsiteY1" fmla="*/ 1546168 h 1813073"/>
              <a:gd name="connsiteX2" fmla="*/ 1457498 w 1457498"/>
              <a:gd name="connsiteY2" fmla="*/ 1801091 h 181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498" h="1813073">
                <a:moveTo>
                  <a:pt x="0" y="0"/>
                </a:moveTo>
                <a:cubicBezTo>
                  <a:pt x="116840" y="622993"/>
                  <a:pt x="233680" y="1245986"/>
                  <a:pt x="476596" y="1546168"/>
                </a:cubicBezTo>
                <a:cubicBezTo>
                  <a:pt x="719512" y="1846350"/>
                  <a:pt x="1088505" y="1823720"/>
                  <a:pt x="1457498" y="180109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blipFill>
                <a:blip r:embed="rId4"/>
                <a:stretch>
                  <a:fillRect l="-2477" t="-25000" r="-80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blipFill>
                <a:blip r:embed="rId5"/>
                <a:stretch>
                  <a:fillRect l="-2477" t="-25532" r="-8050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blipFill>
                <a:blip r:embed="rId6"/>
                <a:stretch>
                  <a:fillRect l="-2417" t="-27660" r="-513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Brace 223"/>
          <p:cNvSpPr/>
          <p:nvPr/>
        </p:nvSpPr>
        <p:spPr>
          <a:xfrm>
            <a:off x="8047516" y="583203"/>
            <a:ext cx="581092" cy="5407284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 rot="5400000">
            <a:off x="7762386" y="3055123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Null Distribution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3435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3300" y="6285743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3416" y="628574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2" y="2694752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40099" y="1133407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5455" y="3427484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1828802" y="3606124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4140099" y="2044779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1"/>
            <a:endCxn id="16" idx="3"/>
          </p:cNvCxnSpPr>
          <p:nvPr/>
        </p:nvCxnSpPr>
        <p:spPr>
          <a:xfrm>
            <a:off x="6395455" y="4338856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V="1">
            <a:off x="4597299" y="666119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597299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82032" y="2227464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2032" y="45174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2655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30518" y="5250228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337" y="3506205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91325" y="1951933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46681" y="4211690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2655" y="393616"/>
            <a:ext cx="105974" cy="109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58629" y="294228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 Mean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16" idx="3"/>
          </p:cNvCxnSpPr>
          <p:nvPr/>
        </p:nvCxnSpPr>
        <p:spPr>
          <a:xfrm>
            <a:off x="7309855" y="4338856"/>
            <a:ext cx="74066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</p:cNvCxnSpPr>
          <p:nvPr/>
        </p:nvCxnSpPr>
        <p:spPr>
          <a:xfrm flipV="1">
            <a:off x="2743202" y="3606122"/>
            <a:ext cx="5312664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3"/>
          </p:cNvCxnSpPr>
          <p:nvPr/>
        </p:nvCxnSpPr>
        <p:spPr>
          <a:xfrm>
            <a:off x="5054499" y="2044779"/>
            <a:ext cx="301752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>
            <a:off x="8126649" y="2044779"/>
            <a:ext cx="248281" cy="229407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434437" y="3007151"/>
            <a:ext cx="26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Between Group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 rot="10800000">
            <a:off x="3719518" y="1133407"/>
            <a:ext cx="246888" cy="1822744"/>
          </a:xfrm>
          <a:prstGeom prst="righ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2128218" y="1860112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Within Group Variability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357</Words>
  <Application>Microsoft Office PowerPoint</Application>
  <PresentationFormat>Letter Paper (8.5x11 in)</PresentationFormat>
  <Paragraphs>235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localmgr</dc:creator>
  <cp:lastModifiedBy>Reyes, Eric M</cp:lastModifiedBy>
  <cp:revision>43</cp:revision>
  <dcterms:modified xsi:type="dcterms:W3CDTF">2018-08-11T12:03:06Z</dcterms:modified>
</cp:coreProperties>
</file>