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7" r:id="rId2"/>
    <p:sldId id="278" r:id="rId3"/>
    <p:sldId id="283" r:id="rId4"/>
    <p:sldId id="284" r:id="rId5"/>
    <p:sldId id="276" r:id="rId6"/>
    <p:sldId id="285" r:id="rId7"/>
    <p:sldId id="286" r:id="rId8"/>
    <p:sldId id="259" r:id="rId9"/>
    <p:sldId id="287" r:id="rId10"/>
    <p:sldId id="288" r:id="rId11"/>
    <p:sldId id="291" r:id="rId12"/>
    <p:sldId id="290" r:id="rId13"/>
    <p:sldId id="289" r:id="rId14"/>
    <p:sldId id="293" r:id="rId15"/>
    <p:sldId id="292" r:id="rId16"/>
    <p:sldId id="29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43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17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5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0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2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7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9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22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015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95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29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80D4-A62C-4055-901F-03D7A6A7FA1F}" type="datetimeFigureOut">
              <a:rPr lang="en-ID" smtClean="0"/>
              <a:t>16/04/2023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6739-41FE-43CB-A151-3334FE14D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85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659720"/>
            <a:ext cx="2928257" cy="8914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D1DE03-7C74-AF49-4999-AC6ADEA5CB1D}"/>
              </a:ext>
            </a:extLst>
          </p:cNvPr>
          <p:cNvSpPr txBox="1">
            <a:spLocks/>
          </p:cNvSpPr>
          <p:nvPr/>
        </p:nvSpPr>
        <p:spPr>
          <a:xfrm>
            <a:off x="446314" y="1612355"/>
            <a:ext cx="8175172" cy="1514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/>
              <a:t>Paragon Sales Forecasting</a:t>
            </a:r>
            <a:endParaRPr lang="en-ID" sz="54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94158F-ABDF-F732-39CA-675056CA6D7A}"/>
              </a:ext>
            </a:extLst>
          </p:cNvPr>
          <p:cNvSpPr txBox="1">
            <a:spLocks/>
          </p:cNvSpPr>
          <p:nvPr/>
        </p:nvSpPr>
        <p:spPr>
          <a:xfrm>
            <a:off x="530000" y="3205107"/>
            <a:ext cx="7030127" cy="390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Predicting Paragon Sales by using Time-Series Analysis Forecasting?</a:t>
            </a:r>
            <a:endParaRPr lang="en-ID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674676-56D5-F299-40B1-B0FDB208AA4D}"/>
              </a:ext>
            </a:extLst>
          </p:cNvPr>
          <p:cNvSpPr txBox="1">
            <a:spLocks/>
          </p:cNvSpPr>
          <p:nvPr/>
        </p:nvSpPr>
        <p:spPr>
          <a:xfrm>
            <a:off x="9412742" y="4545874"/>
            <a:ext cx="1479775" cy="3702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April 2023</a:t>
            </a:r>
            <a:endParaRPr lang="en-ID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348B3-2F1C-08D0-B5B6-012880632383}"/>
              </a:ext>
            </a:extLst>
          </p:cNvPr>
          <p:cNvSpPr/>
          <p:nvPr/>
        </p:nvSpPr>
        <p:spPr>
          <a:xfrm>
            <a:off x="0" y="4946650"/>
            <a:ext cx="12191999" cy="1911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FAEEB7-433B-E580-5170-4B1229ACBCB1}"/>
              </a:ext>
            </a:extLst>
          </p:cNvPr>
          <p:cNvSpPr txBox="1">
            <a:spLocks/>
          </p:cNvSpPr>
          <p:nvPr/>
        </p:nvSpPr>
        <p:spPr>
          <a:xfrm>
            <a:off x="4631870" y="5415757"/>
            <a:ext cx="2928257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Hacktiv8</a:t>
            </a:r>
            <a:endParaRPr lang="en-ID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71990-A51F-56C2-BAD6-8D898CFEB5EA}"/>
              </a:ext>
            </a:extLst>
          </p:cNvPr>
          <p:cNvCxnSpPr/>
          <p:nvPr/>
        </p:nvCxnSpPr>
        <p:spPr>
          <a:xfrm>
            <a:off x="9359537" y="3977640"/>
            <a:ext cx="0" cy="9078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F39A13E-5AD1-172A-2789-4513F868E516}"/>
              </a:ext>
            </a:extLst>
          </p:cNvPr>
          <p:cNvSpPr txBox="1">
            <a:spLocks/>
          </p:cNvSpPr>
          <p:nvPr/>
        </p:nvSpPr>
        <p:spPr>
          <a:xfrm>
            <a:off x="9412742" y="4246471"/>
            <a:ext cx="1932350" cy="3702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Bahnschrift" panose="020B0502040204020203" pitchFamily="34" charset="0"/>
              </a:rPr>
              <a:t>Gabriel Reyes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4DF196-F4C0-FA96-0DFE-FB17CDB7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537" y="420027"/>
            <a:ext cx="2437447" cy="13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8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Production Planning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Bahnschrift" panose="020B0502040204020203" pitchFamily="34" charset="0"/>
              </a:rPr>
              <a:t>Weekly Production Planning based on Pareto Analysis</a:t>
            </a:r>
            <a:endParaRPr lang="en-ID" sz="2800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B04DB6-6765-AD95-AB8B-CB7F5A38282A}"/>
              </a:ext>
            </a:extLst>
          </p:cNvPr>
          <p:cNvSpPr txBox="1">
            <a:spLocks/>
          </p:cNvSpPr>
          <p:nvPr/>
        </p:nvSpPr>
        <p:spPr>
          <a:xfrm>
            <a:off x="530000" y="1405031"/>
            <a:ext cx="3888354" cy="425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Production Planning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1D723E-2AA7-9494-6919-B4884F5057A4}"/>
              </a:ext>
            </a:extLst>
          </p:cNvPr>
          <p:cNvCxnSpPr>
            <a:cxnSpLocks/>
          </p:cNvCxnSpPr>
          <p:nvPr/>
        </p:nvCxnSpPr>
        <p:spPr>
          <a:xfrm>
            <a:off x="639880" y="1800171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EAA03BB-A90D-B0CA-32CF-8D28E290CCAE}"/>
              </a:ext>
            </a:extLst>
          </p:cNvPr>
          <p:cNvSpPr txBox="1">
            <a:spLocks/>
          </p:cNvSpPr>
          <p:nvPr/>
        </p:nvSpPr>
        <p:spPr>
          <a:xfrm>
            <a:off x="813823" y="1909405"/>
            <a:ext cx="3772807" cy="7139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200" dirty="0">
                <a:solidFill>
                  <a:srgbClr val="000000"/>
                </a:solidFill>
                <a:latin typeface="Bahnschrift" panose="020B0502040204020203" pitchFamily="34" charset="0"/>
              </a:rPr>
              <a:t>Optimal production planning may affect the </a:t>
            </a: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reduction of the production cost or production downtimes and the minimization of waste and the energy consumption.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3918E-802A-70BE-029C-FBCF7803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365" y="1973962"/>
            <a:ext cx="2806711" cy="3676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0428F7-C9FB-2358-CC70-3A5B24C8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2" y="2701920"/>
            <a:ext cx="3787100" cy="18133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84FD22-D58E-0D79-C6E4-A62782CD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0" y="4546276"/>
            <a:ext cx="3796948" cy="181338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593A8E4-4AA6-2AB2-6B30-A8BCD1AB48BB}"/>
              </a:ext>
            </a:extLst>
          </p:cNvPr>
          <p:cNvSpPr txBox="1">
            <a:spLocks/>
          </p:cNvSpPr>
          <p:nvPr/>
        </p:nvSpPr>
        <p:spPr>
          <a:xfrm>
            <a:off x="4501515" y="3003646"/>
            <a:ext cx="2530162" cy="1162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>
                <a:solidFill>
                  <a:srgbClr val="000000"/>
                </a:solidFill>
                <a:latin typeface="Bahnschrift" panose="020B0502040204020203" pitchFamily="34" charset="0"/>
              </a:rPr>
              <a:t>Top Priority for Production :</a:t>
            </a:r>
          </a:p>
          <a:p>
            <a:pPr algn="just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29, 7e, and 22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Bahnschrift" panose="020B0502040204020203" pitchFamily="34" charset="0"/>
              </a:rPr>
              <a:t>Further analysis for the emerging products :</a:t>
            </a:r>
          </a:p>
          <a:p>
            <a:pPr algn="just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3d, 76</a:t>
            </a:r>
          </a:p>
        </p:txBody>
      </p:sp>
    </p:spTree>
    <p:extLst>
      <p:ext uri="{BB962C8B-B14F-4D97-AF65-F5344CB8AC3E}">
        <p14:creationId xmlns:p14="http://schemas.microsoft.com/office/powerpoint/2010/main" val="97682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Model Building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Bahnschrift" panose="020B0502040204020203" pitchFamily="34" charset="0"/>
              </a:rPr>
              <a:t>Feature Checking and Handling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0" y="1111251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255E2F-F74A-6B3E-C6A6-2E4D82A7711E}"/>
              </a:ext>
            </a:extLst>
          </p:cNvPr>
          <p:cNvSpPr txBox="1">
            <a:spLocks/>
          </p:cNvSpPr>
          <p:nvPr/>
        </p:nvSpPr>
        <p:spPr>
          <a:xfrm>
            <a:off x="801539" y="1456729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Feature Checking &amp; Handling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38B046-42CE-D37E-9B46-42B533C6540A}"/>
              </a:ext>
            </a:extLst>
          </p:cNvPr>
          <p:cNvCxnSpPr>
            <a:cxnSpLocks/>
          </p:cNvCxnSpPr>
          <p:nvPr/>
        </p:nvCxnSpPr>
        <p:spPr>
          <a:xfrm>
            <a:off x="609793" y="2154150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C682F846-1EC7-90AC-4A6F-2A26C1AE8B70}"/>
              </a:ext>
            </a:extLst>
          </p:cNvPr>
          <p:cNvSpPr txBox="1">
            <a:spLocks/>
          </p:cNvSpPr>
          <p:nvPr/>
        </p:nvSpPr>
        <p:spPr>
          <a:xfrm>
            <a:off x="937212" y="2694821"/>
            <a:ext cx="3617007" cy="70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Duplicated Value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Missing Value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Outlier Value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6437F30-153F-2711-D210-1701A32D107D}"/>
              </a:ext>
            </a:extLst>
          </p:cNvPr>
          <p:cNvSpPr txBox="1">
            <a:spLocks/>
          </p:cNvSpPr>
          <p:nvPr/>
        </p:nvSpPr>
        <p:spPr>
          <a:xfrm>
            <a:off x="801539" y="2269436"/>
            <a:ext cx="3888354" cy="45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Handling Features before piped into the model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0D731E-8684-F8B3-6163-C601D1BEA88C}"/>
              </a:ext>
            </a:extLst>
          </p:cNvPr>
          <p:cNvSpPr txBox="1">
            <a:spLocks/>
          </p:cNvSpPr>
          <p:nvPr/>
        </p:nvSpPr>
        <p:spPr>
          <a:xfrm>
            <a:off x="801539" y="3552183"/>
            <a:ext cx="3617007" cy="24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Stationary Checking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7DAA434-E936-35B6-CD7E-74F141B33009}"/>
              </a:ext>
            </a:extLst>
          </p:cNvPr>
          <p:cNvSpPr txBox="1">
            <a:spLocks/>
          </p:cNvSpPr>
          <p:nvPr/>
        </p:nvSpPr>
        <p:spPr>
          <a:xfrm>
            <a:off x="937211" y="3813296"/>
            <a:ext cx="3617007" cy="451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Summary Statistics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Augmented Dickey-Fuller (ADCF)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A52855D-9719-D5AC-F18B-22ED20A2ADAB}"/>
              </a:ext>
            </a:extLst>
          </p:cNvPr>
          <p:cNvSpPr txBox="1">
            <a:spLocks/>
          </p:cNvSpPr>
          <p:nvPr/>
        </p:nvSpPr>
        <p:spPr>
          <a:xfrm>
            <a:off x="801539" y="4430838"/>
            <a:ext cx="3617007" cy="24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Autocorrelation Checking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5D2F780-3F83-B3C1-E4A5-78C17920D5EC}"/>
              </a:ext>
            </a:extLst>
          </p:cNvPr>
          <p:cNvSpPr txBox="1">
            <a:spLocks/>
          </p:cNvSpPr>
          <p:nvPr/>
        </p:nvSpPr>
        <p:spPr>
          <a:xfrm>
            <a:off x="937211" y="4688782"/>
            <a:ext cx="3617007" cy="451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Autocorrelation Function (ACF)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Partial Autocorrelation Function (PACF)</a:t>
            </a:r>
          </a:p>
        </p:txBody>
      </p:sp>
      <p:pic>
        <p:nvPicPr>
          <p:cNvPr id="7170" name="Picture 2" descr="What Is a Data Science Model? | IMA">
            <a:extLst>
              <a:ext uri="{FF2B5EF4-FFF2-40B4-BE49-F238E27FC236}">
                <a16:creationId xmlns:a16="http://schemas.microsoft.com/office/drawing/2014/main" id="{B0875B72-9145-CB90-88B4-F5AF237E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4096"/>
            <a:ext cx="50482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8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Model Building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Bahnschrift" panose="020B0502040204020203" pitchFamily="34" charset="0"/>
              </a:rPr>
              <a:t>Stationary Checking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0" y="1111251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E5598-46A7-65EF-8EB8-EBFA6C02DE12}"/>
              </a:ext>
            </a:extLst>
          </p:cNvPr>
          <p:cNvSpPr/>
          <p:nvPr/>
        </p:nvSpPr>
        <p:spPr>
          <a:xfrm>
            <a:off x="5261854" y="2530360"/>
            <a:ext cx="2062163" cy="39750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Summary Statistics</a:t>
            </a:r>
            <a:endParaRPr lang="en-ID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514FB-52DB-F603-FF0E-42795E06CFC2}"/>
              </a:ext>
            </a:extLst>
          </p:cNvPr>
          <p:cNvSpPr/>
          <p:nvPr/>
        </p:nvSpPr>
        <p:spPr>
          <a:xfrm>
            <a:off x="5270502" y="3871225"/>
            <a:ext cx="2062162" cy="93941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ADCF</a:t>
            </a:r>
          </a:p>
          <a:p>
            <a:pPr algn="ctr"/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Determine whether a time series has a unit root, which is a characteristic of non-stationarity in the series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0D731E-8684-F8B3-6163-C601D1BEA88C}"/>
              </a:ext>
            </a:extLst>
          </p:cNvPr>
          <p:cNvSpPr txBox="1">
            <a:spLocks/>
          </p:cNvSpPr>
          <p:nvPr/>
        </p:nvSpPr>
        <p:spPr>
          <a:xfrm>
            <a:off x="870764" y="1696221"/>
            <a:ext cx="3617007" cy="24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Stationary Checking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7DAA434-E936-35B6-CD7E-74F141B33009}"/>
              </a:ext>
            </a:extLst>
          </p:cNvPr>
          <p:cNvSpPr txBox="1">
            <a:spLocks/>
          </p:cNvSpPr>
          <p:nvPr/>
        </p:nvSpPr>
        <p:spPr>
          <a:xfrm>
            <a:off x="1006436" y="1957334"/>
            <a:ext cx="3617007" cy="451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Summary Statistics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Augmented Dickey-Fuller (ADCF)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1E73F08-0214-080D-9E4E-7AD2AD97A8D3}"/>
              </a:ext>
            </a:extLst>
          </p:cNvPr>
          <p:cNvSpPr txBox="1">
            <a:spLocks/>
          </p:cNvSpPr>
          <p:nvPr/>
        </p:nvSpPr>
        <p:spPr>
          <a:xfrm>
            <a:off x="7760304" y="1456729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Stationary Checking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FB4130-B1C6-A849-EC46-98304A9DF425}"/>
              </a:ext>
            </a:extLst>
          </p:cNvPr>
          <p:cNvCxnSpPr>
            <a:cxnSpLocks/>
          </p:cNvCxnSpPr>
          <p:nvPr/>
        </p:nvCxnSpPr>
        <p:spPr>
          <a:xfrm>
            <a:off x="7568558" y="2154150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9A94505B-914A-B4CB-7BEE-BCBA250823FA}"/>
              </a:ext>
            </a:extLst>
          </p:cNvPr>
          <p:cNvSpPr txBox="1">
            <a:spLocks/>
          </p:cNvSpPr>
          <p:nvPr/>
        </p:nvSpPr>
        <p:spPr>
          <a:xfrm>
            <a:off x="7760304" y="2269436"/>
            <a:ext cx="3888354" cy="45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26C1608-DC4A-DA25-2FDE-04525A2C90B6}"/>
              </a:ext>
            </a:extLst>
          </p:cNvPr>
          <p:cNvGraphicFramePr>
            <a:graphicFrameLocks noGrp="1"/>
          </p:cNvGraphicFramePr>
          <p:nvPr/>
        </p:nvGraphicFramePr>
        <p:xfrm>
          <a:off x="7895978" y="2394783"/>
          <a:ext cx="2705100" cy="60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6494540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886461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3180316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2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45518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Mean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2393234.79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2339412.85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612283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Variance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>
                          <a:effectLst/>
                        </a:rPr>
                        <a:t>3.28978E+11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u="none" strike="noStrike" dirty="0">
                          <a:effectLst/>
                        </a:rPr>
                        <a:t>32338362220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568469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FBC31F5-5663-5C46-88F2-12B3D6D3791A}"/>
              </a:ext>
            </a:extLst>
          </p:cNvPr>
          <p:cNvGraphicFramePr>
            <a:graphicFrameLocks noGrp="1"/>
          </p:cNvGraphicFramePr>
          <p:nvPr/>
        </p:nvGraphicFramePr>
        <p:xfrm>
          <a:off x="7932678" y="3559392"/>
          <a:ext cx="2668399" cy="1416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17">
                  <a:extLst>
                    <a:ext uri="{9D8B030D-6E8A-4147-A177-3AD203B41FA5}">
                      <a16:colId xmlns:a16="http://schemas.microsoft.com/office/drawing/2014/main" val="3153886950"/>
                    </a:ext>
                  </a:extLst>
                </a:gridCol>
                <a:gridCol w="1412682">
                  <a:extLst>
                    <a:ext uri="{9D8B030D-6E8A-4147-A177-3AD203B41FA5}">
                      <a16:colId xmlns:a16="http://schemas.microsoft.com/office/drawing/2014/main" val="1269598685"/>
                    </a:ext>
                  </a:extLst>
                </a:gridCol>
              </a:tblGrid>
              <a:tr h="23610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ADF Statistic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-2.91218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75644"/>
                  </a:ext>
                </a:extLst>
              </a:tr>
              <a:tr h="23610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p-value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0.04395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83844"/>
                  </a:ext>
                </a:extLst>
              </a:tr>
              <a:tr h="236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Critical Values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22870"/>
                  </a:ext>
                </a:extLst>
              </a:tr>
              <a:tr h="236105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1%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-3.537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89285784"/>
                  </a:ext>
                </a:extLst>
              </a:tr>
              <a:tr h="236105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5%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-2.908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89645713"/>
                  </a:ext>
                </a:extLst>
              </a:tr>
              <a:tr h="236105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10%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-2.591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6023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59269E62-EBA0-7124-681A-B091ADF82F6B}"/>
              </a:ext>
            </a:extLst>
          </p:cNvPr>
          <p:cNvSpPr/>
          <p:nvPr/>
        </p:nvSpPr>
        <p:spPr>
          <a:xfrm>
            <a:off x="801539" y="1567788"/>
            <a:ext cx="3097601" cy="9273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DFBE02-38C7-1776-0E22-A33A2C01BFE1}"/>
              </a:ext>
            </a:extLst>
          </p:cNvPr>
          <p:cNvSpPr/>
          <p:nvPr/>
        </p:nvSpPr>
        <p:spPr>
          <a:xfrm>
            <a:off x="5261854" y="5140166"/>
            <a:ext cx="5503911" cy="104242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series is</a:t>
            </a:r>
            <a:r>
              <a:rPr lang="en-US" sz="11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stationary 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 does not have a unit root. It suggests that the data </a:t>
            </a:r>
            <a:r>
              <a:rPr lang="en-US" sz="11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 not affected by trends or seasonality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which can impact the accuracy and reliability of any statistical models.</a:t>
            </a:r>
            <a:endParaRPr lang="en-ID" sz="1100" i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Model Building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Bahnschrift" panose="020B0502040204020203" pitchFamily="34" charset="0"/>
              </a:rPr>
              <a:t>Autocorrelation Checking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0" y="1111251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E5598-46A7-65EF-8EB8-EBFA6C02DE12}"/>
              </a:ext>
            </a:extLst>
          </p:cNvPr>
          <p:cNvSpPr/>
          <p:nvPr/>
        </p:nvSpPr>
        <p:spPr>
          <a:xfrm>
            <a:off x="676691" y="3180589"/>
            <a:ext cx="3097600" cy="927339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ACF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ACF plot shows the correlation of a time series with its lagged values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514FB-52DB-F603-FF0E-42795E06CFC2}"/>
              </a:ext>
            </a:extLst>
          </p:cNvPr>
          <p:cNvSpPr/>
          <p:nvPr/>
        </p:nvSpPr>
        <p:spPr>
          <a:xfrm>
            <a:off x="676691" y="5039282"/>
            <a:ext cx="3097600" cy="1143304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PACF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PACF plot, on the other hand, shows the correlation between the time series and its lagged values while controlling for the values at other lags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A52855D-9719-D5AC-F18B-22ED20A2ADAB}"/>
              </a:ext>
            </a:extLst>
          </p:cNvPr>
          <p:cNvSpPr txBox="1">
            <a:spLocks/>
          </p:cNvSpPr>
          <p:nvPr/>
        </p:nvSpPr>
        <p:spPr>
          <a:xfrm>
            <a:off x="679018" y="1797507"/>
            <a:ext cx="3617007" cy="245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Autocorrelation Checking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5D2F780-3F83-B3C1-E4A5-78C17920D5EC}"/>
              </a:ext>
            </a:extLst>
          </p:cNvPr>
          <p:cNvSpPr txBox="1">
            <a:spLocks/>
          </p:cNvSpPr>
          <p:nvPr/>
        </p:nvSpPr>
        <p:spPr>
          <a:xfrm>
            <a:off x="814690" y="2055451"/>
            <a:ext cx="3617007" cy="451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Autocorrelation Function (ACF)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Partial Autocorrelation Function (PACF)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1E73F08-0214-080D-9E4E-7AD2AD97A8D3}"/>
              </a:ext>
            </a:extLst>
          </p:cNvPr>
          <p:cNvSpPr txBox="1">
            <a:spLocks/>
          </p:cNvSpPr>
          <p:nvPr/>
        </p:nvSpPr>
        <p:spPr>
          <a:xfrm>
            <a:off x="7760304" y="1456729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Autocorrelation Checking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FB4130-B1C6-A849-EC46-98304A9DF425}"/>
              </a:ext>
            </a:extLst>
          </p:cNvPr>
          <p:cNvCxnSpPr>
            <a:cxnSpLocks/>
          </p:cNvCxnSpPr>
          <p:nvPr/>
        </p:nvCxnSpPr>
        <p:spPr>
          <a:xfrm>
            <a:off x="7568558" y="2154150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9A94505B-914A-B4CB-7BEE-BCBA250823FA}"/>
              </a:ext>
            </a:extLst>
          </p:cNvPr>
          <p:cNvSpPr txBox="1">
            <a:spLocks/>
          </p:cNvSpPr>
          <p:nvPr/>
        </p:nvSpPr>
        <p:spPr>
          <a:xfrm>
            <a:off x="7760304" y="2269436"/>
            <a:ext cx="3888354" cy="45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69E62-EBA0-7124-681A-B091ADF82F6B}"/>
              </a:ext>
            </a:extLst>
          </p:cNvPr>
          <p:cNvSpPr/>
          <p:nvPr/>
        </p:nvSpPr>
        <p:spPr>
          <a:xfrm>
            <a:off x="679018" y="1710069"/>
            <a:ext cx="3097601" cy="9273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40739A-3B2A-C7FD-9C27-C4FCA889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38" y="2495128"/>
            <a:ext cx="4513319" cy="181216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AF468C7-C1AC-72C7-5C6D-50E458BA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33" y="4530672"/>
            <a:ext cx="4553259" cy="183984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24C811-F14B-D713-D8F8-199E698FAD5A}"/>
              </a:ext>
            </a:extLst>
          </p:cNvPr>
          <p:cNvCxnSpPr>
            <a:cxnSpLocks/>
          </p:cNvCxnSpPr>
          <p:nvPr/>
        </p:nvCxnSpPr>
        <p:spPr>
          <a:xfrm>
            <a:off x="6271404" y="5283418"/>
            <a:ext cx="4917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8FAE5E-8F27-8A52-8A18-0C8E36DB83EE}"/>
              </a:ext>
            </a:extLst>
          </p:cNvPr>
          <p:cNvCxnSpPr>
            <a:cxnSpLocks/>
          </p:cNvCxnSpPr>
          <p:nvPr/>
        </p:nvCxnSpPr>
        <p:spPr>
          <a:xfrm>
            <a:off x="6331212" y="3240971"/>
            <a:ext cx="4917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DCABD0-04B2-B5EE-8A48-2C0D6EC26DA1}"/>
              </a:ext>
            </a:extLst>
          </p:cNvPr>
          <p:cNvCxnSpPr>
            <a:cxnSpLocks/>
          </p:cNvCxnSpPr>
          <p:nvPr/>
        </p:nvCxnSpPr>
        <p:spPr>
          <a:xfrm>
            <a:off x="6271404" y="5603484"/>
            <a:ext cx="4917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9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Model Building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Bahnschrift" panose="020B0502040204020203" pitchFamily="34" charset="0"/>
              </a:rPr>
              <a:t>ARIMA and SARIMA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0" y="1111251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A981A-D1B2-4BAC-3770-7F181D1583A1}"/>
              </a:ext>
            </a:extLst>
          </p:cNvPr>
          <p:cNvSpPr/>
          <p:nvPr/>
        </p:nvSpPr>
        <p:spPr>
          <a:xfrm>
            <a:off x="676690" y="3180589"/>
            <a:ext cx="5344547" cy="1131301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ARIMA model is a class of linear models that utilizes historical values to forecast future values. ARIMA stands for 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Autoregressive Integrated Moving Average, 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each of which technique contributes to the final forecast.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790CA-934C-94F5-502F-1D5925716E28}"/>
              </a:ext>
            </a:extLst>
          </p:cNvPr>
          <p:cNvSpPr/>
          <p:nvPr/>
        </p:nvSpPr>
        <p:spPr>
          <a:xfrm>
            <a:off x="6366294" y="3180588"/>
            <a:ext cx="5254206" cy="1131301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SARIMA stands for Seasonal-ARIMA and it includes seasonality contribution to the forecast. The importance of seasonality is quite evident and ARIMA fails to encapsulate that information implicitly.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E1A602-3965-A002-3D2D-C80F2B66AC22}"/>
              </a:ext>
            </a:extLst>
          </p:cNvPr>
          <p:cNvSpPr txBox="1">
            <a:spLocks/>
          </p:cNvSpPr>
          <p:nvPr/>
        </p:nvSpPr>
        <p:spPr>
          <a:xfrm>
            <a:off x="7444597" y="2479756"/>
            <a:ext cx="3097600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SARIMA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B3EEF2-9A35-FFDA-2A4F-22902632A304}"/>
              </a:ext>
            </a:extLst>
          </p:cNvPr>
          <p:cNvSpPr txBox="1">
            <a:spLocks/>
          </p:cNvSpPr>
          <p:nvPr/>
        </p:nvSpPr>
        <p:spPr>
          <a:xfrm>
            <a:off x="1800163" y="2489517"/>
            <a:ext cx="3097600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ARIMA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6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Model Result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1800" dirty="0">
                <a:solidFill>
                  <a:schemeClr val="accent2"/>
                </a:solidFill>
                <a:latin typeface="Bahnschrift" panose="020B0502040204020203" pitchFamily="34" charset="0"/>
              </a:rPr>
              <a:t>ARIMA model performs better than the SARIMA 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60794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3F7963-E10C-29DD-3FAB-AED99694A3B6}"/>
              </a:ext>
            </a:extLst>
          </p:cNvPr>
          <p:cNvSpPr txBox="1">
            <a:spLocks/>
          </p:cNvSpPr>
          <p:nvPr/>
        </p:nvSpPr>
        <p:spPr>
          <a:xfrm>
            <a:off x="7764899" y="1279072"/>
            <a:ext cx="3641515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ARIMA Model…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8E0A65-08E6-8CC9-64A7-DE8CA76F151A}"/>
              </a:ext>
            </a:extLst>
          </p:cNvPr>
          <p:cNvSpPr txBox="1">
            <a:spLocks/>
          </p:cNvSpPr>
          <p:nvPr/>
        </p:nvSpPr>
        <p:spPr>
          <a:xfrm>
            <a:off x="7789407" y="2078093"/>
            <a:ext cx="3994276" cy="17262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Based on MAPE indicator, the model’s prediction are off by 7.88% of the actual value, which is good but still need further improvement.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However the RMSE and R2Score suggest that model cannot capture the underlying patterns in the data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FDB04-BDF1-7092-EC76-C01F6DC75A75}"/>
              </a:ext>
            </a:extLst>
          </p:cNvPr>
          <p:cNvCxnSpPr>
            <a:cxnSpLocks/>
          </p:cNvCxnSpPr>
          <p:nvPr/>
        </p:nvCxnSpPr>
        <p:spPr>
          <a:xfrm>
            <a:off x="7891870" y="1976493"/>
            <a:ext cx="33811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7A2077E3-9824-E921-01ED-5CE441F2B41E}"/>
              </a:ext>
            </a:extLst>
          </p:cNvPr>
          <p:cNvSpPr txBox="1">
            <a:spLocks/>
          </p:cNvSpPr>
          <p:nvPr/>
        </p:nvSpPr>
        <p:spPr>
          <a:xfrm>
            <a:off x="7764899" y="3557909"/>
            <a:ext cx="3641515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SARIMA Model…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85C252-3E8E-C116-2882-E0F23C2DA474}"/>
              </a:ext>
            </a:extLst>
          </p:cNvPr>
          <p:cNvCxnSpPr>
            <a:cxnSpLocks/>
          </p:cNvCxnSpPr>
          <p:nvPr/>
        </p:nvCxnSpPr>
        <p:spPr>
          <a:xfrm>
            <a:off x="7891870" y="4255330"/>
            <a:ext cx="33811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E5D3C0-2E05-86FE-A4E9-50BDDBAA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0" y="1389676"/>
            <a:ext cx="3381196" cy="25713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1BB884-125B-16E5-845C-F4F60E8FF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12545"/>
              </p:ext>
            </p:extLst>
          </p:nvPr>
        </p:nvGraphicFramePr>
        <p:xfrm>
          <a:off x="4826479" y="2139260"/>
          <a:ext cx="1676400" cy="7239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79807555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054808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MAPE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0.0788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2476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187024.83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3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RMSE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222019.818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129680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R2Score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-21.409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2482023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3908E83-FC84-E9D4-4E6C-4C7BFE3E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90" y="4102346"/>
            <a:ext cx="3168615" cy="240596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60B94C-140C-5FB0-2DCE-DDDEA8206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07943"/>
              </p:ext>
            </p:extLst>
          </p:nvPr>
        </p:nvGraphicFramePr>
        <p:xfrm>
          <a:off x="5009756" y="4538786"/>
          <a:ext cx="1676400" cy="72390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46319485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4844042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MAPE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0.0901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00845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208341.509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227779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RMSE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253398.77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25449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R2Score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-3.669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45121857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21752CFC-87A7-A5AE-42CB-32B08387B141}"/>
              </a:ext>
            </a:extLst>
          </p:cNvPr>
          <p:cNvSpPr txBox="1">
            <a:spLocks/>
          </p:cNvSpPr>
          <p:nvPr/>
        </p:nvSpPr>
        <p:spPr>
          <a:xfrm>
            <a:off x="7789407" y="4306130"/>
            <a:ext cx="3994276" cy="17262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Based on MAPE indicator, the model’s prediction are off by 9.01% of the actual value, which is worse than the ARIMA model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RMSE and R2Score highly suggest that the model also cannot capture the underlying patterns in the data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0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Conclusion and Evaluation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49" y="93212"/>
            <a:ext cx="630857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D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255E2F-F74A-6B3E-C6A6-2E4D82A7711E}"/>
              </a:ext>
            </a:extLst>
          </p:cNvPr>
          <p:cNvSpPr txBox="1">
            <a:spLocks/>
          </p:cNvSpPr>
          <p:nvPr/>
        </p:nvSpPr>
        <p:spPr>
          <a:xfrm>
            <a:off x="7581902" y="1485902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… Model Conclusion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38B046-42CE-D37E-9B46-42B533C6540A}"/>
              </a:ext>
            </a:extLst>
          </p:cNvPr>
          <p:cNvCxnSpPr>
            <a:cxnSpLocks/>
          </p:cNvCxnSpPr>
          <p:nvPr/>
        </p:nvCxnSpPr>
        <p:spPr>
          <a:xfrm>
            <a:off x="7390156" y="2183323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6437F30-153F-2711-D210-1701A32D107D}"/>
              </a:ext>
            </a:extLst>
          </p:cNvPr>
          <p:cNvSpPr txBox="1">
            <a:spLocks/>
          </p:cNvSpPr>
          <p:nvPr/>
        </p:nvSpPr>
        <p:spPr>
          <a:xfrm>
            <a:off x="7668463" y="2412221"/>
            <a:ext cx="3888354" cy="722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The model able to forecast the Paragon’s Sale Performance with the possibility of 7.88% error: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DA9171-BB66-B852-BD9C-D7190401A492}"/>
              </a:ext>
            </a:extLst>
          </p:cNvPr>
          <p:cNvSpPr txBox="1">
            <a:spLocks/>
          </p:cNvSpPr>
          <p:nvPr/>
        </p:nvSpPr>
        <p:spPr>
          <a:xfrm>
            <a:off x="760808" y="1482763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Model Improvement…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29904E-6837-6E47-6D84-59E1E52E8E30}"/>
              </a:ext>
            </a:extLst>
          </p:cNvPr>
          <p:cNvCxnSpPr>
            <a:cxnSpLocks/>
          </p:cNvCxnSpPr>
          <p:nvPr/>
        </p:nvCxnSpPr>
        <p:spPr>
          <a:xfrm>
            <a:off x="569062" y="2180184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AF8A9772-C8C8-5365-2022-2EA1F7514B42}"/>
              </a:ext>
            </a:extLst>
          </p:cNvPr>
          <p:cNvSpPr txBox="1">
            <a:spLocks/>
          </p:cNvSpPr>
          <p:nvPr/>
        </p:nvSpPr>
        <p:spPr>
          <a:xfrm>
            <a:off x="760807" y="2230984"/>
            <a:ext cx="5243178" cy="968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Model Selection : Hyperparameter Tuning Extension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Data Preprocessing : Missing and Outlier Value Handling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Feature Engineering : Add more features to the model, such as lagged variables and seasonal indicator combination</a:t>
            </a:r>
          </a:p>
        </p:txBody>
      </p:sp>
    </p:spTree>
    <p:extLst>
      <p:ext uri="{BB962C8B-B14F-4D97-AF65-F5344CB8AC3E}">
        <p14:creationId xmlns:p14="http://schemas.microsoft.com/office/powerpoint/2010/main" val="9410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6187D2-4088-0286-1E64-6F831F8B1BFB}"/>
              </a:ext>
            </a:extLst>
          </p:cNvPr>
          <p:cNvSpPr txBox="1"/>
          <p:nvPr/>
        </p:nvSpPr>
        <p:spPr>
          <a:xfrm>
            <a:off x="4938486" y="3075057"/>
            <a:ext cx="2195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Hacktiv8</a:t>
            </a:r>
            <a:endParaRPr lang="en-ID" sz="4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9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0" y="486912"/>
            <a:ext cx="5338536" cy="6878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Executive Summary (I/II)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A4652EF-B4DE-3545-6220-5DF64C2EF5CB}"/>
              </a:ext>
            </a:extLst>
          </p:cNvPr>
          <p:cNvSpPr/>
          <p:nvPr/>
        </p:nvSpPr>
        <p:spPr>
          <a:xfrm>
            <a:off x="129950" y="1466850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B04DB6-6765-AD95-AB8B-CB7F5A38282A}"/>
              </a:ext>
            </a:extLst>
          </p:cNvPr>
          <p:cNvSpPr txBox="1">
            <a:spLocks/>
          </p:cNvSpPr>
          <p:nvPr/>
        </p:nvSpPr>
        <p:spPr>
          <a:xfrm>
            <a:off x="580800" y="1466850"/>
            <a:ext cx="11274650" cy="3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PT. Paragon Technology and Innovation</a:t>
            </a:r>
            <a:endParaRPr lang="en-ID" sz="18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106B06-698A-5856-D9BF-472E12CF0DBF}"/>
              </a:ext>
            </a:extLst>
          </p:cNvPr>
          <p:cNvSpPr txBox="1">
            <a:spLocks/>
          </p:cNvSpPr>
          <p:nvPr/>
        </p:nvSpPr>
        <p:spPr>
          <a:xfrm>
            <a:off x="787400" y="1698345"/>
            <a:ext cx="11274650" cy="13626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Paragon is one of the leading Beauty Products FMCG company in Indonesia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Founded in 1985 as PT.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Pusaka</a:t>
            </a: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Tradisi</a:t>
            </a: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Ibu, released their first brand “Putri”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Paragon owned many well-known brand, such as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Wardah</a:t>
            </a: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MakeOver</a:t>
            </a: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Emina</a:t>
            </a: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Kahf</a:t>
            </a:r>
            <a:endParaRPr lang="en-US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Paragon has 41 distribution </a:t>
            </a:r>
            <a:r>
              <a:rPr lang="en-US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centres</a:t>
            </a: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, 200 CSR Partners, and &gt;1600 SKU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AF6CBB-5656-8862-F8D0-CDB16910ACB8}"/>
              </a:ext>
            </a:extLst>
          </p:cNvPr>
          <p:cNvSpPr/>
          <p:nvPr/>
        </p:nvSpPr>
        <p:spPr>
          <a:xfrm>
            <a:off x="129950" y="3391641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DDEB8F-F240-B62B-177B-BC2F3BA85117}"/>
              </a:ext>
            </a:extLst>
          </p:cNvPr>
          <p:cNvSpPr txBox="1">
            <a:spLocks/>
          </p:cNvSpPr>
          <p:nvPr/>
        </p:nvSpPr>
        <p:spPr>
          <a:xfrm>
            <a:off x="580800" y="3391641"/>
            <a:ext cx="11274650" cy="3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Beauty and Personal Care Outlook in Indonesia</a:t>
            </a:r>
            <a:endParaRPr lang="en-ID" sz="18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65F262-B346-0C79-CC74-4B463D7D7E37}"/>
              </a:ext>
            </a:extLst>
          </p:cNvPr>
          <p:cNvSpPr/>
          <p:nvPr/>
        </p:nvSpPr>
        <p:spPr>
          <a:xfrm>
            <a:off x="129950" y="5287654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D41979-45DD-B655-8953-0D8CE98C4CDB}"/>
              </a:ext>
            </a:extLst>
          </p:cNvPr>
          <p:cNvSpPr txBox="1">
            <a:spLocks/>
          </p:cNvSpPr>
          <p:nvPr/>
        </p:nvSpPr>
        <p:spPr>
          <a:xfrm>
            <a:off x="580800" y="5287654"/>
            <a:ext cx="11274650" cy="3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This modelling aims to forecast the Sales performance of Paragon</a:t>
            </a:r>
            <a:endParaRPr lang="en-ID" sz="18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41406CF-55BE-022A-C2C0-7C3F6C1E5B52}"/>
              </a:ext>
            </a:extLst>
          </p:cNvPr>
          <p:cNvSpPr txBox="1">
            <a:spLocks/>
          </p:cNvSpPr>
          <p:nvPr/>
        </p:nvSpPr>
        <p:spPr>
          <a:xfrm>
            <a:off x="787400" y="5724897"/>
            <a:ext cx="11274650" cy="51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modelling will be using Time Series Analysis method, which forecasting the performance based on historical performance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model will give insight towards the Business Development department to create a strategic business decision onwards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Wardah Cosmetics - Home | Facebook">
            <a:extLst>
              <a:ext uri="{FF2B5EF4-FFF2-40B4-BE49-F238E27FC236}">
                <a16:creationId xmlns:a16="http://schemas.microsoft.com/office/drawing/2014/main" id="{75018C2A-8FDD-E2D9-BC92-C352346F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52" y="1311930"/>
            <a:ext cx="813094" cy="8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nd Paragon">
            <a:extLst>
              <a:ext uri="{FF2B5EF4-FFF2-40B4-BE49-F238E27FC236}">
                <a16:creationId xmlns:a16="http://schemas.microsoft.com/office/drawing/2014/main" id="{4251D5BE-04B7-A987-DA2D-EE2E2F14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846" y="1452640"/>
            <a:ext cx="1599564" cy="7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nd Paragon">
            <a:extLst>
              <a:ext uri="{FF2B5EF4-FFF2-40B4-BE49-F238E27FC236}">
                <a16:creationId xmlns:a16="http://schemas.microsoft.com/office/drawing/2014/main" id="{75E7D3CD-27B8-355E-40C3-D7B0F3B0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77" y="2207682"/>
            <a:ext cx="1599564" cy="79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nd Paragon">
            <a:extLst>
              <a:ext uri="{FF2B5EF4-FFF2-40B4-BE49-F238E27FC236}">
                <a16:creationId xmlns:a16="http://schemas.microsoft.com/office/drawing/2014/main" id="{CAFE67EA-348B-E562-A06C-A1DB6AF5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141" y="2305014"/>
            <a:ext cx="1059676" cy="5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2099E5-E8C4-8751-80EE-5D2FBBDC0780}"/>
              </a:ext>
            </a:extLst>
          </p:cNvPr>
          <p:cNvSpPr txBox="1">
            <a:spLocks/>
          </p:cNvSpPr>
          <p:nvPr/>
        </p:nvSpPr>
        <p:spPr>
          <a:xfrm>
            <a:off x="787400" y="3664204"/>
            <a:ext cx="10548257" cy="139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Beauty &amp; Personal Care's revenue will reach US$7.95 billion by 2023. The market is expected to grow annually by 4.80% (CAGR 2023-2027).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largest market segment is the Personal Care segment, with a market volume of US$3.41 billion in 2023.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In the Beauty &amp; Personal Care market, 18.9% of total revenue will be generated through online sales by 2023.</a:t>
            </a:r>
          </a:p>
        </p:txBody>
      </p:sp>
    </p:spTree>
    <p:extLst>
      <p:ext uri="{BB962C8B-B14F-4D97-AF65-F5344CB8AC3E}">
        <p14:creationId xmlns:p14="http://schemas.microsoft.com/office/powerpoint/2010/main" val="187945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00" y="486912"/>
            <a:ext cx="5338536" cy="6878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Executive Summary (II/II)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A4652EF-B4DE-3545-6220-5DF64C2EF5CB}"/>
              </a:ext>
            </a:extLst>
          </p:cNvPr>
          <p:cNvSpPr/>
          <p:nvPr/>
        </p:nvSpPr>
        <p:spPr>
          <a:xfrm>
            <a:off x="129950" y="1451610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B04DB6-6765-AD95-AB8B-CB7F5A38282A}"/>
              </a:ext>
            </a:extLst>
          </p:cNvPr>
          <p:cNvSpPr txBox="1">
            <a:spLocks/>
          </p:cNvSpPr>
          <p:nvPr/>
        </p:nvSpPr>
        <p:spPr>
          <a:xfrm>
            <a:off x="580800" y="1428750"/>
            <a:ext cx="11274650" cy="3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Dataset</a:t>
            </a:r>
            <a:endParaRPr lang="en-ID" sz="18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106B06-698A-5856-D9BF-472E12CF0DBF}"/>
              </a:ext>
            </a:extLst>
          </p:cNvPr>
          <p:cNvSpPr txBox="1">
            <a:spLocks/>
          </p:cNvSpPr>
          <p:nvPr/>
        </p:nvSpPr>
        <p:spPr>
          <a:xfrm>
            <a:off x="787400" y="1782825"/>
            <a:ext cx="11274650" cy="3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102.733 entries of data with 5 columns :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099E5-E8C4-8751-80EE-5D2FBBDC0780}"/>
              </a:ext>
            </a:extLst>
          </p:cNvPr>
          <p:cNvSpPr txBox="1">
            <a:spLocks/>
          </p:cNvSpPr>
          <p:nvPr/>
        </p:nvSpPr>
        <p:spPr>
          <a:xfrm>
            <a:off x="6218125" y="3469198"/>
            <a:ext cx="5338535" cy="1730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Week_number</a:t>
            </a: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 : Week of specific product sold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Week_start_date</a:t>
            </a: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 : Start date of specific product sold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Week_end_date</a:t>
            </a: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 : End date of specific product sold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Product_item</a:t>
            </a: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 : Product Code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  <a:cs typeface="Times New Roman" panose="02020603050405020304" pitchFamily="18" charset="0"/>
              </a:rPr>
              <a:t>Quantity : Quantity in respective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B1D32-2A5B-23F7-4D12-F99DE508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1" y="3813301"/>
            <a:ext cx="5338536" cy="12042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496E028-9F56-C60E-7522-DCD6321EB709}"/>
              </a:ext>
            </a:extLst>
          </p:cNvPr>
          <p:cNvSpPr txBox="1">
            <a:spLocks/>
          </p:cNvSpPr>
          <p:nvPr/>
        </p:nvSpPr>
        <p:spPr>
          <a:xfrm>
            <a:off x="1044800" y="2358745"/>
            <a:ext cx="1606960" cy="1296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Week_number</a:t>
            </a: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Week_start_date</a:t>
            </a: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Week_end_date</a:t>
            </a: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Product_item</a:t>
            </a:r>
            <a:endParaRPr lang="en-US" sz="1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139845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Sales Performance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Bahnschrift" panose="020B0502040204020203" pitchFamily="34" charset="0"/>
              </a:rPr>
              <a:t>Sales forecasting in Time Series Analysis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1C8D47-8588-325A-9433-957E82318175}"/>
              </a:ext>
            </a:extLst>
          </p:cNvPr>
          <p:cNvSpPr txBox="1">
            <a:spLocks/>
          </p:cNvSpPr>
          <p:nvPr/>
        </p:nvSpPr>
        <p:spPr>
          <a:xfrm>
            <a:off x="4024085" y="1448064"/>
            <a:ext cx="6204858" cy="3383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According to Brockwell in International Encyclopedia of Education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ales, Pekerjaan Sebelah Mata yang Melahirkan Jutawan di Seluruh Dunia  Halaman 1 - Kompasiana.com">
            <a:extLst>
              <a:ext uri="{FF2B5EF4-FFF2-40B4-BE49-F238E27FC236}">
                <a16:creationId xmlns:a16="http://schemas.microsoft.com/office/drawing/2014/main" id="{6D402BD8-3A5B-A0F3-E6E5-CAAE2083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8" y="1448064"/>
            <a:ext cx="3220305" cy="2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5B668E-54B2-E1C3-61F4-7E67039F6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7" y="4022385"/>
            <a:ext cx="3231251" cy="189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39EC8AA-CF07-FF1E-C6EB-60EA159AB193}"/>
              </a:ext>
            </a:extLst>
          </p:cNvPr>
          <p:cNvSpPr txBox="1">
            <a:spLocks/>
          </p:cNvSpPr>
          <p:nvPr/>
        </p:nvSpPr>
        <p:spPr>
          <a:xfrm>
            <a:off x="4024085" y="1786388"/>
            <a:ext cx="7596415" cy="1382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dirty="0">
                <a:effectLst/>
                <a:latin typeface="Bahnschrift" panose="020B0502040204020203" pitchFamily="34" charset="0"/>
              </a:rPr>
              <a:t>Time series analysis has many different objectives:</a:t>
            </a:r>
          </a:p>
          <a:p>
            <a:pPr algn="l"/>
            <a:endParaRPr lang="en-US" sz="14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F</a:t>
            </a:r>
            <a:r>
              <a:rPr lang="en-US" sz="16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orecasting</a:t>
            </a:r>
            <a:r>
              <a:rPr lang="en-US" sz="1400" b="0" dirty="0">
                <a:effectLst/>
                <a:latin typeface="Bahnschrift" panose="020B0502040204020203" pitchFamily="34" charset="0"/>
              </a:rPr>
              <a:t> future values of the series, </a:t>
            </a:r>
          </a:p>
          <a:p>
            <a:pPr algn="l"/>
            <a:r>
              <a:rPr lang="en-US" sz="16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Extracting</a:t>
            </a:r>
            <a:r>
              <a:rPr lang="en-US" sz="1400" b="0" dirty="0">
                <a:effectLst/>
                <a:latin typeface="Bahnschrift" panose="020B0502040204020203" pitchFamily="34" charset="0"/>
              </a:rPr>
              <a:t> a signal hidden in noisy data, </a:t>
            </a:r>
          </a:p>
          <a:p>
            <a:pPr algn="l"/>
            <a:r>
              <a:rPr lang="en-US" sz="1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Di</a:t>
            </a:r>
            <a:r>
              <a:rPr lang="en-US" sz="16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scovering</a:t>
            </a:r>
            <a:r>
              <a:rPr lang="en-US" sz="1400" b="0" dirty="0">
                <a:effectLst/>
                <a:latin typeface="Bahnschrift" panose="020B0502040204020203" pitchFamily="34" charset="0"/>
              </a:rPr>
              <a:t> the mechanism by which the data are generated, </a:t>
            </a:r>
          </a:p>
          <a:p>
            <a:pPr algn="l"/>
            <a:r>
              <a:rPr lang="en-US" sz="16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Si</a:t>
            </a:r>
            <a:r>
              <a:rPr lang="en-US" sz="16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mulating</a:t>
            </a:r>
            <a:r>
              <a:rPr lang="en-US" sz="1400" b="0" dirty="0">
                <a:effectLst/>
                <a:latin typeface="Bahnschrift" panose="020B0502040204020203" pitchFamily="34" charset="0"/>
              </a:rPr>
              <a:t> independent realizations of the series to see how it might behave in the future.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DBDDCD-D31C-C77D-2997-993B3AB640C4}"/>
              </a:ext>
            </a:extLst>
          </p:cNvPr>
          <p:cNvSpPr txBox="1">
            <a:spLocks/>
          </p:cNvSpPr>
          <p:nvPr/>
        </p:nvSpPr>
        <p:spPr>
          <a:xfrm>
            <a:off x="4024085" y="3747545"/>
            <a:ext cx="6204858" cy="3383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Business benefits for Paragon</a:t>
            </a:r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 :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2606BE-690F-122E-96E0-33D80FF4EA91}"/>
              </a:ext>
            </a:extLst>
          </p:cNvPr>
          <p:cNvSpPr txBox="1">
            <a:spLocks/>
          </p:cNvSpPr>
          <p:nvPr/>
        </p:nvSpPr>
        <p:spPr>
          <a:xfrm>
            <a:off x="4019367" y="4256095"/>
            <a:ext cx="5036095" cy="141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Forecast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 Future Sales,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Improve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 Inventory Management,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Improve 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Resource Allocation,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Create</a:t>
            </a:r>
            <a:r>
              <a:rPr lang="en-US" sz="2400" b="0" dirty="0">
                <a:effectLst/>
                <a:latin typeface="Bahnschrift" panose="020B0502040204020203" pitchFamily="34" charset="0"/>
              </a:rPr>
              <a:t> Marketing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29957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Overview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Bahnschrift" panose="020B0502040204020203" pitchFamily="34" charset="0"/>
              </a:rPr>
              <a:t>Sales Performance in Week Month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616B5-3E06-1191-9D65-92B33C35E6D0}"/>
              </a:ext>
            </a:extLst>
          </p:cNvPr>
          <p:cNvSpPr txBox="1">
            <a:spLocks/>
          </p:cNvSpPr>
          <p:nvPr/>
        </p:nvSpPr>
        <p:spPr>
          <a:xfrm>
            <a:off x="8036946" y="1578164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In week month…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F396F0-994F-469A-FF0A-3F7950E09F0C}"/>
              </a:ext>
            </a:extLst>
          </p:cNvPr>
          <p:cNvSpPr txBox="1">
            <a:spLocks/>
          </p:cNvSpPr>
          <p:nvPr/>
        </p:nvSpPr>
        <p:spPr>
          <a:xfrm>
            <a:off x="8174943" y="2760452"/>
            <a:ext cx="3617007" cy="14664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Week 20 has the worst sales performance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Week 21 has the best sales performance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biggest drop of sales performance occurred from week 19-20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biggest increase of sales occurred on week 20-21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819C76-F730-B535-5611-7B1D59F27DB6}"/>
              </a:ext>
            </a:extLst>
          </p:cNvPr>
          <p:cNvCxnSpPr>
            <a:cxnSpLocks/>
          </p:cNvCxnSpPr>
          <p:nvPr/>
        </p:nvCxnSpPr>
        <p:spPr>
          <a:xfrm>
            <a:off x="7845200" y="2275585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AAD57F4-7D93-4265-B9E4-46CC8562FAE0}"/>
              </a:ext>
            </a:extLst>
          </p:cNvPr>
          <p:cNvSpPr txBox="1">
            <a:spLocks/>
          </p:cNvSpPr>
          <p:nvPr/>
        </p:nvSpPr>
        <p:spPr>
          <a:xfrm>
            <a:off x="8036945" y="2440152"/>
            <a:ext cx="3888354" cy="45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Are evenly performed above and under the average line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B7D281-16BB-2951-286E-88C1BBD3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17527"/>
            <a:ext cx="7315608" cy="400337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49925A6-4E59-6FDD-8487-E1CF9AADAD13}"/>
              </a:ext>
            </a:extLst>
          </p:cNvPr>
          <p:cNvSpPr/>
          <p:nvPr/>
        </p:nvSpPr>
        <p:spPr>
          <a:xfrm>
            <a:off x="3260785" y="4442604"/>
            <a:ext cx="276045" cy="34139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D4B22B-1D9D-19DB-E9B0-7738D47749DB}"/>
              </a:ext>
            </a:extLst>
          </p:cNvPr>
          <p:cNvSpPr/>
          <p:nvPr/>
        </p:nvSpPr>
        <p:spPr>
          <a:xfrm>
            <a:off x="3260785" y="1732609"/>
            <a:ext cx="586596" cy="341394"/>
          </a:xfrm>
          <a:prstGeom prst="ellipse">
            <a:avLst/>
          </a:prstGeom>
          <a:noFill/>
          <a:ln w="28575">
            <a:solidFill>
              <a:srgbClr val="157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96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Sales Performance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Bahnschrift" panose="020B0502040204020203" pitchFamily="34" charset="0"/>
              </a:rPr>
              <a:t>Sales Performance in Week in a Month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616B5-3E06-1191-9D65-92B33C35E6D0}"/>
              </a:ext>
            </a:extLst>
          </p:cNvPr>
          <p:cNvSpPr txBox="1">
            <a:spLocks/>
          </p:cNvSpPr>
          <p:nvPr/>
        </p:nvSpPr>
        <p:spPr>
          <a:xfrm>
            <a:off x="631601" y="968606"/>
            <a:ext cx="3888354" cy="646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In week in a month…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F396F0-994F-469A-FF0A-3F7950E09F0C}"/>
              </a:ext>
            </a:extLst>
          </p:cNvPr>
          <p:cNvSpPr txBox="1">
            <a:spLocks/>
          </p:cNvSpPr>
          <p:nvPr/>
        </p:nvSpPr>
        <p:spPr>
          <a:xfrm>
            <a:off x="769598" y="2150894"/>
            <a:ext cx="3617007" cy="1213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May 2022 has a significant difference between the Week 2 &amp; Week 3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" panose="020B0502040204020203" pitchFamily="34" charset="0"/>
                <a:cs typeface="Times New Roman" panose="02020603050405020304" pitchFamily="18" charset="0"/>
              </a:rPr>
              <a:t>Evenly distributed for the Late week outperform the early week sales performance. Vice versa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819C76-F730-B535-5611-7B1D59F27DB6}"/>
              </a:ext>
            </a:extLst>
          </p:cNvPr>
          <p:cNvCxnSpPr>
            <a:cxnSpLocks/>
          </p:cNvCxnSpPr>
          <p:nvPr/>
        </p:nvCxnSpPr>
        <p:spPr>
          <a:xfrm>
            <a:off x="439855" y="1666027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AAD57F4-7D93-4265-B9E4-46CC8562FAE0}"/>
              </a:ext>
            </a:extLst>
          </p:cNvPr>
          <p:cNvSpPr txBox="1">
            <a:spLocks/>
          </p:cNvSpPr>
          <p:nvPr/>
        </p:nvSpPr>
        <p:spPr>
          <a:xfrm>
            <a:off x="631600" y="1830594"/>
            <a:ext cx="3888354" cy="45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Overall, there are no significant difference in sales for early or late week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4FBEB-32AE-14FE-F6E8-D9D5DEE4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5" y="3617386"/>
            <a:ext cx="11155701" cy="2939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61B748-8BB2-4344-EF33-6385BF1B8E41}"/>
              </a:ext>
            </a:extLst>
          </p:cNvPr>
          <p:cNvSpPr/>
          <p:nvPr/>
        </p:nvSpPr>
        <p:spPr>
          <a:xfrm>
            <a:off x="3234906" y="4071668"/>
            <a:ext cx="733245" cy="240677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352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Statistically Significant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Bahnschrift" panose="020B0502040204020203" pitchFamily="34" charset="0"/>
              </a:rPr>
              <a:t>The performance of the Early and Late week are not statistically significant </a:t>
            </a:r>
            <a:endParaRPr lang="en-ID" sz="2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032AE9-DD1E-1D17-3B96-4B229763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8" y="3507788"/>
            <a:ext cx="11768224" cy="300515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E6D310B-61CD-2DE9-F6A3-7B158188694F}"/>
              </a:ext>
            </a:extLst>
          </p:cNvPr>
          <p:cNvSpPr txBox="1">
            <a:spLocks/>
          </p:cNvSpPr>
          <p:nvPr/>
        </p:nvSpPr>
        <p:spPr>
          <a:xfrm>
            <a:off x="329975" y="1477337"/>
            <a:ext cx="3888354" cy="276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Paired t-test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42030B-7AB4-E830-0183-D757BF64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95" y="1772279"/>
            <a:ext cx="3352825" cy="895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811E26-B6D9-DAB9-D116-AC0E1FF0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95" y="2775788"/>
            <a:ext cx="2267301" cy="25260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933A7DD-D600-B288-4AB0-A5F7797971A5}"/>
              </a:ext>
            </a:extLst>
          </p:cNvPr>
          <p:cNvSpPr txBox="1">
            <a:spLocks/>
          </p:cNvSpPr>
          <p:nvPr/>
        </p:nvSpPr>
        <p:spPr>
          <a:xfrm>
            <a:off x="8140630" y="1838868"/>
            <a:ext cx="2642296" cy="1234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100" dirty="0">
                <a:effectLst/>
                <a:latin typeface="Bahnschrift" panose="020B0502040204020203" pitchFamily="34" charset="0"/>
              </a:rPr>
              <a:t>Since the p-value is more than 0.05, we conclude that we fail to reject the Null Hypothesis which means the </a:t>
            </a:r>
            <a:r>
              <a:rPr lang="en-US" sz="1100" b="1" dirty="0">
                <a:effectLst/>
                <a:latin typeface="Bahnschrift" panose="020B0502040204020203" pitchFamily="34" charset="0"/>
              </a:rPr>
              <a:t>quantity sold in week 1 and week 4 is statistically not significant.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750C379-BE5D-9ED5-47A1-A8D1BA7D8BCE}"/>
              </a:ext>
            </a:extLst>
          </p:cNvPr>
          <p:cNvSpPr txBox="1">
            <a:spLocks/>
          </p:cNvSpPr>
          <p:nvPr/>
        </p:nvSpPr>
        <p:spPr>
          <a:xfrm>
            <a:off x="8140630" y="1484500"/>
            <a:ext cx="1591140" cy="276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Result</a:t>
            </a:r>
            <a:endParaRPr lang="en-ID" sz="16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90FA484-DA7C-6555-5AE0-D5395032A752}"/>
              </a:ext>
            </a:extLst>
          </p:cNvPr>
          <p:cNvSpPr txBox="1">
            <a:spLocks/>
          </p:cNvSpPr>
          <p:nvPr/>
        </p:nvSpPr>
        <p:spPr>
          <a:xfrm>
            <a:off x="329975" y="1753826"/>
            <a:ext cx="2642296" cy="1610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000" b="0" i="0" dirty="0">
                <a:effectLst/>
                <a:latin typeface="Bahnschrift" panose="020B0502040204020203" pitchFamily="34" charset="0"/>
              </a:rPr>
              <a:t>A paired t-test, also known as a dependent t-test, is a statistical test used to compare the means of two related samples. The same group of participants is tested </a:t>
            </a:r>
            <a:r>
              <a:rPr lang="en-US" sz="1000" b="1" i="0" dirty="0">
                <a:effectLst/>
                <a:latin typeface="Bahnschrift" panose="020B0502040204020203" pitchFamily="34" charset="0"/>
              </a:rPr>
              <a:t>under two different conditions or when two measurements are taken on the same subject at different times.</a:t>
            </a:r>
            <a:endParaRPr lang="en-US" sz="1000" b="1" dirty="0"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3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Product Items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Bahnschrift" panose="020B0502040204020203" pitchFamily="34" charset="0"/>
              </a:rPr>
              <a:t>SKU Code and Pareto Analysis</a:t>
            </a:r>
            <a:endParaRPr lang="en-ID" sz="2800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B04DB6-6765-AD95-AB8B-CB7F5A38282A}"/>
              </a:ext>
            </a:extLst>
          </p:cNvPr>
          <p:cNvSpPr txBox="1">
            <a:spLocks/>
          </p:cNvSpPr>
          <p:nvPr/>
        </p:nvSpPr>
        <p:spPr>
          <a:xfrm>
            <a:off x="329975" y="1435698"/>
            <a:ext cx="3888354" cy="425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SKU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106B06-698A-5856-D9BF-472E12CF0DBF}"/>
              </a:ext>
            </a:extLst>
          </p:cNvPr>
          <p:cNvSpPr txBox="1">
            <a:spLocks/>
          </p:cNvSpPr>
          <p:nvPr/>
        </p:nvSpPr>
        <p:spPr>
          <a:xfrm>
            <a:off x="767273" y="2407736"/>
            <a:ext cx="3617007" cy="8231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beginning of each SKU should represent a </a:t>
            </a:r>
            <a:r>
              <a:rPr lang="en-US" sz="1200" b="1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top-level identifier in 2-3 characters</a:t>
            </a: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 </a:t>
            </a:r>
            <a:r>
              <a:rPr lang="en-US" sz="12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Top-level identifiers can be a department or product category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1D723E-2AA7-9494-6919-B4884F5057A4}"/>
              </a:ext>
            </a:extLst>
          </p:cNvPr>
          <p:cNvCxnSpPr>
            <a:cxnSpLocks/>
          </p:cNvCxnSpPr>
          <p:nvPr/>
        </p:nvCxnSpPr>
        <p:spPr>
          <a:xfrm>
            <a:off x="439855" y="1830838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EAA03BB-A90D-B0CA-32CF-8D28E290CCAE}"/>
              </a:ext>
            </a:extLst>
          </p:cNvPr>
          <p:cNvSpPr txBox="1">
            <a:spLocks/>
          </p:cNvSpPr>
          <p:nvPr/>
        </p:nvSpPr>
        <p:spPr>
          <a:xfrm>
            <a:off x="631600" y="1900688"/>
            <a:ext cx="3888354" cy="533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200" b="0" dirty="0">
                <a:effectLst/>
                <a:latin typeface="Bahnschrift" panose="020B0502040204020203" pitchFamily="34" charset="0"/>
              </a:rPr>
              <a:t>A number (usually eight alphanumeric digits) that retailers assign to products to keep track of stock levels internally.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93819B-7641-CADD-DFF5-FD3A448B0ABE}"/>
              </a:ext>
            </a:extLst>
          </p:cNvPr>
          <p:cNvSpPr txBox="1">
            <a:spLocks/>
          </p:cNvSpPr>
          <p:nvPr/>
        </p:nvSpPr>
        <p:spPr>
          <a:xfrm>
            <a:off x="3379562" y="3637609"/>
            <a:ext cx="1908430" cy="816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0" dirty="0">
                <a:effectLst/>
                <a:latin typeface="Bahnschrift" panose="020B0502040204020203" pitchFamily="34" charset="0"/>
              </a:rPr>
              <a:t>2309 Product Id</a:t>
            </a:r>
          </a:p>
          <a:p>
            <a:pPr algn="l"/>
            <a:endParaRPr lang="en-US" sz="1200" dirty="0">
              <a:latin typeface="Bahnschrift" panose="020B0502040204020203" pitchFamily="34" charset="0"/>
            </a:endParaRPr>
          </a:p>
          <a:p>
            <a:pPr algn="l"/>
            <a:endParaRPr lang="en-US" sz="1200" dirty="0">
              <a:latin typeface="Bahnschrift" panose="020B0502040204020203" pitchFamily="34" charset="0"/>
            </a:endParaRPr>
          </a:p>
          <a:p>
            <a:pPr algn="l"/>
            <a:r>
              <a:rPr lang="en-US" sz="1200" b="0" dirty="0">
                <a:effectLst/>
                <a:latin typeface="Bahnschrift" panose="020B0502040204020203" pitchFamily="34" charset="0"/>
              </a:rPr>
              <a:t>256 Top Level-Identifier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6B4C2D2-2D6C-E8DB-57EE-AD13C71B9993}"/>
              </a:ext>
            </a:extLst>
          </p:cNvPr>
          <p:cNvSpPr/>
          <p:nvPr/>
        </p:nvSpPr>
        <p:spPr>
          <a:xfrm>
            <a:off x="3873261" y="3912077"/>
            <a:ext cx="138022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B2FD459-1EE5-4144-0A47-E9A63AD13031}"/>
              </a:ext>
            </a:extLst>
          </p:cNvPr>
          <p:cNvSpPr txBox="1">
            <a:spLocks/>
          </p:cNvSpPr>
          <p:nvPr/>
        </p:nvSpPr>
        <p:spPr>
          <a:xfrm>
            <a:off x="7562166" y="1435698"/>
            <a:ext cx="3888354" cy="425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Pareto Principle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D7770-B056-625A-C327-9BD7B0B13AC6}"/>
              </a:ext>
            </a:extLst>
          </p:cNvPr>
          <p:cNvCxnSpPr>
            <a:cxnSpLocks/>
          </p:cNvCxnSpPr>
          <p:nvPr/>
        </p:nvCxnSpPr>
        <p:spPr>
          <a:xfrm>
            <a:off x="7672046" y="1830838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433B01D-60A8-38B4-2C3E-9B7C548D08E6}"/>
              </a:ext>
            </a:extLst>
          </p:cNvPr>
          <p:cNvSpPr txBox="1">
            <a:spLocks/>
          </p:cNvSpPr>
          <p:nvPr/>
        </p:nvSpPr>
        <p:spPr>
          <a:xfrm>
            <a:off x="7672046" y="1900688"/>
            <a:ext cx="4080098" cy="673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80-20 rule, also known as the Pareto Principle, is a familiar saying that asserts that 80% of outcomes (or outputs) result from 20% of all causes (or inputs) for any given event.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124423-3E89-9B3C-84B0-99AB6891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46" y="2640997"/>
            <a:ext cx="4229561" cy="28095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24345-B340-DF2E-3FE0-E5F007B6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3" y="3337083"/>
            <a:ext cx="2713898" cy="20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1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6C3-3B40-47FA-7E9E-AC2BD9804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00" y="93213"/>
            <a:ext cx="10988900" cy="10180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Product Items</a:t>
            </a:r>
            <a:br>
              <a:rPr lang="en-US" sz="2800" b="1" dirty="0">
                <a:solidFill>
                  <a:schemeClr val="accent2"/>
                </a:solidFill>
                <a:latin typeface="Bahnschrift" panose="020B0502040204020203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Bahnschrift" panose="020B0502040204020203" pitchFamily="34" charset="0"/>
              </a:rPr>
              <a:t>Top 20% identifier accounted 59% of total sales </a:t>
            </a:r>
            <a:endParaRPr lang="en-ID" sz="2800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FFDB8-BE7D-8C49-E611-2DF7236D4DAD}"/>
              </a:ext>
            </a:extLst>
          </p:cNvPr>
          <p:cNvCxnSpPr/>
          <p:nvPr/>
        </p:nvCxnSpPr>
        <p:spPr>
          <a:xfrm flipV="1">
            <a:off x="-2" y="1136650"/>
            <a:ext cx="12192000" cy="444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2B04DB6-6765-AD95-AB8B-CB7F5A38282A}"/>
              </a:ext>
            </a:extLst>
          </p:cNvPr>
          <p:cNvSpPr txBox="1">
            <a:spLocks/>
          </p:cNvSpPr>
          <p:nvPr/>
        </p:nvSpPr>
        <p:spPr>
          <a:xfrm>
            <a:off x="329975" y="1435698"/>
            <a:ext cx="3888354" cy="425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Pareto Analysis</a:t>
            </a:r>
            <a:endParaRPr lang="en-ID" sz="2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106B06-698A-5856-D9BF-472E12CF0DBF}"/>
              </a:ext>
            </a:extLst>
          </p:cNvPr>
          <p:cNvSpPr txBox="1">
            <a:spLocks/>
          </p:cNvSpPr>
          <p:nvPr/>
        </p:nvSpPr>
        <p:spPr>
          <a:xfrm>
            <a:off x="787401" y="2255812"/>
            <a:ext cx="2111076" cy="294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Top 5 identifier overall :</a:t>
            </a:r>
            <a:endParaRPr lang="en-US" sz="120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1E5D0BE-C2F6-DB57-C250-3F263448AFD1}"/>
              </a:ext>
            </a:extLst>
          </p:cNvPr>
          <p:cNvSpPr txBox="1">
            <a:spLocks/>
          </p:cNvSpPr>
          <p:nvPr/>
        </p:nvSpPr>
        <p:spPr>
          <a:xfrm>
            <a:off x="4404407" y="6582796"/>
            <a:ext cx="2928257" cy="275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Hacktiv8</a:t>
            </a:r>
            <a:endParaRPr lang="en-ID" sz="1800" b="1" dirty="0">
              <a:solidFill>
                <a:schemeClr val="accent2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8D204-CEB4-1CB7-D0C5-EB68E78E157E}"/>
              </a:ext>
            </a:extLst>
          </p:cNvPr>
          <p:cNvSpPr/>
          <p:nvPr/>
        </p:nvSpPr>
        <p:spPr>
          <a:xfrm>
            <a:off x="129950" y="93212"/>
            <a:ext cx="400050" cy="3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1D723E-2AA7-9494-6919-B4884F5057A4}"/>
              </a:ext>
            </a:extLst>
          </p:cNvPr>
          <p:cNvCxnSpPr>
            <a:cxnSpLocks/>
          </p:cNvCxnSpPr>
          <p:nvPr/>
        </p:nvCxnSpPr>
        <p:spPr>
          <a:xfrm>
            <a:off x="439855" y="1830838"/>
            <a:ext cx="39467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EAA03BB-A90D-B0CA-32CF-8D28E290CCAE}"/>
              </a:ext>
            </a:extLst>
          </p:cNvPr>
          <p:cNvSpPr txBox="1">
            <a:spLocks/>
          </p:cNvSpPr>
          <p:nvPr/>
        </p:nvSpPr>
        <p:spPr>
          <a:xfrm>
            <a:off x="631600" y="1900688"/>
            <a:ext cx="3772807" cy="425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200" dirty="0">
                <a:latin typeface="Bahnschrift" panose="020B0502040204020203" pitchFamily="34" charset="0"/>
              </a:rPr>
              <a:t>Top 20% identifier accounted 59% of total sales from 2022-2023 </a:t>
            </a:r>
            <a:endParaRPr lang="en-US" sz="1200" b="0" dirty="0">
              <a:effectLst/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A81FD-2332-6966-5C73-FD9AE3CA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5" y="3527488"/>
            <a:ext cx="5328625" cy="27514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3CAC64-3E38-8CC3-31A6-33C13FC55CD5}"/>
              </a:ext>
            </a:extLst>
          </p:cNvPr>
          <p:cNvSpPr txBox="1">
            <a:spLocks/>
          </p:cNvSpPr>
          <p:nvPr/>
        </p:nvSpPr>
        <p:spPr>
          <a:xfrm>
            <a:off x="1319363" y="2458232"/>
            <a:ext cx="1579113" cy="1064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29</a:t>
            </a: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: 47940 unit</a:t>
            </a:r>
          </a:p>
          <a:p>
            <a:pPr algn="l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7e</a:t>
            </a:r>
            <a:r>
              <a:rPr lang="en-US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: 23908 unit</a:t>
            </a:r>
          </a:p>
          <a:p>
            <a:pPr algn="l"/>
            <a:r>
              <a:rPr lang="en-US" sz="1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: 20886 unit</a:t>
            </a:r>
          </a:p>
          <a:p>
            <a:pPr algn="l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2d</a:t>
            </a:r>
            <a:r>
              <a:rPr lang="en-US" sz="1200" dirty="0">
                <a:solidFill>
                  <a:srgbClr val="000000"/>
                </a:solidFill>
                <a:latin typeface="Bahnschrift" panose="020B0502040204020203" pitchFamily="34" charset="0"/>
              </a:rPr>
              <a:t> : 15925 unit</a:t>
            </a:r>
          </a:p>
          <a:p>
            <a:pPr algn="l"/>
            <a:r>
              <a:rPr lang="en-US" sz="1400" b="1" dirty="0">
                <a:solidFill>
                  <a:schemeClr val="accent2"/>
                </a:solidFill>
                <a:effectLst/>
                <a:latin typeface="Bahnschrift" panose="020B0502040204020203" pitchFamily="34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: 15019 unit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F6185-2F2C-138D-47AF-911660CD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64" y="3923701"/>
            <a:ext cx="4287836" cy="21752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BCEA8-1DD9-8E32-00ED-B64CFD2FC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087" y="1604151"/>
            <a:ext cx="4522058" cy="23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1283</TotalTime>
  <Words>1303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Consolas</vt:lpstr>
      <vt:lpstr>Office Theme</vt:lpstr>
      <vt:lpstr>Hacktiv8</vt:lpstr>
      <vt:lpstr>Executive Summary (I/II)</vt:lpstr>
      <vt:lpstr>Executive Summary (II/II)</vt:lpstr>
      <vt:lpstr>Sales Performance Sales forecasting in Time Series Analysis</vt:lpstr>
      <vt:lpstr>Overview Sales Performance in Week Month</vt:lpstr>
      <vt:lpstr>Sales Performance Sales Performance in Week in a Month</vt:lpstr>
      <vt:lpstr>Statistically Significant The performance of the Early and Late week are not statistically significant </vt:lpstr>
      <vt:lpstr>Product Items SKU Code and Pareto Analysis</vt:lpstr>
      <vt:lpstr>Product Items Top 20% identifier accounted 59% of total sales </vt:lpstr>
      <vt:lpstr>Production Planning Weekly Production Planning based on Pareto Analysis</vt:lpstr>
      <vt:lpstr>Model Building Feature Checking and Handling</vt:lpstr>
      <vt:lpstr>Model Building Stationary Checking</vt:lpstr>
      <vt:lpstr>Model Building Autocorrelation Checking</vt:lpstr>
      <vt:lpstr>Model Building ARIMA and SARIMA</vt:lpstr>
      <vt:lpstr>Model Result ARIMA model performs better than the SARIMA </vt:lpstr>
      <vt:lpstr>Conclusion and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Hacktiv8</dc:title>
  <dc:creator>Gabriel Reyes</dc:creator>
  <cp:lastModifiedBy>Gabriel Reyes</cp:lastModifiedBy>
  <cp:revision>5</cp:revision>
  <dcterms:created xsi:type="dcterms:W3CDTF">2023-03-28T14:06:13Z</dcterms:created>
  <dcterms:modified xsi:type="dcterms:W3CDTF">2023-04-16T05:53:36Z</dcterms:modified>
</cp:coreProperties>
</file>