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5"/>
  </p:notesMasterIdLst>
  <p:sldIdLst>
    <p:sldId id="256" r:id="rId5"/>
    <p:sldId id="257" r:id="rId6"/>
    <p:sldId id="258" r:id="rId7"/>
    <p:sldId id="297" r:id="rId8"/>
    <p:sldId id="259" r:id="rId9"/>
    <p:sldId id="298" r:id="rId10"/>
    <p:sldId id="299" r:id="rId11"/>
    <p:sldId id="313" r:id="rId12"/>
    <p:sldId id="326" r:id="rId13"/>
    <p:sldId id="315" r:id="rId14"/>
    <p:sldId id="261" r:id="rId15"/>
    <p:sldId id="301" r:id="rId16"/>
    <p:sldId id="302" r:id="rId17"/>
    <p:sldId id="320" r:id="rId18"/>
    <p:sldId id="303" r:id="rId19"/>
    <p:sldId id="304" r:id="rId20"/>
    <p:sldId id="305" r:id="rId21"/>
    <p:sldId id="306" r:id="rId22"/>
    <p:sldId id="307" r:id="rId23"/>
    <p:sldId id="321" r:id="rId24"/>
    <p:sldId id="308" r:id="rId25"/>
    <p:sldId id="311" r:id="rId26"/>
    <p:sldId id="314" r:id="rId27"/>
    <p:sldId id="312" r:id="rId28"/>
    <p:sldId id="322" r:id="rId29"/>
    <p:sldId id="324" r:id="rId30"/>
    <p:sldId id="325" r:id="rId31"/>
    <p:sldId id="323" r:id="rId32"/>
    <p:sldId id="300" r:id="rId33"/>
    <p:sldId id="310" r:id="rId34"/>
    <p:sldId id="316" r:id="rId35"/>
    <p:sldId id="317" r:id="rId36"/>
    <p:sldId id="309" r:id="rId37"/>
    <p:sldId id="262" r:id="rId38"/>
    <p:sldId id="263" r:id="rId39"/>
    <p:sldId id="319" r:id="rId40"/>
    <p:sldId id="318" r:id="rId41"/>
    <p:sldId id="290" r:id="rId42"/>
    <p:sldId id="291" r:id="rId43"/>
    <p:sldId id="292" r:id="rId4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74D7D-4C5F-46FC-981E-15FC8A9D1BFC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FD384-BC03-4371-91D5-B7CEC6010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347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109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121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0426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722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372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9057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9249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0305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375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453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954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9627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52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625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385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015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Pendekatannya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sama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algoritma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hanya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saja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parameternya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ditambah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menjadi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: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r</a:t>
            </a:r>
            <a:r>
              <a:rPr lang="en-US" sz="1200" spc="-1" baseline="-25000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r</a:t>
            </a:r>
            <a:r>
              <a:rPr lang="en-US" sz="1200" spc="-1" baseline="-25000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200" spc="-1" baseline="-2500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dan x</a:t>
            </a:r>
            <a:r>
              <a:rPr lang="en-US" sz="1200" spc="-1" baseline="-25000" dirty="0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12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2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200" spc="-1" baseline="-25000" dirty="0" err="1">
                <a:solidFill>
                  <a:srgbClr val="000000"/>
                </a:solidFill>
                <a:latin typeface="Arial Narrow"/>
              </a:rPr>
              <a:t>c</a:t>
            </a:r>
            <a:endParaRPr lang="en-US" sz="1200" spc="-1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FD384-BC03-4371-91D5-B7CEC6010876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859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/>
          <p:nvPr/>
        </p:nvPicPr>
        <p:blipFill>
          <a:blip r:embed="rId14"/>
          <a:srcRect l="3759" r="24292"/>
          <a:stretch/>
        </p:blipFill>
        <p:spPr>
          <a:xfrm>
            <a:off x="0" y="6840"/>
            <a:ext cx="9135360" cy="693072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0" y="-21240"/>
            <a:ext cx="9135360" cy="4543560"/>
          </a:xfrm>
          <a:prstGeom prst="rect">
            <a:avLst/>
          </a:prstGeom>
          <a:solidFill>
            <a:srgbClr val="808080">
              <a:alpha val="64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8"/>
          <p:cNvPicPr/>
          <p:nvPr/>
        </p:nvPicPr>
        <p:blipFill>
          <a:blip r:embed="rId15"/>
          <a:stretch/>
        </p:blipFill>
        <p:spPr>
          <a:xfrm>
            <a:off x="449640" y="363960"/>
            <a:ext cx="1226880" cy="12276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6552360"/>
            <a:ext cx="9135360" cy="385200"/>
          </a:xfrm>
          <a:prstGeom prst="rect">
            <a:avLst/>
          </a:prstGeom>
          <a:solidFill>
            <a:srgbClr val="404040">
              <a:alpha val="64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4141440"/>
            <a:ext cx="9135360" cy="2378880"/>
          </a:xfrm>
          <a:prstGeom prst="rect">
            <a:avLst/>
          </a:prstGeom>
          <a:solidFill>
            <a:srgbClr val="404040">
              <a:alpha val="24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760800"/>
            <a:ext cx="9135360" cy="6336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0"/>
            <a:ext cx="9135360" cy="86292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2"/>
          <p:cNvPicPr/>
          <p:nvPr/>
        </p:nvPicPr>
        <p:blipFill>
          <a:blip r:embed="rId14"/>
          <a:stretch/>
        </p:blipFill>
        <p:spPr>
          <a:xfrm>
            <a:off x="8239320" y="56160"/>
            <a:ext cx="745920" cy="75060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0" y="-20520"/>
            <a:ext cx="728280" cy="883440"/>
          </a:xfrm>
          <a:prstGeom prst="homePlate">
            <a:avLst>
              <a:gd name="adj" fmla="val 50000"/>
            </a:avLst>
          </a:prstGeom>
          <a:solidFill>
            <a:srgbClr val="B2DEF8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527160"/>
            <a:ext cx="9135360" cy="35640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9135360" cy="12780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Picture 2"/>
          <p:cNvPicPr/>
          <p:nvPr/>
        </p:nvPicPr>
        <p:blipFill>
          <a:blip r:embed="rId14"/>
          <a:stretch/>
        </p:blipFill>
        <p:spPr>
          <a:xfrm>
            <a:off x="8157600" y="123840"/>
            <a:ext cx="873360" cy="907200"/>
          </a:xfrm>
          <a:prstGeom prst="rect">
            <a:avLst/>
          </a:prstGeom>
          <a:ln>
            <a:noFill/>
          </a:ln>
        </p:spPr>
      </p:pic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32000" y="1989000"/>
            <a:ext cx="2871360" cy="2871360"/>
          </a:xfrm>
          <a:prstGeom prst="ellipse">
            <a:avLst/>
          </a:prstGeom>
          <a:solidFill>
            <a:srgbClr val="40404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Picture 2"/>
          <p:cNvPicPr/>
          <p:nvPr/>
        </p:nvPicPr>
        <p:blipFill>
          <a:blip r:embed="rId14"/>
          <a:stretch/>
        </p:blipFill>
        <p:spPr>
          <a:xfrm>
            <a:off x="3682800" y="2571480"/>
            <a:ext cx="1769400" cy="1706400"/>
          </a:xfrm>
          <a:prstGeom prst="rect">
            <a:avLst/>
          </a:prstGeom>
          <a:ln>
            <a:noFill/>
          </a:ln>
        </p:spPr>
      </p:pic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Canvas_API/Tutorial/Drawing_shape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60800" y="4235400"/>
            <a:ext cx="8214120" cy="173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trike="noStrike" spc="-1" dirty="0" err="1">
                <a:solidFill>
                  <a:srgbClr val="FFFF00"/>
                </a:solidFill>
                <a:latin typeface="Arial Narrow"/>
                <a:ea typeface="DejaVu Sans"/>
              </a:rPr>
              <a:t>Geometri</a:t>
            </a:r>
            <a:r>
              <a:rPr lang="en-US" sz="4000" b="1" strike="noStrike" spc="-1" dirty="0">
                <a:solidFill>
                  <a:srgbClr val="FFFF00"/>
                </a:solidFill>
                <a:latin typeface="Arial Narrow"/>
                <a:ea typeface="DejaVu Sans"/>
              </a:rPr>
              <a:t> </a:t>
            </a:r>
            <a:r>
              <a:rPr lang="en-US" sz="4000" b="1" strike="noStrike" spc="-1" dirty="0" err="1">
                <a:solidFill>
                  <a:srgbClr val="FFFF00"/>
                </a:solidFill>
                <a:latin typeface="Arial Narrow"/>
                <a:ea typeface="DejaVu Sans"/>
              </a:rPr>
              <a:t>Objek</a:t>
            </a:r>
            <a:r>
              <a:rPr lang="en-US" sz="4000" b="1" strike="noStrike" spc="-1" dirty="0">
                <a:solidFill>
                  <a:srgbClr val="FFFF00"/>
                </a:solidFill>
                <a:latin typeface="Arial Narrow"/>
                <a:ea typeface="DejaVu Sans"/>
              </a:rPr>
              <a:t> 2 </a:t>
            </a:r>
            <a:r>
              <a:rPr lang="en-US" sz="4000" b="1" strike="noStrike" spc="-1" dirty="0" err="1">
                <a:solidFill>
                  <a:srgbClr val="FFFF00"/>
                </a:solidFill>
                <a:latin typeface="Arial Narrow"/>
                <a:ea typeface="DejaVu Sans"/>
              </a:rPr>
              <a:t>Dimensi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60800" y="5743080"/>
            <a:ext cx="8214120" cy="46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Lutfi</a:t>
            </a:r>
            <a:r>
              <a:rPr lang="en-US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Hakim, </a:t>
            </a:r>
            <a:r>
              <a:rPr lang="en-US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S.Pd</a:t>
            </a:r>
            <a:r>
              <a:rPr lang="en-US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., M.T</a:t>
            </a:r>
            <a:r>
              <a:rPr lang="en-US" b="0" strike="noStrike" spc="-1" dirty="0" smtClean="0">
                <a:solidFill>
                  <a:srgbClr val="FFFFFF"/>
                </a:solidFill>
                <a:latin typeface="Arial Narrow"/>
                <a:ea typeface="DejaVu Sans"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pc="-1" dirty="0" smtClean="0">
                <a:solidFill>
                  <a:srgbClr val="FFFFFF"/>
                </a:solidFill>
                <a:latin typeface="Arial Narrow"/>
              </a:rPr>
              <a:t>Ruth Ema </a:t>
            </a:r>
            <a:r>
              <a:rPr lang="en-US" spc="-1" dirty="0" err="1" smtClean="0">
                <a:solidFill>
                  <a:srgbClr val="FFFFFF"/>
                </a:solidFill>
                <a:latin typeface="Arial Narrow"/>
              </a:rPr>
              <a:t>Febrita</a:t>
            </a:r>
            <a:r>
              <a:rPr lang="en-US" spc="-1" dirty="0" smtClean="0">
                <a:solidFill>
                  <a:srgbClr val="FFFFFF"/>
                </a:solidFill>
                <a:latin typeface="Arial Narrow"/>
              </a:rPr>
              <a:t>, </a:t>
            </a:r>
            <a:r>
              <a:rPr lang="en-US" spc="-1" dirty="0" err="1" smtClean="0">
                <a:solidFill>
                  <a:srgbClr val="FFFFFF"/>
                </a:solidFill>
                <a:latin typeface="Arial Narrow"/>
              </a:rPr>
              <a:t>S.Pd</a:t>
            </a:r>
            <a:r>
              <a:rPr lang="en-US" spc="-1" dirty="0" smtClean="0">
                <a:solidFill>
                  <a:srgbClr val="FFFFFF"/>
                </a:solidFill>
                <a:latin typeface="Arial Narrow"/>
              </a:rPr>
              <a:t>., </a:t>
            </a:r>
            <a:r>
              <a:rPr lang="en-US" spc="-1" dirty="0" err="1" smtClean="0">
                <a:solidFill>
                  <a:srgbClr val="FFFFFF"/>
                </a:solidFill>
                <a:latin typeface="Arial Narrow"/>
              </a:rPr>
              <a:t>M.Kom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774080" y="748440"/>
            <a:ext cx="570564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POLITEKNIK NEGERI BANYUWANGI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B2DEF8"/>
                </a:solidFill>
                <a:latin typeface="Arial"/>
                <a:ea typeface="DejaVu Sans"/>
              </a:rPr>
              <a:t>Program Studi D-3 Teknik Informatika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0" y="6528960"/>
            <a:ext cx="913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8B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Menggambar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Objek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Dua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Dimensi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71CCBEF-8A29-4557-B4DA-D11D387CBCC0}"/>
              </a:ext>
            </a:extLst>
          </p:cNvPr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Menggambar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persegi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dan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persegi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Panjang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lebih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efektif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menggunakan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algoritma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DDA</a:t>
            </a: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Algoritma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DDA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ini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juga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dapat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digunakan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untuk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menggambar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objek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dua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dimensi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lain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memanfaatkan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garis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lurus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seperti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membuat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polygon,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segitiga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dsb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kecuali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objek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&amp;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elips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)</a:t>
            </a: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US" sz="2800" i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228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Kumpulan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titik-titik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memiliki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jarak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titik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pusat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sama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untuk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semua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titik</a:t>
            </a:r>
            <a:endParaRPr lang="en-US" sz="3200" b="0" strike="noStrike" spc="-1" dirty="0">
              <a:solidFill>
                <a:srgbClr val="000000"/>
              </a:solidFill>
              <a:latin typeface="Arial Narrow"/>
              <a:ea typeface="DejaVu Sans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Dibuat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menggambarkan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seperempat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karena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bagian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lain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dapat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dibuat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sebagai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bagian</a:t>
            </a:r>
            <a:r>
              <a:rPr lang="en-US" sz="3200" spc="-1" dirty="0">
                <a:solidFill>
                  <a:srgbClr val="000000"/>
                </a:solidFill>
                <a:latin typeface="Arial Narrow"/>
              </a:rPr>
              <a:t> yang </a:t>
            </a:r>
            <a:r>
              <a:rPr lang="en-US" sz="3200" spc="-1" dirty="0" err="1">
                <a:solidFill>
                  <a:srgbClr val="000000"/>
                </a:solidFill>
                <a:latin typeface="Arial Narrow"/>
              </a:rPr>
              <a:t>simetris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Objek</a:t>
            </a:r>
            <a:r>
              <a:rPr lang="en-US" sz="40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Lingkaran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Algoritma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Penggambaran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Lingkaran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71CCBEF-8A29-4557-B4DA-D11D387CBCC0}"/>
              </a:ext>
            </a:extLst>
          </p:cNvPr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Mirip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penggambaran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garis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dimana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algoritmanya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berusaha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mencari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solusi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optimal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sedemikian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rupa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sehingga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dapat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terbentuk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objek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sesempurna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mungkin</a:t>
            </a:r>
            <a:endParaRPr lang="en-US" sz="2800" spc="-1" dirty="0">
              <a:solidFill>
                <a:srgbClr val="000000"/>
              </a:solidFill>
              <a:latin typeface="Arial Narrow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 Narrow"/>
              </a:rPr>
              <a:t>Dapat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/>
              </a:rPr>
              <a:t>menggunakan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i="1" strike="noStrike" spc="-1" dirty="0">
                <a:solidFill>
                  <a:srgbClr val="000000"/>
                </a:solidFill>
                <a:latin typeface="Arial Narrow"/>
              </a:rPr>
              <a:t>“</a:t>
            </a:r>
            <a:r>
              <a:rPr lang="en-US" sz="2800" i="1" strike="noStrike" spc="-1" dirty="0" err="1">
                <a:solidFill>
                  <a:srgbClr val="000000"/>
                </a:solidFill>
                <a:latin typeface="Arial Narrow"/>
              </a:rPr>
              <a:t>Algoritma</a:t>
            </a:r>
            <a:r>
              <a:rPr lang="en-US" sz="2800" i="1" strike="noStrike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i="1" strike="noStrike" spc="-1" dirty="0" err="1">
                <a:solidFill>
                  <a:srgbClr val="000000"/>
                </a:solidFill>
                <a:latin typeface="Arial Narrow"/>
              </a:rPr>
              <a:t>Simetris</a:t>
            </a:r>
            <a:r>
              <a:rPr lang="en-US" sz="2800" i="1" strike="noStrike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i="1" strike="noStrike" spc="-1" dirty="0" err="1">
                <a:solidFill>
                  <a:srgbClr val="000000"/>
                </a:solidFill>
                <a:latin typeface="Arial Narrow"/>
              </a:rPr>
              <a:t>Delapan</a:t>
            </a:r>
            <a:r>
              <a:rPr lang="en-US" sz="2800" i="1" strike="noStrike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i="1" strike="noStrike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800" i="1" spc="-1" dirty="0">
                <a:solidFill>
                  <a:srgbClr val="000000"/>
                </a:solidFill>
                <a:latin typeface="Arial Narrow"/>
              </a:rPr>
              <a:t>”</a:t>
            </a:r>
            <a:endParaRPr lang="en-US" sz="2800" i="1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DA5F6-AEE4-4D9A-A65F-189218B22FE1}"/>
              </a:ext>
            </a:extLst>
          </p:cNvPr>
          <p:cNvPicPr/>
          <p:nvPr/>
        </p:nvPicPr>
        <p:blipFill rotWithShape="1">
          <a:blip r:embed="rId3"/>
          <a:srcRect l="1323" t="7223" r="1626" b="4346"/>
          <a:stretch/>
        </p:blipFill>
        <p:spPr bwMode="auto">
          <a:xfrm>
            <a:off x="1748790" y="3429000"/>
            <a:ext cx="5646419" cy="257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5631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Algoritma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Simetris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Delapan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Titik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71CCBEF-8A29-4557-B4DA-D11D387CBCC0}"/>
              </a:ext>
            </a:extLst>
          </p:cNvPr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Prosedur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menampilkan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dibuat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persamaan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dasar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x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+ y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= r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2 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dan proses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pembuatannya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dilakukan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menentukan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satu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awal</a:t>
            </a:r>
            <a:endParaRPr lang="en-US" sz="2400" spc="-1" dirty="0">
              <a:solidFill>
                <a:srgbClr val="000000"/>
              </a:solidFill>
              <a:latin typeface="Arial Narrow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Jika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awal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ditandai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pada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koordinat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x,y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),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maka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terdapat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tiga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posisi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lain. Masing-masing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hanya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diperlukan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untuk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menghitung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segmen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45°,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sehingga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diperoleh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delapan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simetris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yaitu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: </a:t>
            </a:r>
            <a:r>
              <a:rPr lang="en-US" sz="2400" spc="-1" dirty="0" err="1">
                <a:solidFill>
                  <a:srgbClr val="FF0000"/>
                </a:solidFill>
                <a:latin typeface="Arial Narrow"/>
              </a:rPr>
              <a:t>Kuadran</a:t>
            </a:r>
            <a:r>
              <a:rPr lang="en-US" sz="2400" spc="-1" dirty="0">
                <a:solidFill>
                  <a:srgbClr val="FF0000"/>
                </a:solidFill>
                <a:latin typeface="Arial Narrow"/>
              </a:rPr>
              <a:t> I [(</a:t>
            </a:r>
            <a:r>
              <a:rPr lang="en-US" sz="2400" spc="-1" dirty="0" err="1">
                <a:solidFill>
                  <a:srgbClr val="FF0000"/>
                </a:solidFill>
                <a:latin typeface="Arial Narrow"/>
              </a:rPr>
              <a:t>x,y</a:t>
            </a:r>
            <a:r>
              <a:rPr lang="en-US" sz="2400" spc="-1" dirty="0">
                <a:solidFill>
                  <a:srgbClr val="FF0000"/>
                </a:solidFill>
                <a:latin typeface="Arial Narrow"/>
              </a:rPr>
              <a:t>),(</a:t>
            </a:r>
            <a:r>
              <a:rPr lang="en-US" sz="2400" spc="-1" dirty="0" err="1">
                <a:solidFill>
                  <a:srgbClr val="FF0000"/>
                </a:solidFill>
                <a:latin typeface="Arial Narrow"/>
              </a:rPr>
              <a:t>y,x</a:t>
            </a:r>
            <a:r>
              <a:rPr lang="en-US" sz="2400" spc="-1" dirty="0">
                <a:solidFill>
                  <a:srgbClr val="FF0000"/>
                </a:solidFill>
                <a:latin typeface="Arial Narrow"/>
              </a:rPr>
              <a:t>)]; </a:t>
            </a:r>
            <a:r>
              <a:rPr lang="en-US" sz="2400" spc="-1" dirty="0" err="1">
                <a:solidFill>
                  <a:srgbClr val="FF0000"/>
                </a:solidFill>
                <a:latin typeface="Arial Narrow"/>
              </a:rPr>
              <a:t>Kuadran</a:t>
            </a:r>
            <a:r>
              <a:rPr lang="en-US" sz="2400" spc="-1" dirty="0">
                <a:solidFill>
                  <a:srgbClr val="FF0000"/>
                </a:solidFill>
                <a:latin typeface="Arial Narrow"/>
              </a:rPr>
              <a:t> II [(-</a:t>
            </a:r>
            <a:r>
              <a:rPr lang="en-US" sz="2400" spc="-1" dirty="0" err="1">
                <a:solidFill>
                  <a:srgbClr val="FF0000"/>
                </a:solidFill>
                <a:latin typeface="Arial Narrow"/>
              </a:rPr>
              <a:t>x,y</a:t>
            </a:r>
            <a:r>
              <a:rPr lang="en-US" sz="2400" spc="-1" dirty="0">
                <a:solidFill>
                  <a:srgbClr val="FF0000"/>
                </a:solidFill>
                <a:latin typeface="Arial Narrow"/>
              </a:rPr>
              <a:t>),(-</a:t>
            </a:r>
            <a:r>
              <a:rPr lang="en-US" sz="2400" spc="-1" dirty="0" err="1">
                <a:solidFill>
                  <a:srgbClr val="FF0000"/>
                </a:solidFill>
                <a:latin typeface="Arial Narrow"/>
              </a:rPr>
              <a:t>y,x</a:t>
            </a:r>
            <a:r>
              <a:rPr lang="en-US" sz="2400" spc="-1" dirty="0">
                <a:solidFill>
                  <a:srgbClr val="FF0000"/>
                </a:solidFill>
                <a:latin typeface="Arial Narrow"/>
              </a:rPr>
              <a:t>)]; </a:t>
            </a:r>
            <a:r>
              <a:rPr lang="en-US" sz="2400" spc="-1" dirty="0" err="1">
                <a:solidFill>
                  <a:srgbClr val="FF0000"/>
                </a:solidFill>
                <a:latin typeface="Arial Narrow"/>
              </a:rPr>
              <a:t>Kuadran</a:t>
            </a:r>
            <a:r>
              <a:rPr lang="en-US" sz="2400" spc="-1" dirty="0">
                <a:solidFill>
                  <a:srgbClr val="FF0000"/>
                </a:solidFill>
                <a:latin typeface="Arial Narrow"/>
              </a:rPr>
              <a:t> III [(-x,-y),(-y,-x)];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dan </a:t>
            </a:r>
            <a:r>
              <a:rPr lang="en-US" sz="2400" spc="-1" dirty="0" err="1">
                <a:solidFill>
                  <a:srgbClr val="FF0000"/>
                </a:solidFill>
                <a:latin typeface="Arial Narrow"/>
              </a:rPr>
              <a:t>Kuadran</a:t>
            </a:r>
            <a:r>
              <a:rPr lang="en-US" sz="2400" spc="-1" dirty="0">
                <a:solidFill>
                  <a:srgbClr val="FF0000"/>
                </a:solidFill>
                <a:latin typeface="Arial Narrow"/>
              </a:rPr>
              <a:t> IV [(x,-y),(y, -x)]</a:t>
            </a: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US" sz="2800" strike="noStrike" spc="-1" dirty="0"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D111F-288F-4A60-A0F3-CECDA5109B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30105" y="4240530"/>
            <a:ext cx="2465070" cy="21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09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Persamaa</a:t>
            </a:r>
            <a:r>
              <a:rPr lang="en-US" sz="3600" spc="-1" dirty="0" err="1">
                <a:solidFill>
                  <a:srgbClr val="000000"/>
                </a:solidFill>
                <a:latin typeface="Arial Narrow"/>
                <a:ea typeface="DejaVu Sans"/>
              </a:rPr>
              <a:t>n</a:t>
            </a:r>
            <a:r>
              <a:rPr lang="en-US" sz="3600" spc="-1" dirty="0">
                <a:solidFill>
                  <a:srgbClr val="000000"/>
                </a:solidFill>
                <a:latin typeface="Arial Narrow"/>
                <a:ea typeface="DejaVu Sans"/>
              </a:rPr>
              <a:t> Polar </a:t>
            </a:r>
            <a:r>
              <a:rPr lang="en-US" sz="3600" spc="-1" dirty="0" err="1">
                <a:solidFill>
                  <a:srgbClr val="000000"/>
                </a:solidFill>
                <a:latin typeface="Arial Narrow"/>
                <a:ea typeface="DejaVu Sans"/>
              </a:rPr>
              <a:t>Pembentukan</a:t>
            </a:r>
            <a:r>
              <a:rPr lang="en-US" sz="36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Lingkaran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stomShape 2">
                <a:extLst>
                  <a:ext uri="{FF2B5EF4-FFF2-40B4-BE49-F238E27FC236}">
                    <a16:creationId xmlns:a16="http://schemas.microsoft.com/office/drawing/2014/main" id="{C71CCBEF-8A29-4557-B4DA-D11D387CBCC0}"/>
                  </a:ext>
                </a:extLst>
              </p:cNvPr>
              <p:cNvSpPr/>
              <p:nvPr/>
            </p:nvSpPr>
            <p:spPr>
              <a:xfrm>
                <a:off x="1196337" y="5050943"/>
                <a:ext cx="3001209" cy="1099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/>
              </a:bodyPr>
              <a:lstStyle/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:r>
                  <a:rPr lang="en-US" sz="24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r>
                      <a:rPr lang="en-US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80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CustomShape 2">
                <a:extLst>
                  <a:ext uri="{FF2B5EF4-FFF2-40B4-BE49-F238E27FC236}">
                    <a16:creationId xmlns:a16="http://schemas.microsoft.com/office/drawing/2014/main" id="{C71CCBEF-8A29-4557-B4DA-D11D387CB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37" y="5050943"/>
                <a:ext cx="3001209" cy="1099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210458C-62E2-4279-A2EF-F60F048365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r="25333"/>
          <a:stretch/>
        </p:blipFill>
        <p:spPr>
          <a:xfrm>
            <a:off x="759457" y="1567347"/>
            <a:ext cx="3213103" cy="3128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1ADD5-63E4-480E-BCF4-3405041476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r="19444"/>
          <a:stretch/>
        </p:blipFill>
        <p:spPr>
          <a:xfrm>
            <a:off x="4824534" y="1593361"/>
            <a:ext cx="3498792" cy="3077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EB1DEE1-E3DC-45BD-A0F6-25A9BA418B15}"/>
                  </a:ext>
                </a:extLst>
              </p:cNvPr>
              <p:cNvSpPr/>
              <p:nvPr/>
            </p:nvSpPr>
            <p:spPr>
              <a:xfrm>
                <a:off x="5212080" y="4941083"/>
                <a:ext cx="3001209" cy="1209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/>
              </a:bodyPr>
              <a:lstStyle/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4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:r>
                  <a:rPr lang="en-US" sz="24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80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EB1DEE1-E3DC-45BD-A0F6-25A9BA418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4941083"/>
                <a:ext cx="3001209" cy="1209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599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Algoritma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Penggambaran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Lingkaran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stomShape 2">
                <a:extLst>
                  <a:ext uri="{FF2B5EF4-FFF2-40B4-BE49-F238E27FC236}">
                    <a16:creationId xmlns:a16="http://schemas.microsoft.com/office/drawing/2014/main" id="{C71CCBEF-8A29-4557-B4DA-D11D387CBCC0}"/>
                  </a:ext>
                </a:extLst>
              </p:cNvPr>
              <p:cNvSpPr/>
              <p:nvPr/>
            </p:nvSpPr>
            <p:spPr>
              <a:xfrm>
                <a:off x="358200" y="1228320"/>
                <a:ext cx="8415360" cy="49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 lnSpcReduction="10000"/>
              </a:bodyPr>
              <a:lstStyle/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Algoritma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Simetris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Delapan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titik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=&gt;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Algoritma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Midpoint =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Algoritma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Bressenham</a:t>
                </a:r>
                <a:endParaRPr lang="en-US" sz="3200" spc="-1" dirty="0">
                  <a:solidFill>
                    <a:srgbClr val="000000"/>
                  </a:solidFill>
                  <a:latin typeface="Arial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Algoritma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yang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digunakan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untuk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membentuk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semua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titik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berdasarkan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titik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pusat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dengan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penambahan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semua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jalur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di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sekeliling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endParaRPr lang="en-US" sz="28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Pembentukan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awal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dimulai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pada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bagian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45°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dari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suatu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yaitu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oktan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 smtClean="0">
                    <a:solidFill>
                      <a:srgbClr val="000000"/>
                    </a:solidFill>
                    <a:latin typeface="Arial Narrow"/>
                  </a:rPr>
                  <a:t>kedua</a:t>
                </a:r>
                <a:r>
                  <a:rPr lang="en-US" sz="2800" spc="-1" dirty="0" smtClean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dari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x = 0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ke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x =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dan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menggunakan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prosedur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circle point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untuk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menampilkan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titik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dari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seluruh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endParaRPr lang="en-US" sz="28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Fungsi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menggambarkan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posisi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midpoint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antara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piksel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yang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terdekat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dengan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jalur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pada </a:t>
                </a:r>
                <a:r>
                  <a:rPr lang="en-US" sz="2800" spc="-1" dirty="0" err="1">
                    <a:solidFill>
                      <a:srgbClr val="000000"/>
                    </a:solidFill>
                    <a:latin typeface="Arial Narrow"/>
                  </a:rPr>
                  <a:t>setiap</a:t>
                </a:r>
                <a:r>
                  <a:rPr lang="en-US" sz="2800" spc="-1" dirty="0">
                    <a:solidFill>
                      <a:srgbClr val="000000"/>
                    </a:solidFill>
                    <a:latin typeface="Arial Narrow"/>
                  </a:rPr>
                  <a:t> step.</a:t>
                </a: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</p:txBody>
          </p:sp>
        </mc:Choice>
        <mc:Fallback xmlns="">
          <p:sp>
            <p:nvSpPr>
              <p:cNvPr id="5" name="CustomShape 2">
                <a:extLst>
                  <a:ext uri="{FF2B5EF4-FFF2-40B4-BE49-F238E27FC236}">
                    <a16:creationId xmlns:a16="http://schemas.microsoft.com/office/drawing/2014/main" id="{C71CCBEF-8A29-4557-B4DA-D11D387CB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0" y="1228320"/>
                <a:ext cx="8415360" cy="4957200"/>
              </a:xfrm>
              <a:prstGeom prst="rect">
                <a:avLst/>
              </a:prstGeom>
              <a:blipFill>
                <a:blip r:embed="rId3"/>
                <a:stretch>
                  <a:fillRect l="-1232" t="-2088" r="-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721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Langkah-Langkah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Algoritma</a:t>
            </a:r>
            <a:r>
              <a:rPr lang="en-US" sz="36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Bressenham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71CCBEF-8A29-4557-B4DA-D11D387CBCC0}"/>
              </a:ext>
            </a:extLst>
          </p:cNvPr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522990" indent="-514350">
              <a:lnSpc>
                <a:spcPct val="12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radius (r)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pusat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(x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)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kemudian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diperoleh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(x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) = 0,r.</a:t>
            </a:r>
          </a:p>
          <a:p>
            <a:pPr marL="522990" indent="-514350">
              <a:lnSpc>
                <a:spcPct val="12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Hitung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nilai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parameter P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= 1 – r</a:t>
            </a:r>
          </a:p>
          <a:p>
            <a:pPr marL="522990" indent="-514350">
              <a:lnSpc>
                <a:spcPct val="12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nilai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awal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k = 0,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untuk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setiap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posisi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berlaku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sbb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:</a:t>
            </a:r>
          </a:p>
          <a:p>
            <a:pPr marL="980190" lvl="1" indent="-5143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p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 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&lt; 0,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maka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selanjutnya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adalah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+ 1,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)</a:t>
            </a:r>
            <a:br>
              <a:rPr lang="en-US" sz="2800" spc="-1" dirty="0">
                <a:solidFill>
                  <a:srgbClr val="000000"/>
                </a:solidFill>
                <a:latin typeface="Arial Narrow"/>
              </a:rPr>
            </a:b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p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+ 1 = p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+ 2x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+ 1 + 1</a:t>
            </a:r>
          </a:p>
          <a:p>
            <a:pPr marL="980190" lvl="1" indent="-5143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Bila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tidak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maka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selanjutnya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adalah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+ 1,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- 1)</a:t>
            </a:r>
            <a:br>
              <a:rPr lang="en-US" sz="2800" spc="-1" dirty="0">
                <a:solidFill>
                  <a:srgbClr val="000000"/>
                </a:solidFill>
                <a:latin typeface="Arial Narrow"/>
              </a:rPr>
            </a:b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p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+ 1 = p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+ 2x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+ 1 + 1 – 2y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+ 1</a:t>
            </a:r>
            <a:br>
              <a:rPr lang="en-US" sz="2800" spc="-1" dirty="0">
                <a:solidFill>
                  <a:srgbClr val="000000"/>
                </a:solidFill>
                <a:latin typeface="Arial Narrow"/>
              </a:rPr>
            </a:b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Dimana 2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+ 1 = 2x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+ 2 dan 2y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+ 1 = 2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-2</a:t>
            </a:r>
          </a:p>
          <a:p>
            <a:pPr marL="522990" indent="-514350">
              <a:lnSpc>
                <a:spcPct val="12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simetris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pada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ketujuh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oktan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yang lain</a:t>
            </a:r>
          </a:p>
          <a:p>
            <a:pPr marL="522990" indent="-514350">
              <a:lnSpc>
                <a:spcPct val="12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Gerakkan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setiap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posisi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piksel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x,y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) pada garis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melingkar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pusat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(x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) dan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nilai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koordinat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: x = x + x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dan y = y +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c</a:t>
            </a:r>
            <a:endParaRPr lang="en-US" sz="2800" spc="-1" baseline="-25000" dirty="0">
              <a:solidFill>
                <a:srgbClr val="000000"/>
              </a:solidFill>
              <a:latin typeface="Arial Narrow"/>
            </a:endParaRPr>
          </a:p>
          <a:p>
            <a:pPr marL="522990" indent="-514350">
              <a:lnSpc>
                <a:spcPct val="12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Ulangi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Langkah 3-5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sampai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x &gt;= y</a:t>
            </a:r>
          </a:p>
        </p:txBody>
      </p:sp>
    </p:spTree>
    <p:extLst>
      <p:ext uri="{BB962C8B-B14F-4D97-AF65-F5344CB8AC3E}">
        <p14:creationId xmlns:p14="http://schemas.microsoft.com/office/powerpoint/2010/main" val="1221208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Contoh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71CCBEF-8A29-4557-B4DA-D11D387CBCC0}"/>
              </a:ext>
            </a:extLst>
          </p:cNvPr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22990" indent="-5143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Untuk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menggambarkan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algoritma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Bressenham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dalam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pembentukan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suatu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pusat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(0,0) dan radius 10,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perhitungan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berdasarkan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pada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oktan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kuadran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I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dimana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x = 0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sampai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x = y.</a:t>
            </a:r>
          </a:p>
          <a:p>
            <a:pPr marL="522990" indent="-5143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Arial Narrow"/>
              </a:rPr>
              <a:t>Penyelesaian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: (x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, y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) = (0,0) r = 10; (x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, y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) = (0, 10); 2x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= 0; 2y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= 20; parameter p</a:t>
            </a:r>
            <a:r>
              <a:rPr lang="en-US" sz="24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Arial Narrow"/>
              </a:rPr>
              <a:t> = 1 – r = -9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B4572-DAE0-4C7E-A2CF-58B808C822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8054" y="3613675"/>
            <a:ext cx="4058286" cy="257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A9C39-59F9-4AAF-856F-54AC36C5F1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63591" y="3463195"/>
            <a:ext cx="2476440" cy="27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78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ustomShape 2"/>
              <p:cNvSpPr/>
              <p:nvPr/>
            </p:nvSpPr>
            <p:spPr>
              <a:xfrm>
                <a:off x="358200" y="1228320"/>
                <a:ext cx="8415360" cy="49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 lnSpcReduction="10000"/>
              </a:bodyPr>
              <a:lstStyle/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Merupakan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modifikasi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bentuk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dengan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memasukkan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mayor dan minor axis pada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prosedur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lingkaran</a:t>
                </a:r>
                <a:endParaRPr lang="en-US" sz="32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Elips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ditentukan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oleh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satu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set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titik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dengan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memperhitungkan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jumlah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jarak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dari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kedua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posisi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(foci).</a:t>
                </a:r>
              </a:p>
              <a:p>
                <a:pPr marL="228600" indent="-219960"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Berikut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adalah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persamaan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elips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dimana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parameter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r</a:t>
                </a:r>
                <a:r>
                  <a:rPr lang="en-US" sz="3200" spc="-1" baseline="-25000" dirty="0" err="1">
                    <a:solidFill>
                      <a:srgbClr val="000000"/>
                    </a:solidFill>
                    <a:latin typeface="Arial Narrow"/>
                  </a:rPr>
                  <a:t>x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= semi major axis dan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 Narrow"/>
                  </a:rPr>
                  <a:t>r</a:t>
                </a:r>
                <a:r>
                  <a:rPr lang="en-US" sz="3200" spc="-1" baseline="-25000" dirty="0" err="1">
                    <a:solidFill>
                      <a:srgbClr val="000000"/>
                    </a:solidFill>
                    <a:latin typeface="Arial Narrow"/>
                  </a:rPr>
                  <a:t>y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 Narrow"/>
                  </a:rPr>
                  <a:t> = semi minor axis</a:t>
                </a:r>
              </a:p>
              <a:p>
                <a:pPr marL="8640"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D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D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640">
                  <a:spcAft>
                    <a:spcPts val="601"/>
                  </a:spcAft>
                  <a:buClr>
                    <a:srgbClr val="000000"/>
                  </a:buClr>
                </a:pPr>
                <a:endParaRPr lang="en-US" sz="3200" spc="-1" dirty="0">
                  <a:solidFill>
                    <a:srgbClr val="000000"/>
                  </a:solidFill>
                  <a:latin typeface="Arial Narrow"/>
                </a:endParaRPr>
              </a:p>
            </p:txBody>
          </p:sp>
        </mc:Choice>
        <mc:Fallback xmlns="">
          <p:sp>
            <p:nvSpPr>
              <p:cNvPr id="18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0" y="1228320"/>
                <a:ext cx="8415360" cy="4957200"/>
              </a:xfrm>
              <a:prstGeom prst="rect">
                <a:avLst/>
              </a:prstGeom>
              <a:blipFill>
                <a:blip r:embed="rId3"/>
                <a:stretch>
                  <a:fillRect l="-1594" t="-2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Objek</a:t>
            </a:r>
            <a:r>
              <a:rPr lang="en-US" sz="40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4000" spc="-1" dirty="0" err="1">
                <a:solidFill>
                  <a:srgbClr val="FFFFFF"/>
                </a:solidFill>
                <a:latin typeface="Arial Narrow"/>
                <a:ea typeface="DejaVu Sans"/>
              </a:rPr>
              <a:t>Elips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504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Persamaan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Polar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Pembentukan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Elips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71CCBEF-8A29-4557-B4DA-D11D387CBCC0}"/>
              </a:ext>
            </a:extLst>
          </p:cNvPr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45DDAF95-9631-46DC-A431-C736B764A70D}"/>
              </a:ext>
            </a:extLst>
          </p:cNvPr>
          <p:cNvSpPr/>
          <p:nvPr/>
        </p:nvSpPr>
        <p:spPr>
          <a:xfrm>
            <a:off x="1196337" y="5050943"/>
            <a:ext cx="3001209" cy="10991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latin typeface="Arial Narrow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Arial Narrow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US" sz="280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stomShape 2">
                <a:extLst>
                  <a:ext uri="{FF2B5EF4-FFF2-40B4-BE49-F238E27FC236}">
                    <a16:creationId xmlns:a16="http://schemas.microsoft.com/office/drawing/2014/main" id="{6756D940-1FA3-477D-9E9F-7CB488240B45}"/>
                  </a:ext>
                </a:extLst>
              </p:cNvPr>
              <p:cNvSpPr/>
              <p:nvPr/>
            </p:nvSpPr>
            <p:spPr>
              <a:xfrm>
                <a:off x="5212080" y="4941083"/>
                <a:ext cx="3001209" cy="1209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/>
              </a:bodyPr>
              <a:lstStyle/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𝑟𝑦</m:t>
                      </m:r>
                      <m:r>
                        <a:rPr lang="en-US" sz="24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func>
                        <m:funcPr>
                          <m:ctrlPr>
                            <a:rPr lang="en-US" sz="24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𝑥𝑐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𝑟𝑥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func>
                        <m:funcPr>
                          <m:ctrlPr>
                            <a:rPr lang="en-US" sz="24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80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CustomShape 2">
                <a:extLst>
                  <a:ext uri="{FF2B5EF4-FFF2-40B4-BE49-F238E27FC236}">
                    <a16:creationId xmlns:a16="http://schemas.microsoft.com/office/drawing/2014/main" id="{6756D940-1FA3-477D-9E9F-7CB488240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4941083"/>
                <a:ext cx="3001209" cy="1209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DE3DEC7-0FBA-45A8-987F-BE85E1832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77" y="1319040"/>
            <a:ext cx="4886643" cy="3072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stomShape 2">
                <a:extLst>
                  <a:ext uri="{FF2B5EF4-FFF2-40B4-BE49-F238E27FC236}">
                    <a16:creationId xmlns:a16="http://schemas.microsoft.com/office/drawing/2014/main" id="{7B647B35-ABCF-430F-A56A-BC2377CBAD75}"/>
                  </a:ext>
                </a:extLst>
              </p:cNvPr>
              <p:cNvSpPr/>
              <p:nvPr/>
            </p:nvSpPr>
            <p:spPr>
              <a:xfrm>
                <a:off x="437980" y="4934440"/>
                <a:ext cx="2347160" cy="1209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/>
              </a:bodyPr>
              <a:lstStyle/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8640"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80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1" name="CustomShape 2">
                <a:extLst>
                  <a:ext uri="{FF2B5EF4-FFF2-40B4-BE49-F238E27FC236}">
                    <a16:creationId xmlns:a16="http://schemas.microsoft.com/office/drawing/2014/main" id="{7B647B35-ABCF-430F-A56A-BC2377CBA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0" y="4934440"/>
                <a:ext cx="2347160" cy="1209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stomShape 2">
                <a:extLst>
                  <a:ext uri="{FF2B5EF4-FFF2-40B4-BE49-F238E27FC236}">
                    <a16:creationId xmlns:a16="http://schemas.microsoft.com/office/drawing/2014/main" id="{F811CF44-CB03-4631-83DC-CED921736834}"/>
                  </a:ext>
                </a:extLst>
              </p:cNvPr>
              <p:cNvSpPr/>
              <p:nvPr/>
            </p:nvSpPr>
            <p:spPr>
              <a:xfrm>
                <a:off x="2449697" y="4934440"/>
                <a:ext cx="2347160" cy="1209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/>
              </a:bodyPr>
              <a:lstStyle/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8640"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80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2" name="CustomShape 2">
                <a:extLst>
                  <a:ext uri="{FF2B5EF4-FFF2-40B4-BE49-F238E27FC236}">
                    <a16:creationId xmlns:a16="http://schemas.microsoft.com/office/drawing/2014/main" id="{F811CF44-CB03-4631-83DC-CED921736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697" y="4934440"/>
                <a:ext cx="2347160" cy="1209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198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Membuat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Objek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2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Dimensi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dengan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i="1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Native </a:t>
            </a:r>
            <a:r>
              <a:rPr lang="en-US" sz="3200" b="0" i="1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Javascript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:</a:t>
            </a:r>
          </a:p>
          <a:p>
            <a:pPr marL="685800" lvl="1" indent="-219960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Rectangle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,</a:t>
            </a:r>
          </a:p>
          <a:p>
            <a:pPr marL="685800" lvl="1" indent="-219960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Polygon</a:t>
            </a:r>
          </a:p>
          <a:p>
            <a:pPr marL="685800" lvl="1" indent="-219960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Lingkaran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dan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Elips</a:t>
            </a:r>
            <a:endParaRPr lang="en-US" sz="3200" b="0" strike="noStrike" spc="-1" dirty="0">
              <a:solidFill>
                <a:srgbClr val="000000"/>
              </a:solidFill>
              <a:latin typeface="Arial Narrow" panose="020B0606020202030204" pitchFamily="34" charset="0"/>
              <a:ea typeface="DejaVu Sans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Membuat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Objek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2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Dimensi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dengan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spc="-1" dirty="0">
                <a:solidFill>
                  <a:srgbClr val="000000"/>
                </a:solidFill>
                <a:latin typeface="Arial Narrow" panose="020B0606020202030204" pitchFamily="34" charset="0"/>
              </a:rPr>
              <a:t>Build-in method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Javascript</a:t>
            </a:r>
            <a:endParaRPr lang="en-US" sz="2800" b="0" strike="noStrike" spc="-1" dirty="0">
              <a:solidFill>
                <a:srgbClr val="000000"/>
              </a:solidFill>
              <a:latin typeface="Arial Narrow" panose="020B0606020202030204" pitchFamily="34" charset="0"/>
              <a:ea typeface="DejaVu Sans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Overview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Algoritma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Pembentukan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Elips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71CCBEF-8A29-4557-B4DA-D11D387CBCC0}"/>
              </a:ext>
            </a:extLst>
          </p:cNvPr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indent="-219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Bila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ditampilkan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pada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posisi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standar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maka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dapat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dilakukan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memutar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elips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tersebut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latin typeface="Arial Narrow"/>
              </a:rPr>
              <a:t>menurut</a:t>
            </a:r>
            <a:r>
              <a:rPr lang="en-US" sz="2800" spc="-1" dirty="0" smtClean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koordinat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pusat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dan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mendapatkan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kembali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mayor dan minor axis.</a:t>
            </a:r>
          </a:p>
          <a:p>
            <a:pPr marL="228600" indent="-219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Metode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midpoint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untuk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elips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dijalankan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pada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kuadran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pertama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dalam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dua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bagian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. Bagian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pertama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menurut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kemiringan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elips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r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&lt; r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.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penambahan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unit step pada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arah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sumbu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x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dilakukan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bila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slope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lebih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kecil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1, dan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unit step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menurut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sumbu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y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bila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kemiringan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lebih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besar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1.</a:t>
            </a:r>
          </a:p>
          <a:p>
            <a:pPr marL="228600" indent="-219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Bagian 1 dan 2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dapat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digunakan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untuk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bermacam-macam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cara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.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Pertama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dimulai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posisi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(0,r</a:t>
            </a:r>
            <a:r>
              <a:rPr lang="en-US" sz="28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) dan step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searah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jarum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jam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sepanjang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jalur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elips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pada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kuadran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pertama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.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Pergeseran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unit step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dalam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x pada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saat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slope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lebih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besar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1.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Alternatif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lain,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dimulai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r</a:t>
            </a:r>
            <a:r>
              <a:rPr lang="en-US" sz="2800" spc="-1" baseline="-25000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, 0) dan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seleksi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dalam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arah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berlawanan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arah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jarum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jam.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Pergeseran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unit step y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ke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unit step x pada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saat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kemiringan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lebih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besar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-1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prosesor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paralel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posisi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piksel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dapat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dihitung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dalam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dua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bagian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/>
              </a:rPr>
              <a:t>sekaligus</a:t>
            </a:r>
            <a:r>
              <a:rPr lang="en-US" sz="2800" spc="-1" dirty="0">
                <a:solidFill>
                  <a:srgbClr val="000000"/>
                </a:solidFill>
                <a:latin typeface="Arial Narrow"/>
              </a:rPr>
              <a:t>.</a:t>
            </a: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32353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4960" y="308108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Langkah-Langkah </a:t>
            </a:r>
            <a:r>
              <a:rPr lang="en-US" sz="3600" spc="-1" dirty="0" err="1">
                <a:solidFill>
                  <a:srgbClr val="000000"/>
                </a:solidFill>
                <a:latin typeface="Arial Narrow"/>
                <a:ea typeface="DejaVu Sans"/>
              </a:rPr>
              <a:t>P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embentukan</a:t>
            </a:r>
            <a:r>
              <a:rPr lang="en-US" sz="36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Elips</a:t>
            </a:r>
            <a:r>
              <a:rPr lang="en-US" sz="36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dengan</a:t>
            </a:r>
            <a:r>
              <a:rPr lang="en-US" sz="36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Algoritma</a:t>
            </a:r>
            <a:r>
              <a:rPr lang="en-US" sz="36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600" b="0" i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Circle point midpoint</a:t>
            </a:r>
            <a:endParaRPr lang="en-US" sz="3600" b="0" i="1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71CCBEF-8A29-4557-B4DA-D11D387CBCC0}"/>
              </a:ext>
            </a:extLst>
          </p:cNvPr>
          <p:cNvSpPr/>
          <p:nvPr/>
        </p:nvSpPr>
        <p:spPr>
          <a:xfrm>
            <a:off x="354960" y="1417005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22990" indent="-514350">
              <a:buClr>
                <a:srgbClr val="000000"/>
              </a:buClr>
              <a:buFont typeface="+mj-lt"/>
              <a:buAutoNum type="arabicPeriod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r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r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dan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pusat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elips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)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kemudian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diperoleh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) = (0,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r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)</a:t>
            </a:r>
          </a:p>
          <a:p>
            <a:pPr marL="522990" indent="-514350">
              <a:buClr>
                <a:srgbClr val="000000"/>
              </a:buClr>
              <a:buFont typeface="+mj-lt"/>
              <a:buAutoNum type="arabicPeriod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Hitung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nilai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parameter P1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= 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¼ 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1700" spc="-1" dirty="0">
              <a:solidFill>
                <a:srgbClr val="000000"/>
              </a:solidFill>
              <a:latin typeface="Arial Narrow"/>
            </a:endParaRPr>
          </a:p>
          <a:p>
            <a:pPr marL="522990" indent="-514350">
              <a:buClr>
                <a:srgbClr val="000000"/>
              </a:buClr>
              <a:buFont typeface="+mj-lt"/>
              <a:buAutoNum type="arabicPeriod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nilai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awal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k = 0,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untuk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setiap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posisi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berlaku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sbb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:</a:t>
            </a:r>
          </a:p>
          <a:p>
            <a:pPr marL="92304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p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 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&lt; 0,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maka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selanjutnya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adalah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+ 1,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)</a:t>
            </a:r>
            <a:br>
              <a:rPr lang="en-US" sz="1700" spc="-1" dirty="0">
                <a:solidFill>
                  <a:srgbClr val="000000"/>
                </a:solidFill>
                <a:latin typeface="Arial Narrow"/>
              </a:rPr>
            </a:b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p1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= p1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+1 + 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</a:p>
          <a:p>
            <a:pPr marL="92304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Bila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tidak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maka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selanjutnya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adalah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+!, 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-1) dan p1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= p1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- 2r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+ 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</a:p>
          <a:p>
            <a:pPr marL="465840" lvl="1">
              <a:buClr>
                <a:srgbClr val="000000"/>
              </a:buClr>
            </a:pP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	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=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dan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=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</a:p>
          <a:p>
            <a:pPr marL="465840" lvl="1">
              <a:buClr>
                <a:srgbClr val="000000"/>
              </a:buClr>
            </a:pP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	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Teruskan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sampai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x &gt;=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y</a:t>
            </a:r>
          </a:p>
          <a:p>
            <a:pPr marL="522990" indent="-514350">
              <a:buClr>
                <a:srgbClr val="000000"/>
              </a:buClr>
              <a:buFont typeface="+mj-lt"/>
              <a:buAutoNum type="arabicPeriod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nilai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parameter pada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bagian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kedua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menggunakan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terakhir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) yang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telah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dihitung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pada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bagian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pertama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sebagai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berikut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: P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=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+1/2)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0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-1)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– 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</a:p>
          <a:p>
            <a:pPr marL="522990" indent="-514350">
              <a:buClr>
                <a:srgbClr val="000000"/>
              </a:buClr>
              <a:buFont typeface="+mj-lt"/>
              <a:buAutoNum type="arabicPeriod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Setiap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posisi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pada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bagian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kedua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dimulai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k=0</a:t>
            </a:r>
          </a:p>
          <a:p>
            <a:pPr marL="92304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Bila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p2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&gt; 0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maka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selanjutnya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adalah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k-1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)</a:t>
            </a:r>
            <a:br>
              <a:rPr lang="en-US" sz="1700" spc="-1" dirty="0">
                <a:solidFill>
                  <a:srgbClr val="000000"/>
                </a:solidFill>
                <a:latin typeface="Arial Narrow"/>
              </a:rPr>
            </a:b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P2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= p2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 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</a:p>
          <a:p>
            <a:pPr marL="92304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Bila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tidak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maka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selanjutnya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adalah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+1, 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-1) dan p2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+1 = pk+2r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-2r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y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k+1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+ 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</a:p>
          <a:p>
            <a:pPr marL="522990" indent="-514350">
              <a:buClr>
                <a:srgbClr val="000000"/>
              </a:buClr>
              <a:buFont typeface="+mj-lt"/>
              <a:buAutoNum type="arabicPeriod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simetris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pada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ketiga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kuadran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lainnya</a:t>
            </a:r>
            <a:endParaRPr lang="en-US" sz="1700" spc="-1" dirty="0">
              <a:solidFill>
                <a:srgbClr val="000000"/>
              </a:solidFill>
              <a:latin typeface="Arial Narrow"/>
            </a:endParaRPr>
          </a:p>
          <a:p>
            <a:pPr marL="522990" indent="-514350">
              <a:buClr>
                <a:srgbClr val="000000"/>
              </a:buClr>
              <a:buFont typeface="+mj-lt"/>
              <a:buAutoNum type="arabicPeriod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Gerakkan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setiap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posisi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x,y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) pada garis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lingkaran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melingkar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elips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dengan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titik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pusat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(x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) dan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tentukan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nilai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koordinat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x= x + x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c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y = y +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-25000" dirty="0" err="1">
                <a:solidFill>
                  <a:srgbClr val="000000"/>
                </a:solidFill>
                <a:latin typeface="Arial Narrow"/>
              </a:rPr>
              <a:t>c</a:t>
            </a:r>
            <a:endParaRPr lang="en-US" sz="1700" spc="-1" dirty="0">
              <a:solidFill>
                <a:srgbClr val="000000"/>
              </a:solidFill>
              <a:latin typeface="Arial Narrow"/>
            </a:endParaRPr>
          </a:p>
          <a:p>
            <a:pPr marL="522990" indent="-514350">
              <a:buClr>
                <a:srgbClr val="000000"/>
              </a:buClr>
              <a:buFont typeface="+mj-lt"/>
              <a:buAutoNum type="arabicPeriod"/>
            </a:pP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Ulangi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Langkah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untuk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bagian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pertama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di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atas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1700" spc="-1" dirty="0" err="1">
                <a:solidFill>
                  <a:srgbClr val="000000"/>
                </a:solidFill>
                <a:latin typeface="Arial Narrow"/>
              </a:rPr>
              <a:t>sehingga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y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x &gt;= 2r</a:t>
            </a:r>
            <a:r>
              <a:rPr lang="en-US" sz="1700" spc="-1" baseline="-25000" dirty="0">
                <a:solidFill>
                  <a:srgbClr val="000000"/>
                </a:solidFill>
                <a:latin typeface="Arial Narrow"/>
              </a:rPr>
              <a:t>x</a:t>
            </a:r>
            <a:r>
              <a:rPr lang="en-US" sz="1700" spc="-1" baseline="30000" dirty="0">
                <a:solidFill>
                  <a:srgbClr val="000000"/>
                </a:solidFill>
                <a:latin typeface="Arial Narrow"/>
              </a:rPr>
              <a:t>2</a:t>
            </a:r>
            <a:r>
              <a:rPr lang="en-US" sz="1700" spc="-1" dirty="0">
                <a:solidFill>
                  <a:srgbClr val="000000"/>
                </a:solidFill>
                <a:latin typeface="Arial Narrow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835100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640">
              <a:spcAft>
                <a:spcPts val="601"/>
              </a:spcAft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Praktikum</a:t>
            </a:r>
            <a:r>
              <a:rPr lang="en-US" sz="36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Membuat</a:t>
            </a:r>
            <a:r>
              <a:rPr lang="en-US" sz="36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Lingkaran</a:t>
            </a:r>
            <a:r>
              <a:rPr lang="en-US" sz="36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&amp;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Ellips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3941EE8-99D3-4163-BB94-C07A15F38BCB}"/>
              </a:ext>
            </a:extLst>
          </p:cNvPr>
          <p:cNvSpPr txBox="1"/>
          <p:nvPr/>
        </p:nvSpPr>
        <p:spPr>
          <a:xfrm>
            <a:off x="1549732" y="1733020"/>
            <a:ext cx="6044536" cy="33919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&lt;!DOCTYPE html&gt;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&lt;meta charset='utf-8'&gt;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&lt;title&gt;</a:t>
            </a:r>
            <a:r>
              <a:rPr lang="en-ID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Grafika</a:t>
            </a:r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Komputer</a:t>
            </a:r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&lt;style&gt;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canvas {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    border: 1px solid black;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    margin: 0px;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    padding: 0px;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&lt;/style&gt;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&lt;canvas id="</a:t>
            </a:r>
            <a:r>
              <a:rPr lang="en-ID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myCanvas</a:t>
            </a:r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"&gt;&lt;/canvas&gt;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&lt;script </a:t>
            </a:r>
            <a:r>
              <a:rPr lang="en-ID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="script.js"&gt;&lt;/script&gt;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ID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1824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Membuat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Lingkaran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7BE5ED0-149A-4D87-9176-B20081A8CC3D}"/>
              </a:ext>
            </a:extLst>
          </p:cNvPr>
          <p:cNvSpPr txBox="1"/>
          <p:nvPr/>
        </p:nvSpPr>
        <p:spPr>
          <a:xfrm>
            <a:off x="1085256" y="1192424"/>
            <a:ext cx="6973487" cy="325499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myCanvas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canvasKita.width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300;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canvasKita.height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300;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canvasKita.getContext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('2d');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ctx.getImageData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(0, 0,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canvasKita.width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canvasKita.height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Fungsi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pembuatan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titik</a:t>
            </a:r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ID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gambar</a:t>
            </a:r>
            <a:r>
              <a:rPr lang="en-ID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x, y, r, g, b)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let index;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index = 4 * (x + (y *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myCanvas.width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imageDataTemp.data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[index + 0] = r;	// R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imageDataTemp.data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[index + 1] = g;	// G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imageDataTemp.data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[index + 2] = b;	// B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imageDataTemp.data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[index + 3] = 255;	// A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Tuliskan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syntax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membuat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lingkaran</a:t>
            </a:r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60FC95-02DA-4B24-8AEB-F062FD0F7713}"/>
              </a:ext>
            </a:extLst>
          </p:cNvPr>
          <p:cNvSpPr txBox="1"/>
          <p:nvPr/>
        </p:nvSpPr>
        <p:spPr>
          <a:xfrm>
            <a:off x="1085256" y="4572000"/>
            <a:ext cx="6973487" cy="178422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Syntax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membuat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lingkaran</a:t>
            </a:r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lingkaran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xc,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yc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radius, r, g, b)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for (let theta = 0; theta &lt;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*2; theta += 0.01)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x = xc + radius *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(theta);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y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yc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+ radius *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(theta);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D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gambar</a:t>
            </a:r>
            <a:r>
              <a:rPr lang="en-ID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(y), r, g, b);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lingkaran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200, 200, 100, 0, 0, 0);</a:t>
            </a:r>
          </a:p>
          <a:p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808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Membuat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Ellips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1E3FF6ED-3750-4CA2-A6A8-92B5286D59F4}"/>
              </a:ext>
            </a:extLst>
          </p:cNvPr>
          <p:cNvSpPr txBox="1"/>
          <p:nvPr/>
        </p:nvSpPr>
        <p:spPr>
          <a:xfrm>
            <a:off x="1085256" y="1983164"/>
            <a:ext cx="6973487" cy="208798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elips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xc,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yc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radiusX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radiusY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r, g, b)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for (let theta = 0; theta &lt;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*2; theta += 0.01)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x = xc +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radiusX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Math.cos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(theta);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y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yc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radiusY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Math.sin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(theta);</a:t>
            </a:r>
          </a:p>
          <a:p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gambarTitik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(y), r, g, b);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elips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200, 200, 200, 100, 255, 0, 0);</a:t>
            </a:r>
          </a:p>
          <a:p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33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Bentuk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lain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Konsep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Lingkaran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stomShape 2">
                <a:extLst>
                  <a:ext uri="{FF2B5EF4-FFF2-40B4-BE49-F238E27FC236}">
                    <a16:creationId xmlns:a16="http://schemas.microsoft.com/office/drawing/2014/main" id="{29374B92-347E-4701-A2C0-8BDBB08E17C9}"/>
                  </a:ext>
                </a:extLst>
              </p:cNvPr>
              <p:cNvSpPr/>
              <p:nvPr/>
            </p:nvSpPr>
            <p:spPr>
              <a:xfrm>
                <a:off x="5791987" y="2435212"/>
                <a:ext cx="2532206" cy="21262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/>
              </a:bodyPr>
              <a:lstStyle/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 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8640"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𝑥𝑐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8640"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𝑦𝑐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8640">
                  <a:spcAft>
                    <a:spcPts val="601"/>
                  </a:spcAft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 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≤6.</m:t>
                      </m:r>
                      <m:r>
                        <a:rPr lang="en-US" sz="24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864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4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228600" indent="-219960">
                  <a:lnSpc>
                    <a:spcPct val="100000"/>
                  </a:lnSpc>
                  <a:spcAft>
                    <a:spcPts val="601"/>
                  </a:spcAft>
                  <a:buClr>
                    <a:srgbClr val="000000"/>
                  </a:buClr>
                  <a:buFont typeface="Arial"/>
                  <a:buChar char="•"/>
                </a:pPr>
                <a:endParaRPr lang="en-US" sz="280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CustomShape 2">
                <a:extLst>
                  <a:ext uri="{FF2B5EF4-FFF2-40B4-BE49-F238E27FC236}">
                    <a16:creationId xmlns:a16="http://schemas.microsoft.com/office/drawing/2014/main" id="{29374B92-347E-4701-A2C0-8BDBB08E1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87" y="2435212"/>
                <a:ext cx="2532206" cy="2126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2675902-8702-45CC-92D4-8C7A98BFFE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>
            <a:off x="819807" y="1616424"/>
            <a:ext cx="3918881" cy="43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85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Bentuk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lain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Konsep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Lingkaran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19490-FA35-4D7E-BA73-4F52B4354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8" y="1101622"/>
            <a:ext cx="7503503" cy="240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51F75-3F82-40F6-82FC-4132875FB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7" y="3626472"/>
            <a:ext cx="7503503" cy="27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71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Bentuk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lain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Konsep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Lingkaran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A957B-6848-4D78-8F48-783F8DC90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2" y="3948635"/>
            <a:ext cx="6810836" cy="2321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6D7BB2-AB9E-4F31-B053-D24E976E8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2" y="1362020"/>
            <a:ext cx="6810836" cy="2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9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Bentuk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lain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Konsep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Lingkaran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064F1-5364-4B7C-854B-59299DD2A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7" y="977400"/>
            <a:ext cx="6378026" cy="52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2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lvl="0"/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Panjang : </a:t>
            </a:r>
            <a:endParaRPr lang="en-ID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rect</a:t>
            </a: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(x, y, width, height);</a:t>
            </a:r>
            <a:r>
              <a:rPr lang="en-ID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/>
            </a:r>
            <a:br>
              <a:rPr lang="en-ID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menggambar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styling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endParaRPr lang="en-ID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fillRect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(x, y, width, height);</a:t>
            </a:r>
            <a: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menggambar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piksel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warna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hitam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hitam</a:t>
            </a:r>
            <a:endParaRPr lang="en-ID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strokeRect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(x, y, width, height);</a:t>
            </a:r>
            <a: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outline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garis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pinggir</a:t>
            </a:r>
            <a:endParaRPr lang="en-ID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clearRect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(x, y, width, height);</a:t>
            </a:r>
            <a: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membersihkan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sepenuhnya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Membuat</a:t>
            </a:r>
            <a:r>
              <a:rPr lang="en-US" sz="28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Objek</a:t>
            </a:r>
            <a:r>
              <a:rPr lang="en-US" sz="28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2D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dengan</a:t>
            </a:r>
            <a:r>
              <a:rPr lang="en-US" sz="28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Fungsi</a:t>
            </a:r>
            <a:r>
              <a:rPr lang="en-US" sz="28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2800" b="0" i="1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Build-in </a:t>
            </a:r>
            <a:r>
              <a:rPr lang="en-US" sz="2800" b="0" i="1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Javascript</a:t>
            </a:r>
            <a:endParaRPr lang="en-US" sz="2800" b="0" i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721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Grid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atau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i="1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Coordinate Space</a:t>
            </a:r>
            <a:endParaRPr lang="en-US" sz="2800" b="0" strike="noStrike" spc="-1" dirty="0">
              <a:latin typeface="Arial Narrow" panose="020B0606020202030204" pitchFamily="34" charset="0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grid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diawali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dari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pojok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kiri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atas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dengan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koordinat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x,y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= (0,0)</a:t>
            </a:r>
            <a:endParaRPr lang="en-US" sz="2800" b="0" strike="noStrike" spc="-1" dirty="0">
              <a:latin typeface="Arial Narrow" panose="020B0606020202030204" pitchFamily="34" charset="0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Semua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elemen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letaknya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relative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dengan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tersebut</a:t>
            </a:r>
            <a:endParaRPr lang="en-US" sz="2800" b="0" strike="noStrike" spc="-1" dirty="0">
              <a:latin typeface="Arial Narrow" panose="020B0606020202030204" pitchFamily="34" charset="0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Konsep Grid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/>
        </p:blipFill>
        <p:spPr>
          <a:xfrm>
            <a:off x="3270960" y="3330720"/>
            <a:ext cx="2599920" cy="25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 err="1">
                <a:latin typeface="Arial Narrow"/>
                <a:ea typeface="DejaVu Sans"/>
              </a:rPr>
              <a:t>Contoh</a:t>
            </a:r>
            <a:r>
              <a:rPr lang="en-US" sz="3200" b="0" strike="noStrike" spc="-1" dirty="0"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latin typeface="Arial Narrow"/>
                <a:ea typeface="DejaVu Sans"/>
              </a:rPr>
              <a:t>Membuat</a:t>
            </a:r>
            <a:r>
              <a:rPr lang="en-US" sz="3200" b="0" strike="noStrike" spc="-1" dirty="0"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latin typeface="Arial Narrow"/>
                <a:ea typeface="DejaVu Sans"/>
              </a:rPr>
              <a:t>Persegi</a:t>
            </a:r>
            <a:r>
              <a:rPr lang="en-US" sz="3200" b="0" strike="noStrike" spc="-1" dirty="0">
                <a:latin typeface="Arial Narrow"/>
                <a:ea typeface="DejaVu Sans"/>
              </a:rPr>
              <a:t> &amp; </a:t>
            </a:r>
            <a:r>
              <a:rPr lang="en-US" sz="3200" b="0" strike="noStrike" spc="-1" dirty="0" err="1">
                <a:latin typeface="Arial Narrow"/>
                <a:ea typeface="DejaVu Sans"/>
              </a:rPr>
              <a:t>Persegi</a:t>
            </a:r>
            <a:r>
              <a:rPr lang="en-US" sz="3200" b="0" strike="noStrike" spc="-1" dirty="0">
                <a:latin typeface="Arial Narrow"/>
                <a:ea typeface="DejaVu Sans"/>
              </a:rPr>
              <a:t> Panjang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5245941-DD61-40B8-A0A8-9937D34B23FA}"/>
              </a:ext>
            </a:extLst>
          </p:cNvPr>
          <p:cNvSpPr txBox="1"/>
          <p:nvPr/>
        </p:nvSpPr>
        <p:spPr>
          <a:xfrm>
            <a:off x="566058" y="1192424"/>
            <a:ext cx="7492686" cy="10210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myCanvas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canvasKita.width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300;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canvasKita.height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300;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canvasKita.getContext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('2d’);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D3C550E-E43F-4236-A55E-DE4821E6C2A4}"/>
              </a:ext>
            </a:extLst>
          </p:cNvPr>
          <p:cNvSpPr txBox="1"/>
          <p:nvPr/>
        </p:nvSpPr>
        <p:spPr>
          <a:xfrm>
            <a:off x="566058" y="2428527"/>
            <a:ext cx="7492685" cy="80605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ctx.rect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(25,25, 100, 100);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ctx.lineWidth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ctx.strokeRect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(25,25, 100,100);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496EB01-FAF3-481D-997A-AE44D04E8390}"/>
              </a:ext>
            </a:extLst>
          </p:cNvPr>
          <p:cNvSpPr txBox="1"/>
          <p:nvPr/>
        </p:nvSpPr>
        <p:spPr>
          <a:xfrm>
            <a:off x="566058" y="3485211"/>
            <a:ext cx="7492685" cy="11448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ctx.rect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(25,25, 100, 100);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ctx.strokeStyle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"blue";</a:t>
            </a:r>
          </a:p>
          <a:p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tx.lineWidth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ctx.strokeRect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(25,25, 100,100);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C36C02B-2ADF-44B7-816F-231CEA6BBCE7}"/>
              </a:ext>
            </a:extLst>
          </p:cNvPr>
          <p:cNvSpPr txBox="1"/>
          <p:nvPr/>
        </p:nvSpPr>
        <p:spPr>
          <a:xfrm>
            <a:off x="566058" y="4955926"/>
            <a:ext cx="7492685" cy="55015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ctx.fillRect</a:t>
            </a:r>
            <a:r>
              <a:rPr lang="fr-FR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(100, 100, 100, 100);</a:t>
            </a:r>
            <a:endParaRPr lang="en-ID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77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 err="1">
                <a:latin typeface="Arial Narrow"/>
                <a:ea typeface="DejaVu Sans"/>
              </a:rPr>
              <a:t>Membuat</a:t>
            </a:r>
            <a:r>
              <a:rPr lang="en-US" sz="3200" b="0" strike="noStrike" spc="-1" dirty="0"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latin typeface="Arial Narrow"/>
                <a:ea typeface="DejaVu Sans"/>
              </a:rPr>
              <a:t>Objek</a:t>
            </a:r>
            <a:r>
              <a:rPr lang="en-US" sz="3200" b="0" strike="noStrike" spc="-1" dirty="0">
                <a:latin typeface="Arial Narrow"/>
                <a:ea typeface="DejaVu Sans"/>
              </a:rPr>
              <a:t> 2D </a:t>
            </a:r>
            <a:r>
              <a:rPr lang="en-US" sz="3200" b="0" strike="noStrike" spc="-1" dirty="0" err="1">
                <a:latin typeface="Arial Narrow"/>
                <a:ea typeface="DejaVu Sans"/>
              </a:rPr>
              <a:t>dengan</a:t>
            </a:r>
            <a:r>
              <a:rPr lang="en-US" sz="3200" b="0" strike="noStrike" spc="-1" dirty="0"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latin typeface="Arial Narrow"/>
                <a:ea typeface="DejaVu Sans"/>
              </a:rPr>
              <a:t>Fungsi</a:t>
            </a:r>
            <a:r>
              <a:rPr lang="en-US" sz="3200" b="0" strike="noStrike" spc="-1" dirty="0">
                <a:latin typeface="Arial Narrow"/>
                <a:ea typeface="DejaVu Sans"/>
              </a:rPr>
              <a:t> </a:t>
            </a:r>
            <a:r>
              <a:rPr lang="en-US" sz="3200" b="0" i="1" strike="noStrike" spc="-1" dirty="0">
                <a:latin typeface="Arial Narrow"/>
                <a:ea typeface="DejaVu Sans"/>
              </a:rPr>
              <a:t>Build-in </a:t>
            </a:r>
            <a:r>
              <a:rPr lang="en-US" sz="3200" b="0" i="1" strike="noStrike" spc="-1" dirty="0" err="1">
                <a:latin typeface="Arial Narrow"/>
                <a:ea typeface="DejaVu Sans"/>
              </a:rPr>
              <a:t>Javascript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0DF0402-9488-4998-AD3D-9204D6FAC2C6}"/>
              </a:ext>
            </a:extLst>
          </p:cNvPr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lvl="0"/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lingkaran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ID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arc(</a:t>
            </a:r>
            <a:r>
              <a:rPr lang="en-ID" sz="2400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centerX</a:t>
            </a:r>
            <a:r>
              <a:rPr lang="en-ID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ID" sz="2400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centerY</a:t>
            </a:r>
            <a:r>
              <a:rPr lang="en-ID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radius, </a:t>
            </a:r>
            <a:r>
              <a:rPr lang="en-ID" sz="2400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startAngel</a:t>
            </a:r>
            <a:r>
              <a:rPr lang="en-ID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ID" sz="2400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endAngle</a:t>
            </a:r>
            <a:r>
              <a:rPr lang="en-ID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false/true);</a:t>
            </a:r>
            <a:br>
              <a:rPr lang="en-ID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ID" sz="2400" dirty="0" err="1">
                <a:latin typeface="Arial Narrow" panose="020B0606020202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Digunakan</a:t>
            </a:r>
            <a:r>
              <a:rPr lang="en-ID" sz="2400" dirty="0">
                <a:latin typeface="Arial Narrow" panose="020B0606020202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untuk</a:t>
            </a:r>
            <a:r>
              <a:rPr lang="en-ID" sz="2400" dirty="0">
                <a:latin typeface="Arial Narrow" panose="020B0606020202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membuat</a:t>
            </a:r>
            <a:r>
              <a:rPr lang="en-ID" sz="2400" dirty="0">
                <a:latin typeface="Arial Narrow" panose="020B0606020202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objek</a:t>
            </a:r>
            <a:r>
              <a:rPr lang="en-ID" sz="2400" dirty="0">
                <a:latin typeface="Arial Narrow" panose="020B0606020202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lingkaran</a:t>
            </a:r>
            <a:endParaRPr lang="en-ID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arcTo</a:t>
            </a: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(x1, y1, x2, y2, </a:t>
            </a:r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radius</a:t>
            </a: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lingkaran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radius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terkoneksi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garis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lurus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fill();</a:t>
            </a:r>
            <a:br>
              <a:rPr lang="en-ID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menutup</a:t>
            </a:r>
            <a:r>
              <a:rPr 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objek</a:t>
            </a:r>
            <a:r>
              <a:rPr 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lingkaran</a:t>
            </a:r>
            <a:r>
              <a:rPr 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10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 err="1">
                <a:latin typeface="Arial Narrow"/>
                <a:ea typeface="DejaVu Sans"/>
              </a:rPr>
              <a:t>Contoh</a:t>
            </a:r>
            <a:r>
              <a:rPr lang="en-US" sz="3200" b="0" strike="noStrike" spc="-1" dirty="0"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latin typeface="Arial Narrow"/>
                <a:ea typeface="DejaVu Sans"/>
              </a:rPr>
              <a:t>Membuat</a:t>
            </a:r>
            <a:r>
              <a:rPr lang="en-US" sz="3200" b="0" strike="noStrike" spc="-1" dirty="0"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latin typeface="Arial Narrow"/>
                <a:ea typeface="DejaVu Sans"/>
              </a:rPr>
              <a:t>Lingkaran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5245941-DD61-40B8-A0A8-9937D34B23FA}"/>
              </a:ext>
            </a:extLst>
          </p:cNvPr>
          <p:cNvSpPr txBox="1"/>
          <p:nvPr/>
        </p:nvSpPr>
        <p:spPr>
          <a:xfrm>
            <a:off x="354960" y="1541157"/>
            <a:ext cx="7703783" cy="104238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myCanvas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canvasKita.width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300;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canvasKita.height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300;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canvasKita.getContext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('2d’);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D3C550E-E43F-4236-A55E-DE4821E6C2A4}"/>
              </a:ext>
            </a:extLst>
          </p:cNvPr>
          <p:cNvSpPr txBox="1"/>
          <p:nvPr/>
        </p:nvSpPr>
        <p:spPr>
          <a:xfrm>
            <a:off x="354960" y="2802442"/>
            <a:ext cx="7703783" cy="8406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x,y,radius,startAngle,endingAngle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arahJarumJam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(true/false)</a:t>
            </a:r>
          </a:p>
          <a:p>
            <a:r>
              <a:rPr lang="en-ID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D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ID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arc(200,200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100,0,Math.PI*2,false);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ctx.fill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496EB01-FAF3-481D-997A-AE44D04E8390}"/>
              </a:ext>
            </a:extLst>
          </p:cNvPr>
          <p:cNvSpPr txBox="1"/>
          <p:nvPr/>
        </p:nvSpPr>
        <p:spPr>
          <a:xfrm>
            <a:off x="354960" y="3861474"/>
            <a:ext cx="7703783" cy="95726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x,y,radius,startAngle,endingAngle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arahJarumJam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(true/false)</a:t>
            </a:r>
          </a:p>
          <a:p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ctx.arc(200,200, 100,0,Math.PI,false);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ctx.fill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47828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Merupakan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kumpulan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sebuah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titik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,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dihubungkan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oleh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segmen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garis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bisa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bentuk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berbeda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kurva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atau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tidak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panjang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dan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warna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berbeda</a:t>
            </a:r>
            <a:endParaRPr lang="en-US" sz="3200" b="0" strike="noStrike" spc="-1" dirty="0">
              <a:latin typeface="Arial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Langkah-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langkah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membuatnya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:</a:t>
            </a:r>
            <a:endParaRPr lang="en-US" sz="32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Membuat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path</a:t>
            </a:r>
            <a:endParaRPr lang="en-US" sz="32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Menggunakan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i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drawing commands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untuk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menggambar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menjadi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path</a:t>
            </a:r>
            <a:endParaRPr lang="en-US" sz="32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Setelah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dibuat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dapat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digores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(method stroke)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atau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fill path dan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merendernya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Path (Garis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Edar</a:t>
            </a:r>
            <a:r>
              <a:rPr lang="en-US" sz="40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941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Method untuk Membuat Path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18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16000" indent="-2113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beginPath</a:t>
            </a:r>
            <a:r>
              <a:rPr lang="en-US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();</a:t>
            </a:r>
            <a:endParaRPr lang="en-US" sz="2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6000" indent="-2113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fill();</a:t>
            </a:r>
            <a:endParaRPr lang="en-US" sz="2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6000" indent="-2113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stroke();</a:t>
            </a:r>
            <a:endParaRPr lang="en-US" sz="2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6000" indent="-2113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closePath</a:t>
            </a:r>
            <a:r>
              <a:rPr lang="en-US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();</a:t>
            </a:r>
            <a:endParaRPr lang="en-US" sz="2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48000" lvl="2" indent="-213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Membuat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garis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lurus</a:t>
            </a:r>
            <a:endParaRPr lang="en-US" sz="2800" b="0" strike="noStrike" spc="-1" dirty="0">
              <a:latin typeface="Arial Narrow" panose="020B0606020202030204" pitchFamily="34" charset="0"/>
            </a:endParaRPr>
          </a:p>
          <a:p>
            <a:pPr marL="216000" indent="-21132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drawFocusIfNeeded</a:t>
            </a:r>
            <a:r>
              <a:rPr lang="en-US" sz="22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(Element);</a:t>
            </a:r>
          </a:p>
          <a:p>
            <a:pPr marL="648000" lvl="2" indent="-21384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Menginformasikan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kepada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user,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lokasi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untuk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elemen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mundur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berdasarkan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path yang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sedang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dibuat</a:t>
            </a:r>
            <a:endParaRPr lang="en-US" sz="2800" spc="-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216000" indent="-21132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clip();</a:t>
            </a:r>
          </a:p>
          <a:p>
            <a:pPr marL="648000" lvl="2" indent="-21384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Lebih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lanjut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membatasi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daerah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kliping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ke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jalur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saat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ini</a:t>
            </a:r>
            <a:endParaRPr lang="en-US" sz="2800" spc="-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216000" indent="-21132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isPointInPath</a:t>
            </a:r>
            <a:r>
              <a:rPr lang="en-US" sz="22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2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x,y</a:t>
            </a:r>
            <a:r>
              <a:rPr lang="en-US" sz="22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648000" lvl="2" indent="-21384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Mengembalikan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nilai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True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jika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titik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yang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ditentukan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adalah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jalur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saat</a:t>
            </a:r>
            <a:r>
              <a:rPr lang="en-US" sz="28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ini</a:t>
            </a:r>
            <a:endParaRPr lang="en-US" sz="2800" spc="-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CanvasPathMethods</a:t>
            </a:r>
            <a:endParaRPr lang="en-US" sz="4000" b="0" strike="noStrike" spc="-1" dirty="0">
              <a:latin typeface="Arial Narrow" panose="020B0606020202030204" pitchFamily="34" charset="0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618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13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moveTo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x,y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);</a:t>
            </a:r>
            <a:endParaRPr lang="en-US" sz="28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48000" lvl="2" indent="-213480">
              <a:lnSpc>
                <a:spcPct val="100000"/>
              </a:lnSpc>
              <a:spcAft>
                <a:spcPts val="14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Membuat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subpath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baru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berdasarkan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yang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ditentukan</a:t>
            </a:r>
            <a:endParaRPr lang="en-US" sz="2800" b="0" strike="noStrike" spc="-1" dirty="0">
              <a:latin typeface="Arial Narrow" panose="020B0606020202030204" pitchFamily="34" charset="0"/>
            </a:endParaRPr>
          </a:p>
          <a:p>
            <a:pPr marL="216000" indent="-2113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closePath</a:t>
            </a:r>
            <a:r>
              <a:rPr lang="en-US" sz="28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  <a:p>
            <a:pPr marL="648000" lvl="2" indent="-213480">
              <a:lnSpc>
                <a:spcPct val="100000"/>
              </a:lnSpc>
              <a:spcAft>
                <a:spcPts val="14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Menutup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path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baru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berdasarkan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yang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sama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sebagai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mulai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dan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akhir</a:t>
            </a:r>
            <a:endParaRPr lang="en-US" sz="2800" b="0" strike="noStrike" spc="-1" dirty="0">
              <a:latin typeface="Arial Narrow" panose="020B0606020202030204" pitchFamily="34" charset="0"/>
            </a:endParaRPr>
          </a:p>
          <a:p>
            <a:pPr marL="216000" indent="-2113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lineTo</a:t>
            </a:r>
            <a:r>
              <a:rPr lang="en-US" sz="28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x,y</a:t>
            </a:r>
            <a:r>
              <a:rPr lang="en-US" sz="28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648000" lvl="2" indent="-213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Menambahkan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baru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dan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menghubungkan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pada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sebelumnya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dengan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garis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lurus</a:t>
            </a:r>
            <a:endParaRPr lang="en-US" sz="2800" b="0" strike="noStrike" spc="-1" dirty="0">
              <a:latin typeface="Arial Narrow" panose="020B0606020202030204" pitchFamily="34" charset="0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latin typeface="Arial Narrow"/>
                <a:ea typeface="DejaVu Sans"/>
              </a:rPr>
              <a:t>Membuat</a:t>
            </a:r>
            <a:r>
              <a:rPr lang="en-US" sz="3600" b="0" strike="noStrike" spc="-1" dirty="0"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latin typeface="Arial Narrow"/>
                <a:ea typeface="DejaVu Sans"/>
              </a:rPr>
              <a:t>Objek</a:t>
            </a:r>
            <a:r>
              <a:rPr lang="en-US" sz="3600" b="0" strike="noStrike" spc="-1" dirty="0">
                <a:latin typeface="Arial Narrow"/>
                <a:ea typeface="DejaVu Sans"/>
              </a:rPr>
              <a:t> 2 </a:t>
            </a:r>
            <a:r>
              <a:rPr lang="en-US" sz="3600" b="0" strike="noStrike" spc="-1" dirty="0" err="1">
                <a:latin typeface="Arial Narrow"/>
                <a:ea typeface="DejaVu Sans"/>
              </a:rPr>
              <a:t>Dimensi</a:t>
            </a:r>
            <a:r>
              <a:rPr lang="en-US" sz="3600" b="0" strike="noStrike" spc="-1" dirty="0"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latin typeface="Arial Narrow"/>
                <a:ea typeface="DejaVu Sans"/>
              </a:rPr>
              <a:t>Tak</a:t>
            </a:r>
            <a:r>
              <a:rPr lang="en-US" sz="3600" b="0" strike="noStrike" spc="-1" dirty="0"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latin typeface="Arial Narrow"/>
                <a:ea typeface="DejaVu Sans"/>
              </a:rPr>
              <a:t>Beraturan</a:t>
            </a:r>
            <a:endParaRPr lang="en-US" sz="3600" b="0" i="1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5245941-DD61-40B8-A0A8-9937D34B23FA}"/>
              </a:ext>
            </a:extLst>
          </p:cNvPr>
          <p:cNvSpPr txBox="1"/>
          <p:nvPr/>
        </p:nvSpPr>
        <p:spPr>
          <a:xfrm>
            <a:off x="461141" y="1299138"/>
            <a:ext cx="7971659" cy="129052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canvasKita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myCanvas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canvasKita.width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300;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canvasKita.height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300;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canvasKita.getContext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('2d’);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D3C550E-E43F-4236-A55E-DE4821E6C2A4}"/>
              </a:ext>
            </a:extLst>
          </p:cNvPr>
          <p:cNvSpPr txBox="1"/>
          <p:nvPr/>
        </p:nvSpPr>
        <p:spPr>
          <a:xfrm>
            <a:off x="461141" y="2722711"/>
            <a:ext cx="7971659" cy="273465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Menggambar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hati</a:t>
            </a:r>
            <a:endParaRPr lang="en-ID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ctx.beginPath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ctx.moveTo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(75,40);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(75, 37, 70, 25, 50, 25);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(20, 25, 20, 62.5, 20, 62.5);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(20, 80, 40, 102, 75, 120);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(110, 102, 130, 80, 130, 62.5);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(130, 62.5, 130, 25, 100, 25);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(85, 25, 75, 37, 75, 40);</a:t>
            </a:r>
          </a:p>
          <a:p>
            <a:r>
              <a:rPr lang="en-ID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ctx.fill</a:t>
            </a:r>
            <a:r>
              <a:rPr lang="en-ID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18933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latin typeface="Arial Narrow"/>
                <a:ea typeface="DejaVu Sans"/>
              </a:rPr>
              <a:t>Membuat</a:t>
            </a:r>
            <a:r>
              <a:rPr lang="en-US" sz="3600" b="0" strike="noStrike" spc="-1" dirty="0"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latin typeface="Arial Narrow"/>
                <a:ea typeface="DejaVu Sans"/>
              </a:rPr>
              <a:t>Objek</a:t>
            </a:r>
            <a:r>
              <a:rPr lang="en-US" sz="3600" b="0" strike="noStrike" spc="-1" dirty="0">
                <a:latin typeface="Arial Narrow"/>
                <a:ea typeface="DejaVu Sans"/>
              </a:rPr>
              <a:t> 2 </a:t>
            </a:r>
            <a:r>
              <a:rPr lang="en-US" sz="3600" b="0" strike="noStrike" spc="-1" dirty="0" err="1">
                <a:latin typeface="Arial Narrow"/>
                <a:ea typeface="DejaVu Sans"/>
              </a:rPr>
              <a:t>Dimensi</a:t>
            </a:r>
            <a:r>
              <a:rPr lang="en-US" sz="3600" b="0" strike="noStrike" spc="-1" dirty="0"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latin typeface="Arial Narrow"/>
                <a:ea typeface="DejaVu Sans"/>
              </a:rPr>
              <a:t>Tak</a:t>
            </a:r>
            <a:r>
              <a:rPr lang="en-US" sz="3600" b="0" strike="noStrike" spc="-1" dirty="0">
                <a:latin typeface="Arial Narrow"/>
                <a:ea typeface="DejaVu Sans"/>
              </a:rPr>
              <a:t> </a:t>
            </a:r>
            <a:r>
              <a:rPr lang="en-US" sz="3600" b="0" strike="noStrike" spc="-1" dirty="0" err="1">
                <a:latin typeface="Arial Narrow"/>
                <a:ea typeface="DejaVu Sans"/>
              </a:rPr>
              <a:t>Beraturan</a:t>
            </a:r>
            <a:endParaRPr lang="en-US" sz="3600" b="0" i="1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D3C550E-E43F-4236-A55E-DE4821E6C2A4}"/>
              </a:ext>
            </a:extLst>
          </p:cNvPr>
          <p:cNvSpPr txBox="1"/>
          <p:nvPr/>
        </p:nvSpPr>
        <p:spPr>
          <a:xfrm>
            <a:off x="475656" y="982101"/>
            <a:ext cx="6973487" cy="290772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Awan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ctx.beginPath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ctx.moveTo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(170,80);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(130,100,130,150,230,150);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(250,180,320,180,340,150);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(420,150,420,120,390,100);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(430,40,370,30,340,50);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(320,5,250,20,250,50);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ctx.bezierCurveTo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(200,50,150,20,170,80);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ctx.closePath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ctx.lineWidth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ctx.strokeStyle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'red';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ctx.stroke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F126E63A-E4EF-4ACC-A04C-5B9F8130740B}"/>
              </a:ext>
            </a:extLst>
          </p:cNvPr>
          <p:cNvSpPr txBox="1"/>
          <p:nvPr/>
        </p:nvSpPr>
        <p:spPr>
          <a:xfrm>
            <a:off x="475656" y="4040200"/>
            <a:ext cx="6973487" cy="2157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Segitiga</a:t>
            </a:r>
            <a:endParaRPr lang="en-ID" sz="14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ctx.beginPath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ctx.moveTo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(250, 100);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ctx.lineTo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(400, 400);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ctx.lineTo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(100, 400);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ctx.closePath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ctx.lineWidth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ctx.strokeStyle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"black";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ctx.stroke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D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ctx.fill</a:t>
            </a:r>
            <a:r>
              <a:rPr lang="en-ID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ID" sz="14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31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Ikuti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Langkah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praktikum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yang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ada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di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modul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(word) dan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implementasikan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di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komputer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masing-masing</a:t>
            </a: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Buat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laporan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praktikum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percobaan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yang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telah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anda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lakukan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serta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tugas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praktikum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yang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telah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anda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kerjakan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sesuai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dengan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format yang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telah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ditentukan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pada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pertemuan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sebelumnya</a:t>
            </a:r>
            <a:endParaRPr lang="en-US" sz="3000" b="0" strike="noStrike" spc="-1" dirty="0">
              <a:solidFill>
                <a:srgbClr val="000000"/>
              </a:solidFill>
              <a:latin typeface="Arial Narrow"/>
              <a:ea typeface="DejaVu Sans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Upload syntax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dari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Tugas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Praktikum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di codepen.io dan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kumpulkan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pada elearning.poliwangi.ac.id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beserta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laporan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praktikum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sesuai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deadline yang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telah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ditentukan</a:t>
            </a:r>
            <a:r>
              <a:rPr lang="en-US" sz="3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.</a:t>
            </a:r>
          </a:p>
        </p:txBody>
      </p:sp>
      <p:sp>
        <p:nvSpPr>
          <p:cNvPr id="299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Instruksi</a:t>
            </a:r>
            <a:r>
              <a:rPr lang="en-US" sz="40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Praktikum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Angel, Edward &amp;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Shreiner</a:t>
            </a:r>
            <a:r>
              <a:rPr lang="en-US" sz="28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, Dave.(2015). </a:t>
            </a:r>
            <a:r>
              <a:rPr lang="en-US" sz="2800" b="0" i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Interactive Computer Graphics: A Top Down Approach with WebGL. Pearson: Mexico City.</a:t>
            </a:r>
            <a:endParaRPr lang="en-US" sz="2800" b="0" strike="noStrike" spc="-1" dirty="0">
              <a:latin typeface="Arial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latin typeface="Arial Narrow" panose="020B0606020202030204" pitchFamily="34" charset="0"/>
              </a:rPr>
              <a:t>Marschner</a:t>
            </a:r>
            <a:r>
              <a:rPr lang="en-US" sz="2800" b="0" strike="noStrike" spc="-1" dirty="0">
                <a:latin typeface="Arial Narrow" panose="020B0606020202030204" pitchFamily="34" charset="0"/>
              </a:rPr>
              <a:t>, Steve &amp; Shirley, Peter. </a:t>
            </a:r>
            <a:r>
              <a:rPr lang="en-US" sz="2800" spc="-1" dirty="0">
                <a:latin typeface="Arial Narrow" panose="020B0606020202030204" pitchFamily="34" charset="0"/>
              </a:rPr>
              <a:t>2016. </a:t>
            </a:r>
            <a:r>
              <a:rPr lang="en-US" sz="2800" i="1" spc="-1" dirty="0">
                <a:latin typeface="Arial Narrow" panose="020B0606020202030204" pitchFamily="34" charset="0"/>
              </a:rPr>
              <a:t>Fundamentals of Computer Graphics. </a:t>
            </a:r>
            <a:r>
              <a:rPr lang="en-US" sz="2800" spc="-1" dirty="0">
                <a:latin typeface="Arial Narrow" panose="020B0606020202030204" pitchFamily="34" charset="0"/>
              </a:rPr>
              <a:t>CNC Press: New York</a:t>
            </a: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latin typeface="Arial Narrow" panose="020B0606020202030204" pitchFamily="34" charset="0"/>
              </a:rPr>
              <a:t>Sulaeman</a:t>
            </a:r>
            <a:r>
              <a:rPr lang="en-US" sz="2800" b="0" strike="noStrike" spc="-1" dirty="0">
                <a:latin typeface="Arial Narrow" panose="020B0606020202030204" pitchFamily="34" charset="0"/>
              </a:rPr>
              <a:t> Santoro. 2021, 4 </a:t>
            </a:r>
            <a:r>
              <a:rPr lang="en-US" sz="2800" b="0" strike="noStrike" spc="-1" dirty="0" err="1">
                <a:latin typeface="Arial Narrow" panose="020B0606020202030204" pitchFamily="34" charset="0"/>
              </a:rPr>
              <a:t>Maret</a:t>
            </a:r>
            <a:r>
              <a:rPr lang="en-US" sz="2800" b="0" strike="noStrike" spc="-1" dirty="0">
                <a:latin typeface="Arial Narrow" panose="020B0606020202030204" pitchFamily="34" charset="0"/>
              </a:rPr>
              <a:t> 2021. </a:t>
            </a:r>
            <a:r>
              <a:rPr lang="en-US" sz="2800" b="0" i="1" strike="noStrike" spc="-1" dirty="0" err="1">
                <a:latin typeface="Arial Narrow" panose="020B0606020202030204" pitchFamily="34" charset="0"/>
              </a:rPr>
              <a:t>Grafika</a:t>
            </a:r>
            <a:r>
              <a:rPr lang="en-US" sz="2800" b="0" i="1" strike="noStrike" spc="-1" dirty="0">
                <a:latin typeface="Arial Narrow" panose="020B0606020202030204" pitchFamily="34" charset="0"/>
              </a:rPr>
              <a:t> </a:t>
            </a:r>
            <a:r>
              <a:rPr lang="en-US" sz="2800" b="0" i="1" strike="noStrike" spc="-1" dirty="0" err="1">
                <a:latin typeface="Arial Narrow" panose="020B0606020202030204" pitchFamily="34" charset="0"/>
              </a:rPr>
              <a:t>Komputer</a:t>
            </a:r>
            <a:r>
              <a:rPr lang="en-US" sz="2800" b="0" i="1" strike="noStrike" spc="-1" dirty="0">
                <a:latin typeface="Arial Narrow" panose="020B0606020202030204" pitchFamily="34" charset="0"/>
              </a:rPr>
              <a:t> 3: </a:t>
            </a:r>
            <a:r>
              <a:rPr lang="en-US" sz="2800" b="0" i="1" strike="noStrike" spc="-1" dirty="0" err="1">
                <a:latin typeface="Arial Narrow" panose="020B0606020202030204" pitchFamily="34" charset="0"/>
              </a:rPr>
              <a:t>Lingkaran</a:t>
            </a:r>
            <a:r>
              <a:rPr lang="en-US" sz="2800" b="0" i="1" strike="noStrike" spc="-1" dirty="0">
                <a:latin typeface="Arial Narrow" panose="020B0606020202030204" pitchFamily="34" charset="0"/>
              </a:rPr>
              <a:t> dan </a:t>
            </a:r>
            <a:r>
              <a:rPr lang="en-US" sz="2800" b="0" i="1" strike="noStrike" spc="-1" dirty="0" err="1">
                <a:latin typeface="Arial Narrow" panose="020B0606020202030204" pitchFamily="34" charset="0"/>
              </a:rPr>
              <a:t>Elips</a:t>
            </a:r>
            <a:r>
              <a:rPr lang="en-US" sz="2800" b="0" i="1" strike="noStrike" spc="-1" dirty="0">
                <a:latin typeface="Arial Narrow" panose="020B0606020202030204" pitchFamily="34" charset="0"/>
              </a:rPr>
              <a:t>. </a:t>
            </a:r>
            <a:r>
              <a:rPr lang="en-US" sz="2800" b="0" strike="noStrike" spc="-1" dirty="0">
                <a:latin typeface="Arial Narrow" panose="020B0606020202030204" pitchFamily="34" charset="0"/>
              </a:rPr>
              <a:t>[video]. </a:t>
            </a:r>
            <a:r>
              <a:rPr lang="en-US" sz="2800" b="0" i="1" strike="noStrike" spc="-1" dirty="0" err="1">
                <a:latin typeface="Arial Narrow" panose="020B0606020202030204" pitchFamily="34" charset="0"/>
              </a:rPr>
              <a:t>Youtube</a:t>
            </a:r>
            <a:r>
              <a:rPr lang="en-US" sz="2800" b="0" i="1" strike="noStrike" spc="-1" dirty="0">
                <a:latin typeface="Arial Narrow" panose="020B0606020202030204" pitchFamily="34" charset="0"/>
              </a:rPr>
              <a:t>. https://www.youtube.com/watch?v=u-c88itiq3I</a:t>
            </a:r>
            <a:endParaRPr lang="en-US" sz="2800" b="0" strike="noStrike" spc="-1" dirty="0">
              <a:latin typeface="Arial Narrow" panose="020B0606020202030204" pitchFamily="34" charset="0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 Narrow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https://developer.mozilla.org/en-US/docs/Web/API/Canvas_API/Tutorial/Drawing_shapes</a:t>
            </a:r>
            <a:endParaRPr lang="en-US" sz="2800" spc="-1" dirty="0">
              <a:solidFill>
                <a:srgbClr val="000000"/>
              </a:solidFill>
              <a:latin typeface="Arial Narrow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https://www.w3.org/TR/2dcontext/</a:t>
            </a: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Referensi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8200" y="636840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919191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82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ekumpulan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titik-titik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2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dimensi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dihubungkan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dengan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garis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lurus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baik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berupa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polyline, polygon,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atau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kurva</a:t>
            </a:r>
            <a:endParaRPr lang="en-US" sz="3200" spc="-1" dirty="0">
              <a:solidFill>
                <a:srgbClr val="000000"/>
              </a:solidFill>
              <a:latin typeface="Arial Narrow" panose="020B0606020202030204" pitchFamily="34" charset="0"/>
              <a:ea typeface="DejaVu Sans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Secara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komputasi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dinyatakan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sebagai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array 1D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atau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linkedlist</a:t>
            </a:r>
            <a:r>
              <a:rPr lang="en-US" sz="3200" b="0" strike="noStrike" spc="-1" dirty="0">
                <a:latin typeface="Arial Narrow" panose="020B0606020202030204" pitchFamily="34" charset="0"/>
              </a:rPr>
              <a:t>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sesuai</a:t>
            </a:r>
            <a:r>
              <a:rPr lang="en-US" sz="3200" b="0" strike="noStrike" spc="-1" dirty="0">
                <a:latin typeface="Arial Narrow" panose="020B0606020202030204" pitchFamily="34" charset="0"/>
              </a:rPr>
              <a:t>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dengan</a:t>
            </a:r>
            <a:r>
              <a:rPr lang="en-US" sz="3200" b="0" strike="noStrike" spc="-1" dirty="0">
                <a:latin typeface="Arial Narrow" panose="020B0606020202030204" pitchFamily="34" charset="0"/>
              </a:rPr>
              <a:t>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struktur</a:t>
            </a:r>
            <a:r>
              <a:rPr lang="en-US" sz="3200" b="0" strike="noStrike" spc="-1" dirty="0">
                <a:latin typeface="Arial Narrow" panose="020B0606020202030204" pitchFamily="34" charset="0"/>
              </a:rPr>
              <a:t> data yang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digunakan</a:t>
            </a:r>
            <a:r>
              <a:rPr lang="en-US" sz="3200" b="0" strike="noStrike" spc="-1" dirty="0">
                <a:latin typeface="Arial Narrow" panose="020B0606020202030204" pitchFamily="34" charset="0"/>
              </a:rPr>
              <a:t>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dalam</a:t>
            </a:r>
            <a:r>
              <a:rPr lang="en-US" sz="3200" b="0" strike="noStrike" spc="-1" dirty="0">
                <a:latin typeface="Arial Narrow" panose="020B0606020202030204" pitchFamily="34" charset="0"/>
              </a:rPr>
              <a:t>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menyatakan</a:t>
            </a:r>
            <a:r>
              <a:rPr lang="en-US" sz="3200" b="0" strike="noStrike" spc="-1" dirty="0">
                <a:latin typeface="Arial Narrow" panose="020B0606020202030204" pitchFamily="34" charset="0"/>
              </a:rPr>
              <a:t>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kumpulan</a:t>
            </a:r>
            <a:r>
              <a:rPr lang="en-US" sz="3200" b="0" strike="noStrike" spc="-1" dirty="0">
                <a:latin typeface="Arial Narrow" panose="020B0606020202030204" pitchFamily="34" charset="0"/>
              </a:rPr>
              <a:t>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titik</a:t>
            </a:r>
            <a:r>
              <a:rPr lang="en-US" sz="3200" b="0" strike="noStrike" spc="-1" dirty="0">
                <a:latin typeface="Arial Narrow" panose="020B0606020202030204" pitchFamily="34" charset="0"/>
              </a:rPr>
              <a:t> 2D </a:t>
            </a:r>
            <a:r>
              <a:rPr lang="en-US" sz="3200" b="0" strike="noStrike" spc="-1" dirty="0" err="1">
                <a:latin typeface="Arial Narrow" panose="020B0606020202030204" pitchFamily="34" charset="0"/>
              </a:rPr>
              <a:t>ini</a:t>
            </a:r>
            <a:endParaRPr lang="en-US" sz="3200" b="0" strike="noStrike" spc="-1" dirty="0">
              <a:latin typeface="Arial Narrow" panose="020B0606020202030204" pitchFamily="34" charset="0"/>
            </a:endParaRPr>
          </a:p>
          <a:p>
            <a:pPr marL="228600" indent="-2199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Dua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sumbu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(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sumbu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x dan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sumbu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y)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dalam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koordinat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kartesius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dua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dimensi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saling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tegak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lurus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antara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satu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dengan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yang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lainnya</a:t>
            </a:r>
            <a:endParaRPr lang="en-US" sz="3200" b="0" strike="noStrike" spc="-1" dirty="0">
              <a:solidFill>
                <a:srgbClr val="000000"/>
              </a:solidFill>
              <a:latin typeface="Arial Narrow" panose="020B0606020202030204" pitchFamily="34" charset="0"/>
              <a:ea typeface="DejaVu Sans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82800" y="24840"/>
            <a:ext cx="70981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Konsep</a:t>
            </a:r>
            <a:r>
              <a:rPr lang="en-US" sz="40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Objek</a:t>
            </a:r>
            <a:r>
              <a:rPr lang="en-US" sz="40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Dua</a:t>
            </a:r>
            <a:r>
              <a:rPr lang="en-US" sz="40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 Narrow"/>
                <a:ea typeface="DejaVu Sans"/>
              </a:rPr>
              <a:t>Dimensi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600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5891760"/>
            <a:ext cx="9135360" cy="27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Lutfi Hakim, S.Pd., M.T.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0" y="5315760"/>
            <a:ext cx="9135360" cy="56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404040"/>
                </a:solidFill>
                <a:latin typeface="Arial Narrow"/>
                <a:ea typeface="DejaVu Sans"/>
              </a:rPr>
              <a:t>Terima Kasih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0" y="6527880"/>
            <a:ext cx="84160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Politeknik Negeri Banyuwangi – Grafika Komputer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Objek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Dua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Dimensi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61800" y="1228320"/>
            <a:ext cx="8415360" cy="49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6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Macam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-macam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objek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dua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dimensi</a:t>
            </a: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:</a:t>
            </a:r>
            <a:endParaRPr lang="en-US" sz="3200" b="0" strike="noStrike" spc="-1" dirty="0">
              <a:solidFill>
                <a:srgbClr val="000000"/>
              </a:solidFill>
              <a:latin typeface="Arial Narrow" panose="020B0606020202030204" pitchFamily="34" charset="0"/>
              <a:ea typeface="DejaVu Sans"/>
            </a:endParaRPr>
          </a:p>
          <a:p>
            <a:pPr marL="673200" lvl="1" indent="-21132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Arial Narrow" panose="020B0606020202030204" pitchFamily="34" charset="0"/>
              </a:rPr>
              <a:t>Rectangle</a:t>
            </a:r>
          </a:p>
          <a:p>
            <a:pPr marL="673200" lvl="1" indent="-21132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  <a:ea typeface="DejaVu Sans"/>
              </a:rPr>
              <a:t>Polygon</a:t>
            </a:r>
            <a:endParaRPr lang="en-US" sz="3200" b="0" strike="noStrike" spc="-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673200" lvl="1" indent="-21132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Lingkaran</a:t>
            </a:r>
            <a:endParaRPr lang="en-US" sz="3200" b="0" strike="noStrike" spc="-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673200" lvl="1" indent="-21132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 Narrow" panose="020B0606020202030204" pitchFamily="34" charset="0"/>
              </a:rPr>
              <a:t>Elips</a:t>
            </a:r>
            <a:endParaRPr lang="en-US" sz="3200" spc="-1" dirty="0">
              <a:solidFill>
                <a:srgbClr val="000000"/>
              </a:solidFill>
              <a:latin typeface="Arial Narrow" panose="020B0606020202030204" pitchFamily="34" charset="0"/>
              <a:ea typeface="DejaVu Sans"/>
            </a:endParaRPr>
          </a:p>
          <a:p>
            <a:pPr marL="673200" lvl="1" indent="-21132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 Narrow" panose="020B0606020202030204" pitchFamily="34" charset="0"/>
              </a:rPr>
              <a:t>Dsb</a:t>
            </a:r>
            <a:r>
              <a:rPr lang="en-US" sz="3200" b="0" strike="noStrike" spc="-1" dirty="0">
                <a:solidFill>
                  <a:srgbClr val="000000"/>
                </a:solidFill>
                <a:latin typeface="Arial Narrow" panose="020B0606020202030204" pitchFamily="34" charset="0"/>
              </a:rPr>
              <a:t>.</a:t>
            </a:r>
          </a:p>
          <a:p>
            <a:pPr marL="673200" lvl="1" indent="-21132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216000" indent="-2113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 Narrow" panose="020B0606020202030204" pitchFamily="34" charset="0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Menggambar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Rectangle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289075C9-9B54-4EA1-ABDD-D223587CEEED}"/>
              </a:ext>
            </a:extLst>
          </p:cNvPr>
          <p:cNvSpPr txBox="1"/>
          <p:nvPr/>
        </p:nvSpPr>
        <p:spPr>
          <a:xfrm>
            <a:off x="1369226" y="1733020"/>
            <a:ext cx="6405548" cy="373052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&lt;!DOCTYPE html&gt;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&lt;meta charset='utf-8'&gt;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&lt;title&gt;</a:t>
            </a:r>
            <a:r>
              <a:rPr lang="en-ID" sz="13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Grafika</a:t>
            </a:r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Komputer</a:t>
            </a:r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&lt;style&gt;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canvas {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    border: 1px solid black;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    margin: 0px;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    padding: 0px;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&lt;/style&gt;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&lt;canvas id="</a:t>
            </a:r>
            <a:r>
              <a:rPr lang="en-ID" sz="13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myCanvas</a:t>
            </a:r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"&gt;&lt;/canvas&gt;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&lt;script </a:t>
            </a:r>
            <a:r>
              <a:rPr lang="en-ID" sz="13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="script.js"&gt;&lt;/script&gt;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ID" sz="13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28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Menggambar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Rectangle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7BE5ED0-149A-4D87-9176-B20081A8CC3D}"/>
              </a:ext>
            </a:extLst>
          </p:cNvPr>
          <p:cNvSpPr txBox="1"/>
          <p:nvPr/>
        </p:nvSpPr>
        <p:spPr>
          <a:xfrm>
            <a:off x="1085256" y="1581970"/>
            <a:ext cx="6973487" cy="39615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anvasKita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myCanvas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’);</a:t>
            </a:r>
          </a:p>
          <a:p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canvasKita.width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300;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.height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300;</a:t>
            </a:r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anvasKita.getContext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('2d');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ctx.getImageData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(0, 0, 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anvasKita.width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anvasKita.height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gambar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 x, y, r, g, b) 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   let index = 4 * (x + (y *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anvasKita.width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imageDataTemp.data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[index + 0] = r;      // R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imageDataTemp.data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[index + 1] = g;      // G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imageDataTemp.data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[index + 2] = b;      // B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imageDataTemp.data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[index + 3] = 255;    // A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Looping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fungsi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pembuatan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membentuk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objek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persegi</a:t>
            </a:r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for(let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&lt; 100;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for(let j = 0; j &lt; 100;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gambarTitik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100 +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100 + j, 0, 0, 0);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ctx.putImageData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0, 0);</a:t>
            </a:r>
          </a:p>
        </p:txBody>
      </p:sp>
    </p:spTree>
    <p:extLst>
      <p:ext uri="{BB962C8B-B14F-4D97-AF65-F5344CB8AC3E}">
        <p14:creationId xmlns:p14="http://schemas.microsoft.com/office/powerpoint/2010/main" val="3412488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Menggambar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Persegi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Panjang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7BE5ED0-149A-4D87-9176-B20081A8CC3D}"/>
              </a:ext>
            </a:extLst>
          </p:cNvPr>
          <p:cNvSpPr txBox="1"/>
          <p:nvPr/>
        </p:nvSpPr>
        <p:spPr>
          <a:xfrm>
            <a:off x="1085256" y="1581970"/>
            <a:ext cx="6973487" cy="1344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2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Looping fungsi pembuatan titik untuk membentuk objek persegi panjang</a:t>
            </a:r>
          </a:p>
          <a:p>
            <a:r>
              <a:rPr lang="en-ID" sz="12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for(let i = 0; i &lt; 100; i++) {</a:t>
            </a:r>
          </a:p>
          <a:p>
            <a:r>
              <a:rPr lang="en-ID" sz="12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for(let j = 0; j &lt; 50; j++) {</a:t>
            </a:r>
          </a:p>
          <a:p>
            <a:r>
              <a:rPr lang="en-ID" sz="12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gambarTitik(imageData, 100 + i, 100 + j, 0, 0, 0);</a:t>
            </a:r>
          </a:p>
          <a:p>
            <a:r>
              <a:rPr lang="en-ID" sz="12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ID" sz="12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EBD64C76-DB6F-4BC2-92D1-FBAF31063BD4}"/>
              </a:ext>
            </a:extLst>
          </p:cNvPr>
          <p:cNvSpPr txBox="1"/>
          <p:nvPr/>
        </p:nvSpPr>
        <p:spPr>
          <a:xfrm>
            <a:off x="1075896" y="3259866"/>
            <a:ext cx="6973487" cy="1344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Looping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fungsi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pembuatan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membentuk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objek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persegi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panjang</a:t>
            </a:r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for(let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&lt; 50;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for(let j = 0; j &lt; 100;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gambarTitik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100 +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100 + j, 0, 0, 0);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25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8200" y="177480"/>
            <a:ext cx="747792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Arial Narrow"/>
                <a:ea typeface="DejaVu Sans"/>
              </a:rPr>
              <a:t>Menggambar</a:t>
            </a:r>
            <a:r>
              <a:rPr lang="en-US" sz="40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Polygon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4960" y="6527160"/>
            <a:ext cx="8415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Politeknik Negeri Banyuwangi – Grafika Komputer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7BE5ED0-149A-4D87-9176-B20081A8CC3D}"/>
              </a:ext>
            </a:extLst>
          </p:cNvPr>
          <p:cNvSpPr txBox="1"/>
          <p:nvPr/>
        </p:nvSpPr>
        <p:spPr>
          <a:xfrm>
            <a:off x="1036188" y="977400"/>
            <a:ext cx="7052903" cy="494792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myCanvas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canvasKita.width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300;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canvasKita.height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300;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canvasKita.getContext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('2d');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ctx.getImageData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(0, 0,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canvasKita.width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canvasKita.height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Menggambar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Polygon */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function polygon(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point_array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r,g,b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let point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point_array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for(let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point_array.length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let point2 =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point_array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dda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point.x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point.y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point2.x, point2.y,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r,g,b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point = point2;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dda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imageDataTemp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point.x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point.y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point_array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[0].x,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point_array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[0].y,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r,g,b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pointArray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{x:200, y:100},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{x:250, y:100},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{x:250, y:150},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{x:200, y:200},</a:t>
            </a: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];</a:t>
            </a:r>
          </a:p>
          <a:p>
            <a:endParaRPr lang="en-ID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polygon(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pointArray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255,0,0);</a:t>
            </a:r>
          </a:p>
          <a:p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ctx.putImageData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ID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, 0, 0);</a:t>
            </a:r>
          </a:p>
        </p:txBody>
      </p:sp>
    </p:spTree>
    <p:extLst>
      <p:ext uri="{BB962C8B-B14F-4D97-AF65-F5344CB8AC3E}">
        <p14:creationId xmlns:p14="http://schemas.microsoft.com/office/powerpoint/2010/main" val="2900390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5829</TotalTime>
  <Words>2344</Words>
  <Application>Microsoft Office PowerPoint</Application>
  <PresentationFormat>On-screen Show (4:3)</PresentationFormat>
  <Paragraphs>414</Paragraphs>
  <Slides>40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Arial Narrow</vt:lpstr>
      <vt:lpstr>Calibri</vt:lpstr>
      <vt:lpstr>Calibri Light</vt:lpstr>
      <vt:lpstr>Cambria Math</vt:lpstr>
      <vt:lpstr>Consolas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lutfi.hakim3003@gmail.com</dc:creator>
  <dc:description/>
  <cp:lastModifiedBy>Ema</cp:lastModifiedBy>
  <cp:revision>324</cp:revision>
  <dcterms:created xsi:type="dcterms:W3CDTF">2019-08-21T11:16:00Z</dcterms:created>
  <dcterms:modified xsi:type="dcterms:W3CDTF">2021-04-15T03:06:29Z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