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74" r:id="rId5"/>
    <p:sldId id="260" r:id="rId6"/>
    <p:sldId id="277" r:id="rId7"/>
    <p:sldId id="278" r:id="rId8"/>
    <p:sldId id="279" r:id="rId9"/>
    <p:sldId id="261" r:id="rId10"/>
    <p:sldId id="275" r:id="rId11"/>
    <p:sldId id="295" r:id="rId12"/>
    <p:sldId id="296" r:id="rId13"/>
    <p:sldId id="281" r:id="rId14"/>
    <p:sldId id="280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64" r:id="rId29"/>
  </p:sldIdLst>
  <p:sldSz cx="12192000" cy="6858000"/>
  <p:notesSz cx="6858000" cy="9144000"/>
  <p:embeddedFontLst>
    <p:embeddedFont>
      <p:font typeface="Amasis MT Pro Black" panose="02040A04050005020304" pitchFamily="18" charset="0"/>
      <p:bold r:id="rId31"/>
      <p:boldItalic r:id="rId32"/>
    </p:embeddedFont>
    <p:embeddedFont>
      <p:font typeface="Aptos Narrow" panose="020B0004020202020204" pitchFamily="34" charset="0"/>
      <p:regular r:id="rId33"/>
      <p:bold r:id="rId34"/>
      <p:italic r:id="rId35"/>
      <p:boldItalic r:id="rId36"/>
    </p:embeddedFont>
    <p:embeddedFont>
      <p:font typeface="Montserrat ExtraBold" panose="00000900000000000000" pitchFamily="2" charset="0"/>
      <p:bold r:id="rId37"/>
      <p:boldItalic r:id="rId38"/>
    </p:embeddedFont>
    <p:embeddedFont>
      <p:font typeface="Open Sans" panose="020B0606030504020204" pitchFamily="34" charset="0"/>
      <p:regular r:id="rId39"/>
      <p:bold r:id="rId40"/>
      <p:italic r:id="rId41"/>
      <p:boldItalic r:id="rId42"/>
    </p:embeddedFont>
    <p:embeddedFont>
      <p:font typeface="Segoe UI" panose="020B0502040204020203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47" roundtripDataSignature="AMtx7mgVNNmPLQ7x3pGxyffomwy+dd0b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6BF5C4-892D-4DFC-8E15-2F4146B7157B}" v="4" dt="2024-12-21T01:56:04.9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Jika ingin mengganti gambar :</a:t>
            </a:r>
            <a:br>
              <a:rPr lang="en-ID"/>
            </a:br>
            <a:r>
              <a:rPr lang="en-ID"/>
              <a:t>Hapus terlebih dahulu gambar yang ada dan akan muncul placeholder gambar yang baru</a:t>
            </a: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4113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0073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5370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Jika ingin mengganti gambar :</a:t>
            </a:r>
            <a:br>
              <a:rPr lang="en-ID"/>
            </a:br>
            <a:r>
              <a:rPr lang="en-ID"/>
              <a:t>Hapus terlebih dahulu gambar yang ada dan akan muncul placeholder gambar yang baru</a:t>
            </a: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0496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6082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9816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2866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2225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6881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062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880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7644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4901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Jika ingin mengganti gambar :</a:t>
            </a:r>
            <a:br>
              <a:rPr lang="en-ID"/>
            </a:br>
            <a:r>
              <a:rPr lang="en-ID"/>
              <a:t>Hapus terlebih dahulu gambar yang ada dan akan muncul placeholder gambar yang baru</a:t>
            </a: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25393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2032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5698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91100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3283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6235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7000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042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6052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9249578" y="63233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17" name="Google Shape;17;p1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>
            <a:spLocks noGrp="1"/>
          </p:cNvSpPr>
          <p:nvPr>
            <p:ph type="pic" idx="2"/>
          </p:nvPr>
        </p:nvSpPr>
        <p:spPr>
          <a:xfrm>
            <a:off x="533399" y="3768430"/>
            <a:ext cx="11125200" cy="313705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79" name="Google Shape;79;p34"/>
          <p:cNvSpPr>
            <a:spLocks noGrp="1"/>
          </p:cNvSpPr>
          <p:nvPr>
            <p:ph type="media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3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/>
          <p:nvPr/>
        </p:nvSpPr>
        <p:spPr>
          <a:xfrm rot="5400000">
            <a:off x="-2611625" y="2608079"/>
            <a:ext cx="6858003" cy="1641846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72741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0"/>
          <p:cNvSpPr>
            <a:spLocks noGrp="1"/>
          </p:cNvSpPr>
          <p:nvPr>
            <p:ph type="pic" idx="2"/>
          </p:nvPr>
        </p:nvSpPr>
        <p:spPr>
          <a:xfrm>
            <a:off x="533399" y="1524001"/>
            <a:ext cx="4590144" cy="4737641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20"/>
          <p:cNvSpPr/>
          <p:nvPr/>
        </p:nvSpPr>
        <p:spPr>
          <a:xfrm rot="-5400000">
            <a:off x="9014637" y="3180905"/>
            <a:ext cx="6039294" cy="31543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2E3E56"/>
          </a:solidFill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>
            <a:spLocks noGrp="1"/>
          </p:cNvSpPr>
          <p:nvPr>
            <p:ph type="pic" idx="2"/>
          </p:nvPr>
        </p:nvSpPr>
        <p:spPr>
          <a:xfrm>
            <a:off x="0" y="1424763"/>
            <a:ext cx="12192000" cy="2519916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21"/>
          <p:cNvSpPr/>
          <p:nvPr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99D0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>
            <a:spLocks noGrp="1"/>
          </p:cNvSpPr>
          <p:nvPr>
            <p:ph type="pic" idx="2"/>
          </p:nvPr>
        </p:nvSpPr>
        <p:spPr>
          <a:xfrm>
            <a:off x="0" y="1524000"/>
            <a:ext cx="12192000" cy="47244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23"/>
          <p:cNvSpPr/>
          <p:nvPr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2E3E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>
            <a:spLocks noGrp="1"/>
          </p:cNvSpPr>
          <p:nvPr>
            <p:ph type="pic" idx="2"/>
          </p:nvPr>
        </p:nvSpPr>
        <p:spPr>
          <a:xfrm>
            <a:off x="-19134" y="1473200"/>
            <a:ext cx="3981534" cy="49657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24"/>
          <p:cNvSpPr/>
          <p:nvPr/>
        </p:nvSpPr>
        <p:spPr>
          <a:xfrm rot="-5400000">
            <a:off x="9014637" y="3180905"/>
            <a:ext cx="6039294" cy="31543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9D07"/>
          </a:solidFill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solidFill>
          <a:srgbClr val="1E4E79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04552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7" name="Google Shape;37;p26"/>
          <p:cNvSpPr/>
          <p:nvPr/>
        </p:nvSpPr>
        <p:spPr>
          <a:xfrm>
            <a:off x="0" y="4045527"/>
            <a:ext cx="12192000" cy="2812473"/>
          </a:xfrm>
          <a:prstGeom prst="rect">
            <a:avLst/>
          </a:prstGeom>
          <a:solidFill>
            <a:srgbClr val="17274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>
            <a:spLocks noGrp="1"/>
          </p:cNvSpPr>
          <p:nvPr>
            <p:ph type="media" idx="2"/>
          </p:nvPr>
        </p:nvSpPr>
        <p:spPr>
          <a:xfrm>
            <a:off x="956929" y="3870251"/>
            <a:ext cx="10473070" cy="298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1" b="4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"/>
          <p:cNvSpPr/>
          <p:nvPr/>
        </p:nvSpPr>
        <p:spPr>
          <a:xfrm>
            <a:off x="-9237" y="0"/>
            <a:ext cx="12201237" cy="6858000"/>
          </a:xfrm>
          <a:prstGeom prst="rect">
            <a:avLst/>
          </a:prstGeom>
          <a:solidFill>
            <a:srgbClr val="172741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Oleh</a:t>
            </a:r>
            <a:endParaRPr lang="en-US" sz="1800" b="0" i="0" u="none" strike="noStrike" cap="none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Kelompok</a:t>
            </a:r>
            <a:r>
              <a:rPr lang="en-US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 lang="en-US" sz="18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rtl="0" fontAlgn="base">
              <a:lnSpc>
                <a:spcPts val="1651"/>
              </a:lnSpc>
              <a:spcAft>
                <a:spcPts val="800"/>
              </a:spcAft>
            </a:pPr>
            <a:r>
              <a:rPr lang="en-ID" sz="1800" b="0" i="0" err="1">
                <a:solidFill>
                  <a:schemeClr val="bg1"/>
                </a:solidFill>
                <a:effectLst/>
                <a:latin typeface="Aptos"/>
              </a:rPr>
              <a:t>Mochammad</a:t>
            </a:r>
            <a:r>
              <a:rPr lang="en-ID" sz="1800" b="0" i="0">
                <a:solidFill>
                  <a:schemeClr val="bg1"/>
                </a:solidFill>
                <a:effectLst/>
                <a:latin typeface="Aptos"/>
              </a:rPr>
              <a:t> Reyhan </a:t>
            </a:r>
            <a:r>
              <a:rPr lang="en-ID" sz="1800" b="0" i="0" err="1">
                <a:solidFill>
                  <a:schemeClr val="bg1"/>
                </a:solidFill>
                <a:effectLst/>
                <a:latin typeface="Aptos"/>
              </a:rPr>
              <a:t>Mauluddi</a:t>
            </a:r>
            <a:r>
              <a:rPr lang="en-ID" sz="1800" b="0" i="0">
                <a:solidFill>
                  <a:schemeClr val="bg1"/>
                </a:solidFill>
                <a:effectLst/>
                <a:latin typeface="Aptos"/>
              </a:rPr>
              <a:t> - </a:t>
            </a:r>
            <a:r>
              <a:rPr lang="en-ID" sz="1800">
                <a:solidFill>
                  <a:schemeClr val="bg1"/>
                </a:solidFill>
                <a:latin typeface="Aptos"/>
              </a:rPr>
              <a:t>6032222003</a:t>
            </a:r>
            <a:r>
              <a:rPr lang="en-ID" sz="1800" b="0" i="0">
                <a:solidFill>
                  <a:schemeClr val="bg1"/>
                </a:solidFill>
                <a:effectLst/>
                <a:latin typeface="Aptos"/>
              </a:rPr>
              <a:t> </a:t>
            </a:r>
            <a:endParaRPr lang="en-ID" sz="2400" b="0" i="0">
              <a:solidFill>
                <a:schemeClr val="bg1"/>
              </a:solidFill>
              <a:effectLst/>
              <a:latin typeface="Aptos"/>
            </a:endParaRPr>
          </a:p>
          <a:p>
            <a:pPr algn="ctr" rtl="0" fontAlgn="base">
              <a:lnSpc>
                <a:spcPts val="1651"/>
              </a:lnSpc>
              <a:spcAft>
                <a:spcPts val="800"/>
              </a:spcAft>
            </a:pPr>
            <a:r>
              <a:rPr lang="en-ID" sz="1800" b="0" i="0">
                <a:solidFill>
                  <a:schemeClr val="bg1"/>
                </a:solidFill>
                <a:effectLst/>
                <a:latin typeface="Aptos"/>
              </a:rPr>
              <a:t>Okky </a:t>
            </a:r>
            <a:r>
              <a:rPr lang="en-ID" sz="1800" b="0" i="0" err="1">
                <a:solidFill>
                  <a:schemeClr val="bg1"/>
                </a:solidFill>
                <a:effectLst/>
                <a:latin typeface="Aptos"/>
              </a:rPr>
              <a:t>Wicaksono</a:t>
            </a:r>
            <a:r>
              <a:rPr lang="en-ID" sz="1800" b="0" i="0">
                <a:solidFill>
                  <a:schemeClr val="bg1"/>
                </a:solidFill>
                <a:effectLst/>
                <a:latin typeface="Aptos"/>
              </a:rPr>
              <a:t> Adi - 6032222108 </a:t>
            </a:r>
            <a:endParaRPr lang="en-ID" sz="2400" b="0" i="0">
              <a:solidFill>
                <a:schemeClr val="bg1"/>
              </a:solidFill>
              <a:effectLst/>
              <a:latin typeface="Aptos"/>
            </a:endParaRPr>
          </a:p>
          <a:p>
            <a:pPr algn="ctr" rtl="0" fontAlgn="base">
              <a:lnSpc>
                <a:spcPts val="1651"/>
              </a:lnSpc>
              <a:spcAft>
                <a:spcPts val="800"/>
              </a:spcAft>
            </a:pPr>
            <a:r>
              <a:rPr lang="en-ID" sz="1800" b="0" i="0" err="1">
                <a:solidFill>
                  <a:schemeClr val="bg1"/>
                </a:solidFill>
                <a:effectLst/>
                <a:latin typeface="Aptos"/>
              </a:rPr>
              <a:t>Suryo</a:t>
            </a:r>
            <a:r>
              <a:rPr lang="en-ID" sz="1800" b="0" i="0">
                <a:solidFill>
                  <a:schemeClr val="bg1"/>
                </a:solidFill>
                <a:effectLst/>
                <a:latin typeface="Aptos"/>
              </a:rPr>
              <a:t> Utomo - </a:t>
            </a:r>
            <a:r>
              <a:rPr lang="en-ID" sz="1800">
                <a:solidFill>
                  <a:schemeClr val="bg1"/>
                </a:solidFill>
                <a:latin typeface="Aptos"/>
              </a:rPr>
              <a:t>6032222062</a:t>
            </a:r>
            <a:r>
              <a:rPr lang="en-ID" sz="1800" b="0" i="0">
                <a:solidFill>
                  <a:schemeClr val="bg1"/>
                </a:solidFill>
                <a:effectLst/>
                <a:latin typeface="Aptos"/>
              </a:rPr>
              <a:t> </a:t>
            </a:r>
            <a:endParaRPr lang="en-ID" sz="2400" b="0" i="0">
              <a:solidFill>
                <a:schemeClr val="bg1"/>
              </a:solidFill>
              <a:effectLst/>
              <a:latin typeface="Aptos"/>
            </a:endParaRPr>
          </a:p>
          <a:p>
            <a:pPr algn="ctr" rtl="0" fontAlgn="base">
              <a:lnSpc>
                <a:spcPts val="1651"/>
              </a:lnSpc>
              <a:spcAft>
                <a:spcPts val="800"/>
              </a:spcAft>
            </a:pPr>
            <a:r>
              <a:rPr lang="en-ID" sz="1800" b="0" i="0" err="1">
                <a:solidFill>
                  <a:schemeClr val="bg1"/>
                </a:solidFill>
                <a:effectLst/>
                <a:latin typeface="Aptos"/>
              </a:rPr>
              <a:t>Wananda</a:t>
            </a:r>
            <a:r>
              <a:rPr lang="en-ID" sz="1800" b="0" i="0">
                <a:solidFill>
                  <a:schemeClr val="bg1"/>
                </a:solidFill>
                <a:effectLst/>
                <a:latin typeface="Aptos"/>
              </a:rPr>
              <a:t> Muhammad </a:t>
            </a:r>
            <a:r>
              <a:rPr lang="en-ID" sz="1800" b="0" i="0" err="1">
                <a:solidFill>
                  <a:schemeClr val="bg1"/>
                </a:solidFill>
                <a:effectLst/>
                <a:latin typeface="Aptos"/>
              </a:rPr>
              <a:t>Rifki</a:t>
            </a:r>
            <a:r>
              <a:rPr lang="en-ID" sz="1800" b="0" i="0">
                <a:solidFill>
                  <a:schemeClr val="bg1"/>
                </a:solidFill>
                <a:effectLst/>
                <a:latin typeface="Aptos"/>
              </a:rPr>
              <a:t> - </a:t>
            </a:r>
            <a:r>
              <a:rPr lang="en-ID" sz="1800">
                <a:solidFill>
                  <a:schemeClr val="bg1"/>
                </a:solidFill>
                <a:latin typeface="Aptos"/>
              </a:rPr>
              <a:t>6032222010</a:t>
            </a:r>
            <a:endParaRPr lang="en-ID" sz="2400" b="0" i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sz="1800" b="0" i="0" u="none" strike="noStrike" cap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2943537" y="5178636"/>
            <a:ext cx="6697768" cy="72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i="0" u="none" strike="noStrike" cap="none" err="1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Sekolah</a:t>
            </a:r>
            <a:r>
              <a:rPr lang="en-ID" sz="12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200" b="1" i="0" u="none" strike="noStrike" cap="none" err="1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Interdisiplin</a:t>
            </a:r>
            <a:r>
              <a:rPr lang="en-ID" sz="12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200" b="1" i="0" u="none" strike="noStrike" cap="none" err="1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Manajemen</a:t>
            </a:r>
            <a:r>
              <a:rPr lang="en-ID" sz="12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dan </a:t>
            </a:r>
            <a:r>
              <a:rPr lang="en-ID" sz="1200" b="1" i="0" u="none" strike="noStrike" cap="none" err="1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Teknologi</a:t>
            </a:r>
            <a:endParaRPr sz="1200" b="1" i="0" u="none" strike="noStrike" cap="non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b="0" i="0" u="none" strike="noStrike" cap="none" err="1">
                <a:solidFill>
                  <a:srgbClr val="D8D8D8"/>
                </a:solidFill>
                <a:latin typeface="Open Sans"/>
                <a:ea typeface="Open Sans"/>
                <a:cs typeface="Open Sans"/>
                <a:sym typeface="Open Sans"/>
              </a:rPr>
              <a:t>Kampus</a:t>
            </a:r>
            <a:r>
              <a:rPr lang="en-ID" sz="1100" b="0" i="0" u="none" strike="noStrike" cap="none">
                <a:solidFill>
                  <a:srgbClr val="D8D8D8"/>
                </a:solidFill>
                <a:latin typeface="Open Sans"/>
                <a:ea typeface="Open Sans"/>
                <a:cs typeface="Open Sans"/>
                <a:sym typeface="Open Sans"/>
              </a:rPr>
              <a:t> ITS </a:t>
            </a:r>
            <a:r>
              <a:rPr lang="en-ID" sz="1100" b="0" i="0" u="none" strike="noStrike" cap="none" err="1">
                <a:solidFill>
                  <a:srgbClr val="D8D8D8"/>
                </a:solidFill>
                <a:latin typeface="Open Sans"/>
                <a:ea typeface="Open Sans"/>
                <a:cs typeface="Open Sans"/>
                <a:sym typeface="Open Sans"/>
              </a:rPr>
              <a:t>Tjokroaminoto</a:t>
            </a:r>
            <a:r>
              <a:rPr lang="en-ID" sz="1100" b="0" i="0" u="none" strike="noStrike" cap="none">
                <a:solidFill>
                  <a:srgbClr val="D8D8D8"/>
                </a:solidFill>
                <a:latin typeface="Open Sans"/>
                <a:ea typeface="Open Sans"/>
                <a:cs typeface="Open Sans"/>
                <a:sym typeface="Open Sans"/>
              </a:rPr>
              <a:t>  | Jl. </a:t>
            </a:r>
            <a:r>
              <a:rPr lang="en-ID" sz="1100" b="0" i="0" u="none" strike="noStrike" cap="none" err="1">
                <a:solidFill>
                  <a:srgbClr val="D8D8D8"/>
                </a:solidFill>
                <a:latin typeface="Open Sans"/>
                <a:ea typeface="Open Sans"/>
                <a:cs typeface="Open Sans"/>
                <a:sym typeface="Open Sans"/>
              </a:rPr>
              <a:t>Cokroaminoto</a:t>
            </a:r>
            <a:r>
              <a:rPr lang="en-ID" sz="1100" b="0" i="0" u="none" strike="noStrike" cap="none">
                <a:solidFill>
                  <a:srgbClr val="D8D8D8"/>
                </a:solidFill>
                <a:latin typeface="Open Sans"/>
                <a:ea typeface="Open Sans"/>
                <a:cs typeface="Open Sans"/>
                <a:sym typeface="Open Sans"/>
              </a:rPr>
              <a:t> 12A, Surabaya 60264 | Tel: +62315613922, +62315666172 | e-mail: simt@its.ac.id</a:t>
            </a:r>
            <a:endParaRPr sz="1100" b="0" i="0" u="none" strike="noStrike" cap="none">
              <a:solidFill>
                <a:srgbClr val="D8D8D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4" name="Google Shape;114;p1"/>
          <p:cNvGrpSpPr/>
          <p:nvPr/>
        </p:nvGrpSpPr>
        <p:grpSpPr>
          <a:xfrm>
            <a:off x="6105559" y="6000361"/>
            <a:ext cx="373725" cy="290509"/>
            <a:chOff x="5860388" y="6461986"/>
            <a:chExt cx="373725" cy="290509"/>
          </a:xfrm>
        </p:grpSpPr>
        <p:sp>
          <p:nvSpPr>
            <p:cNvPr id="115" name="Google Shape;115;p1"/>
            <p:cNvSpPr/>
            <p:nvPr/>
          </p:nvSpPr>
          <p:spPr>
            <a:xfrm rot="5400000">
              <a:off x="5954748" y="6473130"/>
              <a:ext cx="185004" cy="373725"/>
            </a:xfrm>
            <a:prstGeom prst="chevron">
              <a:avLst>
                <a:gd name="adj" fmla="val 72243"/>
              </a:avLst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 rot="5400000">
              <a:off x="5954748" y="6367625"/>
              <a:ext cx="185004" cy="373725"/>
            </a:xfrm>
            <a:prstGeom prst="chevron">
              <a:avLst>
                <a:gd name="adj" fmla="val 72243"/>
              </a:avLst>
            </a:prstGeom>
            <a:solidFill>
              <a:schemeClr val="lt1">
                <a:alpha val="85882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7" name="Google Shape;117;p1"/>
          <p:cNvPicPr preferRelativeResize="0"/>
          <p:nvPr/>
        </p:nvPicPr>
        <p:blipFill rotWithShape="1">
          <a:blip r:embed="rId4">
            <a:alphaModFix/>
          </a:blip>
          <a:srcRect r="26972"/>
          <a:stretch/>
        </p:blipFill>
        <p:spPr>
          <a:xfrm>
            <a:off x="4341624" y="259545"/>
            <a:ext cx="3499513" cy="80377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 txBox="1"/>
          <p:nvPr/>
        </p:nvSpPr>
        <p:spPr>
          <a:xfrm flipH="1">
            <a:off x="1776588" y="1138134"/>
            <a:ext cx="8460165" cy="188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>
              <a:lnSpc>
                <a:spcPct val="90000"/>
              </a:lnSpc>
              <a:buClr>
                <a:srgbClr val="F99D07"/>
              </a:buClr>
              <a:buSzPts val="3600"/>
            </a:pPr>
            <a:r>
              <a:rPr lang="en-ID" sz="3400" b="1" err="1">
                <a:solidFill>
                  <a:srgbClr val="F99D0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Memaksimalkan</a:t>
            </a:r>
            <a:r>
              <a:rPr lang="en-ID" sz="3400" b="1" i="0" u="none" strike="noStrike" cap="none">
                <a:solidFill>
                  <a:srgbClr val="F99D0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ID" sz="3400" b="1">
                <a:solidFill>
                  <a:srgbClr val="F99D0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Skor Rating</a:t>
            </a:r>
            <a:r>
              <a:rPr lang="en-ID" sz="3400" b="1" i="0" u="none" strike="noStrike" cap="none">
                <a:solidFill>
                  <a:srgbClr val="F99D0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TripAdvisor </a:t>
            </a:r>
            <a:r>
              <a:rPr lang="en-ID" sz="3400" b="1" i="0" u="none" strike="noStrike" cap="none" err="1">
                <a:solidFill>
                  <a:srgbClr val="F99D0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dengan</a:t>
            </a:r>
            <a:r>
              <a:rPr lang="en-ID" sz="3400" b="1" i="0" u="none" strike="noStrike" cap="none">
                <a:solidFill>
                  <a:srgbClr val="F99D0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ID" sz="3400" b="1" i="0" u="none" strike="noStrike" cap="none" err="1">
                <a:solidFill>
                  <a:srgbClr val="F99D0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Analitik</a:t>
            </a:r>
            <a:r>
              <a:rPr lang="en-ID" sz="3400" b="1" i="0" u="none" strike="noStrike" cap="none">
                <a:solidFill>
                  <a:srgbClr val="F99D0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ID" sz="3400" b="1" i="0" u="none" strike="noStrike" cap="none" err="1">
                <a:solidFill>
                  <a:srgbClr val="F99D0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Preskriptif</a:t>
            </a:r>
            <a:r>
              <a:rPr lang="en-ID" sz="3400" b="1" i="0" u="none" strike="noStrike" cap="none">
                <a:solidFill>
                  <a:srgbClr val="F99D0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 </a:t>
            </a:r>
            <a:r>
              <a:rPr lang="en-ID" sz="3400" b="1" i="0" u="none" strike="noStrike" cap="none" err="1">
                <a:solidFill>
                  <a:srgbClr val="F99D0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Mendorong</a:t>
            </a:r>
            <a:r>
              <a:rPr lang="en-ID" sz="3400" b="1" i="0" u="none" strike="noStrike" cap="none">
                <a:solidFill>
                  <a:srgbClr val="F99D0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ID" sz="3400" b="1" i="0" u="none" strike="noStrike" cap="none" err="1">
                <a:solidFill>
                  <a:srgbClr val="F99D0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Keunggulan</a:t>
            </a:r>
            <a:r>
              <a:rPr lang="en-ID" sz="3400" b="1" i="0" u="none" strike="noStrike" cap="none">
                <a:solidFill>
                  <a:srgbClr val="F99D0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ID" sz="3400" b="1" i="0" u="none" strike="noStrike" cap="none" err="1">
                <a:solidFill>
                  <a:srgbClr val="F99D0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Pelayanan</a:t>
            </a:r>
            <a:r>
              <a:rPr lang="en-ID" sz="3400" b="1" i="0" u="none" strike="noStrike" cap="none">
                <a:solidFill>
                  <a:srgbClr val="F99D0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Hotel</a:t>
            </a:r>
            <a:endParaRPr sz="3400" b="1" i="0" u="none" strike="noStrike" cap="none">
              <a:solidFill>
                <a:srgbClr val="F99D0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19" name="Google Shape;119;p1"/>
          <p:cNvCxnSpPr/>
          <p:nvPr/>
        </p:nvCxnSpPr>
        <p:spPr>
          <a:xfrm>
            <a:off x="11800114" y="4733022"/>
            <a:ext cx="391886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3"/>
          <p:cNvGrpSpPr/>
          <p:nvPr/>
        </p:nvGrpSpPr>
        <p:grpSpPr>
          <a:xfrm>
            <a:off x="379220" y="213270"/>
            <a:ext cx="4398520" cy="1107996"/>
            <a:chOff x="379220" y="213270"/>
            <a:chExt cx="4398520" cy="1107996"/>
          </a:xfrm>
        </p:grpSpPr>
        <p:sp>
          <p:nvSpPr>
            <p:cNvPr id="175" name="Google Shape;175;p3"/>
            <p:cNvSpPr/>
            <p:nvPr/>
          </p:nvSpPr>
          <p:spPr>
            <a:xfrm>
              <a:off x="1282641" y="213270"/>
              <a:ext cx="3495099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r>
                <a:rPr lang="en-ID" sz="24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Justification For Analytics</a:t>
              </a:r>
              <a:endParaRPr lang="en-ID" sz="2400"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lang="en-ID" sz="2400">
                <a:solidFill>
                  <a:srgbClr val="2E3E56"/>
                </a:solidFill>
                <a:latin typeface="Montserrat ExtraBold"/>
                <a:ea typeface="Montserrat ExtraBold"/>
                <a:cs typeface="Montserrat ExtraBold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 flipH="1">
              <a:off x="379220" y="430460"/>
              <a:ext cx="684887" cy="684887"/>
            </a:xfrm>
            <a:custGeom>
              <a:avLst/>
              <a:gdLst/>
              <a:ahLst/>
              <a:cxnLst/>
              <a:rect l="l" t="t" r="r" b="b"/>
              <a:pathLst>
                <a:path w="684887" h="684887" extrusionOk="0">
                  <a:moveTo>
                    <a:pt x="518199" y="0"/>
                  </a:moveTo>
                  <a:lnTo>
                    <a:pt x="166688" y="0"/>
                  </a:lnTo>
                  <a:cubicBezTo>
                    <a:pt x="74629" y="0"/>
                    <a:pt x="0" y="74629"/>
                    <a:pt x="0" y="166688"/>
                  </a:cubicBezTo>
                  <a:lnTo>
                    <a:pt x="0" y="518199"/>
                  </a:lnTo>
                  <a:cubicBezTo>
                    <a:pt x="0" y="610258"/>
                    <a:pt x="74629" y="684887"/>
                    <a:pt x="166688" y="684887"/>
                  </a:cubicBezTo>
                  <a:lnTo>
                    <a:pt x="423978" y="684887"/>
                  </a:lnTo>
                  <a:lnTo>
                    <a:pt x="518199" y="684887"/>
                  </a:lnTo>
                  <a:lnTo>
                    <a:pt x="684887" y="684887"/>
                  </a:lnTo>
                  <a:lnTo>
                    <a:pt x="684887" y="518199"/>
                  </a:lnTo>
                  <a:lnTo>
                    <a:pt x="684887" y="423978"/>
                  </a:lnTo>
                  <a:lnTo>
                    <a:pt x="684887" y="166688"/>
                  </a:lnTo>
                  <a:cubicBezTo>
                    <a:pt x="684887" y="74629"/>
                    <a:pt x="610258" y="0"/>
                    <a:pt x="518199" y="0"/>
                  </a:cubicBezTo>
                  <a:close/>
                </a:path>
              </a:pathLst>
            </a:custGeom>
            <a:solidFill>
              <a:srgbClr val="172741"/>
            </a:solidFill>
            <a:ln>
              <a:noFill/>
            </a:ln>
            <a:effectLst>
              <a:outerShdw blurRad="635000" dist="38100" dir="270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 rot="-5400000">
              <a:off x="583365" y="628361"/>
              <a:ext cx="276596" cy="277814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6" y="52"/>
                  </a:moveTo>
                  <a:cubicBezTo>
                    <a:pt x="52" y="75"/>
                    <a:pt x="52" y="75"/>
                    <a:pt x="52" y="75"/>
                  </a:cubicBezTo>
                  <a:cubicBezTo>
                    <a:pt x="51" y="76"/>
                    <a:pt x="50" y="76"/>
                    <a:pt x="48" y="76"/>
                  </a:cubicBezTo>
                  <a:cubicBezTo>
                    <a:pt x="46" y="76"/>
                    <a:pt x="45" y="76"/>
                    <a:pt x="44" y="75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2"/>
                    <a:pt x="19" y="50"/>
                    <a:pt x="19" y="49"/>
                  </a:cubicBezTo>
                  <a:cubicBezTo>
                    <a:pt x="19" y="47"/>
                    <a:pt x="19" y="45"/>
                    <a:pt x="20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1"/>
                    <a:pt x="28" y="41"/>
                    <a:pt x="30" y="43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19"/>
                    <a:pt x="43" y="16"/>
                    <a:pt x="46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3" y="16"/>
                    <a:pt x="56" y="19"/>
                    <a:pt x="56" y="2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8" y="40"/>
                    <a:pt x="72" y="40"/>
                    <a:pt x="75" y="43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7" y="45"/>
                    <a:pt x="77" y="46"/>
                    <a:pt x="77" y="48"/>
                  </a:cubicBezTo>
                  <a:cubicBezTo>
                    <a:pt x="77" y="50"/>
                    <a:pt x="77" y="51"/>
                    <a:pt x="76" y="52"/>
                  </a:cubicBezTo>
                  <a:close/>
                </a:path>
              </a:pathLst>
            </a:custGeom>
            <a:solidFill>
              <a:srgbClr val="F99D0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8" name="Google Shape;178;p3"/>
          <p:cNvPicPr preferRelativeResize="0"/>
          <p:nvPr/>
        </p:nvPicPr>
        <p:blipFill rotWithShape="1">
          <a:blip r:embed="rId3">
            <a:alphaModFix/>
          </a:blip>
          <a:srcRect r="24452"/>
          <a:stretch/>
        </p:blipFill>
        <p:spPr>
          <a:xfrm>
            <a:off x="9122284" y="216842"/>
            <a:ext cx="2670309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75;p3">
            <a:extLst>
              <a:ext uri="{FF2B5EF4-FFF2-40B4-BE49-F238E27FC236}">
                <a16:creationId xmlns:a16="http://schemas.microsoft.com/office/drawing/2014/main" id="{2E8250A3-20AD-5116-10BC-9A7603593335}"/>
              </a:ext>
            </a:extLst>
          </p:cNvPr>
          <p:cNvSpPr/>
          <p:nvPr/>
        </p:nvSpPr>
        <p:spPr>
          <a:xfrm>
            <a:off x="1282641" y="582602"/>
            <a:ext cx="4036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r>
              <a:rPr lang="en-ID" sz="2400">
                <a:solidFill>
                  <a:srgbClr val="2E3E56"/>
                </a:solidFill>
                <a:latin typeface="Montserrat ExtraBold"/>
                <a:sym typeface="Montserrat ExtraBold"/>
              </a:rPr>
              <a:t>Benchmarking</a:t>
            </a:r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A52F84-D2F4-CE3F-6661-BEC588D9CABE}"/>
              </a:ext>
            </a:extLst>
          </p:cNvPr>
          <p:cNvSpPr txBox="1"/>
          <p:nvPr/>
        </p:nvSpPr>
        <p:spPr>
          <a:xfrm>
            <a:off x="336021" y="1528900"/>
            <a:ext cx="11559155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sz="2400" err="1">
                <a:latin typeface="Calibri"/>
                <a:ea typeface="Calibri"/>
                <a:cs typeface="Calibri"/>
              </a:rPr>
              <a:t>Penggunaan</a:t>
            </a:r>
            <a:r>
              <a:rPr lang="en-US" sz="2400">
                <a:latin typeface="Calibri"/>
                <a:ea typeface="Calibri"/>
                <a:cs typeface="Calibri"/>
              </a:rPr>
              <a:t> Model </a:t>
            </a:r>
            <a:r>
              <a:rPr lang="en-US" sz="2400" err="1">
                <a:latin typeface="Calibri"/>
                <a:ea typeface="Calibri"/>
                <a:cs typeface="Calibri"/>
              </a:rPr>
              <a:t>Sederhana</a:t>
            </a:r>
            <a:r>
              <a:rPr lang="en-US" sz="2400">
                <a:latin typeface="Calibri"/>
                <a:ea typeface="Calibri"/>
                <a:cs typeface="Calibri"/>
              </a:rPr>
              <a:t> </a:t>
            </a:r>
            <a:r>
              <a:rPr lang="en-US" sz="2400" err="1">
                <a:latin typeface="Calibri"/>
                <a:ea typeface="Calibri"/>
                <a:cs typeface="Calibri"/>
              </a:rPr>
              <a:t>sebagai</a:t>
            </a:r>
            <a:r>
              <a:rPr lang="en-US" sz="2400">
                <a:latin typeface="Calibri"/>
                <a:ea typeface="Calibri"/>
                <a:cs typeface="Calibri"/>
              </a:rPr>
              <a:t> Baseline </a:t>
            </a:r>
            <a:endParaRPr lang="en-US" sz="2400">
              <a:ea typeface="Calibri"/>
            </a:endParaRPr>
          </a:p>
          <a:p>
            <a:pPr marL="914400" lvl="1" indent="-457200">
              <a:buFont typeface="Courier New,monospace"/>
              <a:buChar char="o"/>
            </a:pPr>
            <a:r>
              <a:rPr lang="en-US" sz="2400">
                <a:latin typeface="Calibri"/>
                <a:ea typeface="Calibri"/>
                <a:cs typeface="Calibri"/>
              </a:rPr>
              <a:t>Tujuan: Solusi </a:t>
            </a:r>
            <a:r>
              <a:rPr lang="en-US" sz="2400" err="1">
                <a:latin typeface="Calibri"/>
                <a:ea typeface="Calibri"/>
                <a:cs typeface="Calibri"/>
              </a:rPr>
              <a:t>awal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sederhana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untuk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dibandingkan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dengan</a:t>
            </a:r>
            <a:r>
              <a:rPr lang="en-US" sz="2400">
                <a:latin typeface="Calibri"/>
                <a:ea typeface="Calibri"/>
                <a:cs typeface="Calibri"/>
              </a:rPr>
              <a:t> model </a:t>
            </a:r>
            <a:r>
              <a:rPr lang="en-US" sz="2400" err="1">
                <a:latin typeface="Calibri"/>
                <a:ea typeface="Calibri"/>
                <a:cs typeface="Calibri"/>
              </a:rPr>
              <a:t>kompleks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seperti</a:t>
            </a:r>
            <a:r>
              <a:rPr lang="en-US" sz="2400">
                <a:latin typeface="Calibri"/>
                <a:ea typeface="Calibri"/>
                <a:cs typeface="Calibri"/>
              </a:rPr>
              <a:t> Random Forest.</a:t>
            </a:r>
          </a:p>
          <a:p>
            <a:pPr marL="914400" lvl="1" indent="-457200">
              <a:buFont typeface="Courier New,monospace"/>
              <a:buChar char="o"/>
            </a:pPr>
            <a:r>
              <a:rPr lang="en-US" sz="2400" err="1">
                <a:latin typeface="Calibri"/>
                <a:ea typeface="Calibri"/>
                <a:cs typeface="Calibri"/>
              </a:rPr>
              <a:t>Pendekatan</a:t>
            </a:r>
            <a:r>
              <a:rPr lang="en-US" sz="2400">
                <a:latin typeface="Calibri"/>
                <a:ea typeface="Calibri"/>
                <a:cs typeface="Calibri"/>
              </a:rPr>
              <a:t>:</a:t>
            </a:r>
          </a:p>
          <a:p>
            <a:pPr marL="1371600" lvl="2" indent="-457200">
              <a:buFont typeface="Wingdings,Sans-Serif"/>
              <a:buChar char="§"/>
            </a:pPr>
            <a:r>
              <a:rPr lang="en-US" sz="2400">
                <a:latin typeface="Calibri"/>
                <a:ea typeface="Calibri"/>
                <a:cs typeface="Calibri"/>
              </a:rPr>
              <a:t>Model </a:t>
            </a:r>
            <a:r>
              <a:rPr lang="en-US" sz="2400" err="1">
                <a:latin typeface="Calibri"/>
                <a:ea typeface="Calibri"/>
                <a:cs typeface="Calibri"/>
              </a:rPr>
              <a:t>Regresi</a:t>
            </a:r>
            <a:r>
              <a:rPr lang="en-US" sz="2400">
                <a:latin typeface="Calibri"/>
                <a:ea typeface="Calibri"/>
                <a:cs typeface="Calibri"/>
              </a:rPr>
              <a:t> Linear </a:t>
            </a:r>
            <a:r>
              <a:rPr lang="en-US" sz="2400" err="1">
                <a:latin typeface="Calibri"/>
                <a:ea typeface="Calibri"/>
                <a:cs typeface="Calibri"/>
              </a:rPr>
              <a:t>Sederhana</a:t>
            </a:r>
            <a:r>
              <a:rPr lang="en-US" sz="2400">
                <a:latin typeface="Calibri"/>
                <a:ea typeface="Calibri"/>
                <a:cs typeface="Calibri"/>
              </a:rPr>
              <a:t> (Mean Absolute Error &amp; R-Squared)</a:t>
            </a:r>
          </a:p>
          <a:p>
            <a:pPr marL="914400" lvl="2"/>
            <a:endParaRPr lang="en-US" sz="2400">
              <a:latin typeface="Calibri"/>
              <a:ea typeface="Calibri"/>
              <a:cs typeface="Calibri"/>
            </a:endParaRPr>
          </a:p>
          <a:p>
            <a:pPr marL="1371600" lvl="2" indent="-457200">
              <a:buFont typeface="Wingdings,Sans-Serif"/>
              <a:buChar char="§"/>
            </a:pPr>
            <a:endParaRPr lang="en-US" sz="2400">
              <a:latin typeface="Calibri"/>
              <a:ea typeface="Calibri"/>
              <a:cs typeface="Calibri"/>
            </a:endParaRPr>
          </a:p>
          <a:p>
            <a:pPr marL="1371600" lvl="2" indent="-457200">
              <a:buFont typeface="Wingdings,Sans-Serif"/>
              <a:buChar char="§"/>
            </a:pPr>
            <a:r>
              <a:rPr lang="en-US" sz="2400">
                <a:latin typeface="Calibri"/>
                <a:ea typeface="Calibri"/>
                <a:cs typeface="Calibri"/>
              </a:rPr>
              <a:t>Rata-Rata Skor </a:t>
            </a:r>
            <a:r>
              <a:rPr lang="en-US" sz="2400" err="1">
                <a:latin typeface="Calibri"/>
                <a:ea typeface="Calibri"/>
                <a:cs typeface="Calibri"/>
              </a:rPr>
              <a:t>sebagai</a:t>
            </a:r>
            <a:r>
              <a:rPr lang="en-US" sz="2400">
                <a:latin typeface="Calibri"/>
                <a:ea typeface="Calibri"/>
                <a:cs typeface="Calibri"/>
              </a:rPr>
              <a:t> Baseline (Mean Absolute Error &amp; Root Mean Squared Error)</a:t>
            </a:r>
            <a:endParaRPr lang="en-US"/>
          </a:p>
          <a:p>
            <a:pPr marL="1371600" lvl="2" indent="-457200">
              <a:buFont typeface="Wingdings,Sans-Serif"/>
              <a:buChar char="§"/>
            </a:pPr>
            <a:endParaRPr lang="en-US" sz="2400">
              <a:latin typeface="Calibri"/>
              <a:ea typeface="Calibri"/>
              <a:cs typeface="Calibri"/>
            </a:endParaRPr>
          </a:p>
          <a:p>
            <a:pPr marL="1371600" lvl="2" indent="-457200">
              <a:buFont typeface="Wingdings,Sans-Serif"/>
              <a:buChar char="§"/>
            </a:pPr>
            <a:endParaRPr lang="en-US" sz="2400">
              <a:latin typeface="Calibri"/>
              <a:ea typeface="Calibri"/>
              <a:cs typeface="Calibri"/>
            </a:endParaRPr>
          </a:p>
          <a:p>
            <a:pPr marL="1371600" lvl="2" indent="-457200">
              <a:buFont typeface="Wingdings,Sans-Serif"/>
              <a:buChar char="§"/>
            </a:pPr>
            <a:r>
              <a:rPr lang="en-US" sz="2400">
                <a:latin typeface="Calibri"/>
                <a:ea typeface="Calibri"/>
                <a:cs typeface="Calibri"/>
              </a:rPr>
              <a:t>Model Dummy </a:t>
            </a:r>
            <a:r>
              <a:rPr lang="en-US" sz="2400" err="1">
                <a:latin typeface="Calibri"/>
                <a:ea typeface="Calibri"/>
                <a:cs typeface="Calibri"/>
              </a:rPr>
              <a:t>atau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Heuristik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Sederhana</a:t>
            </a:r>
            <a:r>
              <a:rPr lang="en-US" sz="2400">
                <a:latin typeface="Calibri"/>
                <a:ea typeface="Calibri"/>
                <a:cs typeface="Calibri"/>
              </a:rPr>
              <a:t> (</a:t>
            </a:r>
            <a:r>
              <a:rPr lang="en-US" sz="2400" err="1">
                <a:latin typeface="Calibri"/>
                <a:ea typeface="Calibri"/>
                <a:cs typeface="Calibri"/>
              </a:rPr>
              <a:t>menggunakan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fitur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penting</a:t>
            </a:r>
            <a:r>
              <a:rPr lang="en-US" sz="2400">
                <a:latin typeface="Calibri"/>
                <a:ea typeface="Calibri"/>
                <a:cs typeface="Calibri"/>
              </a:rPr>
              <a:t>)</a:t>
            </a:r>
          </a:p>
          <a:p>
            <a:pPr marL="1371600" lvl="2" indent="-457200">
              <a:buFont typeface="Wingdings,Sans-Serif"/>
              <a:buChar char="§"/>
            </a:pPr>
            <a:endParaRPr lang="en-US" sz="2400">
              <a:latin typeface="Calibri"/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endParaRPr lang="en-US" sz="2400">
              <a:latin typeface="Calibri"/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endParaRPr lang="en-US" sz="2400">
              <a:latin typeface="Calibri"/>
              <a:ea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3846AA-EDB4-FAC4-EFE7-D030663A5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296" y="3704104"/>
            <a:ext cx="5467350" cy="323850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0AC791E-A08D-EE2A-B5E4-F1F4E48E2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2643" y="4588528"/>
            <a:ext cx="4171950" cy="885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F1C51D-FD5F-F9E7-8AA3-8C280DB46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5225" y="6171359"/>
            <a:ext cx="38957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76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3"/>
          <p:cNvGrpSpPr/>
          <p:nvPr/>
        </p:nvGrpSpPr>
        <p:grpSpPr>
          <a:xfrm>
            <a:off x="379220" y="213270"/>
            <a:ext cx="4398520" cy="1107996"/>
            <a:chOff x="379220" y="213270"/>
            <a:chExt cx="4398520" cy="1107996"/>
          </a:xfrm>
        </p:grpSpPr>
        <p:sp>
          <p:nvSpPr>
            <p:cNvPr id="175" name="Google Shape;175;p3"/>
            <p:cNvSpPr/>
            <p:nvPr/>
          </p:nvSpPr>
          <p:spPr>
            <a:xfrm>
              <a:off x="1282641" y="213270"/>
              <a:ext cx="3495099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r>
                <a:rPr lang="en-ID" sz="24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Justification For Analytics</a:t>
              </a:r>
              <a:endParaRPr lang="en-ID" sz="2400"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lang="en-ID" sz="2400">
                <a:solidFill>
                  <a:srgbClr val="2E3E56"/>
                </a:solidFill>
                <a:latin typeface="Montserrat ExtraBold"/>
                <a:ea typeface="Montserrat ExtraBold"/>
                <a:cs typeface="Montserrat ExtraBold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 flipH="1">
              <a:off x="379220" y="430460"/>
              <a:ext cx="684887" cy="684887"/>
            </a:xfrm>
            <a:custGeom>
              <a:avLst/>
              <a:gdLst/>
              <a:ahLst/>
              <a:cxnLst/>
              <a:rect l="l" t="t" r="r" b="b"/>
              <a:pathLst>
                <a:path w="684887" h="684887" extrusionOk="0">
                  <a:moveTo>
                    <a:pt x="518199" y="0"/>
                  </a:moveTo>
                  <a:lnTo>
                    <a:pt x="166688" y="0"/>
                  </a:lnTo>
                  <a:cubicBezTo>
                    <a:pt x="74629" y="0"/>
                    <a:pt x="0" y="74629"/>
                    <a:pt x="0" y="166688"/>
                  </a:cubicBezTo>
                  <a:lnTo>
                    <a:pt x="0" y="518199"/>
                  </a:lnTo>
                  <a:cubicBezTo>
                    <a:pt x="0" y="610258"/>
                    <a:pt x="74629" y="684887"/>
                    <a:pt x="166688" y="684887"/>
                  </a:cubicBezTo>
                  <a:lnTo>
                    <a:pt x="423978" y="684887"/>
                  </a:lnTo>
                  <a:lnTo>
                    <a:pt x="518199" y="684887"/>
                  </a:lnTo>
                  <a:lnTo>
                    <a:pt x="684887" y="684887"/>
                  </a:lnTo>
                  <a:lnTo>
                    <a:pt x="684887" y="518199"/>
                  </a:lnTo>
                  <a:lnTo>
                    <a:pt x="684887" y="423978"/>
                  </a:lnTo>
                  <a:lnTo>
                    <a:pt x="684887" y="166688"/>
                  </a:lnTo>
                  <a:cubicBezTo>
                    <a:pt x="684887" y="74629"/>
                    <a:pt x="610258" y="0"/>
                    <a:pt x="518199" y="0"/>
                  </a:cubicBezTo>
                  <a:close/>
                </a:path>
              </a:pathLst>
            </a:custGeom>
            <a:solidFill>
              <a:srgbClr val="172741"/>
            </a:solidFill>
            <a:ln>
              <a:noFill/>
            </a:ln>
            <a:effectLst>
              <a:outerShdw blurRad="635000" dist="38100" dir="270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 rot="-5400000">
              <a:off x="583365" y="628361"/>
              <a:ext cx="276596" cy="277814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6" y="52"/>
                  </a:moveTo>
                  <a:cubicBezTo>
                    <a:pt x="52" y="75"/>
                    <a:pt x="52" y="75"/>
                    <a:pt x="52" y="75"/>
                  </a:cubicBezTo>
                  <a:cubicBezTo>
                    <a:pt x="51" y="76"/>
                    <a:pt x="50" y="76"/>
                    <a:pt x="48" y="76"/>
                  </a:cubicBezTo>
                  <a:cubicBezTo>
                    <a:pt x="46" y="76"/>
                    <a:pt x="45" y="76"/>
                    <a:pt x="44" y="75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2"/>
                    <a:pt x="19" y="50"/>
                    <a:pt x="19" y="49"/>
                  </a:cubicBezTo>
                  <a:cubicBezTo>
                    <a:pt x="19" y="47"/>
                    <a:pt x="19" y="45"/>
                    <a:pt x="20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1"/>
                    <a:pt x="28" y="41"/>
                    <a:pt x="30" y="43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19"/>
                    <a:pt x="43" y="16"/>
                    <a:pt x="46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3" y="16"/>
                    <a:pt x="56" y="19"/>
                    <a:pt x="56" y="2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8" y="40"/>
                    <a:pt x="72" y="40"/>
                    <a:pt x="75" y="43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7" y="45"/>
                    <a:pt x="77" y="46"/>
                    <a:pt x="77" y="48"/>
                  </a:cubicBezTo>
                  <a:cubicBezTo>
                    <a:pt x="77" y="50"/>
                    <a:pt x="77" y="51"/>
                    <a:pt x="76" y="52"/>
                  </a:cubicBezTo>
                  <a:close/>
                </a:path>
              </a:pathLst>
            </a:custGeom>
            <a:solidFill>
              <a:srgbClr val="F99D0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8" name="Google Shape;178;p3"/>
          <p:cNvPicPr preferRelativeResize="0"/>
          <p:nvPr/>
        </p:nvPicPr>
        <p:blipFill rotWithShape="1">
          <a:blip r:embed="rId3">
            <a:alphaModFix/>
          </a:blip>
          <a:srcRect r="24452"/>
          <a:stretch/>
        </p:blipFill>
        <p:spPr>
          <a:xfrm>
            <a:off x="9122284" y="216842"/>
            <a:ext cx="2670309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75;p3">
            <a:extLst>
              <a:ext uri="{FF2B5EF4-FFF2-40B4-BE49-F238E27FC236}">
                <a16:creationId xmlns:a16="http://schemas.microsoft.com/office/drawing/2014/main" id="{2E8250A3-20AD-5116-10BC-9A7603593335}"/>
              </a:ext>
            </a:extLst>
          </p:cNvPr>
          <p:cNvSpPr/>
          <p:nvPr/>
        </p:nvSpPr>
        <p:spPr>
          <a:xfrm>
            <a:off x="1282641" y="582602"/>
            <a:ext cx="4036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r>
              <a:rPr lang="en-ID" sz="2400">
                <a:solidFill>
                  <a:srgbClr val="2E3E56"/>
                </a:solidFill>
                <a:latin typeface="Montserrat ExtraBold"/>
                <a:sym typeface="Montserrat ExtraBold"/>
              </a:rPr>
              <a:t>Benchmarking</a:t>
            </a:r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A52F84-D2F4-CE3F-6661-BEC588D9CABE}"/>
              </a:ext>
            </a:extLst>
          </p:cNvPr>
          <p:cNvSpPr txBox="1"/>
          <p:nvPr/>
        </p:nvSpPr>
        <p:spPr>
          <a:xfrm>
            <a:off x="336021" y="1528900"/>
            <a:ext cx="11559155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ea typeface="Calibri"/>
                <a:cs typeface="Calibri"/>
              </a:rPr>
              <a:t>2. </a:t>
            </a:r>
            <a:r>
              <a:rPr lang="en-US" sz="2400" err="1">
                <a:latin typeface="Calibri"/>
                <a:ea typeface="Calibri"/>
                <a:cs typeface="Calibri"/>
              </a:rPr>
              <a:t>Menentukan</a:t>
            </a:r>
            <a:r>
              <a:rPr lang="en-US" sz="2400">
                <a:latin typeface="Calibri"/>
                <a:ea typeface="Calibri"/>
                <a:cs typeface="Calibri"/>
              </a:rPr>
              <a:t> Constraint </a:t>
            </a:r>
            <a:r>
              <a:rPr lang="en-US" sz="2400" err="1">
                <a:latin typeface="Calibri"/>
                <a:ea typeface="Calibri"/>
                <a:cs typeface="Calibri"/>
              </a:rPr>
              <a:t>untuk</a:t>
            </a:r>
            <a:r>
              <a:rPr lang="en-US" sz="2400">
                <a:latin typeface="Calibri"/>
                <a:ea typeface="Calibri"/>
                <a:cs typeface="Calibri"/>
              </a:rPr>
              <a:t> Benchmark</a:t>
            </a:r>
            <a:endParaRPr lang="en-US" sz="2400">
              <a:latin typeface="Calibri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2400" err="1">
                <a:latin typeface="Calibri"/>
                <a:ea typeface="Calibri"/>
                <a:cs typeface="Calibri"/>
              </a:rPr>
              <a:t>Pertimbangkan</a:t>
            </a:r>
            <a:r>
              <a:rPr lang="en-US" sz="2400">
                <a:latin typeface="Calibri"/>
                <a:ea typeface="Calibri"/>
                <a:cs typeface="Calibri"/>
              </a:rPr>
              <a:t> Constraint</a:t>
            </a:r>
          </a:p>
          <a:p>
            <a:pPr marL="1371600" lvl="2" indent="-457200">
              <a:buFont typeface="Wingdings"/>
              <a:buChar char="§"/>
            </a:pPr>
            <a:r>
              <a:rPr lang="en-US" sz="2400">
                <a:latin typeface="Calibri"/>
                <a:ea typeface="Calibri"/>
              </a:rPr>
              <a:t>Capacity/Facility Constraint: </a:t>
            </a:r>
            <a:r>
              <a:rPr lang="en-US" sz="2400" err="1">
                <a:latin typeface="Calibri"/>
                <a:ea typeface="Calibri"/>
              </a:rPr>
              <a:t>Maksimal</a:t>
            </a:r>
            <a:r>
              <a:rPr lang="en-US" sz="2400">
                <a:latin typeface="Calibri"/>
                <a:ea typeface="Calibri"/>
              </a:rPr>
              <a:t> 4 </a:t>
            </a:r>
            <a:r>
              <a:rPr lang="en-US" sz="2400" err="1">
                <a:latin typeface="Calibri"/>
                <a:ea typeface="Calibri"/>
              </a:rPr>
              <a:t>fitur</a:t>
            </a:r>
            <a:r>
              <a:rPr lang="en-US" sz="2400">
                <a:latin typeface="Calibri"/>
                <a:ea typeface="Calibri"/>
              </a:rPr>
              <a:t> </a:t>
            </a:r>
            <a:r>
              <a:rPr lang="en-US" sz="2400" err="1">
                <a:latin typeface="Calibri"/>
                <a:ea typeface="Calibri"/>
              </a:rPr>
              <a:t>aktif</a:t>
            </a:r>
            <a:r>
              <a:rPr lang="en-US" sz="2400">
                <a:latin typeface="Calibri"/>
                <a:ea typeface="Calibri"/>
              </a:rPr>
              <a:t>.</a:t>
            </a:r>
          </a:p>
          <a:p>
            <a:pPr marL="1371600" lvl="2" indent="-457200">
              <a:buFont typeface="Wingdings"/>
              <a:buChar char="§"/>
            </a:pPr>
            <a:r>
              <a:rPr lang="en-US" sz="2400">
                <a:latin typeface="Calibri"/>
                <a:ea typeface="Calibri"/>
              </a:rPr>
              <a:t>Traveler Type Constraint: Fokus pada </a:t>
            </a:r>
            <a:r>
              <a:rPr lang="en-US" sz="2400" err="1">
                <a:latin typeface="Calibri"/>
                <a:ea typeface="Calibri"/>
              </a:rPr>
              <a:t>satu</a:t>
            </a:r>
            <a:r>
              <a:rPr lang="en-US" sz="2400">
                <a:latin typeface="Calibri"/>
                <a:ea typeface="Calibri"/>
              </a:rPr>
              <a:t> </a:t>
            </a:r>
            <a:r>
              <a:rPr lang="en-US" sz="2400" err="1">
                <a:latin typeface="Calibri"/>
                <a:ea typeface="Calibri"/>
              </a:rPr>
              <a:t>jenis</a:t>
            </a:r>
            <a:r>
              <a:rPr lang="en-US" sz="2400">
                <a:latin typeface="Calibri"/>
                <a:ea typeface="Calibri"/>
              </a:rPr>
              <a:t> </a:t>
            </a:r>
            <a:r>
              <a:rPr lang="en-US" sz="2400" err="1">
                <a:latin typeface="Calibri"/>
                <a:ea typeface="Calibri"/>
              </a:rPr>
              <a:t>pengunjung</a:t>
            </a:r>
            <a:r>
              <a:rPr lang="en-US" sz="2400">
                <a:latin typeface="Calibri"/>
                <a:ea typeface="Calibri"/>
              </a:rPr>
              <a:t> (</a:t>
            </a:r>
            <a:r>
              <a:rPr lang="en-US" sz="2400" err="1">
                <a:latin typeface="Calibri"/>
                <a:ea typeface="Calibri"/>
              </a:rPr>
              <a:t>misalnya</a:t>
            </a:r>
            <a:r>
              <a:rPr lang="en-US" sz="2400">
                <a:latin typeface="Calibri"/>
                <a:ea typeface="Calibri"/>
              </a:rPr>
              <a:t> </a:t>
            </a:r>
            <a:r>
              <a:rPr lang="en-US" sz="2400" err="1">
                <a:latin typeface="Calibri"/>
                <a:ea typeface="Calibri"/>
              </a:rPr>
              <a:t>keluarga</a:t>
            </a:r>
            <a:r>
              <a:rPr lang="en-US" sz="2400">
                <a:latin typeface="Calibri"/>
                <a:ea typeface="Calibri"/>
              </a:rPr>
              <a:t>).</a:t>
            </a:r>
            <a:endParaRPr lang="en-US" sz="2400">
              <a:latin typeface="Calibri"/>
            </a:endParaRPr>
          </a:p>
          <a:p>
            <a:pPr marL="914400" lvl="1" indent="-457200">
              <a:buFont typeface="Courier New"/>
              <a:buChar char="o"/>
            </a:pPr>
            <a:endParaRPr lang="en-US" sz="2400">
              <a:latin typeface="Calibri"/>
              <a:ea typeface="Calibri"/>
              <a:cs typeface="Calibri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2400">
                <a:latin typeface="Calibri"/>
                <a:ea typeface="Calibri"/>
                <a:cs typeface="Calibri"/>
              </a:rPr>
              <a:t>Solusi Baseline </a:t>
            </a:r>
            <a:r>
              <a:rPr lang="en-US" sz="2400" err="1">
                <a:latin typeface="Calibri"/>
                <a:ea typeface="Calibri"/>
                <a:cs typeface="Calibri"/>
              </a:rPr>
              <a:t>dengan</a:t>
            </a:r>
            <a:r>
              <a:rPr lang="en-US" sz="2400">
                <a:latin typeface="Calibri"/>
                <a:ea typeface="Calibri"/>
                <a:cs typeface="Calibri"/>
              </a:rPr>
              <a:t> Constraint</a:t>
            </a:r>
          </a:p>
          <a:p>
            <a:pPr marL="1371600" lvl="2" indent="-457200">
              <a:buFont typeface="Wingdings,Sans-Serif"/>
              <a:buChar char="§"/>
            </a:pPr>
            <a:r>
              <a:rPr lang="en-US" sz="2400" err="1">
                <a:latin typeface="Calibri"/>
                <a:ea typeface="Calibri"/>
                <a:cs typeface="Calibri"/>
              </a:rPr>
              <a:t>Aktifkan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fitur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dengan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dampak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tertinggi</a:t>
            </a:r>
            <a:r>
              <a:rPr lang="en-US" sz="2400">
                <a:latin typeface="Calibri"/>
                <a:ea typeface="Calibri"/>
                <a:cs typeface="Calibri"/>
              </a:rPr>
              <a:t>:</a:t>
            </a:r>
          </a:p>
          <a:p>
            <a:pPr marL="1371600" lvl="2" indent="-457200">
              <a:buFont typeface="Wingdings,Sans-Serif"/>
              <a:buChar char="§"/>
            </a:pPr>
            <a:r>
              <a:rPr lang="en-US" sz="2400">
                <a:latin typeface="Calibri"/>
                <a:ea typeface="Calibri"/>
                <a:cs typeface="Calibri"/>
              </a:rPr>
              <a:t>X1  : Pool</a:t>
            </a:r>
          </a:p>
          <a:p>
            <a:pPr marL="1371600" lvl="2" indent="-457200">
              <a:buFont typeface="Wingdings,Sans-Serif"/>
              <a:buChar char="§"/>
            </a:pPr>
            <a:r>
              <a:rPr lang="en-US" sz="2400">
                <a:latin typeface="Calibri"/>
                <a:ea typeface="Calibri"/>
                <a:cs typeface="Calibri"/>
              </a:rPr>
              <a:t>X6  : Free Internet</a:t>
            </a:r>
          </a:p>
          <a:p>
            <a:pPr marL="1371600" lvl="2" indent="-457200">
              <a:buFont typeface="Wingdings,Sans-Serif"/>
              <a:buChar char="§"/>
            </a:pPr>
            <a:r>
              <a:rPr lang="en-US" sz="2400">
                <a:latin typeface="Calibri"/>
                <a:ea typeface="Calibri"/>
                <a:cs typeface="Calibri"/>
              </a:rPr>
              <a:t>X8  : </a:t>
            </a:r>
            <a:r>
              <a:rPr lang="en-US" sz="2400" err="1">
                <a:latin typeface="Calibri"/>
                <a:ea typeface="Calibri"/>
                <a:cs typeface="Calibri"/>
              </a:rPr>
              <a:t>Traveler_type_families</a:t>
            </a:r>
          </a:p>
          <a:p>
            <a:pPr marL="1371600" lvl="2" indent="-457200">
              <a:buFont typeface="Wingdings,Sans-Serif"/>
              <a:buChar char="§"/>
            </a:pPr>
            <a:endParaRPr lang="en-US" sz="2400">
              <a:latin typeface="Calibri"/>
              <a:ea typeface="Calibri"/>
              <a:cs typeface="Calibri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2400" err="1">
                <a:latin typeface="Calibri"/>
                <a:ea typeface="Calibri"/>
              </a:rPr>
              <a:t>Nonaktifkan</a:t>
            </a:r>
            <a:r>
              <a:rPr lang="en-US" sz="2400">
                <a:latin typeface="Calibri"/>
                <a:ea typeface="Calibri"/>
              </a:rPr>
              <a:t> </a:t>
            </a:r>
            <a:r>
              <a:rPr lang="en-US" sz="2400" err="1">
                <a:latin typeface="Calibri"/>
                <a:ea typeface="Calibri"/>
              </a:rPr>
              <a:t>fitur</a:t>
            </a:r>
            <a:r>
              <a:rPr lang="en-US" sz="2400">
                <a:latin typeface="Calibri"/>
                <a:ea typeface="Calibri"/>
              </a:rPr>
              <a:t> </a:t>
            </a:r>
            <a:r>
              <a:rPr lang="en-US" sz="2400" err="1">
                <a:latin typeface="Calibri"/>
                <a:ea typeface="Calibri"/>
              </a:rPr>
              <a:t>lainnya</a:t>
            </a:r>
            <a:r>
              <a:rPr lang="en-US" sz="2400">
                <a:latin typeface="Calibri"/>
                <a:ea typeface="Calibri"/>
              </a:rPr>
              <a:t> </a:t>
            </a:r>
            <a:r>
              <a:rPr lang="en-US" sz="2400" err="1">
                <a:latin typeface="Calibri"/>
                <a:ea typeface="Calibri"/>
              </a:rPr>
              <a:t>untuk</a:t>
            </a:r>
            <a:r>
              <a:rPr lang="en-US" sz="2400">
                <a:latin typeface="Calibri"/>
                <a:ea typeface="Calibri"/>
              </a:rPr>
              <a:t> </a:t>
            </a:r>
            <a:r>
              <a:rPr lang="en-US" sz="2400" err="1">
                <a:latin typeface="Calibri"/>
                <a:ea typeface="Calibri"/>
              </a:rPr>
              <a:t>memenuhi</a:t>
            </a:r>
            <a:r>
              <a:rPr lang="en-US" sz="2400">
                <a:latin typeface="Calibri"/>
                <a:ea typeface="Calibri"/>
              </a:rPr>
              <a:t> </a:t>
            </a:r>
            <a:r>
              <a:rPr lang="en-US" sz="2400" err="1">
                <a:latin typeface="Calibri"/>
                <a:ea typeface="Calibri"/>
              </a:rPr>
              <a:t>batasan</a:t>
            </a:r>
            <a:r>
              <a:rPr lang="en-US" sz="2400">
                <a:latin typeface="Calibri"/>
                <a:ea typeface="Calibri"/>
              </a:rPr>
              <a:t> </a:t>
            </a:r>
            <a:r>
              <a:rPr lang="en-US" sz="2400" err="1">
                <a:latin typeface="Calibri"/>
                <a:ea typeface="Calibri"/>
              </a:rPr>
              <a:t>kapasitas</a:t>
            </a:r>
            <a:r>
              <a:rPr lang="en-US" sz="2400">
                <a:latin typeface="Calibri"/>
                <a:ea typeface="Calibri"/>
              </a:rPr>
              <a:t>.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marL="1371600" lvl="2" indent="-457200">
              <a:buFont typeface="Wingdings"/>
              <a:buChar char="§"/>
            </a:pPr>
            <a:endParaRPr lang="en-US" sz="2400">
              <a:latin typeface="Calibri"/>
              <a:ea typeface="Calibri"/>
            </a:endParaRPr>
          </a:p>
          <a:p>
            <a:pPr marL="914400" lvl="1" indent="-457200">
              <a:buFont typeface="Courier New"/>
              <a:buChar char="o"/>
            </a:pPr>
            <a:endParaRPr lang="en-US" sz="2400">
              <a:latin typeface="Calibri"/>
              <a:ea typeface="Calibri"/>
              <a:cs typeface="Calibri"/>
            </a:endParaRPr>
          </a:p>
          <a:p>
            <a:pPr marL="914400" lvl="1" indent="-457200">
              <a:buFont typeface="Courier New"/>
              <a:buChar char="o"/>
            </a:pPr>
            <a:endParaRPr lang="en-US" sz="2400">
              <a:latin typeface="Calibri"/>
              <a:ea typeface="Calibri"/>
              <a:cs typeface="Calibri"/>
            </a:endParaRPr>
          </a:p>
          <a:p>
            <a:pPr marL="914400" lvl="1" indent="-457200">
              <a:buFont typeface="Courier New"/>
              <a:buChar char="o"/>
            </a:pPr>
            <a:endParaRPr lang="en-US" sz="24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435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3"/>
          <p:cNvGrpSpPr/>
          <p:nvPr/>
        </p:nvGrpSpPr>
        <p:grpSpPr>
          <a:xfrm>
            <a:off x="379220" y="213270"/>
            <a:ext cx="4398520" cy="1107996"/>
            <a:chOff x="379220" y="213270"/>
            <a:chExt cx="4398520" cy="1107996"/>
          </a:xfrm>
        </p:grpSpPr>
        <p:sp>
          <p:nvSpPr>
            <p:cNvPr id="175" name="Google Shape;175;p3"/>
            <p:cNvSpPr/>
            <p:nvPr/>
          </p:nvSpPr>
          <p:spPr>
            <a:xfrm>
              <a:off x="1282641" y="213270"/>
              <a:ext cx="3495099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r>
                <a:rPr lang="en-ID" sz="24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Justification For Analytics</a:t>
              </a:r>
              <a:endParaRPr lang="en-ID" sz="2400"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lang="en-ID" sz="2400">
                <a:solidFill>
                  <a:srgbClr val="2E3E56"/>
                </a:solidFill>
                <a:latin typeface="Montserrat ExtraBold"/>
                <a:ea typeface="Montserrat ExtraBold"/>
                <a:cs typeface="Montserrat ExtraBold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 flipH="1">
              <a:off x="379220" y="430460"/>
              <a:ext cx="684887" cy="684887"/>
            </a:xfrm>
            <a:custGeom>
              <a:avLst/>
              <a:gdLst/>
              <a:ahLst/>
              <a:cxnLst/>
              <a:rect l="l" t="t" r="r" b="b"/>
              <a:pathLst>
                <a:path w="684887" h="684887" extrusionOk="0">
                  <a:moveTo>
                    <a:pt x="518199" y="0"/>
                  </a:moveTo>
                  <a:lnTo>
                    <a:pt x="166688" y="0"/>
                  </a:lnTo>
                  <a:cubicBezTo>
                    <a:pt x="74629" y="0"/>
                    <a:pt x="0" y="74629"/>
                    <a:pt x="0" y="166688"/>
                  </a:cubicBezTo>
                  <a:lnTo>
                    <a:pt x="0" y="518199"/>
                  </a:lnTo>
                  <a:cubicBezTo>
                    <a:pt x="0" y="610258"/>
                    <a:pt x="74629" y="684887"/>
                    <a:pt x="166688" y="684887"/>
                  </a:cubicBezTo>
                  <a:lnTo>
                    <a:pt x="423978" y="684887"/>
                  </a:lnTo>
                  <a:lnTo>
                    <a:pt x="518199" y="684887"/>
                  </a:lnTo>
                  <a:lnTo>
                    <a:pt x="684887" y="684887"/>
                  </a:lnTo>
                  <a:lnTo>
                    <a:pt x="684887" y="518199"/>
                  </a:lnTo>
                  <a:lnTo>
                    <a:pt x="684887" y="423978"/>
                  </a:lnTo>
                  <a:lnTo>
                    <a:pt x="684887" y="166688"/>
                  </a:lnTo>
                  <a:cubicBezTo>
                    <a:pt x="684887" y="74629"/>
                    <a:pt x="610258" y="0"/>
                    <a:pt x="518199" y="0"/>
                  </a:cubicBezTo>
                  <a:close/>
                </a:path>
              </a:pathLst>
            </a:custGeom>
            <a:solidFill>
              <a:srgbClr val="172741"/>
            </a:solidFill>
            <a:ln>
              <a:noFill/>
            </a:ln>
            <a:effectLst>
              <a:outerShdw blurRad="635000" dist="38100" dir="270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 rot="-5400000">
              <a:off x="583365" y="628361"/>
              <a:ext cx="276596" cy="277814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6" y="52"/>
                  </a:moveTo>
                  <a:cubicBezTo>
                    <a:pt x="52" y="75"/>
                    <a:pt x="52" y="75"/>
                    <a:pt x="52" y="75"/>
                  </a:cubicBezTo>
                  <a:cubicBezTo>
                    <a:pt x="51" y="76"/>
                    <a:pt x="50" y="76"/>
                    <a:pt x="48" y="76"/>
                  </a:cubicBezTo>
                  <a:cubicBezTo>
                    <a:pt x="46" y="76"/>
                    <a:pt x="45" y="76"/>
                    <a:pt x="44" y="75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2"/>
                    <a:pt x="19" y="50"/>
                    <a:pt x="19" y="49"/>
                  </a:cubicBezTo>
                  <a:cubicBezTo>
                    <a:pt x="19" y="47"/>
                    <a:pt x="19" y="45"/>
                    <a:pt x="20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1"/>
                    <a:pt x="28" y="41"/>
                    <a:pt x="30" y="43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19"/>
                    <a:pt x="43" y="16"/>
                    <a:pt x="46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3" y="16"/>
                    <a:pt x="56" y="19"/>
                    <a:pt x="56" y="2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8" y="40"/>
                    <a:pt x="72" y="40"/>
                    <a:pt x="75" y="43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7" y="45"/>
                    <a:pt x="77" y="46"/>
                    <a:pt x="77" y="48"/>
                  </a:cubicBezTo>
                  <a:cubicBezTo>
                    <a:pt x="77" y="50"/>
                    <a:pt x="77" y="51"/>
                    <a:pt x="76" y="52"/>
                  </a:cubicBezTo>
                  <a:close/>
                </a:path>
              </a:pathLst>
            </a:custGeom>
            <a:solidFill>
              <a:srgbClr val="F99D0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8" name="Google Shape;178;p3"/>
          <p:cNvPicPr preferRelativeResize="0"/>
          <p:nvPr/>
        </p:nvPicPr>
        <p:blipFill rotWithShape="1">
          <a:blip r:embed="rId3">
            <a:alphaModFix/>
          </a:blip>
          <a:srcRect r="24452"/>
          <a:stretch/>
        </p:blipFill>
        <p:spPr>
          <a:xfrm>
            <a:off x="9122284" y="216842"/>
            <a:ext cx="2670309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75;p3">
            <a:extLst>
              <a:ext uri="{FF2B5EF4-FFF2-40B4-BE49-F238E27FC236}">
                <a16:creationId xmlns:a16="http://schemas.microsoft.com/office/drawing/2014/main" id="{2E8250A3-20AD-5116-10BC-9A7603593335}"/>
              </a:ext>
            </a:extLst>
          </p:cNvPr>
          <p:cNvSpPr/>
          <p:nvPr/>
        </p:nvSpPr>
        <p:spPr>
          <a:xfrm>
            <a:off x="1282641" y="582602"/>
            <a:ext cx="4036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r>
              <a:rPr lang="en-ID" sz="2400">
                <a:solidFill>
                  <a:srgbClr val="2E3E56"/>
                </a:solidFill>
                <a:latin typeface="Montserrat ExtraBold"/>
                <a:sym typeface="Montserrat ExtraBold"/>
              </a:rPr>
              <a:t>Benchmarking</a:t>
            </a:r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A52F84-D2F4-CE3F-6661-BEC588D9CABE}"/>
              </a:ext>
            </a:extLst>
          </p:cNvPr>
          <p:cNvSpPr txBox="1"/>
          <p:nvPr/>
        </p:nvSpPr>
        <p:spPr>
          <a:xfrm>
            <a:off x="369638" y="1528900"/>
            <a:ext cx="1144709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ea typeface="Calibri"/>
                <a:cs typeface="Calibri"/>
              </a:rPr>
              <a:t>3. </a:t>
            </a:r>
            <a:r>
              <a:rPr lang="en-US" sz="2400" err="1">
                <a:latin typeface="Calibri"/>
                <a:ea typeface="Calibri"/>
                <a:cs typeface="Calibri"/>
              </a:rPr>
              <a:t>Evaluasi</a:t>
            </a:r>
            <a:r>
              <a:rPr lang="en-US" sz="2400">
                <a:latin typeface="Calibri"/>
                <a:ea typeface="Calibri"/>
                <a:cs typeface="Calibri"/>
              </a:rPr>
              <a:t> Benchmarking </a:t>
            </a:r>
            <a:endParaRPr lang="en-US" sz="2400">
              <a:latin typeface="Calibri"/>
              <a:ea typeface="Calibri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2400" err="1">
                <a:latin typeface="Calibri"/>
                <a:ea typeface="Calibri"/>
                <a:cs typeface="Calibri"/>
              </a:rPr>
              <a:t>Membandingkan</a:t>
            </a:r>
            <a:r>
              <a:rPr lang="en-US" sz="2400">
                <a:latin typeface="Calibri"/>
                <a:ea typeface="Calibri"/>
                <a:cs typeface="Calibri"/>
              </a:rPr>
              <a:t> Skor Optimal</a:t>
            </a:r>
          </a:p>
          <a:p>
            <a:pPr marL="1371600" lvl="2" indent="-457200">
              <a:buFont typeface="Wingdings"/>
              <a:buChar char="§"/>
            </a:pPr>
            <a:r>
              <a:rPr lang="en-US" sz="2400" b="1">
                <a:latin typeface="Calibri"/>
                <a:ea typeface="Calibri"/>
              </a:rPr>
              <a:t>Baseline</a:t>
            </a:r>
            <a:r>
              <a:rPr lang="en-US" sz="2400">
                <a:latin typeface="Calibri"/>
                <a:ea typeface="Calibri"/>
              </a:rPr>
              <a:t>: Skor </a:t>
            </a:r>
            <a:r>
              <a:rPr lang="en-US" sz="2400" err="1">
                <a:latin typeface="Calibri"/>
                <a:ea typeface="Calibri"/>
              </a:rPr>
              <a:t>dari</a:t>
            </a:r>
            <a:r>
              <a:rPr lang="en-US" sz="2400">
                <a:latin typeface="Calibri"/>
                <a:ea typeface="Calibri"/>
              </a:rPr>
              <a:t> </a:t>
            </a:r>
            <a:r>
              <a:rPr lang="en-US" sz="2400" err="1">
                <a:latin typeface="Calibri"/>
                <a:ea typeface="Calibri"/>
              </a:rPr>
              <a:t>solusi</a:t>
            </a:r>
            <a:r>
              <a:rPr lang="en-US" sz="2400">
                <a:latin typeface="Calibri"/>
                <a:ea typeface="Calibri"/>
              </a:rPr>
              <a:t> </a:t>
            </a:r>
            <a:r>
              <a:rPr lang="en-US" sz="2400" err="1">
                <a:latin typeface="Calibri"/>
                <a:ea typeface="Calibri"/>
              </a:rPr>
              <a:t>regresi</a:t>
            </a:r>
            <a:r>
              <a:rPr lang="en-US" sz="2400">
                <a:latin typeface="Calibri"/>
                <a:ea typeface="Calibri"/>
              </a:rPr>
              <a:t> linear </a:t>
            </a:r>
            <a:r>
              <a:rPr lang="en-US" sz="2400" err="1">
                <a:latin typeface="Calibri"/>
                <a:ea typeface="Calibri"/>
              </a:rPr>
              <a:t>atau</a:t>
            </a:r>
            <a:r>
              <a:rPr lang="en-US" sz="2400">
                <a:latin typeface="Calibri"/>
                <a:ea typeface="Calibri"/>
              </a:rPr>
              <a:t> model </a:t>
            </a:r>
            <a:r>
              <a:rPr lang="en-US" sz="2400" err="1">
                <a:latin typeface="Calibri"/>
                <a:ea typeface="Calibri"/>
              </a:rPr>
              <a:t>sederhana</a:t>
            </a:r>
            <a:r>
              <a:rPr lang="en-US" sz="2400">
                <a:latin typeface="Calibri"/>
                <a:ea typeface="Calibri"/>
              </a:rPr>
              <a:t>.</a:t>
            </a:r>
          </a:p>
          <a:p>
            <a:pPr marL="1371600" lvl="2" indent="-457200">
              <a:buFont typeface="Wingdings"/>
              <a:buChar char="§"/>
            </a:pPr>
            <a:r>
              <a:rPr lang="en-US" sz="2400" b="1">
                <a:latin typeface="Calibri"/>
                <a:ea typeface="Calibri"/>
              </a:rPr>
              <a:t>Model yang </a:t>
            </a:r>
            <a:r>
              <a:rPr lang="en-US" sz="2400" b="1" err="1">
                <a:latin typeface="Calibri"/>
                <a:ea typeface="Calibri"/>
              </a:rPr>
              <a:t>Diusulkan</a:t>
            </a:r>
            <a:r>
              <a:rPr lang="en-US" sz="2400">
                <a:latin typeface="Calibri"/>
                <a:ea typeface="Calibri"/>
              </a:rPr>
              <a:t>: Skor optimal </a:t>
            </a:r>
            <a:r>
              <a:rPr lang="en-US" sz="2400" err="1">
                <a:latin typeface="Calibri"/>
                <a:ea typeface="Calibri"/>
              </a:rPr>
              <a:t>dari</a:t>
            </a:r>
            <a:r>
              <a:rPr lang="en-US" sz="2400">
                <a:latin typeface="Calibri"/>
                <a:ea typeface="Calibri"/>
              </a:rPr>
              <a:t> model </a:t>
            </a:r>
            <a:r>
              <a:rPr lang="en-US" sz="2400" err="1">
                <a:latin typeface="Calibri"/>
                <a:ea typeface="Calibri"/>
              </a:rPr>
              <a:t>canggih</a:t>
            </a:r>
            <a:r>
              <a:rPr lang="en-US" sz="2400">
                <a:latin typeface="Calibri"/>
                <a:ea typeface="Calibri"/>
              </a:rPr>
              <a:t> </a:t>
            </a:r>
            <a:r>
              <a:rPr lang="en-US" sz="2400" err="1">
                <a:latin typeface="Calibri"/>
                <a:ea typeface="Calibri"/>
              </a:rPr>
              <a:t>seperti</a:t>
            </a:r>
            <a:r>
              <a:rPr lang="en-US" sz="2400">
                <a:latin typeface="Calibri"/>
                <a:ea typeface="Calibri"/>
              </a:rPr>
              <a:t> Random Forest.</a:t>
            </a:r>
            <a:endParaRPr lang="en-US" sz="2400">
              <a:latin typeface="Calibri"/>
            </a:endParaRPr>
          </a:p>
          <a:p>
            <a:pPr marL="914400" lvl="1" indent="-457200">
              <a:buFont typeface="Courier New"/>
              <a:buChar char="o"/>
            </a:pPr>
            <a:endParaRPr lang="en-US" sz="2400">
              <a:latin typeface="Calibri"/>
              <a:ea typeface="Calibri"/>
              <a:cs typeface="Calibri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2400" err="1">
                <a:latin typeface="Calibri"/>
                <a:ea typeface="Calibri"/>
                <a:cs typeface="Calibri"/>
              </a:rPr>
              <a:t>Metrik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Evaluasi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marL="1371600" lvl="2" indent="-457200">
              <a:buFont typeface="Wingdings"/>
              <a:buChar char="§"/>
            </a:pPr>
            <a:r>
              <a:rPr lang="en-US" sz="2400" b="1">
                <a:latin typeface="Calibri"/>
                <a:ea typeface="Calibri"/>
              </a:rPr>
              <a:t>R-squared (R²)</a:t>
            </a:r>
            <a:r>
              <a:rPr lang="en-US" sz="2400">
                <a:latin typeface="Calibri"/>
                <a:ea typeface="Calibri"/>
              </a:rPr>
              <a:t>: </a:t>
            </a:r>
            <a:r>
              <a:rPr lang="en-US" sz="2400" err="1">
                <a:latin typeface="Calibri"/>
                <a:ea typeface="Calibri"/>
              </a:rPr>
              <a:t>Menilai</a:t>
            </a:r>
            <a:r>
              <a:rPr lang="en-US" sz="2400">
                <a:latin typeface="Calibri"/>
                <a:ea typeface="Calibri"/>
              </a:rPr>
              <a:t> </a:t>
            </a:r>
            <a:r>
              <a:rPr lang="en-US" sz="2400" err="1">
                <a:latin typeface="Calibri"/>
                <a:ea typeface="Calibri"/>
              </a:rPr>
              <a:t>seberapa</a:t>
            </a:r>
            <a:r>
              <a:rPr lang="en-US" sz="2400">
                <a:latin typeface="Calibri"/>
                <a:ea typeface="Calibri"/>
              </a:rPr>
              <a:t> </a:t>
            </a:r>
            <a:r>
              <a:rPr lang="en-US" sz="2400" err="1">
                <a:latin typeface="Calibri"/>
                <a:ea typeface="Calibri"/>
              </a:rPr>
              <a:t>baik</a:t>
            </a:r>
            <a:r>
              <a:rPr lang="en-US" sz="2400">
                <a:latin typeface="Calibri"/>
                <a:ea typeface="Calibri"/>
              </a:rPr>
              <a:t> model </a:t>
            </a:r>
            <a:r>
              <a:rPr lang="en-US" sz="2400" err="1">
                <a:latin typeface="Calibri"/>
                <a:ea typeface="Calibri"/>
              </a:rPr>
              <a:t>menjelaskan</a:t>
            </a:r>
            <a:r>
              <a:rPr lang="en-US" sz="2400">
                <a:latin typeface="Calibri"/>
                <a:ea typeface="Calibri"/>
              </a:rPr>
              <a:t> </a:t>
            </a:r>
            <a:r>
              <a:rPr lang="en-US" sz="2400" err="1">
                <a:latin typeface="Calibri"/>
                <a:ea typeface="Calibri"/>
              </a:rPr>
              <a:t>variasi</a:t>
            </a:r>
            <a:r>
              <a:rPr lang="en-US" sz="2400">
                <a:latin typeface="Calibri"/>
                <a:ea typeface="Calibri"/>
              </a:rPr>
              <a:t> data.</a:t>
            </a:r>
          </a:p>
          <a:p>
            <a:pPr marL="1371600" lvl="2" indent="-457200">
              <a:buFont typeface="Wingdings"/>
              <a:buChar char="§"/>
            </a:pPr>
            <a:r>
              <a:rPr lang="en-US" sz="2400" b="1">
                <a:latin typeface="Calibri"/>
                <a:ea typeface="Calibri"/>
              </a:rPr>
              <a:t>RMSE/MAE</a:t>
            </a:r>
            <a:r>
              <a:rPr lang="en-US" sz="2400">
                <a:latin typeface="Calibri"/>
                <a:ea typeface="Calibri"/>
              </a:rPr>
              <a:t>: </a:t>
            </a:r>
            <a:r>
              <a:rPr lang="en-US" sz="2400" err="1">
                <a:latin typeface="Calibri"/>
                <a:ea typeface="Calibri"/>
              </a:rPr>
              <a:t>Mengukur</a:t>
            </a:r>
            <a:r>
              <a:rPr lang="en-US" sz="2400">
                <a:latin typeface="Calibri"/>
                <a:ea typeface="Calibri"/>
              </a:rPr>
              <a:t> </a:t>
            </a:r>
            <a:r>
              <a:rPr lang="en-US" sz="2400" err="1">
                <a:latin typeface="Calibri"/>
                <a:ea typeface="Calibri"/>
              </a:rPr>
              <a:t>akurasi</a:t>
            </a:r>
            <a:r>
              <a:rPr lang="en-US" sz="2400">
                <a:latin typeface="Calibri"/>
                <a:ea typeface="Calibri"/>
              </a:rPr>
              <a:t> </a:t>
            </a:r>
            <a:r>
              <a:rPr lang="en-US" sz="2400" err="1">
                <a:latin typeface="Calibri"/>
                <a:ea typeface="Calibri"/>
              </a:rPr>
              <a:t>prediksi</a:t>
            </a:r>
            <a:r>
              <a:rPr lang="en-US" sz="2400">
                <a:latin typeface="Calibri"/>
                <a:ea typeface="Calibri"/>
              </a:rPr>
              <a:t> </a:t>
            </a:r>
            <a:r>
              <a:rPr lang="en-US" sz="2400" err="1">
                <a:latin typeface="Calibri"/>
                <a:ea typeface="Calibri"/>
              </a:rPr>
              <a:t>terhadap</a:t>
            </a:r>
            <a:r>
              <a:rPr lang="en-US" sz="2400">
                <a:latin typeface="Calibri"/>
                <a:ea typeface="Calibri"/>
              </a:rPr>
              <a:t> </a:t>
            </a:r>
            <a:r>
              <a:rPr lang="en-US" sz="2400" err="1">
                <a:latin typeface="Calibri"/>
                <a:ea typeface="Calibri"/>
              </a:rPr>
              <a:t>nilai</a:t>
            </a:r>
            <a:r>
              <a:rPr lang="en-US" sz="2400">
                <a:latin typeface="Calibri"/>
                <a:ea typeface="Calibri"/>
              </a:rPr>
              <a:t> </a:t>
            </a:r>
            <a:r>
              <a:rPr lang="en-US" sz="2400" err="1">
                <a:latin typeface="Calibri"/>
                <a:ea typeface="Calibri"/>
              </a:rPr>
              <a:t>aktual</a:t>
            </a:r>
            <a:r>
              <a:rPr lang="en-US" sz="2400">
                <a:latin typeface="Calibri"/>
                <a:ea typeface="Calibri"/>
              </a:rPr>
              <a:t>.</a:t>
            </a:r>
            <a:endParaRPr lang="en-US">
              <a:latin typeface="Calibri"/>
            </a:endParaRPr>
          </a:p>
          <a:p>
            <a:pPr marL="914400" lvl="1" indent="-457200">
              <a:buFont typeface="Courier New"/>
              <a:buChar char="o"/>
            </a:pPr>
            <a:endParaRPr lang="en-US" sz="24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2920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1" b="4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"/>
          <p:cNvSpPr/>
          <p:nvPr/>
        </p:nvSpPr>
        <p:spPr>
          <a:xfrm>
            <a:off x="-9237" y="0"/>
            <a:ext cx="12201237" cy="6858000"/>
          </a:xfrm>
          <a:prstGeom prst="rect">
            <a:avLst/>
          </a:prstGeom>
          <a:solidFill>
            <a:srgbClr val="172741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sz="2400" b="0" i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2943537" y="5178636"/>
            <a:ext cx="6697768" cy="72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i="0" u="none" strike="noStrike" cap="none" err="1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Sekolah</a:t>
            </a:r>
            <a:r>
              <a:rPr lang="en-ID" sz="12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200" b="1" i="0" u="none" strike="noStrike" cap="none" err="1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Interdisiplin</a:t>
            </a:r>
            <a:r>
              <a:rPr lang="en-ID" sz="12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200" b="1" i="0" u="none" strike="noStrike" cap="none" err="1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Manajemen</a:t>
            </a:r>
            <a:r>
              <a:rPr lang="en-ID" sz="12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dan </a:t>
            </a:r>
            <a:r>
              <a:rPr lang="en-ID" sz="1200" b="1" i="0" u="none" strike="noStrike" cap="none" err="1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Teknologi</a:t>
            </a:r>
            <a:endParaRPr sz="1200" b="1" i="0" u="none" strike="noStrike" cap="non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b="0" i="0" u="none" strike="noStrike" cap="none" err="1">
                <a:solidFill>
                  <a:srgbClr val="D8D8D8"/>
                </a:solidFill>
                <a:latin typeface="Open Sans"/>
                <a:ea typeface="Open Sans"/>
                <a:cs typeface="Open Sans"/>
                <a:sym typeface="Open Sans"/>
              </a:rPr>
              <a:t>Kampus</a:t>
            </a:r>
            <a:r>
              <a:rPr lang="en-ID" sz="1100" b="0" i="0" u="none" strike="noStrike" cap="none">
                <a:solidFill>
                  <a:srgbClr val="D8D8D8"/>
                </a:solidFill>
                <a:latin typeface="Open Sans"/>
                <a:ea typeface="Open Sans"/>
                <a:cs typeface="Open Sans"/>
                <a:sym typeface="Open Sans"/>
              </a:rPr>
              <a:t> ITS </a:t>
            </a:r>
            <a:r>
              <a:rPr lang="en-ID" sz="1100" b="0" i="0" u="none" strike="noStrike" cap="none" err="1">
                <a:solidFill>
                  <a:srgbClr val="D8D8D8"/>
                </a:solidFill>
                <a:latin typeface="Open Sans"/>
                <a:ea typeface="Open Sans"/>
                <a:cs typeface="Open Sans"/>
                <a:sym typeface="Open Sans"/>
              </a:rPr>
              <a:t>Tjokroaminoto</a:t>
            </a:r>
            <a:r>
              <a:rPr lang="en-ID" sz="1100" b="0" i="0" u="none" strike="noStrike" cap="none">
                <a:solidFill>
                  <a:srgbClr val="D8D8D8"/>
                </a:solidFill>
                <a:latin typeface="Open Sans"/>
                <a:ea typeface="Open Sans"/>
                <a:cs typeface="Open Sans"/>
                <a:sym typeface="Open Sans"/>
              </a:rPr>
              <a:t>  | Jl. </a:t>
            </a:r>
            <a:r>
              <a:rPr lang="en-ID" sz="1100" b="0" i="0" u="none" strike="noStrike" cap="none" err="1">
                <a:solidFill>
                  <a:srgbClr val="D8D8D8"/>
                </a:solidFill>
                <a:latin typeface="Open Sans"/>
                <a:ea typeface="Open Sans"/>
                <a:cs typeface="Open Sans"/>
                <a:sym typeface="Open Sans"/>
              </a:rPr>
              <a:t>Cokroaminoto</a:t>
            </a:r>
            <a:r>
              <a:rPr lang="en-ID" sz="1100" b="0" i="0" u="none" strike="noStrike" cap="none">
                <a:solidFill>
                  <a:srgbClr val="D8D8D8"/>
                </a:solidFill>
                <a:latin typeface="Open Sans"/>
                <a:ea typeface="Open Sans"/>
                <a:cs typeface="Open Sans"/>
                <a:sym typeface="Open Sans"/>
              </a:rPr>
              <a:t> 12A, Surabaya 60264 | Tel: +62315613922, +62315666172 | e-mail: simt@its.ac.id</a:t>
            </a:r>
            <a:endParaRPr sz="1100" b="0" i="0" u="none" strike="noStrike" cap="none">
              <a:solidFill>
                <a:srgbClr val="D8D8D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4" name="Google Shape;114;p1"/>
          <p:cNvGrpSpPr/>
          <p:nvPr/>
        </p:nvGrpSpPr>
        <p:grpSpPr>
          <a:xfrm>
            <a:off x="6105559" y="6000361"/>
            <a:ext cx="373725" cy="290509"/>
            <a:chOff x="5860388" y="6461986"/>
            <a:chExt cx="373725" cy="290509"/>
          </a:xfrm>
        </p:grpSpPr>
        <p:sp>
          <p:nvSpPr>
            <p:cNvPr id="115" name="Google Shape;115;p1"/>
            <p:cNvSpPr/>
            <p:nvPr/>
          </p:nvSpPr>
          <p:spPr>
            <a:xfrm rot="5400000">
              <a:off x="5954748" y="6473130"/>
              <a:ext cx="185004" cy="373725"/>
            </a:xfrm>
            <a:prstGeom prst="chevron">
              <a:avLst>
                <a:gd name="adj" fmla="val 72243"/>
              </a:avLst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 rot="5400000">
              <a:off x="5954748" y="6367625"/>
              <a:ext cx="185004" cy="373725"/>
            </a:xfrm>
            <a:prstGeom prst="chevron">
              <a:avLst>
                <a:gd name="adj" fmla="val 72243"/>
              </a:avLst>
            </a:prstGeom>
            <a:solidFill>
              <a:schemeClr val="lt1">
                <a:alpha val="85882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7" name="Google Shape;117;p1"/>
          <p:cNvPicPr preferRelativeResize="0"/>
          <p:nvPr/>
        </p:nvPicPr>
        <p:blipFill rotWithShape="1">
          <a:blip r:embed="rId4">
            <a:alphaModFix/>
          </a:blip>
          <a:srcRect r="26972"/>
          <a:stretch/>
        </p:blipFill>
        <p:spPr>
          <a:xfrm>
            <a:off x="4341624" y="259545"/>
            <a:ext cx="3499513" cy="80377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 txBox="1"/>
          <p:nvPr/>
        </p:nvSpPr>
        <p:spPr>
          <a:xfrm flipH="1">
            <a:off x="1862852" y="2692745"/>
            <a:ext cx="8460165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D" sz="3400" b="1">
                <a:solidFill>
                  <a:srgbClr val="F99D07"/>
                </a:solidFill>
                <a:latin typeface="Montserrat ExtraBold"/>
                <a:sym typeface="Montserrat ExtraBold"/>
              </a:rPr>
              <a:t>Hasil dan </a:t>
            </a:r>
            <a:r>
              <a:rPr lang="en-ID" sz="3400" b="1" err="1">
                <a:solidFill>
                  <a:srgbClr val="F99D07"/>
                </a:solidFill>
                <a:latin typeface="Montserrat ExtraBold"/>
                <a:sym typeface="Montserrat ExtraBold"/>
              </a:rPr>
              <a:t>Pembahasan</a:t>
            </a:r>
            <a:endParaRPr lang="en-US" err="1"/>
          </a:p>
        </p:txBody>
      </p:sp>
      <p:cxnSp>
        <p:nvCxnSpPr>
          <p:cNvPr id="119" name="Google Shape;119;p1"/>
          <p:cNvCxnSpPr/>
          <p:nvPr/>
        </p:nvCxnSpPr>
        <p:spPr>
          <a:xfrm>
            <a:off x="11800114" y="4733022"/>
            <a:ext cx="391886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4677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>
            <a:spLocks noGrp="1"/>
          </p:cNvSpPr>
          <p:nvPr>
            <p:ph type="pic" idx="2"/>
          </p:nvPr>
        </p:nvSpPr>
        <p:spPr>
          <a:xfrm>
            <a:off x="0" y="923180"/>
            <a:ext cx="11660038" cy="564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ID" sz="2000" b="1">
              <a:solidFill>
                <a:schemeClr val="tx1"/>
              </a:solidFill>
            </a:endParaRPr>
          </a:p>
          <a:p>
            <a:r>
              <a:rPr lang="en-ID" sz="2000">
                <a:solidFill>
                  <a:schemeClr val="tx1"/>
                </a:solidFill>
              </a:rPr>
              <a:t>Fitur yang </a:t>
            </a:r>
            <a:r>
              <a:rPr lang="en-ID" sz="2000" err="1">
                <a:solidFill>
                  <a:schemeClr val="tx1"/>
                </a:solidFill>
              </a:rPr>
              <a:t>digunakan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mencakup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b="1">
                <a:solidFill>
                  <a:schemeClr val="tx1"/>
                </a:solidFill>
              </a:rPr>
              <a:t>3 </a:t>
            </a:r>
            <a:r>
              <a:rPr lang="en-ID" sz="2000" b="1" err="1">
                <a:solidFill>
                  <a:schemeClr val="tx1"/>
                </a:solidFill>
              </a:rPr>
              <a:t>kategori</a:t>
            </a:r>
            <a:r>
              <a:rPr lang="en-ID" sz="2000">
                <a:solidFill>
                  <a:schemeClr val="tx1"/>
                </a:solidFill>
              </a:rPr>
              <a:t>:</a:t>
            </a:r>
            <a:endParaRPr lang="en-ID" sz="2000" b="1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AutoNum type="arabicPeriod"/>
            </a:pPr>
            <a:endParaRPr lang="en-ID" sz="2000">
              <a:solidFill>
                <a:schemeClr val="tx1"/>
              </a:solidFill>
            </a:endParaRPr>
          </a:p>
          <a:p>
            <a:pPr marL="742950" indent="-457200" algn="l">
              <a:spcAft>
                <a:spcPts val="800"/>
              </a:spcAft>
              <a:buAutoNum type="arabicPeriod"/>
            </a:pPr>
            <a:r>
              <a:rPr lang="en-ID" sz="2000">
                <a:solidFill>
                  <a:schemeClr val="tx1"/>
                </a:solidFill>
              </a:rPr>
              <a:t>Biner = </a:t>
            </a:r>
            <a:r>
              <a:rPr lang="en-ID" sz="2400">
                <a:solidFill>
                  <a:schemeClr val="tx1"/>
                </a:solidFill>
                <a:highlight>
                  <a:srgbClr val="FFFF00"/>
                </a:highlight>
              </a:rPr>
              <a:t>Pool, Gym, Tennis court, Spa, Casino, Free Internet</a:t>
            </a:r>
            <a:r>
              <a:rPr lang="en-ID" sz="2000">
                <a:solidFill>
                  <a:schemeClr val="tx1"/>
                </a:solidFill>
              </a:rPr>
              <a:t> (</a:t>
            </a:r>
            <a:r>
              <a:rPr lang="en-ID" sz="2000" err="1">
                <a:solidFill>
                  <a:schemeClr val="tx1"/>
                </a:solidFill>
              </a:rPr>
              <a:t>sebagai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b="1">
                <a:solidFill>
                  <a:schemeClr val="tx1"/>
                </a:solidFill>
              </a:rPr>
              <a:t>variable </a:t>
            </a:r>
            <a:r>
              <a:rPr lang="en-ID" sz="2000" b="1" err="1">
                <a:solidFill>
                  <a:schemeClr val="tx1"/>
                </a:solidFill>
              </a:rPr>
              <a:t>independen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atau</a:t>
            </a:r>
            <a:r>
              <a:rPr lang="en-ID" sz="2000">
                <a:solidFill>
                  <a:schemeClr val="tx1"/>
                </a:solidFill>
              </a:rPr>
              <a:t> 𝑥)</a:t>
            </a:r>
          </a:p>
          <a:p>
            <a:pPr marL="742950" indent="-457200" algn="l">
              <a:spcAft>
                <a:spcPts val="800"/>
              </a:spcAft>
              <a:buAutoNum type="arabicPeriod"/>
            </a:pPr>
            <a:r>
              <a:rPr lang="en-ID" sz="2000" err="1">
                <a:solidFill>
                  <a:schemeClr val="tx1"/>
                </a:solidFill>
              </a:rPr>
              <a:t>OneHotEncoded</a:t>
            </a:r>
            <a:r>
              <a:rPr lang="en-ID" sz="2000">
                <a:solidFill>
                  <a:schemeClr val="tx1"/>
                </a:solidFill>
              </a:rPr>
              <a:t> biner = </a:t>
            </a:r>
            <a:r>
              <a:rPr lang="en-ID" sz="2400" err="1">
                <a:solidFill>
                  <a:schemeClr val="tx1"/>
                </a:solidFill>
                <a:highlight>
                  <a:srgbClr val="00FFFF"/>
                </a:highlight>
              </a:rPr>
              <a:t>Traveler_type_couples</a:t>
            </a:r>
            <a:r>
              <a:rPr lang="en-ID" sz="2400">
                <a:solidFill>
                  <a:schemeClr val="tx1"/>
                </a:solidFill>
                <a:highlight>
                  <a:srgbClr val="00FFFF"/>
                </a:highlight>
              </a:rPr>
              <a:t>, </a:t>
            </a:r>
            <a:r>
              <a:rPr lang="en-ID" sz="2400" err="1">
                <a:solidFill>
                  <a:schemeClr val="tx1"/>
                </a:solidFill>
                <a:highlight>
                  <a:srgbClr val="00FFFF"/>
                </a:highlight>
              </a:rPr>
              <a:t>Traveler_type_families</a:t>
            </a:r>
            <a:r>
              <a:rPr lang="en-ID" sz="2400">
                <a:solidFill>
                  <a:schemeClr val="tx1"/>
                </a:solidFill>
                <a:highlight>
                  <a:srgbClr val="00FFFF"/>
                </a:highlight>
              </a:rPr>
              <a:t>, </a:t>
            </a:r>
            <a:r>
              <a:rPr lang="en-ID" sz="2400" err="1">
                <a:solidFill>
                  <a:schemeClr val="tx1"/>
                </a:solidFill>
                <a:highlight>
                  <a:srgbClr val="00FFFF"/>
                </a:highlight>
              </a:rPr>
              <a:t>Traveler_type_friends</a:t>
            </a:r>
            <a:r>
              <a:rPr lang="en-ID" sz="2400">
                <a:solidFill>
                  <a:schemeClr val="tx1"/>
                </a:solidFill>
                <a:highlight>
                  <a:srgbClr val="00FFFF"/>
                </a:highlight>
              </a:rPr>
              <a:t>, </a:t>
            </a:r>
            <a:r>
              <a:rPr lang="en-ID" sz="2400" err="1">
                <a:solidFill>
                  <a:schemeClr val="tx1"/>
                </a:solidFill>
                <a:highlight>
                  <a:srgbClr val="00FFFF"/>
                </a:highlight>
              </a:rPr>
              <a:t>Traveler_type_solo</a:t>
            </a:r>
            <a:r>
              <a:rPr lang="en-ID" sz="2000">
                <a:solidFill>
                  <a:schemeClr val="tx1"/>
                </a:solidFill>
              </a:rPr>
              <a:t> (</a:t>
            </a:r>
            <a:r>
              <a:rPr lang="en-ID" sz="2000" err="1">
                <a:solidFill>
                  <a:schemeClr val="tx1"/>
                </a:solidFill>
              </a:rPr>
              <a:t>sebagai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b="1">
                <a:solidFill>
                  <a:schemeClr val="tx1"/>
                </a:solidFill>
              </a:rPr>
              <a:t>variable </a:t>
            </a:r>
            <a:r>
              <a:rPr lang="en-ID" sz="2000" b="1" err="1">
                <a:solidFill>
                  <a:schemeClr val="tx1"/>
                </a:solidFill>
              </a:rPr>
              <a:t>independen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atau</a:t>
            </a:r>
            <a:r>
              <a:rPr lang="en-ID" sz="2000">
                <a:solidFill>
                  <a:schemeClr val="tx1"/>
                </a:solidFill>
              </a:rPr>
              <a:t> 𝑥)</a:t>
            </a:r>
          </a:p>
          <a:p>
            <a:pPr marL="742950" indent="-457200" algn="l">
              <a:spcAft>
                <a:spcPts val="800"/>
              </a:spcAft>
              <a:buAutoNum type="arabicPeriod"/>
            </a:pPr>
            <a:r>
              <a:rPr lang="en-ID" sz="2000">
                <a:solidFill>
                  <a:schemeClr val="tx1"/>
                </a:solidFill>
              </a:rPr>
              <a:t>Target = </a:t>
            </a:r>
            <a:r>
              <a:rPr lang="en-ID" sz="2400">
                <a:solidFill>
                  <a:schemeClr val="tx1"/>
                </a:solidFill>
                <a:highlight>
                  <a:srgbClr val="00FF00"/>
                </a:highlight>
              </a:rPr>
              <a:t>Score</a:t>
            </a:r>
            <a:r>
              <a:rPr lang="en-ID" sz="2000">
                <a:solidFill>
                  <a:schemeClr val="tx1"/>
                </a:solidFill>
              </a:rPr>
              <a:t> (</a:t>
            </a:r>
            <a:r>
              <a:rPr lang="en-ID" sz="2000" err="1">
                <a:solidFill>
                  <a:schemeClr val="tx1"/>
                </a:solidFill>
              </a:rPr>
              <a:t>sebagai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b="1">
                <a:solidFill>
                  <a:schemeClr val="tx1"/>
                </a:solidFill>
              </a:rPr>
              <a:t>variable </a:t>
            </a:r>
            <a:r>
              <a:rPr lang="en-ID" sz="2000" b="1" err="1">
                <a:solidFill>
                  <a:schemeClr val="tx1"/>
                </a:solidFill>
              </a:rPr>
              <a:t>dependen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atau</a:t>
            </a:r>
            <a:r>
              <a:rPr lang="en-ID" sz="2000">
                <a:solidFill>
                  <a:schemeClr val="tx1"/>
                </a:solidFill>
              </a:rPr>
              <a:t> 𝑦)</a:t>
            </a:r>
          </a:p>
          <a:p>
            <a:pPr marL="285750" algn="l"/>
            <a:endParaRPr lang="en-ID" sz="2000">
              <a:solidFill>
                <a:schemeClr val="tx1"/>
              </a:solidFill>
            </a:endParaRPr>
          </a:p>
          <a:p>
            <a:pPr marL="285750" algn="l"/>
            <a:endParaRPr lang="en-ID" sz="2000">
              <a:solidFill>
                <a:schemeClr val="tx1"/>
              </a:solidFill>
            </a:endParaRPr>
          </a:p>
          <a:p>
            <a:pPr marL="285750"/>
            <a:endParaRPr lang="en-ID" sz="2000">
              <a:solidFill>
                <a:schemeClr val="tx1"/>
              </a:solidFill>
            </a:endParaRPr>
          </a:p>
        </p:txBody>
      </p:sp>
      <p:grpSp>
        <p:nvGrpSpPr>
          <p:cNvPr id="204" name="Google Shape;204;p5"/>
          <p:cNvGrpSpPr/>
          <p:nvPr/>
        </p:nvGrpSpPr>
        <p:grpSpPr>
          <a:xfrm>
            <a:off x="307334" y="229177"/>
            <a:ext cx="6353049" cy="684887"/>
            <a:chOff x="379220" y="430460"/>
            <a:chExt cx="6353049" cy="684887"/>
          </a:xfrm>
        </p:grpSpPr>
        <p:sp>
          <p:nvSpPr>
            <p:cNvPr id="205" name="Google Shape;205;p5"/>
            <p:cNvSpPr/>
            <p:nvPr/>
          </p:nvSpPr>
          <p:spPr>
            <a:xfrm>
              <a:off x="1282640" y="582602"/>
              <a:ext cx="5449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r>
                <a:rPr lang="en-ID" sz="2400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Langkah 1: Data Preparation</a:t>
              </a:r>
              <a:endParaRPr lang="en-US"/>
            </a:p>
          </p:txBody>
        </p:sp>
        <p:sp>
          <p:nvSpPr>
            <p:cNvPr id="206" name="Google Shape;206;p5"/>
            <p:cNvSpPr/>
            <p:nvPr/>
          </p:nvSpPr>
          <p:spPr>
            <a:xfrm flipH="1">
              <a:off x="379220" y="430460"/>
              <a:ext cx="684887" cy="684887"/>
            </a:xfrm>
            <a:custGeom>
              <a:avLst/>
              <a:gdLst/>
              <a:ahLst/>
              <a:cxnLst/>
              <a:rect l="l" t="t" r="r" b="b"/>
              <a:pathLst>
                <a:path w="684887" h="684887" extrusionOk="0">
                  <a:moveTo>
                    <a:pt x="518199" y="0"/>
                  </a:moveTo>
                  <a:lnTo>
                    <a:pt x="166688" y="0"/>
                  </a:lnTo>
                  <a:cubicBezTo>
                    <a:pt x="74629" y="0"/>
                    <a:pt x="0" y="74629"/>
                    <a:pt x="0" y="166688"/>
                  </a:cubicBezTo>
                  <a:lnTo>
                    <a:pt x="0" y="518199"/>
                  </a:lnTo>
                  <a:cubicBezTo>
                    <a:pt x="0" y="610258"/>
                    <a:pt x="74629" y="684887"/>
                    <a:pt x="166688" y="684887"/>
                  </a:cubicBezTo>
                  <a:lnTo>
                    <a:pt x="423978" y="684887"/>
                  </a:lnTo>
                  <a:lnTo>
                    <a:pt x="518199" y="684887"/>
                  </a:lnTo>
                  <a:lnTo>
                    <a:pt x="684887" y="684887"/>
                  </a:lnTo>
                  <a:lnTo>
                    <a:pt x="684887" y="518199"/>
                  </a:lnTo>
                  <a:lnTo>
                    <a:pt x="684887" y="423978"/>
                  </a:lnTo>
                  <a:lnTo>
                    <a:pt x="684887" y="166688"/>
                  </a:lnTo>
                  <a:cubicBezTo>
                    <a:pt x="684887" y="74629"/>
                    <a:pt x="610258" y="0"/>
                    <a:pt x="518199" y="0"/>
                  </a:cubicBezTo>
                  <a:close/>
                </a:path>
              </a:pathLst>
            </a:custGeom>
            <a:solidFill>
              <a:srgbClr val="172741"/>
            </a:solidFill>
            <a:ln>
              <a:noFill/>
            </a:ln>
            <a:effectLst>
              <a:outerShdw blurRad="635000" dist="38100" dir="270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 rot="-5400000">
              <a:off x="583365" y="628361"/>
              <a:ext cx="276596" cy="277814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6" y="52"/>
                  </a:moveTo>
                  <a:cubicBezTo>
                    <a:pt x="52" y="75"/>
                    <a:pt x="52" y="75"/>
                    <a:pt x="52" y="75"/>
                  </a:cubicBezTo>
                  <a:cubicBezTo>
                    <a:pt x="51" y="76"/>
                    <a:pt x="50" y="76"/>
                    <a:pt x="48" y="76"/>
                  </a:cubicBezTo>
                  <a:cubicBezTo>
                    <a:pt x="46" y="76"/>
                    <a:pt x="45" y="76"/>
                    <a:pt x="44" y="75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2"/>
                    <a:pt x="19" y="50"/>
                    <a:pt x="19" y="49"/>
                  </a:cubicBezTo>
                  <a:cubicBezTo>
                    <a:pt x="19" y="47"/>
                    <a:pt x="19" y="45"/>
                    <a:pt x="20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1"/>
                    <a:pt x="28" y="41"/>
                    <a:pt x="30" y="43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19"/>
                    <a:pt x="43" y="16"/>
                    <a:pt x="46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3" y="16"/>
                    <a:pt x="56" y="19"/>
                    <a:pt x="56" y="2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8" y="40"/>
                    <a:pt x="72" y="40"/>
                    <a:pt x="75" y="43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7" y="45"/>
                    <a:pt x="77" y="46"/>
                    <a:pt x="77" y="48"/>
                  </a:cubicBezTo>
                  <a:cubicBezTo>
                    <a:pt x="77" y="50"/>
                    <a:pt x="77" y="51"/>
                    <a:pt x="76" y="52"/>
                  </a:cubicBezTo>
                  <a:close/>
                </a:path>
              </a:pathLst>
            </a:custGeom>
            <a:solidFill>
              <a:srgbClr val="F99D0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7" name="Google Shape;227;p5"/>
          <p:cNvPicPr preferRelativeResize="0"/>
          <p:nvPr/>
        </p:nvPicPr>
        <p:blipFill rotWithShape="1">
          <a:blip r:embed="rId3">
            <a:alphaModFix/>
          </a:blip>
          <a:srcRect t="8488" r="25177"/>
          <a:stretch/>
        </p:blipFill>
        <p:spPr>
          <a:xfrm>
            <a:off x="9013910" y="432553"/>
            <a:ext cx="2644690" cy="669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9022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>
            <a:spLocks noGrp="1"/>
          </p:cNvSpPr>
          <p:nvPr>
            <p:ph type="pic" idx="2"/>
          </p:nvPr>
        </p:nvSpPr>
        <p:spPr>
          <a:xfrm>
            <a:off x="0" y="1110085"/>
            <a:ext cx="11660038" cy="545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D" sz="2000" err="1">
                <a:solidFill>
                  <a:schemeClr val="tx1"/>
                </a:solidFill>
              </a:rPr>
              <a:t>Regresi</a:t>
            </a:r>
            <a:r>
              <a:rPr lang="en-ID" sz="2000">
                <a:solidFill>
                  <a:schemeClr val="tx1"/>
                </a:solidFill>
              </a:rPr>
              <a:t> linear </a:t>
            </a:r>
            <a:r>
              <a:rPr lang="en-ID" sz="2000" err="1">
                <a:solidFill>
                  <a:schemeClr val="tx1"/>
                </a:solidFill>
              </a:rPr>
              <a:t>digunakan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untuk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mengukur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hubungan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antara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b="1" err="1">
                <a:solidFill>
                  <a:schemeClr val="tx1"/>
                </a:solidFill>
              </a:rPr>
              <a:t>variabel</a:t>
            </a:r>
            <a:r>
              <a:rPr lang="en-ID" sz="2000" b="1">
                <a:solidFill>
                  <a:schemeClr val="tx1"/>
                </a:solidFill>
              </a:rPr>
              <a:t> </a:t>
            </a:r>
            <a:r>
              <a:rPr lang="en-ID" sz="2000" b="1" err="1">
                <a:solidFill>
                  <a:schemeClr val="tx1"/>
                </a:solidFill>
              </a:rPr>
              <a:t>independen</a:t>
            </a:r>
            <a:r>
              <a:rPr lang="en-ID" sz="2000">
                <a:solidFill>
                  <a:schemeClr val="tx1"/>
                </a:solidFill>
              </a:rPr>
              <a:t> (𝑥) </a:t>
            </a:r>
            <a:r>
              <a:rPr lang="en-ID" sz="2000" err="1">
                <a:solidFill>
                  <a:schemeClr val="tx1"/>
                </a:solidFill>
              </a:rPr>
              <a:t>dengan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b="1" err="1">
                <a:solidFill>
                  <a:schemeClr val="tx1"/>
                </a:solidFill>
              </a:rPr>
              <a:t>variabel</a:t>
            </a:r>
            <a:r>
              <a:rPr lang="en-ID" sz="2000" b="1">
                <a:solidFill>
                  <a:schemeClr val="tx1"/>
                </a:solidFill>
              </a:rPr>
              <a:t> </a:t>
            </a:r>
            <a:r>
              <a:rPr lang="en-ID" sz="2000" b="1" err="1">
                <a:solidFill>
                  <a:schemeClr val="tx1"/>
                </a:solidFill>
              </a:rPr>
              <a:t>dependen</a:t>
            </a:r>
            <a:r>
              <a:rPr lang="en-ID" sz="2000">
                <a:solidFill>
                  <a:schemeClr val="tx1"/>
                </a:solidFill>
              </a:rPr>
              <a:t> (𝑦), </a:t>
            </a:r>
            <a:r>
              <a:rPr lang="en-ID" sz="2000" err="1">
                <a:solidFill>
                  <a:schemeClr val="tx1"/>
                </a:solidFill>
              </a:rPr>
              <a:t>untuk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menilai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fitur</a:t>
            </a:r>
            <a:r>
              <a:rPr lang="en-ID" sz="2000">
                <a:solidFill>
                  <a:schemeClr val="tx1"/>
                </a:solidFill>
              </a:rPr>
              <a:t> mana yang paling </a:t>
            </a:r>
            <a:r>
              <a:rPr lang="en-ID" sz="2000" err="1">
                <a:solidFill>
                  <a:schemeClr val="tx1"/>
                </a:solidFill>
              </a:rPr>
              <a:t>berpengaruh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terhadap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skor</a:t>
            </a:r>
            <a:r>
              <a:rPr lang="en-ID" sz="2000">
                <a:solidFill>
                  <a:schemeClr val="tx1"/>
                </a:solidFill>
              </a:rPr>
              <a:t> hotel.</a:t>
            </a:r>
            <a:endParaRPr lang="en-ID">
              <a:solidFill>
                <a:schemeClr val="tx1"/>
              </a:solidFill>
            </a:endParaRPr>
          </a:p>
          <a:p>
            <a:endParaRPr lang="en-ID" sz="2000">
              <a:solidFill>
                <a:schemeClr val="tx1"/>
              </a:solidFill>
            </a:endParaRPr>
          </a:p>
          <a:p>
            <a:pPr algn="l"/>
            <a:r>
              <a:rPr lang="en-ID" sz="2000">
                <a:solidFill>
                  <a:schemeClr val="tx1"/>
                </a:solidFill>
              </a:rPr>
              <a:t>Gradient yang </a:t>
            </a:r>
            <a:r>
              <a:rPr lang="en-ID" sz="2400" err="1">
                <a:solidFill>
                  <a:schemeClr val="tx1"/>
                </a:solidFill>
              </a:rPr>
              <a:t>lebih</a:t>
            </a:r>
            <a:r>
              <a:rPr lang="en-ID" sz="2400">
                <a:solidFill>
                  <a:schemeClr val="tx1"/>
                </a:solidFill>
              </a:rPr>
              <a:t> </a:t>
            </a:r>
            <a:r>
              <a:rPr lang="en-ID" sz="2400" err="1">
                <a:solidFill>
                  <a:schemeClr val="tx1"/>
                </a:solidFill>
              </a:rPr>
              <a:t>tinggi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menunjukkan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400" err="1">
                <a:solidFill>
                  <a:schemeClr val="tx1"/>
                </a:solidFill>
              </a:rPr>
              <a:t>hubungan</a:t>
            </a:r>
            <a:r>
              <a:rPr lang="en-ID" sz="2400">
                <a:solidFill>
                  <a:schemeClr val="tx1"/>
                </a:solidFill>
              </a:rPr>
              <a:t> yang </a:t>
            </a:r>
            <a:r>
              <a:rPr lang="en-ID" sz="2400" err="1">
                <a:solidFill>
                  <a:schemeClr val="tx1"/>
                </a:solidFill>
              </a:rPr>
              <a:t>lebih</a:t>
            </a:r>
            <a:r>
              <a:rPr lang="en-ID" sz="2400">
                <a:solidFill>
                  <a:schemeClr val="tx1"/>
                </a:solidFill>
              </a:rPr>
              <a:t> </a:t>
            </a:r>
            <a:r>
              <a:rPr lang="en-ID" sz="2400" err="1">
                <a:solidFill>
                  <a:schemeClr val="tx1"/>
                </a:solidFill>
              </a:rPr>
              <a:t>kuat</a:t>
            </a:r>
            <a:r>
              <a:rPr lang="en-ID" sz="200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ID" sz="2000" err="1">
                <a:solidFill>
                  <a:schemeClr val="tx1"/>
                </a:solidFill>
              </a:rPr>
              <a:t>Korelasi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400" err="1">
                <a:solidFill>
                  <a:schemeClr val="tx1"/>
                </a:solidFill>
              </a:rPr>
              <a:t>positif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dilihat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dari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400" err="1">
                <a:solidFill>
                  <a:schemeClr val="tx1"/>
                </a:solidFill>
              </a:rPr>
              <a:t>gradien</a:t>
            </a:r>
            <a:r>
              <a:rPr lang="en-ID" sz="2400">
                <a:solidFill>
                  <a:schemeClr val="tx1"/>
                </a:solidFill>
              </a:rPr>
              <a:t> </a:t>
            </a:r>
            <a:r>
              <a:rPr lang="en-ID" sz="2400" err="1">
                <a:solidFill>
                  <a:schemeClr val="tx1"/>
                </a:solidFill>
              </a:rPr>
              <a:t>positif</a:t>
            </a:r>
            <a:r>
              <a:rPr lang="en-ID" sz="2000">
                <a:solidFill>
                  <a:schemeClr val="tx1"/>
                </a:solidFill>
              </a:rPr>
              <a:t>: </a:t>
            </a:r>
            <a:r>
              <a:rPr lang="en-ID" sz="2000" err="1">
                <a:solidFill>
                  <a:schemeClr val="tx1"/>
                </a:solidFill>
              </a:rPr>
              <a:t>ketika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nilai</a:t>
            </a:r>
            <a:r>
              <a:rPr lang="en-ID" sz="2000">
                <a:solidFill>
                  <a:schemeClr val="tx1"/>
                </a:solidFill>
              </a:rPr>
              <a:t> 𝑥 </a:t>
            </a:r>
            <a:r>
              <a:rPr lang="en-ID" sz="2000" err="1">
                <a:solidFill>
                  <a:schemeClr val="tx1"/>
                </a:solidFill>
              </a:rPr>
              <a:t>meningkat</a:t>
            </a:r>
            <a:r>
              <a:rPr lang="en-ID" sz="2000">
                <a:solidFill>
                  <a:schemeClr val="tx1"/>
                </a:solidFill>
              </a:rPr>
              <a:t>, 𝑦 juga </a:t>
            </a:r>
            <a:r>
              <a:rPr lang="en-ID" sz="2000" err="1">
                <a:solidFill>
                  <a:schemeClr val="tx1"/>
                </a:solidFill>
              </a:rPr>
              <a:t>meningkat</a:t>
            </a:r>
            <a:r>
              <a:rPr lang="en-ID" sz="200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ID" sz="2000" err="1">
                <a:solidFill>
                  <a:schemeClr val="tx1"/>
                </a:solidFill>
              </a:rPr>
              <a:t>Korelasi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400">
                <a:solidFill>
                  <a:schemeClr val="tx1"/>
                </a:solidFill>
              </a:rPr>
              <a:t>negative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dilihat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dari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400" err="1">
                <a:solidFill>
                  <a:schemeClr val="tx1"/>
                </a:solidFill>
              </a:rPr>
              <a:t>gradien</a:t>
            </a:r>
            <a:r>
              <a:rPr lang="en-ID" sz="2400">
                <a:solidFill>
                  <a:schemeClr val="tx1"/>
                </a:solidFill>
              </a:rPr>
              <a:t> negative</a:t>
            </a:r>
            <a:r>
              <a:rPr lang="en-ID" sz="2000">
                <a:solidFill>
                  <a:schemeClr val="tx1"/>
                </a:solidFill>
              </a:rPr>
              <a:t>: </a:t>
            </a:r>
            <a:r>
              <a:rPr lang="en-ID" sz="2000" err="1">
                <a:solidFill>
                  <a:schemeClr val="tx1"/>
                </a:solidFill>
              </a:rPr>
              <a:t>ketika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nilai</a:t>
            </a:r>
            <a:r>
              <a:rPr lang="en-ID" sz="2000">
                <a:solidFill>
                  <a:schemeClr val="tx1"/>
                </a:solidFill>
              </a:rPr>
              <a:t> 𝑥 </a:t>
            </a:r>
            <a:r>
              <a:rPr lang="en-ID" sz="2000" err="1">
                <a:solidFill>
                  <a:schemeClr val="tx1"/>
                </a:solidFill>
              </a:rPr>
              <a:t>menurun</a:t>
            </a:r>
            <a:r>
              <a:rPr lang="en-ID" sz="2000">
                <a:solidFill>
                  <a:schemeClr val="tx1"/>
                </a:solidFill>
              </a:rPr>
              <a:t>, 𝑦 juga </a:t>
            </a:r>
            <a:r>
              <a:rPr lang="en-ID" sz="2000" err="1">
                <a:solidFill>
                  <a:schemeClr val="tx1"/>
                </a:solidFill>
              </a:rPr>
              <a:t>menurun</a:t>
            </a:r>
            <a:endParaRPr lang="en-ID" err="1">
              <a:solidFill>
                <a:schemeClr val="tx1"/>
              </a:solidFill>
            </a:endParaRPr>
          </a:p>
          <a:p>
            <a:endParaRPr lang="en-ID" sz="2000">
              <a:solidFill>
                <a:schemeClr val="tx1"/>
              </a:solidFill>
            </a:endParaRPr>
          </a:p>
          <a:p>
            <a:pPr marL="285750" algn="l"/>
            <a:endParaRPr lang="en-ID" sz="2000">
              <a:solidFill>
                <a:schemeClr val="tx1"/>
              </a:solidFill>
            </a:endParaRPr>
          </a:p>
          <a:p>
            <a:pPr marL="285750" algn="l"/>
            <a:endParaRPr lang="en-ID" sz="2000">
              <a:solidFill>
                <a:schemeClr val="tx1"/>
              </a:solidFill>
            </a:endParaRPr>
          </a:p>
          <a:p>
            <a:pPr marL="285750"/>
            <a:endParaRPr lang="en-ID" sz="2000">
              <a:solidFill>
                <a:schemeClr val="tx1"/>
              </a:solidFill>
            </a:endParaRPr>
          </a:p>
        </p:txBody>
      </p:sp>
      <p:grpSp>
        <p:nvGrpSpPr>
          <p:cNvPr id="204" name="Google Shape;204;p5"/>
          <p:cNvGrpSpPr/>
          <p:nvPr/>
        </p:nvGrpSpPr>
        <p:grpSpPr>
          <a:xfrm>
            <a:off x="307334" y="196653"/>
            <a:ext cx="7589501" cy="738664"/>
            <a:chOff x="379220" y="397936"/>
            <a:chExt cx="7589501" cy="738664"/>
          </a:xfrm>
        </p:grpSpPr>
        <p:sp>
          <p:nvSpPr>
            <p:cNvPr id="205" name="Google Shape;205;p5"/>
            <p:cNvSpPr/>
            <p:nvPr/>
          </p:nvSpPr>
          <p:spPr>
            <a:xfrm>
              <a:off x="1282640" y="397936"/>
              <a:ext cx="6686081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r>
                <a:rPr lang="en-ID" sz="2400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Langkah 2: Analisis </a:t>
              </a:r>
              <a:r>
                <a:rPr lang="en-ID" sz="2400" err="1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Korelasi</a:t>
              </a:r>
              <a:r>
                <a:rPr lang="en-ID" sz="2400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 </a:t>
              </a:r>
              <a:r>
                <a:rPr lang="en-ID" sz="2400" err="1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menggunakan</a:t>
              </a:r>
              <a:r>
                <a:rPr lang="en-ID" sz="2400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 </a:t>
              </a:r>
              <a:r>
                <a:rPr lang="en-ID" sz="2400" err="1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Regresi</a:t>
              </a:r>
              <a:r>
                <a:rPr lang="en-ID" sz="2400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 Linear</a:t>
              </a:r>
              <a:endParaRPr lang="en-US"/>
            </a:p>
          </p:txBody>
        </p:sp>
        <p:sp>
          <p:nvSpPr>
            <p:cNvPr id="206" name="Google Shape;206;p5"/>
            <p:cNvSpPr/>
            <p:nvPr/>
          </p:nvSpPr>
          <p:spPr>
            <a:xfrm flipH="1">
              <a:off x="379220" y="430460"/>
              <a:ext cx="684887" cy="684887"/>
            </a:xfrm>
            <a:custGeom>
              <a:avLst/>
              <a:gdLst/>
              <a:ahLst/>
              <a:cxnLst/>
              <a:rect l="l" t="t" r="r" b="b"/>
              <a:pathLst>
                <a:path w="684887" h="684887" extrusionOk="0">
                  <a:moveTo>
                    <a:pt x="518199" y="0"/>
                  </a:moveTo>
                  <a:lnTo>
                    <a:pt x="166688" y="0"/>
                  </a:lnTo>
                  <a:cubicBezTo>
                    <a:pt x="74629" y="0"/>
                    <a:pt x="0" y="74629"/>
                    <a:pt x="0" y="166688"/>
                  </a:cubicBezTo>
                  <a:lnTo>
                    <a:pt x="0" y="518199"/>
                  </a:lnTo>
                  <a:cubicBezTo>
                    <a:pt x="0" y="610258"/>
                    <a:pt x="74629" y="684887"/>
                    <a:pt x="166688" y="684887"/>
                  </a:cubicBezTo>
                  <a:lnTo>
                    <a:pt x="423978" y="684887"/>
                  </a:lnTo>
                  <a:lnTo>
                    <a:pt x="518199" y="684887"/>
                  </a:lnTo>
                  <a:lnTo>
                    <a:pt x="684887" y="684887"/>
                  </a:lnTo>
                  <a:lnTo>
                    <a:pt x="684887" y="518199"/>
                  </a:lnTo>
                  <a:lnTo>
                    <a:pt x="684887" y="423978"/>
                  </a:lnTo>
                  <a:lnTo>
                    <a:pt x="684887" y="166688"/>
                  </a:lnTo>
                  <a:cubicBezTo>
                    <a:pt x="684887" y="74629"/>
                    <a:pt x="610258" y="0"/>
                    <a:pt x="518199" y="0"/>
                  </a:cubicBezTo>
                  <a:close/>
                </a:path>
              </a:pathLst>
            </a:custGeom>
            <a:solidFill>
              <a:srgbClr val="172741"/>
            </a:solidFill>
            <a:ln>
              <a:noFill/>
            </a:ln>
            <a:effectLst>
              <a:outerShdw blurRad="635000" dist="38100" dir="270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 rot="-5400000">
              <a:off x="583365" y="628361"/>
              <a:ext cx="276596" cy="277814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6" y="52"/>
                  </a:moveTo>
                  <a:cubicBezTo>
                    <a:pt x="52" y="75"/>
                    <a:pt x="52" y="75"/>
                    <a:pt x="52" y="75"/>
                  </a:cubicBezTo>
                  <a:cubicBezTo>
                    <a:pt x="51" y="76"/>
                    <a:pt x="50" y="76"/>
                    <a:pt x="48" y="76"/>
                  </a:cubicBezTo>
                  <a:cubicBezTo>
                    <a:pt x="46" y="76"/>
                    <a:pt x="45" y="76"/>
                    <a:pt x="44" y="75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2"/>
                    <a:pt x="19" y="50"/>
                    <a:pt x="19" y="49"/>
                  </a:cubicBezTo>
                  <a:cubicBezTo>
                    <a:pt x="19" y="47"/>
                    <a:pt x="19" y="45"/>
                    <a:pt x="20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1"/>
                    <a:pt x="28" y="41"/>
                    <a:pt x="30" y="43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19"/>
                    <a:pt x="43" y="16"/>
                    <a:pt x="46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3" y="16"/>
                    <a:pt x="56" y="19"/>
                    <a:pt x="56" y="2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8" y="40"/>
                    <a:pt x="72" y="40"/>
                    <a:pt x="75" y="43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7" y="45"/>
                    <a:pt x="77" y="46"/>
                    <a:pt x="77" y="48"/>
                  </a:cubicBezTo>
                  <a:cubicBezTo>
                    <a:pt x="77" y="50"/>
                    <a:pt x="77" y="51"/>
                    <a:pt x="76" y="52"/>
                  </a:cubicBezTo>
                  <a:close/>
                </a:path>
              </a:pathLst>
            </a:custGeom>
            <a:solidFill>
              <a:srgbClr val="F99D0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7" name="Google Shape;227;p5"/>
          <p:cNvPicPr preferRelativeResize="0"/>
          <p:nvPr/>
        </p:nvPicPr>
        <p:blipFill rotWithShape="1">
          <a:blip r:embed="rId3">
            <a:alphaModFix/>
          </a:blip>
          <a:srcRect t="8488" r="25177"/>
          <a:stretch/>
        </p:blipFill>
        <p:spPr>
          <a:xfrm>
            <a:off x="9013910" y="432553"/>
            <a:ext cx="2644690" cy="66942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8454DA-F624-50F4-892C-150DBD227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094296"/>
              </p:ext>
            </p:extLst>
          </p:nvPr>
        </p:nvGraphicFramePr>
        <p:xfrm>
          <a:off x="1423358" y="3292414"/>
          <a:ext cx="7585759" cy="30454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743785">
                  <a:extLst>
                    <a:ext uri="{9D8B030D-6E8A-4147-A177-3AD203B41FA5}">
                      <a16:colId xmlns:a16="http://schemas.microsoft.com/office/drawing/2014/main" val="2716894104"/>
                    </a:ext>
                  </a:extLst>
                </a:gridCol>
                <a:gridCol w="2420987">
                  <a:extLst>
                    <a:ext uri="{9D8B030D-6E8A-4147-A177-3AD203B41FA5}">
                      <a16:colId xmlns:a16="http://schemas.microsoft.com/office/drawing/2014/main" val="299937158"/>
                    </a:ext>
                  </a:extLst>
                </a:gridCol>
                <a:gridCol w="2420987">
                  <a:extLst>
                    <a:ext uri="{9D8B030D-6E8A-4147-A177-3AD203B41FA5}">
                      <a16:colId xmlns:a16="http://schemas.microsoft.com/office/drawing/2014/main" val="17927770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 b="1">
                          <a:effectLst/>
                        </a:rPr>
                        <a:t>Variable </a:t>
                      </a: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 b="1">
                          <a:effectLst/>
                        </a:rPr>
                        <a:t>Gradient </a:t>
                      </a: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 b="1">
                          <a:effectLst/>
                        </a:rPr>
                        <a:t>Intercept </a:t>
                      </a: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349402138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 err="1">
                          <a:effectLst/>
                        </a:rPr>
                        <a:t>Pool_YES</a:t>
                      </a:r>
                      <a:r>
                        <a:rPr lang="en-ID" sz="1800">
                          <a:effectLst/>
                        </a:rPr>
                        <a:t> </a:t>
                      </a:r>
                    </a:p>
                  </a:txBody>
                  <a:tcPr marL="66675" marR="66675" anchor="b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>
                          <a:effectLst/>
                        </a:rPr>
                        <a:t>0.960416667 </a:t>
                      </a:r>
                    </a:p>
                  </a:txBody>
                  <a:tcPr marL="66675" marR="66675" anchor="b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>
                          <a:effectLst/>
                        </a:rPr>
                        <a:t>3.208333333 </a:t>
                      </a:r>
                    </a:p>
                  </a:txBody>
                  <a:tcPr marL="66675" marR="66675" anchor="b"/>
                </a:tc>
                <a:extLst>
                  <a:ext uri="{0D108BD9-81ED-4DB2-BD59-A6C34878D82A}">
                    <a16:rowId xmlns:a16="http://schemas.microsoft.com/office/drawing/2014/main" val="66426548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 err="1">
                          <a:effectLst/>
                        </a:rPr>
                        <a:t>Gym_YES</a:t>
                      </a:r>
                      <a:r>
                        <a:rPr lang="en-ID" sz="1800">
                          <a:effectLst/>
                        </a:rPr>
                        <a:t> </a:t>
                      </a:r>
                    </a:p>
                  </a:txBody>
                  <a:tcPr marL="66675" marR="66675" anchor="b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>
                          <a:effectLst/>
                        </a:rPr>
                        <a:t>0.041666667 </a:t>
                      </a:r>
                    </a:p>
                  </a:txBody>
                  <a:tcPr marL="66675" marR="66675" anchor="b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>
                          <a:effectLst/>
                        </a:rPr>
                        <a:t>4.083333333 </a:t>
                      </a:r>
                    </a:p>
                  </a:txBody>
                  <a:tcPr marL="66675" marR="66675" anchor="b"/>
                </a:tc>
                <a:extLst>
                  <a:ext uri="{0D108BD9-81ED-4DB2-BD59-A6C34878D82A}">
                    <a16:rowId xmlns:a16="http://schemas.microsoft.com/office/drawing/2014/main" val="5671712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>
                          <a:effectLst/>
                        </a:rPr>
                        <a:t>Tennis </a:t>
                      </a:r>
                      <a:r>
                        <a:rPr lang="en-ID" sz="1800" err="1">
                          <a:effectLst/>
                        </a:rPr>
                        <a:t>court_YES</a:t>
                      </a:r>
                      <a:r>
                        <a:rPr lang="en-ID" sz="1800">
                          <a:effectLst/>
                        </a:rPr>
                        <a:t> </a:t>
                      </a:r>
                    </a:p>
                  </a:txBody>
                  <a:tcPr marL="66675" marR="66675" anchor="b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>
                          <a:effectLst/>
                        </a:rPr>
                        <a:t>0.155729167 </a:t>
                      </a:r>
                    </a:p>
                  </a:txBody>
                  <a:tcPr marL="66675" marR="66675" anchor="b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>
                          <a:effectLst/>
                        </a:rPr>
                        <a:t>4.0859375 </a:t>
                      </a:r>
                    </a:p>
                  </a:txBody>
                  <a:tcPr marL="66675" marR="66675" anchor="b"/>
                </a:tc>
                <a:extLst>
                  <a:ext uri="{0D108BD9-81ED-4DB2-BD59-A6C34878D82A}">
                    <a16:rowId xmlns:a16="http://schemas.microsoft.com/office/drawing/2014/main" val="12414365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 err="1">
                          <a:effectLst/>
                        </a:rPr>
                        <a:t>Spa_YES</a:t>
                      </a:r>
                      <a:r>
                        <a:rPr lang="en-ID" sz="1800">
                          <a:effectLst/>
                        </a:rPr>
                        <a:t> </a:t>
                      </a:r>
                    </a:p>
                  </a:txBody>
                  <a:tcPr marL="66675" marR="66675" anchor="b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>
                          <a:effectLst/>
                        </a:rPr>
                        <a:t>0.117708333 </a:t>
                      </a:r>
                    </a:p>
                  </a:txBody>
                  <a:tcPr marL="66675" marR="66675" anchor="b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>
                          <a:effectLst/>
                        </a:rPr>
                        <a:t>4.033333333 </a:t>
                      </a:r>
                    </a:p>
                  </a:txBody>
                  <a:tcPr marL="66675" marR="66675" anchor="b"/>
                </a:tc>
                <a:extLst>
                  <a:ext uri="{0D108BD9-81ED-4DB2-BD59-A6C34878D82A}">
                    <a16:rowId xmlns:a16="http://schemas.microsoft.com/office/drawing/2014/main" val="154780613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 err="1">
                          <a:effectLst/>
                        </a:rPr>
                        <a:t>Casino_YES</a:t>
                      </a:r>
                      <a:r>
                        <a:rPr lang="en-ID" sz="1800">
                          <a:effectLst/>
                        </a:rPr>
                        <a:t> </a:t>
                      </a:r>
                    </a:p>
                  </a:txBody>
                  <a:tcPr marL="66675" marR="66675" anchor="b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>
                          <a:effectLst/>
                        </a:rPr>
                        <a:t>-0.048245614 </a:t>
                      </a:r>
                    </a:p>
                  </a:txBody>
                  <a:tcPr marL="66675" marR="66675" anchor="b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>
                          <a:effectLst/>
                        </a:rPr>
                        <a:t>4.166666667 </a:t>
                      </a:r>
                    </a:p>
                  </a:txBody>
                  <a:tcPr marL="66675" marR="66675" anchor="b"/>
                </a:tc>
                <a:extLst>
                  <a:ext uri="{0D108BD9-81ED-4DB2-BD59-A6C34878D82A}">
                    <a16:rowId xmlns:a16="http://schemas.microsoft.com/office/drawing/2014/main" val="24633167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>
                          <a:effectLst/>
                        </a:rPr>
                        <a:t>Free </a:t>
                      </a:r>
                      <a:r>
                        <a:rPr lang="en-ID" sz="1800" err="1">
                          <a:effectLst/>
                        </a:rPr>
                        <a:t>internet_YES</a:t>
                      </a:r>
                      <a:r>
                        <a:rPr lang="en-ID" sz="1800">
                          <a:effectLst/>
                        </a:rPr>
                        <a:t> </a:t>
                      </a:r>
                    </a:p>
                  </a:txBody>
                  <a:tcPr marL="66675" marR="66675" anchor="b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>
                          <a:effectLst/>
                        </a:rPr>
                        <a:t>0.872916667 </a:t>
                      </a:r>
                    </a:p>
                  </a:txBody>
                  <a:tcPr marL="66675" marR="66675" anchor="b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>
                          <a:effectLst/>
                        </a:rPr>
                        <a:t>3.291666667 </a:t>
                      </a:r>
                    </a:p>
                  </a:txBody>
                  <a:tcPr marL="66675" marR="66675" anchor="b"/>
                </a:tc>
                <a:extLst>
                  <a:ext uri="{0D108BD9-81ED-4DB2-BD59-A6C34878D82A}">
                    <a16:rowId xmlns:a16="http://schemas.microsoft.com/office/drawing/2014/main" val="34535259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>
                          <a:effectLst/>
                        </a:rPr>
                        <a:t>Traveler </a:t>
                      </a:r>
                      <a:r>
                        <a:rPr lang="en-ID" sz="1800" err="1">
                          <a:effectLst/>
                        </a:rPr>
                        <a:t>type_Couples</a:t>
                      </a:r>
                      <a:r>
                        <a:rPr lang="en-ID" sz="1800">
                          <a:effectLst/>
                        </a:rPr>
                        <a:t> </a:t>
                      </a:r>
                    </a:p>
                  </a:txBody>
                  <a:tcPr marL="66675" marR="66675" anchor="b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>
                          <a:effectLst/>
                        </a:rPr>
                        <a:t>0.192265549 </a:t>
                      </a:r>
                    </a:p>
                  </a:txBody>
                  <a:tcPr marL="66675" marR="66675" anchor="b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>
                          <a:effectLst/>
                        </a:rPr>
                        <a:t>4.04137931 </a:t>
                      </a:r>
                    </a:p>
                  </a:txBody>
                  <a:tcPr marL="66675" marR="66675" anchor="b"/>
                </a:tc>
                <a:extLst>
                  <a:ext uri="{0D108BD9-81ED-4DB2-BD59-A6C34878D82A}">
                    <a16:rowId xmlns:a16="http://schemas.microsoft.com/office/drawing/2014/main" val="169162573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>
                          <a:effectLst/>
                        </a:rPr>
                        <a:t>Traveler </a:t>
                      </a:r>
                      <a:r>
                        <a:rPr lang="en-ID" sz="1800" err="1">
                          <a:effectLst/>
                        </a:rPr>
                        <a:t>type_Families</a:t>
                      </a:r>
                      <a:r>
                        <a:rPr lang="en-ID" sz="1800">
                          <a:effectLst/>
                        </a:rPr>
                        <a:t> </a:t>
                      </a:r>
                    </a:p>
                  </a:txBody>
                  <a:tcPr marL="66675" marR="66675" anchor="b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>
                          <a:effectLst/>
                        </a:rPr>
                        <a:t>-0.134102446 </a:t>
                      </a:r>
                    </a:p>
                  </a:txBody>
                  <a:tcPr marL="66675" marR="66675" anchor="b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>
                          <a:effectLst/>
                        </a:rPr>
                        <a:t>4.152284264 </a:t>
                      </a:r>
                    </a:p>
                  </a:txBody>
                  <a:tcPr marL="66675" marR="66675" anchor="b"/>
                </a:tc>
                <a:extLst>
                  <a:ext uri="{0D108BD9-81ED-4DB2-BD59-A6C34878D82A}">
                    <a16:rowId xmlns:a16="http://schemas.microsoft.com/office/drawing/2014/main" val="328005889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>
                          <a:effectLst/>
                        </a:rPr>
                        <a:t>Traveler </a:t>
                      </a:r>
                      <a:r>
                        <a:rPr lang="en-ID" sz="1800" err="1">
                          <a:effectLst/>
                        </a:rPr>
                        <a:t>type_Friends</a:t>
                      </a:r>
                      <a:r>
                        <a:rPr lang="en-ID" sz="1800">
                          <a:effectLst/>
                        </a:rPr>
                        <a:t> </a:t>
                      </a:r>
                    </a:p>
                  </a:txBody>
                  <a:tcPr marL="66675" marR="66675" anchor="b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>
                          <a:effectLst/>
                        </a:rPr>
                        <a:t>0.158941163 </a:t>
                      </a:r>
                    </a:p>
                  </a:txBody>
                  <a:tcPr marL="66675" marR="66675" anchor="b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>
                          <a:effectLst/>
                        </a:rPr>
                        <a:t>4.097156398 </a:t>
                      </a:r>
                    </a:p>
                  </a:txBody>
                  <a:tcPr marL="66675" marR="66675" anchor="b"/>
                </a:tc>
                <a:extLst>
                  <a:ext uri="{0D108BD9-81ED-4DB2-BD59-A6C34878D82A}">
                    <a16:rowId xmlns:a16="http://schemas.microsoft.com/office/drawing/2014/main" val="25492229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>
                          <a:effectLst/>
                        </a:rPr>
                        <a:t>Traveler </a:t>
                      </a:r>
                      <a:r>
                        <a:rPr lang="en-ID" sz="1800" err="1">
                          <a:effectLst/>
                        </a:rPr>
                        <a:t>type_Solo</a:t>
                      </a:r>
                      <a:r>
                        <a:rPr lang="en-ID" sz="1800">
                          <a:effectLst/>
                        </a:rPr>
                        <a:t> </a:t>
                      </a:r>
                    </a:p>
                  </a:txBody>
                  <a:tcPr marL="66675" marR="66675" anchor="b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>
                          <a:effectLst/>
                        </a:rPr>
                        <a:t>-0.216666667 </a:t>
                      </a:r>
                    </a:p>
                  </a:txBody>
                  <a:tcPr marL="66675" marR="66675" anchor="b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1800">
                          <a:effectLst/>
                        </a:rPr>
                        <a:t>4.133333333 </a:t>
                      </a:r>
                    </a:p>
                  </a:txBody>
                  <a:tcPr marL="66675" marR="66675" anchor="b"/>
                </a:tc>
                <a:extLst>
                  <a:ext uri="{0D108BD9-81ED-4DB2-BD59-A6C34878D82A}">
                    <a16:rowId xmlns:a16="http://schemas.microsoft.com/office/drawing/2014/main" val="2575495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162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>
            <a:off x="307334" y="196653"/>
            <a:ext cx="7589501" cy="738664"/>
            <a:chOff x="379220" y="397936"/>
            <a:chExt cx="7589501" cy="738664"/>
          </a:xfrm>
        </p:grpSpPr>
        <p:sp>
          <p:nvSpPr>
            <p:cNvPr id="205" name="Google Shape;205;p5"/>
            <p:cNvSpPr/>
            <p:nvPr/>
          </p:nvSpPr>
          <p:spPr>
            <a:xfrm>
              <a:off x="1282640" y="397936"/>
              <a:ext cx="6686081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r>
                <a:rPr lang="en-ID" sz="2400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Hasil </a:t>
              </a:r>
              <a:r>
                <a:rPr lang="en-ID" sz="2400" err="1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Regresi</a:t>
              </a:r>
              <a:r>
                <a:rPr lang="en-ID" sz="2400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 Linear </a:t>
              </a:r>
              <a:r>
                <a:rPr lang="en-ID" sz="2400" err="1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semua</a:t>
              </a:r>
              <a:r>
                <a:rPr lang="en-ID" sz="2400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 </a:t>
              </a:r>
              <a:r>
                <a:rPr lang="en-ID" sz="2400" err="1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variabel</a:t>
              </a:r>
              <a:r>
                <a:rPr lang="en-ID" sz="2400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 </a:t>
              </a:r>
              <a:r>
                <a:rPr lang="en-ID" sz="2400" err="1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independen</a:t>
              </a:r>
              <a:endParaRPr lang="en-US" err="1"/>
            </a:p>
          </p:txBody>
        </p:sp>
        <p:sp>
          <p:nvSpPr>
            <p:cNvPr id="206" name="Google Shape;206;p5"/>
            <p:cNvSpPr/>
            <p:nvPr/>
          </p:nvSpPr>
          <p:spPr>
            <a:xfrm flipH="1">
              <a:off x="379220" y="430460"/>
              <a:ext cx="684887" cy="684887"/>
            </a:xfrm>
            <a:custGeom>
              <a:avLst/>
              <a:gdLst/>
              <a:ahLst/>
              <a:cxnLst/>
              <a:rect l="l" t="t" r="r" b="b"/>
              <a:pathLst>
                <a:path w="684887" h="684887" extrusionOk="0">
                  <a:moveTo>
                    <a:pt x="518199" y="0"/>
                  </a:moveTo>
                  <a:lnTo>
                    <a:pt x="166688" y="0"/>
                  </a:lnTo>
                  <a:cubicBezTo>
                    <a:pt x="74629" y="0"/>
                    <a:pt x="0" y="74629"/>
                    <a:pt x="0" y="166688"/>
                  </a:cubicBezTo>
                  <a:lnTo>
                    <a:pt x="0" y="518199"/>
                  </a:lnTo>
                  <a:cubicBezTo>
                    <a:pt x="0" y="610258"/>
                    <a:pt x="74629" y="684887"/>
                    <a:pt x="166688" y="684887"/>
                  </a:cubicBezTo>
                  <a:lnTo>
                    <a:pt x="423978" y="684887"/>
                  </a:lnTo>
                  <a:lnTo>
                    <a:pt x="518199" y="684887"/>
                  </a:lnTo>
                  <a:lnTo>
                    <a:pt x="684887" y="684887"/>
                  </a:lnTo>
                  <a:lnTo>
                    <a:pt x="684887" y="518199"/>
                  </a:lnTo>
                  <a:lnTo>
                    <a:pt x="684887" y="423978"/>
                  </a:lnTo>
                  <a:lnTo>
                    <a:pt x="684887" y="166688"/>
                  </a:lnTo>
                  <a:cubicBezTo>
                    <a:pt x="684887" y="74629"/>
                    <a:pt x="610258" y="0"/>
                    <a:pt x="518199" y="0"/>
                  </a:cubicBezTo>
                  <a:close/>
                </a:path>
              </a:pathLst>
            </a:custGeom>
            <a:solidFill>
              <a:srgbClr val="172741"/>
            </a:solidFill>
            <a:ln>
              <a:noFill/>
            </a:ln>
            <a:effectLst>
              <a:outerShdw blurRad="635000" dist="38100" dir="270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 rot="-5400000">
              <a:off x="583365" y="628361"/>
              <a:ext cx="276596" cy="277814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6" y="52"/>
                  </a:moveTo>
                  <a:cubicBezTo>
                    <a:pt x="52" y="75"/>
                    <a:pt x="52" y="75"/>
                    <a:pt x="52" y="75"/>
                  </a:cubicBezTo>
                  <a:cubicBezTo>
                    <a:pt x="51" y="76"/>
                    <a:pt x="50" y="76"/>
                    <a:pt x="48" y="76"/>
                  </a:cubicBezTo>
                  <a:cubicBezTo>
                    <a:pt x="46" y="76"/>
                    <a:pt x="45" y="76"/>
                    <a:pt x="44" y="75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2"/>
                    <a:pt x="19" y="50"/>
                    <a:pt x="19" y="49"/>
                  </a:cubicBezTo>
                  <a:cubicBezTo>
                    <a:pt x="19" y="47"/>
                    <a:pt x="19" y="45"/>
                    <a:pt x="20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1"/>
                    <a:pt x="28" y="41"/>
                    <a:pt x="30" y="43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19"/>
                    <a:pt x="43" y="16"/>
                    <a:pt x="46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3" y="16"/>
                    <a:pt x="56" y="19"/>
                    <a:pt x="56" y="2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8" y="40"/>
                    <a:pt x="72" y="40"/>
                    <a:pt x="75" y="43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7" y="45"/>
                    <a:pt x="77" y="46"/>
                    <a:pt x="77" y="48"/>
                  </a:cubicBezTo>
                  <a:cubicBezTo>
                    <a:pt x="77" y="50"/>
                    <a:pt x="77" y="51"/>
                    <a:pt x="76" y="52"/>
                  </a:cubicBezTo>
                  <a:close/>
                </a:path>
              </a:pathLst>
            </a:custGeom>
            <a:solidFill>
              <a:srgbClr val="F99D0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7" name="Google Shape;227;p5"/>
          <p:cNvPicPr preferRelativeResize="0"/>
          <p:nvPr/>
        </p:nvPicPr>
        <p:blipFill rotWithShape="1">
          <a:blip r:embed="rId3">
            <a:alphaModFix/>
          </a:blip>
          <a:srcRect t="8488" r="25177"/>
          <a:stretch/>
        </p:blipFill>
        <p:spPr>
          <a:xfrm>
            <a:off x="9013910" y="432553"/>
            <a:ext cx="2644690" cy="669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E89480-6185-8705-E3DF-39AB2A0AD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1323975"/>
            <a:ext cx="118110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7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>
            <a:spLocks noGrp="1"/>
          </p:cNvSpPr>
          <p:nvPr>
            <p:ph type="pic" idx="2"/>
          </p:nvPr>
        </p:nvSpPr>
        <p:spPr>
          <a:xfrm>
            <a:off x="201283" y="923180"/>
            <a:ext cx="11458755" cy="564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ID" sz="2000" b="1">
              <a:solidFill>
                <a:schemeClr val="tx1"/>
              </a:solidFill>
            </a:endParaRPr>
          </a:p>
          <a:p>
            <a:r>
              <a:rPr lang="en-ID" sz="2000">
                <a:solidFill>
                  <a:schemeClr val="tx1"/>
                </a:solidFill>
              </a:rPr>
              <a:t>Pada Random Forest Regressor, </a:t>
            </a:r>
            <a:r>
              <a:rPr lang="en-ID" sz="2000" err="1">
                <a:solidFill>
                  <a:schemeClr val="tx1"/>
                </a:solidFill>
              </a:rPr>
              <a:t>kolom</a:t>
            </a:r>
            <a:r>
              <a:rPr lang="en-ID" sz="2000">
                <a:solidFill>
                  <a:schemeClr val="tx1"/>
                </a:solidFill>
              </a:rPr>
              <a:t> Score </a:t>
            </a:r>
            <a:r>
              <a:rPr lang="en-ID" sz="2000" err="1">
                <a:solidFill>
                  <a:schemeClr val="tx1"/>
                </a:solidFill>
              </a:rPr>
              <a:t>berperan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sebagai</a:t>
            </a:r>
            <a:r>
              <a:rPr lang="en-ID" sz="2000">
                <a:solidFill>
                  <a:schemeClr val="tx1"/>
                </a:solidFill>
              </a:rPr>
              <a:t> target </a:t>
            </a:r>
            <a:r>
              <a:rPr lang="en-ID" sz="2000" err="1">
                <a:solidFill>
                  <a:schemeClr val="tx1"/>
                </a:solidFill>
              </a:rPr>
              <a:t>variabel</a:t>
            </a:r>
            <a:r>
              <a:rPr lang="en-ID" sz="2000">
                <a:solidFill>
                  <a:schemeClr val="tx1"/>
                </a:solidFill>
              </a:rPr>
              <a:t> yang </a:t>
            </a:r>
            <a:r>
              <a:rPr lang="en-ID" sz="2000" err="1">
                <a:solidFill>
                  <a:schemeClr val="tx1"/>
                </a:solidFill>
              </a:rPr>
              <a:t>akan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diprediksi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berdasarkan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fitur-fitur</a:t>
            </a:r>
            <a:r>
              <a:rPr lang="en-ID" sz="2000">
                <a:solidFill>
                  <a:schemeClr val="tx1"/>
                </a:solidFill>
              </a:rPr>
              <a:t> lain, </a:t>
            </a:r>
            <a:r>
              <a:rPr lang="en-ID" sz="2000" err="1">
                <a:solidFill>
                  <a:schemeClr val="tx1"/>
                </a:solidFill>
              </a:rPr>
              <a:t>seperti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fasilitas</a:t>
            </a:r>
            <a:r>
              <a:rPr lang="en-ID" sz="2000">
                <a:solidFill>
                  <a:schemeClr val="tx1"/>
                </a:solidFill>
              </a:rPr>
              <a:t> (Pool, Gym, Tennis court, </a:t>
            </a:r>
            <a:r>
              <a:rPr lang="en-ID" sz="2000" err="1">
                <a:solidFill>
                  <a:schemeClr val="tx1"/>
                </a:solidFill>
              </a:rPr>
              <a:t>dll</a:t>
            </a:r>
            <a:r>
              <a:rPr lang="en-ID" sz="2000">
                <a:solidFill>
                  <a:schemeClr val="tx1"/>
                </a:solidFill>
              </a:rPr>
              <a:t>.) dan </a:t>
            </a:r>
            <a:r>
              <a:rPr lang="en-ID" sz="2000" err="1">
                <a:solidFill>
                  <a:schemeClr val="tx1"/>
                </a:solidFill>
              </a:rPr>
              <a:t>jenis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traveler</a:t>
            </a:r>
            <a:r>
              <a:rPr lang="en-ID" sz="2000">
                <a:solidFill>
                  <a:schemeClr val="tx1"/>
                </a:solidFill>
              </a:rPr>
              <a:t> (Traveler type)</a:t>
            </a:r>
            <a:endParaRPr lang="en-ID">
              <a:solidFill>
                <a:schemeClr val="tx1"/>
              </a:solidFill>
            </a:endParaRPr>
          </a:p>
          <a:p>
            <a:pPr algn="l"/>
            <a:endParaRPr lang="en-ID" sz="2000">
              <a:solidFill>
                <a:schemeClr val="tx1"/>
              </a:solidFill>
            </a:endParaRPr>
          </a:p>
          <a:p>
            <a:pPr algn="l"/>
            <a:r>
              <a:rPr lang="en-ID" sz="2000">
                <a:solidFill>
                  <a:schemeClr val="tx1"/>
                </a:solidFill>
              </a:rPr>
              <a:t>Random Forest Regressor </a:t>
            </a:r>
            <a:r>
              <a:rPr lang="en-ID" sz="2000" err="1">
                <a:solidFill>
                  <a:schemeClr val="tx1"/>
                </a:solidFill>
              </a:rPr>
              <a:t>dipilih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karena</a:t>
            </a:r>
            <a:r>
              <a:rPr lang="en-ID" sz="200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ID" sz="2000" b="1" err="1">
                <a:solidFill>
                  <a:schemeClr val="tx1"/>
                </a:solidFill>
              </a:rPr>
              <a:t>Kemampuan</a:t>
            </a:r>
            <a:r>
              <a:rPr lang="en-ID" sz="2000" b="1">
                <a:solidFill>
                  <a:schemeClr val="tx1"/>
                </a:solidFill>
              </a:rPr>
              <a:t> </a:t>
            </a:r>
            <a:r>
              <a:rPr lang="en-ID" sz="2000" b="1" err="1">
                <a:solidFill>
                  <a:schemeClr val="tx1"/>
                </a:solidFill>
              </a:rPr>
              <a:t>Menangani</a:t>
            </a:r>
            <a:r>
              <a:rPr lang="en-ID" sz="2000" b="1">
                <a:solidFill>
                  <a:schemeClr val="tx1"/>
                </a:solidFill>
              </a:rPr>
              <a:t> Data </a:t>
            </a:r>
            <a:r>
              <a:rPr lang="en-ID" sz="2000" b="1" err="1">
                <a:solidFill>
                  <a:schemeClr val="tx1"/>
                </a:solidFill>
              </a:rPr>
              <a:t>Kategorikal</a:t>
            </a:r>
            <a:r>
              <a:rPr lang="en-ID" sz="2000" b="1">
                <a:solidFill>
                  <a:schemeClr val="tx1"/>
                </a:solidFill>
              </a:rPr>
              <a:t> dan </a:t>
            </a:r>
            <a:r>
              <a:rPr lang="en-ID" sz="2000" b="1" err="1">
                <a:solidFill>
                  <a:schemeClr val="tx1"/>
                </a:solidFill>
              </a:rPr>
              <a:t>Numerik</a:t>
            </a:r>
            <a:endParaRPr lang="en-ID" sz="2000" b="1">
              <a:solidFill>
                <a:schemeClr val="tx1"/>
              </a:solidFill>
            </a:endParaRPr>
          </a:p>
          <a:p>
            <a:pPr algn="l"/>
            <a:r>
              <a:rPr lang="en-ID" sz="2000">
                <a:solidFill>
                  <a:schemeClr val="tx1"/>
                </a:solidFill>
              </a:rPr>
              <a:t>Fitur dataset </a:t>
            </a:r>
            <a:r>
              <a:rPr lang="en-ID" sz="2000" err="1">
                <a:solidFill>
                  <a:schemeClr val="tx1"/>
                </a:solidFill>
              </a:rPr>
              <a:t>mengandung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tipe</a:t>
            </a:r>
            <a:r>
              <a:rPr lang="en-ID" sz="2000">
                <a:solidFill>
                  <a:schemeClr val="tx1"/>
                </a:solidFill>
              </a:rPr>
              <a:t> data </a:t>
            </a:r>
            <a:r>
              <a:rPr lang="en-ID" sz="2000" err="1">
                <a:solidFill>
                  <a:schemeClr val="tx1"/>
                </a:solidFill>
              </a:rPr>
              <a:t>kategorikal</a:t>
            </a:r>
            <a:r>
              <a:rPr lang="en-ID" sz="2000">
                <a:solidFill>
                  <a:schemeClr val="tx1"/>
                </a:solidFill>
              </a:rPr>
              <a:t> yang </a:t>
            </a:r>
            <a:r>
              <a:rPr lang="en-ID" sz="2000" err="1">
                <a:solidFill>
                  <a:schemeClr val="tx1"/>
                </a:solidFill>
              </a:rPr>
              <a:t>dikonversi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menjadi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numerik</a:t>
            </a:r>
            <a:r>
              <a:rPr lang="en-ID" sz="2000">
                <a:solidFill>
                  <a:schemeClr val="tx1"/>
                </a:solidFill>
              </a:rPr>
              <a:t>. Random Forest Regressor </a:t>
            </a:r>
            <a:r>
              <a:rPr lang="en-ID" sz="2000" err="1">
                <a:solidFill>
                  <a:schemeClr val="tx1"/>
                </a:solidFill>
              </a:rPr>
              <a:t>mampu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menangani</a:t>
            </a:r>
            <a:r>
              <a:rPr lang="en-ID" sz="2000">
                <a:solidFill>
                  <a:schemeClr val="tx1"/>
                </a:solidFill>
              </a:rPr>
              <a:t> data </a:t>
            </a:r>
            <a:r>
              <a:rPr lang="en-ID" sz="2000" err="1">
                <a:solidFill>
                  <a:schemeClr val="tx1"/>
                </a:solidFill>
              </a:rPr>
              <a:t>kombinasi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numerik</a:t>
            </a:r>
            <a:r>
              <a:rPr lang="en-ID" sz="2000">
                <a:solidFill>
                  <a:schemeClr val="tx1"/>
                </a:solidFill>
              </a:rPr>
              <a:t> dan </a:t>
            </a:r>
            <a:r>
              <a:rPr lang="en-ID" sz="2000" err="1">
                <a:solidFill>
                  <a:schemeClr val="tx1"/>
                </a:solidFill>
              </a:rPr>
              <a:t>kategorikal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setelah</a:t>
            </a:r>
            <a:r>
              <a:rPr lang="en-ID" sz="2000">
                <a:solidFill>
                  <a:schemeClr val="tx1"/>
                </a:solidFill>
              </a:rPr>
              <a:t> encoding, </a:t>
            </a:r>
            <a:r>
              <a:rPr lang="en-ID" sz="2000" err="1">
                <a:solidFill>
                  <a:schemeClr val="tx1"/>
                </a:solidFill>
              </a:rPr>
              <a:t>tanpa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memerlukan</a:t>
            </a:r>
            <a:r>
              <a:rPr lang="en-ID" sz="2000">
                <a:solidFill>
                  <a:schemeClr val="tx1"/>
                </a:solidFill>
              </a:rPr>
              <a:t> scaling </a:t>
            </a:r>
            <a:r>
              <a:rPr lang="en-ID" sz="2000" err="1">
                <a:solidFill>
                  <a:schemeClr val="tx1"/>
                </a:solidFill>
              </a:rPr>
              <a:t>atau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normalisasi</a:t>
            </a:r>
            <a:r>
              <a:rPr lang="en-ID" sz="200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ID" sz="2000" b="1" err="1">
                <a:solidFill>
                  <a:schemeClr val="tx1"/>
                </a:solidFill>
              </a:rPr>
              <a:t>Interpretasi</a:t>
            </a:r>
            <a:r>
              <a:rPr lang="en-ID" sz="2000" b="1">
                <a:solidFill>
                  <a:schemeClr val="tx1"/>
                </a:solidFill>
              </a:rPr>
              <a:t> variable </a:t>
            </a:r>
            <a:r>
              <a:rPr lang="en-ID" sz="2000" b="1" err="1">
                <a:solidFill>
                  <a:schemeClr val="tx1"/>
                </a:solidFill>
              </a:rPr>
              <a:t>melalui</a:t>
            </a:r>
            <a:r>
              <a:rPr lang="en-ID" sz="2000" b="1">
                <a:solidFill>
                  <a:schemeClr val="tx1"/>
                </a:solidFill>
              </a:rPr>
              <a:t> Feature Importance</a:t>
            </a:r>
          </a:p>
          <a:p>
            <a:pPr algn="l"/>
            <a:r>
              <a:rPr lang="en-ID" sz="2000">
                <a:solidFill>
                  <a:schemeClr val="tx1"/>
                </a:solidFill>
              </a:rPr>
              <a:t>Random Forest Regressor </a:t>
            </a:r>
            <a:r>
              <a:rPr lang="en-ID" sz="2000" err="1">
                <a:solidFill>
                  <a:schemeClr val="tx1"/>
                </a:solidFill>
              </a:rPr>
              <a:t>menyediakan</a:t>
            </a:r>
            <a:r>
              <a:rPr lang="en-ID" sz="2000">
                <a:solidFill>
                  <a:schemeClr val="tx1"/>
                </a:solidFill>
              </a:rPr>
              <a:t> feature importance, yang </a:t>
            </a:r>
            <a:r>
              <a:rPr lang="en-ID" sz="2000" err="1">
                <a:solidFill>
                  <a:schemeClr val="tx1"/>
                </a:solidFill>
              </a:rPr>
              <a:t>memberikan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wawasan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tentang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fitur</a:t>
            </a:r>
            <a:r>
              <a:rPr lang="en-ID" sz="2000">
                <a:solidFill>
                  <a:schemeClr val="tx1"/>
                </a:solidFill>
              </a:rPr>
              <a:t> mana yang paling </a:t>
            </a:r>
            <a:r>
              <a:rPr lang="en-ID" sz="2000" err="1">
                <a:solidFill>
                  <a:schemeClr val="tx1"/>
                </a:solidFill>
              </a:rPr>
              <a:t>berkontribusi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terhadap</a:t>
            </a:r>
            <a:r>
              <a:rPr lang="en-ID" sz="2000">
                <a:solidFill>
                  <a:schemeClr val="tx1"/>
                </a:solidFill>
              </a:rPr>
              <a:t> Score dan </a:t>
            </a:r>
            <a:r>
              <a:rPr lang="en-ID" sz="2000" err="1">
                <a:solidFill>
                  <a:schemeClr val="tx1"/>
                </a:solidFill>
              </a:rPr>
              <a:t>seberapa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besar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pengaruh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fitur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tersebut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terhadap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kepuasan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tamu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atau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skor</a:t>
            </a:r>
            <a:r>
              <a:rPr lang="en-ID" sz="200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/>
              <a:buChar char="•"/>
            </a:pPr>
            <a:endParaRPr lang="en-ID" sz="2000">
              <a:solidFill>
                <a:schemeClr val="tx1"/>
              </a:solidFill>
            </a:endParaRPr>
          </a:p>
          <a:p>
            <a:pPr marL="285750" algn="l"/>
            <a:endParaRPr lang="en-ID" sz="2000">
              <a:solidFill>
                <a:schemeClr val="tx1"/>
              </a:solidFill>
            </a:endParaRPr>
          </a:p>
          <a:p>
            <a:pPr marL="285750" algn="l"/>
            <a:endParaRPr lang="en-ID" sz="2000">
              <a:solidFill>
                <a:schemeClr val="tx1"/>
              </a:solidFill>
            </a:endParaRPr>
          </a:p>
          <a:p>
            <a:pPr marL="285750"/>
            <a:endParaRPr lang="en-ID" sz="2000">
              <a:solidFill>
                <a:schemeClr val="tx1"/>
              </a:solidFill>
            </a:endParaRPr>
          </a:p>
        </p:txBody>
      </p:sp>
      <p:grpSp>
        <p:nvGrpSpPr>
          <p:cNvPr id="204" name="Google Shape;204;p5"/>
          <p:cNvGrpSpPr/>
          <p:nvPr/>
        </p:nvGrpSpPr>
        <p:grpSpPr>
          <a:xfrm>
            <a:off x="307334" y="229177"/>
            <a:ext cx="8552782" cy="684887"/>
            <a:chOff x="379220" y="430460"/>
            <a:chExt cx="7963331" cy="684887"/>
          </a:xfrm>
        </p:grpSpPr>
        <p:sp>
          <p:nvSpPr>
            <p:cNvPr id="205" name="Google Shape;205;p5"/>
            <p:cNvSpPr/>
            <p:nvPr/>
          </p:nvSpPr>
          <p:spPr>
            <a:xfrm>
              <a:off x="1282640" y="582602"/>
              <a:ext cx="70599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r>
                <a:rPr lang="en-ID" sz="2400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Langkah 3: Training Random Forest Regressor</a:t>
              </a:r>
              <a:endParaRPr lang="en-ID" sz="2400">
                <a:solidFill>
                  <a:srgbClr val="2E3E56"/>
                </a:solidFill>
                <a:latin typeface="Montserrat ExtraBold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 flipH="1">
              <a:off x="379220" y="430460"/>
              <a:ext cx="684887" cy="684887"/>
            </a:xfrm>
            <a:custGeom>
              <a:avLst/>
              <a:gdLst/>
              <a:ahLst/>
              <a:cxnLst/>
              <a:rect l="l" t="t" r="r" b="b"/>
              <a:pathLst>
                <a:path w="684887" h="684887" extrusionOk="0">
                  <a:moveTo>
                    <a:pt x="518199" y="0"/>
                  </a:moveTo>
                  <a:lnTo>
                    <a:pt x="166688" y="0"/>
                  </a:lnTo>
                  <a:cubicBezTo>
                    <a:pt x="74629" y="0"/>
                    <a:pt x="0" y="74629"/>
                    <a:pt x="0" y="166688"/>
                  </a:cubicBezTo>
                  <a:lnTo>
                    <a:pt x="0" y="518199"/>
                  </a:lnTo>
                  <a:cubicBezTo>
                    <a:pt x="0" y="610258"/>
                    <a:pt x="74629" y="684887"/>
                    <a:pt x="166688" y="684887"/>
                  </a:cubicBezTo>
                  <a:lnTo>
                    <a:pt x="423978" y="684887"/>
                  </a:lnTo>
                  <a:lnTo>
                    <a:pt x="518199" y="684887"/>
                  </a:lnTo>
                  <a:lnTo>
                    <a:pt x="684887" y="684887"/>
                  </a:lnTo>
                  <a:lnTo>
                    <a:pt x="684887" y="518199"/>
                  </a:lnTo>
                  <a:lnTo>
                    <a:pt x="684887" y="423978"/>
                  </a:lnTo>
                  <a:lnTo>
                    <a:pt x="684887" y="166688"/>
                  </a:lnTo>
                  <a:cubicBezTo>
                    <a:pt x="684887" y="74629"/>
                    <a:pt x="610258" y="0"/>
                    <a:pt x="518199" y="0"/>
                  </a:cubicBezTo>
                  <a:close/>
                </a:path>
              </a:pathLst>
            </a:custGeom>
            <a:solidFill>
              <a:srgbClr val="172741"/>
            </a:solidFill>
            <a:ln>
              <a:noFill/>
            </a:ln>
            <a:effectLst>
              <a:outerShdw blurRad="635000" dist="38100" dir="270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 rot="-5400000">
              <a:off x="583365" y="628361"/>
              <a:ext cx="276596" cy="277814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6" y="52"/>
                  </a:moveTo>
                  <a:cubicBezTo>
                    <a:pt x="52" y="75"/>
                    <a:pt x="52" y="75"/>
                    <a:pt x="52" y="75"/>
                  </a:cubicBezTo>
                  <a:cubicBezTo>
                    <a:pt x="51" y="76"/>
                    <a:pt x="50" y="76"/>
                    <a:pt x="48" y="76"/>
                  </a:cubicBezTo>
                  <a:cubicBezTo>
                    <a:pt x="46" y="76"/>
                    <a:pt x="45" y="76"/>
                    <a:pt x="44" y="75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2"/>
                    <a:pt x="19" y="50"/>
                    <a:pt x="19" y="49"/>
                  </a:cubicBezTo>
                  <a:cubicBezTo>
                    <a:pt x="19" y="47"/>
                    <a:pt x="19" y="45"/>
                    <a:pt x="20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1"/>
                    <a:pt x="28" y="41"/>
                    <a:pt x="30" y="43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19"/>
                    <a:pt x="43" y="16"/>
                    <a:pt x="46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3" y="16"/>
                    <a:pt x="56" y="19"/>
                    <a:pt x="56" y="2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8" y="40"/>
                    <a:pt x="72" y="40"/>
                    <a:pt x="75" y="43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7" y="45"/>
                    <a:pt x="77" y="46"/>
                    <a:pt x="77" y="48"/>
                  </a:cubicBezTo>
                  <a:cubicBezTo>
                    <a:pt x="77" y="50"/>
                    <a:pt x="77" y="51"/>
                    <a:pt x="76" y="52"/>
                  </a:cubicBezTo>
                  <a:close/>
                </a:path>
              </a:pathLst>
            </a:custGeom>
            <a:solidFill>
              <a:srgbClr val="F99D0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7" name="Google Shape;227;p5"/>
          <p:cNvPicPr preferRelativeResize="0"/>
          <p:nvPr/>
        </p:nvPicPr>
        <p:blipFill rotWithShape="1">
          <a:blip r:embed="rId3">
            <a:alphaModFix/>
          </a:blip>
          <a:srcRect t="8488" r="25177"/>
          <a:stretch/>
        </p:blipFill>
        <p:spPr>
          <a:xfrm>
            <a:off x="9013910" y="432553"/>
            <a:ext cx="2644690" cy="669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2285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>
            <a:spLocks noGrp="1"/>
          </p:cNvSpPr>
          <p:nvPr>
            <p:ph type="pic" idx="2"/>
          </p:nvPr>
        </p:nvSpPr>
        <p:spPr>
          <a:xfrm>
            <a:off x="0" y="923180"/>
            <a:ext cx="11660038" cy="564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ID" sz="2000">
              <a:solidFill>
                <a:schemeClr val="tx1"/>
              </a:solidFill>
            </a:endParaRPr>
          </a:p>
          <a:p>
            <a:endParaRPr lang="en-ID" sz="2000">
              <a:solidFill>
                <a:schemeClr val="tx1"/>
              </a:solidFill>
            </a:endParaRPr>
          </a:p>
        </p:txBody>
      </p:sp>
      <p:grpSp>
        <p:nvGrpSpPr>
          <p:cNvPr id="204" name="Google Shape;204;p5"/>
          <p:cNvGrpSpPr/>
          <p:nvPr/>
        </p:nvGrpSpPr>
        <p:grpSpPr>
          <a:xfrm>
            <a:off x="307334" y="229177"/>
            <a:ext cx="8552782" cy="684887"/>
            <a:chOff x="379220" y="430460"/>
            <a:chExt cx="7963331" cy="684887"/>
          </a:xfrm>
        </p:grpSpPr>
        <p:sp>
          <p:nvSpPr>
            <p:cNvPr id="205" name="Google Shape;205;p5"/>
            <p:cNvSpPr/>
            <p:nvPr/>
          </p:nvSpPr>
          <p:spPr>
            <a:xfrm>
              <a:off x="1282640" y="582602"/>
              <a:ext cx="70599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r>
                <a:rPr lang="en-ID" sz="2400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Hasil Feature Importance</a:t>
              </a:r>
              <a:endParaRPr lang="en-US"/>
            </a:p>
          </p:txBody>
        </p:sp>
        <p:sp>
          <p:nvSpPr>
            <p:cNvPr id="206" name="Google Shape;206;p5"/>
            <p:cNvSpPr/>
            <p:nvPr/>
          </p:nvSpPr>
          <p:spPr>
            <a:xfrm flipH="1">
              <a:off x="379220" y="430460"/>
              <a:ext cx="684887" cy="684887"/>
            </a:xfrm>
            <a:custGeom>
              <a:avLst/>
              <a:gdLst/>
              <a:ahLst/>
              <a:cxnLst/>
              <a:rect l="l" t="t" r="r" b="b"/>
              <a:pathLst>
                <a:path w="684887" h="684887" extrusionOk="0">
                  <a:moveTo>
                    <a:pt x="518199" y="0"/>
                  </a:moveTo>
                  <a:lnTo>
                    <a:pt x="166688" y="0"/>
                  </a:lnTo>
                  <a:cubicBezTo>
                    <a:pt x="74629" y="0"/>
                    <a:pt x="0" y="74629"/>
                    <a:pt x="0" y="166688"/>
                  </a:cubicBezTo>
                  <a:lnTo>
                    <a:pt x="0" y="518199"/>
                  </a:lnTo>
                  <a:cubicBezTo>
                    <a:pt x="0" y="610258"/>
                    <a:pt x="74629" y="684887"/>
                    <a:pt x="166688" y="684887"/>
                  </a:cubicBezTo>
                  <a:lnTo>
                    <a:pt x="423978" y="684887"/>
                  </a:lnTo>
                  <a:lnTo>
                    <a:pt x="518199" y="684887"/>
                  </a:lnTo>
                  <a:lnTo>
                    <a:pt x="684887" y="684887"/>
                  </a:lnTo>
                  <a:lnTo>
                    <a:pt x="684887" y="518199"/>
                  </a:lnTo>
                  <a:lnTo>
                    <a:pt x="684887" y="423978"/>
                  </a:lnTo>
                  <a:lnTo>
                    <a:pt x="684887" y="166688"/>
                  </a:lnTo>
                  <a:cubicBezTo>
                    <a:pt x="684887" y="74629"/>
                    <a:pt x="610258" y="0"/>
                    <a:pt x="518199" y="0"/>
                  </a:cubicBezTo>
                  <a:close/>
                </a:path>
              </a:pathLst>
            </a:custGeom>
            <a:solidFill>
              <a:srgbClr val="172741"/>
            </a:solidFill>
            <a:ln>
              <a:noFill/>
            </a:ln>
            <a:effectLst>
              <a:outerShdw blurRad="635000" dist="38100" dir="270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 rot="-5400000">
              <a:off x="583365" y="628361"/>
              <a:ext cx="276596" cy="277814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6" y="52"/>
                  </a:moveTo>
                  <a:cubicBezTo>
                    <a:pt x="52" y="75"/>
                    <a:pt x="52" y="75"/>
                    <a:pt x="52" y="75"/>
                  </a:cubicBezTo>
                  <a:cubicBezTo>
                    <a:pt x="51" y="76"/>
                    <a:pt x="50" y="76"/>
                    <a:pt x="48" y="76"/>
                  </a:cubicBezTo>
                  <a:cubicBezTo>
                    <a:pt x="46" y="76"/>
                    <a:pt x="45" y="76"/>
                    <a:pt x="44" y="75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2"/>
                    <a:pt x="19" y="50"/>
                    <a:pt x="19" y="49"/>
                  </a:cubicBezTo>
                  <a:cubicBezTo>
                    <a:pt x="19" y="47"/>
                    <a:pt x="19" y="45"/>
                    <a:pt x="20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1"/>
                    <a:pt x="28" y="41"/>
                    <a:pt x="30" y="43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19"/>
                    <a:pt x="43" y="16"/>
                    <a:pt x="46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3" y="16"/>
                    <a:pt x="56" y="19"/>
                    <a:pt x="56" y="2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8" y="40"/>
                    <a:pt x="72" y="40"/>
                    <a:pt x="75" y="43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7" y="45"/>
                    <a:pt x="77" y="46"/>
                    <a:pt x="77" y="48"/>
                  </a:cubicBezTo>
                  <a:cubicBezTo>
                    <a:pt x="77" y="50"/>
                    <a:pt x="77" y="51"/>
                    <a:pt x="76" y="52"/>
                  </a:cubicBezTo>
                  <a:close/>
                </a:path>
              </a:pathLst>
            </a:custGeom>
            <a:solidFill>
              <a:srgbClr val="F99D0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7" name="Google Shape;227;p5"/>
          <p:cNvPicPr preferRelativeResize="0"/>
          <p:nvPr/>
        </p:nvPicPr>
        <p:blipFill rotWithShape="1">
          <a:blip r:embed="rId3">
            <a:alphaModFix/>
          </a:blip>
          <a:srcRect t="8488" r="25177"/>
          <a:stretch/>
        </p:blipFill>
        <p:spPr>
          <a:xfrm>
            <a:off x="9013910" y="432553"/>
            <a:ext cx="2644690" cy="66942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E0B88E-8483-4584-BD05-F5E9E1642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374045"/>
              </p:ext>
            </p:extLst>
          </p:nvPr>
        </p:nvGraphicFramePr>
        <p:xfrm>
          <a:off x="912603" y="1708662"/>
          <a:ext cx="3238559" cy="2167662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534054">
                  <a:extLst>
                    <a:ext uri="{9D8B030D-6E8A-4147-A177-3AD203B41FA5}">
                      <a16:colId xmlns:a16="http://schemas.microsoft.com/office/drawing/2014/main" val="2048073531"/>
                    </a:ext>
                  </a:extLst>
                </a:gridCol>
                <a:gridCol w="1704505">
                  <a:extLst>
                    <a:ext uri="{9D8B030D-6E8A-4147-A177-3AD203B41FA5}">
                      <a16:colId xmlns:a16="http://schemas.microsoft.com/office/drawing/2014/main" val="2922480606"/>
                    </a:ext>
                  </a:extLst>
                </a:gridCol>
              </a:tblGrid>
              <a:tr h="309666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90"/>
                        </a:lnSpc>
                      </a:pPr>
                      <a:r>
                        <a:rPr lang="en-ID" sz="2000">
                          <a:effectLst/>
                        </a:rPr>
                        <a:t>Feature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90"/>
                        </a:lnSpc>
                      </a:pPr>
                      <a:r>
                        <a:rPr lang="en-ID" sz="2000">
                          <a:effectLst/>
                        </a:rPr>
                        <a:t>Importance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48620448"/>
                  </a:ext>
                </a:extLst>
              </a:tr>
              <a:tr h="309666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2000">
                          <a:effectLst/>
                        </a:rPr>
                        <a:t>Pool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2000">
                          <a:effectLst/>
                        </a:rPr>
                        <a:t>0.533944 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035663290"/>
                  </a:ext>
                </a:extLst>
              </a:tr>
              <a:tr h="309666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2000">
                          <a:effectLst/>
                        </a:rPr>
                        <a:t>Free internet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2000">
                          <a:effectLst/>
                        </a:rPr>
                        <a:t>0.25439 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52635596"/>
                  </a:ext>
                </a:extLst>
              </a:tr>
              <a:tr h="309666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2000">
                          <a:effectLst/>
                        </a:rPr>
                        <a:t>Tennis court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2000">
                          <a:effectLst/>
                        </a:rPr>
                        <a:t>0.067187 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53887357"/>
                  </a:ext>
                </a:extLst>
              </a:tr>
              <a:tr h="309666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2000">
                          <a:effectLst/>
                        </a:rPr>
                        <a:t>Casino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2000">
                          <a:effectLst/>
                        </a:rPr>
                        <a:t>0.052313 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97000316"/>
                  </a:ext>
                </a:extLst>
              </a:tr>
              <a:tr h="309666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2000">
                          <a:effectLst/>
                        </a:rPr>
                        <a:t>Spa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2000">
                          <a:effectLst/>
                        </a:rPr>
                        <a:t>0.04683 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69621649"/>
                  </a:ext>
                </a:extLst>
              </a:tr>
              <a:tr h="309666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2000">
                          <a:effectLst/>
                        </a:rPr>
                        <a:t>Gym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2000">
                          <a:effectLst/>
                        </a:rPr>
                        <a:t>0.045336 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3493997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BEDCE4C-F372-8699-AB41-788F2C6FA441}"/>
              </a:ext>
            </a:extLst>
          </p:cNvPr>
          <p:cNvSpPr txBox="1"/>
          <p:nvPr/>
        </p:nvSpPr>
        <p:spPr>
          <a:xfrm>
            <a:off x="487680" y="1116834"/>
            <a:ext cx="40986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Hasil feature importance </a:t>
            </a:r>
            <a:r>
              <a:rPr lang="en-US" sz="2000" err="1"/>
              <a:t>untuk</a:t>
            </a:r>
            <a:r>
              <a:rPr lang="en-US" sz="2000"/>
              <a:t> R1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7D10E-84A5-7685-9660-0ED818B6384F}"/>
              </a:ext>
            </a:extLst>
          </p:cNvPr>
          <p:cNvSpPr txBox="1"/>
          <p:nvPr/>
        </p:nvSpPr>
        <p:spPr>
          <a:xfrm>
            <a:off x="5260962" y="1116833"/>
            <a:ext cx="40986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Hasil feature importance </a:t>
            </a:r>
            <a:r>
              <a:rPr lang="en-US" sz="2000" err="1"/>
              <a:t>untuk</a:t>
            </a:r>
            <a:r>
              <a:rPr lang="en-US" sz="2000"/>
              <a:t> R2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A17D99-E430-1090-1B22-01D52B6B5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508843"/>
              </p:ext>
            </p:extLst>
          </p:nvPr>
        </p:nvGraphicFramePr>
        <p:xfrm>
          <a:off x="5520905" y="1710906"/>
          <a:ext cx="4619708" cy="156445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975153">
                  <a:extLst>
                    <a:ext uri="{9D8B030D-6E8A-4147-A177-3AD203B41FA5}">
                      <a16:colId xmlns:a16="http://schemas.microsoft.com/office/drawing/2014/main" val="3063120877"/>
                    </a:ext>
                  </a:extLst>
                </a:gridCol>
                <a:gridCol w="1644555">
                  <a:extLst>
                    <a:ext uri="{9D8B030D-6E8A-4147-A177-3AD203B41FA5}">
                      <a16:colId xmlns:a16="http://schemas.microsoft.com/office/drawing/2014/main" val="1059736715"/>
                    </a:ext>
                  </a:extLst>
                </a:gridCol>
              </a:tblGrid>
              <a:tr h="31289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90"/>
                        </a:lnSpc>
                      </a:pPr>
                      <a:r>
                        <a:rPr lang="en-ID" sz="2000">
                          <a:effectLst/>
                        </a:rPr>
                        <a:t>Feature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90"/>
                        </a:lnSpc>
                      </a:pPr>
                      <a:r>
                        <a:rPr lang="en-ID" sz="2000">
                          <a:effectLst/>
                        </a:rPr>
                        <a:t>Importance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8168015"/>
                  </a:ext>
                </a:extLst>
              </a:tr>
              <a:tr h="312890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2000">
                          <a:effectLst/>
                        </a:rPr>
                        <a:t>Traveler </a:t>
                      </a:r>
                      <a:r>
                        <a:rPr lang="en-ID" sz="2000" err="1">
                          <a:effectLst/>
                        </a:rPr>
                        <a:t>type_Couples</a:t>
                      </a:r>
                      <a:r>
                        <a:rPr lang="en-ID" sz="2000">
                          <a:effectLst/>
                        </a:rPr>
                        <a:t>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2000">
                          <a:effectLst/>
                        </a:rPr>
                        <a:t>0.373875 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15695213"/>
                  </a:ext>
                </a:extLst>
              </a:tr>
              <a:tr h="312890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2000">
                          <a:effectLst/>
                        </a:rPr>
                        <a:t>Traveler </a:t>
                      </a:r>
                      <a:r>
                        <a:rPr lang="en-ID" sz="2000" err="1">
                          <a:effectLst/>
                        </a:rPr>
                        <a:t>type_Families</a:t>
                      </a:r>
                      <a:r>
                        <a:rPr lang="en-ID" sz="2000">
                          <a:effectLst/>
                        </a:rPr>
                        <a:t>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2000">
                          <a:effectLst/>
                        </a:rPr>
                        <a:t>0.256379 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78435574"/>
                  </a:ext>
                </a:extLst>
              </a:tr>
              <a:tr h="312890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2000">
                          <a:effectLst/>
                        </a:rPr>
                        <a:t>Traveler </a:t>
                      </a:r>
                      <a:r>
                        <a:rPr lang="en-ID" sz="2000" err="1">
                          <a:effectLst/>
                        </a:rPr>
                        <a:t>type_Friends</a:t>
                      </a:r>
                      <a:r>
                        <a:rPr lang="en-ID" sz="2000">
                          <a:effectLst/>
                        </a:rPr>
                        <a:t>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2000">
                          <a:effectLst/>
                        </a:rPr>
                        <a:t>0.217503 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16652874"/>
                  </a:ext>
                </a:extLst>
              </a:tr>
              <a:tr h="312890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2000">
                          <a:effectLst/>
                        </a:rPr>
                        <a:t>Traveler </a:t>
                      </a:r>
                      <a:r>
                        <a:rPr lang="en-ID" sz="2000" err="1">
                          <a:effectLst/>
                        </a:rPr>
                        <a:t>type_Solo</a:t>
                      </a:r>
                      <a:r>
                        <a:rPr lang="en-ID" sz="2000">
                          <a:effectLst/>
                        </a:rPr>
                        <a:t>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90"/>
                        </a:lnSpc>
                      </a:pPr>
                      <a:r>
                        <a:rPr lang="en-ID" sz="2000">
                          <a:effectLst/>
                        </a:rPr>
                        <a:t>0.152242 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1680507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D3B120A-C390-E0D3-7630-0C25F00E484D}"/>
              </a:ext>
            </a:extLst>
          </p:cNvPr>
          <p:cNvSpPr txBox="1"/>
          <p:nvPr/>
        </p:nvSpPr>
        <p:spPr>
          <a:xfrm>
            <a:off x="489405" y="4010708"/>
            <a:ext cx="409352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D" sz="1600" err="1"/>
              <a:t>Interpretasi</a:t>
            </a:r>
            <a:r>
              <a:rPr lang="en-ID" sz="1600"/>
              <a:t> </a:t>
            </a:r>
            <a:r>
              <a:rPr lang="en-ID" sz="1600" err="1"/>
              <a:t>hasil</a:t>
            </a:r>
            <a:r>
              <a:rPr lang="en-ID" sz="1600"/>
              <a:t> Feature Importance R1:</a:t>
            </a:r>
          </a:p>
          <a:p>
            <a:pPr algn="just"/>
            <a:endParaRPr lang="en-ID" sz="1600"/>
          </a:p>
          <a:p>
            <a:pPr algn="just"/>
            <a:r>
              <a:rPr lang="en-ID" sz="1600" err="1"/>
              <a:t>Interpretasi</a:t>
            </a:r>
            <a:r>
              <a:rPr lang="en-ID" sz="1600"/>
              <a:t>: Kolam </a:t>
            </a:r>
            <a:r>
              <a:rPr lang="en-ID" sz="1600" err="1"/>
              <a:t>renang</a:t>
            </a:r>
            <a:r>
              <a:rPr lang="en-ID" sz="1600"/>
              <a:t> </a:t>
            </a:r>
            <a:r>
              <a:rPr lang="en-ID" sz="1600" err="1"/>
              <a:t>adalah</a:t>
            </a:r>
            <a:r>
              <a:rPr lang="en-ID" sz="1600"/>
              <a:t> </a:t>
            </a:r>
            <a:r>
              <a:rPr lang="en-ID" sz="1600" err="1"/>
              <a:t>fitur</a:t>
            </a:r>
            <a:r>
              <a:rPr lang="en-ID" sz="1600"/>
              <a:t> yang paling </a:t>
            </a:r>
            <a:r>
              <a:rPr lang="en-ID" sz="1600" err="1"/>
              <a:t>berkontribusi</a:t>
            </a:r>
            <a:r>
              <a:rPr lang="en-ID" sz="1600"/>
              <a:t> </a:t>
            </a:r>
            <a:r>
              <a:rPr lang="en-ID" sz="1600" err="1"/>
              <a:t>terhadap</a:t>
            </a:r>
            <a:r>
              <a:rPr lang="en-ID" sz="1600"/>
              <a:t> </a:t>
            </a:r>
            <a:r>
              <a:rPr lang="en-ID" sz="1600" err="1"/>
              <a:t>skor</a:t>
            </a:r>
            <a:r>
              <a:rPr lang="en-ID" sz="1600"/>
              <a:t> </a:t>
            </a:r>
            <a:r>
              <a:rPr lang="en-ID" sz="1600" err="1"/>
              <a:t>dengan</a:t>
            </a:r>
            <a:r>
              <a:rPr lang="en-ID" sz="1600"/>
              <a:t> </a:t>
            </a:r>
            <a:r>
              <a:rPr lang="en-ID" sz="1600" err="1"/>
              <a:t>bobot</a:t>
            </a:r>
            <a:r>
              <a:rPr lang="en-ID" sz="1600"/>
              <a:t> </a:t>
            </a:r>
            <a:r>
              <a:rPr lang="en-ID" sz="1600" err="1"/>
              <a:t>penting</a:t>
            </a:r>
            <a:r>
              <a:rPr lang="en-ID" sz="1600"/>
              <a:t> </a:t>
            </a:r>
            <a:r>
              <a:rPr lang="en-ID" sz="1600" err="1"/>
              <a:t>sebesar</a:t>
            </a:r>
            <a:r>
              <a:rPr lang="en-ID" sz="1600"/>
              <a:t> 53.3%, Internet gratis </a:t>
            </a:r>
            <a:r>
              <a:rPr lang="en-ID" sz="1600" err="1"/>
              <a:t>memberikan</a:t>
            </a:r>
            <a:r>
              <a:rPr lang="en-ID" sz="1600"/>
              <a:t> </a:t>
            </a:r>
            <a:r>
              <a:rPr lang="en-ID" sz="1600" err="1"/>
              <a:t>kontribusi</a:t>
            </a:r>
            <a:r>
              <a:rPr lang="en-ID" sz="1600"/>
              <a:t> </a:t>
            </a:r>
            <a:r>
              <a:rPr lang="en-ID" sz="1600" err="1"/>
              <a:t>sebesar</a:t>
            </a:r>
            <a:r>
              <a:rPr lang="en-ID" sz="1600"/>
              <a:t> 25.4% </a:t>
            </a:r>
            <a:r>
              <a:rPr lang="en-ID" sz="1600" err="1"/>
              <a:t>terhadap</a:t>
            </a:r>
            <a:r>
              <a:rPr lang="en-ID" sz="1600"/>
              <a:t> </a:t>
            </a:r>
            <a:r>
              <a:rPr lang="en-ID" sz="1600" err="1"/>
              <a:t>skor</a:t>
            </a:r>
            <a:r>
              <a:rPr lang="en-ID" sz="1600"/>
              <a:t> </a:t>
            </a:r>
            <a:r>
              <a:rPr lang="en-ID" sz="1600" err="1"/>
              <a:t>terbesar</a:t>
            </a:r>
            <a:r>
              <a:rPr lang="en-ID" sz="1600"/>
              <a:t> </a:t>
            </a:r>
            <a:r>
              <a:rPr lang="en-ID" sz="1600" err="1"/>
              <a:t>kedua</a:t>
            </a:r>
            <a:endParaRPr lang="en-ID" sz="1600"/>
          </a:p>
          <a:p>
            <a:pPr algn="just" rtl="0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56657-D417-36E9-F7C9-4739462C7139}"/>
              </a:ext>
            </a:extLst>
          </p:cNvPr>
          <p:cNvSpPr txBox="1"/>
          <p:nvPr/>
        </p:nvSpPr>
        <p:spPr>
          <a:xfrm>
            <a:off x="5521480" y="3579387"/>
            <a:ext cx="461110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D" sz="1600" err="1"/>
              <a:t>Interpretasi</a:t>
            </a:r>
            <a:r>
              <a:rPr lang="en-ID" sz="1600"/>
              <a:t> </a:t>
            </a:r>
            <a:r>
              <a:rPr lang="en-ID" sz="1600" err="1"/>
              <a:t>hasil</a:t>
            </a:r>
            <a:r>
              <a:rPr lang="en-ID" sz="1600"/>
              <a:t> Feature Importance R2:</a:t>
            </a:r>
          </a:p>
          <a:p>
            <a:pPr algn="just"/>
            <a:endParaRPr lang="en-ID" sz="1600"/>
          </a:p>
          <a:p>
            <a:pPr algn="just"/>
            <a:r>
              <a:rPr lang="en-ID" sz="1600" err="1"/>
              <a:t>Tipe</a:t>
            </a:r>
            <a:r>
              <a:rPr lang="en-ID" sz="1600"/>
              <a:t> </a:t>
            </a:r>
            <a:r>
              <a:rPr lang="en-ID" sz="1600" err="1"/>
              <a:t>pengunjung</a:t>
            </a:r>
            <a:r>
              <a:rPr lang="en-ID" sz="1600"/>
              <a:t> </a:t>
            </a:r>
            <a:r>
              <a:rPr lang="en-ID" sz="1600" err="1"/>
              <a:t>pasangan</a:t>
            </a:r>
            <a:r>
              <a:rPr lang="en-ID" sz="1600"/>
              <a:t> </a:t>
            </a:r>
            <a:r>
              <a:rPr lang="en-ID" sz="1600" err="1"/>
              <a:t>memiliki</a:t>
            </a:r>
            <a:r>
              <a:rPr lang="en-ID" sz="1600"/>
              <a:t> </a:t>
            </a:r>
            <a:r>
              <a:rPr lang="en-ID" sz="1600" err="1"/>
              <a:t>kontribusi</a:t>
            </a:r>
            <a:r>
              <a:rPr lang="en-ID" sz="1600"/>
              <a:t> </a:t>
            </a:r>
            <a:r>
              <a:rPr lang="en-ID" sz="1600" err="1"/>
              <a:t>terpenting</a:t>
            </a:r>
            <a:r>
              <a:rPr lang="en-ID" sz="1600"/>
              <a:t> </a:t>
            </a:r>
            <a:r>
              <a:rPr lang="en-ID" sz="1600" err="1"/>
              <a:t>sebesar</a:t>
            </a:r>
            <a:r>
              <a:rPr lang="en-ID" sz="1600"/>
              <a:t> 37.3% </a:t>
            </a:r>
            <a:r>
              <a:rPr lang="en-ID" sz="1600" err="1"/>
              <a:t>terhadap</a:t>
            </a:r>
            <a:r>
              <a:rPr lang="en-ID" sz="1600"/>
              <a:t> </a:t>
            </a:r>
            <a:r>
              <a:rPr lang="en-ID" sz="1600" err="1"/>
              <a:t>skor</a:t>
            </a:r>
            <a:r>
              <a:rPr lang="en-ID" sz="1600"/>
              <a:t>, </a:t>
            </a:r>
            <a:r>
              <a:rPr lang="en-ID" sz="1600" err="1"/>
              <a:t>pengunjung</a:t>
            </a:r>
            <a:r>
              <a:rPr lang="en-ID" sz="1600"/>
              <a:t> </a:t>
            </a:r>
            <a:r>
              <a:rPr lang="en-ID" sz="1600" err="1"/>
              <a:t>keluarga</a:t>
            </a:r>
            <a:r>
              <a:rPr lang="en-ID" sz="1600"/>
              <a:t> </a:t>
            </a:r>
            <a:r>
              <a:rPr lang="en-ID" sz="1600" err="1"/>
              <a:t>memberikan</a:t>
            </a:r>
            <a:r>
              <a:rPr lang="en-ID" sz="1600"/>
              <a:t> </a:t>
            </a:r>
            <a:r>
              <a:rPr lang="en-ID" sz="1600" err="1"/>
              <a:t>kontribusi</a:t>
            </a:r>
            <a:r>
              <a:rPr lang="en-ID" sz="1600"/>
              <a:t> </a:t>
            </a:r>
            <a:r>
              <a:rPr lang="en-ID" sz="1600" err="1"/>
              <a:t>sebesar</a:t>
            </a:r>
            <a:r>
              <a:rPr lang="en-ID" sz="1600"/>
              <a:t> 25.6% </a:t>
            </a:r>
            <a:r>
              <a:rPr lang="en-ID" sz="1600" err="1"/>
              <a:t>terhadap</a:t>
            </a:r>
            <a:r>
              <a:rPr lang="en-ID" sz="1600"/>
              <a:t> </a:t>
            </a:r>
            <a:r>
              <a:rPr lang="en-ID" sz="1600" err="1"/>
              <a:t>skor</a:t>
            </a:r>
            <a:r>
              <a:rPr lang="en-ID" sz="1600"/>
              <a:t> </a:t>
            </a:r>
            <a:r>
              <a:rPr lang="en-ID" sz="1600" err="1"/>
              <a:t>terbesar</a:t>
            </a:r>
            <a:r>
              <a:rPr lang="en-ID" sz="1600"/>
              <a:t> </a:t>
            </a:r>
            <a:r>
              <a:rPr lang="en-ID" sz="1600" err="1"/>
              <a:t>kedua</a:t>
            </a:r>
            <a:endParaRPr lang="en-ID" sz="1600"/>
          </a:p>
        </p:txBody>
      </p:sp>
    </p:spTree>
    <p:extLst>
      <p:ext uri="{BB962C8B-B14F-4D97-AF65-F5344CB8AC3E}">
        <p14:creationId xmlns:p14="http://schemas.microsoft.com/office/powerpoint/2010/main" val="1911032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>
            <a:spLocks noGrp="1"/>
          </p:cNvSpPr>
          <p:nvPr>
            <p:ph type="pic" idx="2"/>
          </p:nvPr>
        </p:nvSpPr>
        <p:spPr>
          <a:xfrm>
            <a:off x="0" y="923180"/>
            <a:ext cx="11660038" cy="564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ID" sz="2000">
              <a:solidFill>
                <a:schemeClr val="tx1"/>
              </a:solidFill>
            </a:endParaRPr>
          </a:p>
          <a:p>
            <a:endParaRPr lang="en-ID" sz="2000">
              <a:solidFill>
                <a:schemeClr val="tx1"/>
              </a:solidFill>
            </a:endParaRPr>
          </a:p>
        </p:txBody>
      </p:sp>
      <p:grpSp>
        <p:nvGrpSpPr>
          <p:cNvPr id="204" name="Google Shape;204;p5"/>
          <p:cNvGrpSpPr/>
          <p:nvPr/>
        </p:nvGrpSpPr>
        <p:grpSpPr>
          <a:xfrm>
            <a:off x="307334" y="229177"/>
            <a:ext cx="8552782" cy="684887"/>
            <a:chOff x="379220" y="430460"/>
            <a:chExt cx="7963331" cy="684887"/>
          </a:xfrm>
        </p:grpSpPr>
        <p:sp>
          <p:nvSpPr>
            <p:cNvPr id="205" name="Google Shape;205;p5"/>
            <p:cNvSpPr/>
            <p:nvPr/>
          </p:nvSpPr>
          <p:spPr>
            <a:xfrm>
              <a:off x="1282640" y="582602"/>
              <a:ext cx="70599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r>
                <a:rPr lang="en-ID" sz="2400" err="1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Rekomendasi</a:t>
              </a:r>
              <a:r>
                <a:rPr lang="en-ID" sz="2400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 Awal</a:t>
              </a:r>
              <a:endParaRPr lang="en-US"/>
            </a:p>
          </p:txBody>
        </p:sp>
        <p:sp>
          <p:nvSpPr>
            <p:cNvPr id="206" name="Google Shape;206;p5"/>
            <p:cNvSpPr/>
            <p:nvPr/>
          </p:nvSpPr>
          <p:spPr>
            <a:xfrm flipH="1">
              <a:off x="379220" y="430460"/>
              <a:ext cx="684887" cy="684887"/>
            </a:xfrm>
            <a:custGeom>
              <a:avLst/>
              <a:gdLst/>
              <a:ahLst/>
              <a:cxnLst/>
              <a:rect l="l" t="t" r="r" b="b"/>
              <a:pathLst>
                <a:path w="684887" h="684887" extrusionOk="0">
                  <a:moveTo>
                    <a:pt x="518199" y="0"/>
                  </a:moveTo>
                  <a:lnTo>
                    <a:pt x="166688" y="0"/>
                  </a:lnTo>
                  <a:cubicBezTo>
                    <a:pt x="74629" y="0"/>
                    <a:pt x="0" y="74629"/>
                    <a:pt x="0" y="166688"/>
                  </a:cubicBezTo>
                  <a:lnTo>
                    <a:pt x="0" y="518199"/>
                  </a:lnTo>
                  <a:cubicBezTo>
                    <a:pt x="0" y="610258"/>
                    <a:pt x="74629" y="684887"/>
                    <a:pt x="166688" y="684887"/>
                  </a:cubicBezTo>
                  <a:lnTo>
                    <a:pt x="423978" y="684887"/>
                  </a:lnTo>
                  <a:lnTo>
                    <a:pt x="518199" y="684887"/>
                  </a:lnTo>
                  <a:lnTo>
                    <a:pt x="684887" y="684887"/>
                  </a:lnTo>
                  <a:lnTo>
                    <a:pt x="684887" y="518199"/>
                  </a:lnTo>
                  <a:lnTo>
                    <a:pt x="684887" y="423978"/>
                  </a:lnTo>
                  <a:lnTo>
                    <a:pt x="684887" y="166688"/>
                  </a:lnTo>
                  <a:cubicBezTo>
                    <a:pt x="684887" y="74629"/>
                    <a:pt x="610258" y="0"/>
                    <a:pt x="518199" y="0"/>
                  </a:cubicBezTo>
                  <a:close/>
                </a:path>
              </a:pathLst>
            </a:custGeom>
            <a:solidFill>
              <a:srgbClr val="172741"/>
            </a:solidFill>
            <a:ln>
              <a:noFill/>
            </a:ln>
            <a:effectLst>
              <a:outerShdw blurRad="635000" dist="38100" dir="270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 rot="-5400000">
              <a:off x="583365" y="628361"/>
              <a:ext cx="276596" cy="277814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6" y="52"/>
                  </a:moveTo>
                  <a:cubicBezTo>
                    <a:pt x="52" y="75"/>
                    <a:pt x="52" y="75"/>
                    <a:pt x="52" y="75"/>
                  </a:cubicBezTo>
                  <a:cubicBezTo>
                    <a:pt x="51" y="76"/>
                    <a:pt x="50" y="76"/>
                    <a:pt x="48" y="76"/>
                  </a:cubicBezTo>
                  <a:cubicBezTo>
                    <a:pt x="46" y="76"/>
                    <a:pt x="45" y="76"/>
                    <a:pt x="44" y="75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2"/>
                    <a:pt x="19" y="50"/>
                    <a:pt x="19" y="49"/>
                  </a:cubicBezTo>
                  <a:cubicBezTo>
                    <a:pt x="19" y="47"/>
                    <a:pt x="19" y="45"/>
                    <a:pt x="20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1"/>
                    <a:pt x="28" y="41"/>
                    <a:pt x="30" y="43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19"/>
                    <a:pt x="43" y="16"/>
                    <a:pt x="46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3" y="16"/>
                    <a:pt x="56" y="19"/>
                    <a:pt x="56" y="2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8" y="40"/>
                    <a:pt x="72" y="40"/>
                    <a:pt x="75" y="43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7" y="45"/>
                    <a:pt x="77" y="46"/>
                    <a:pt x="77" y="48"/>
                  </a:cubicBezTo>
                  <a:cubicBezTo>
                    <a:pt x="77" y="50"/>
                    <a:pt x="77" y="51"/>
                    <a:pt x="76" y="52"/>
                  </a:cubicBezTo>
                  <a:close/>
                </a:path>
              </a:pathLst>
            </a:custGeom>
            <a:solidFill>
              <a:srgbClr val="F99D0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7" name="Google Shape;227;p5"/>
          <p:cNvPicPr preferRelativeResize="0"/>
          <p:nvPr/>
        </p:nvPicPr>
        <p:blipFill rotWithShape="1">
          <a:blip r:embed="rId3">
            <a:alphaModFix/>
          </a:blip>
          <a:srcRect t="8488" r="25177"/>
          <a:stretch/>
        </p:blipFill>
        <p:spPr>
          <a:xfrm>
            <a:off x="9013910" y="432553"/>
            <a:ext cx="2644690" cy="66942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EDCE4C-F372-8699-AB41-788F2C6FA441}"/>
              </a:ext>
            </a:extLst>
          </p:cNvPr>
          <p:cNvSpPr txBox="1"/>
          <p:nvPr/>
        </p:nvSpPr>
        <p:spPr>
          <a:xfrm>
            <a:off x="487680" y="1102457"/>
            <a:ext cx="10381602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/>
              <a:t>Rekomendasi</a:t>
            </a:r>
            <a:r>
              <a:rPr lang="en-US" sz="2000"/>
              <a:t> </a:t>
            </a:r>
            <a:r>
              <a:rPr lang="en-US" sz="2000" err="1"/>
              <a:t>awal</a:t>
            </a:r>
            <a:r>
              <a:rPr lang="en-US" sz="2000"/>
              <a:t> </a:t>
            </a:r>
            <a:r>
              <a:rPr lang="en-US" sz="2000" err="1"/>
              <a:t>berdasarkan</a:t>
            </a:r>
            <a:r>
              <a:rPr lang="en-US" sz="2000"/>
              <a:t> feature importance </a:t>
            </a:r>
            <a:r>
              <a:rPr lang="en-US" sz="2000" err="1"/>
              <a:t>secara</a:t>
            </a:r>
            <a:r>
              <a:rPr lang="en-US" sz="2000"/>
              <a:t> </a:t>
            </a:r>
            <a:r>
              <a:rPr lang="en-US" sz="2000" err="1"/>
              <a:t>keseluruhan</a:t>
            </a:r>
            <a:r>
              <a:rPr lang="en-US" sz="2000"/>
              <a:t>:</a:t>
            </a:r>
          </a:p>
          <a:p>
            <a:endParaRPr lang="en-US" sz="2000"/>
          </a:p>
          <a:p>
            <a:r>
              <a:rPr lang="en-US" sz="2000" b="1"/>
              <a:t>Fokus pada Fitur </a:t>
            </a:r>
            <a:r>
              <a:rPr lang="en-US" sz="2000" b="1" err="1"/>
              <a:t>Penting</a:t>
            </a:r>
            <a:r>
              <a:rPr lang="en-US" sz="2000" b="1"/>
              <a:t>:</a:t>
            </a:r>
          </a:p>
          <a:p>
            <a:r>
              <a:rPr lang="en-US" sz="2000"/>
              <a:t>Kolam </a:t>
            </a:r>
            <a:r>
              <a:rPr lang="en-US" sz="2000" err="1"/>
              <a:t>renang</a:t>
            </a:r>
            <a:r>
              <a:rPr lang="en-US" sz="2000"/>
              <a:t> (Pool) dan internet gratis (Free Internet) </a:t>
            </a:r>
            <a:r>
              <a:rPr lang="en-US" sz="2000" err="1"/>
              <a:t>adalah</a:t>
            </a:r>
            <a:r>
              <a:rPr lang="en-US" sz="2000"/>
              <a:t> </a:t>
            </a:r>
            <a:r>
              <a:rPr lang="en-US" sz="2000" err="1"/>
              <a:t>fitur</a:t>
            </a:r>
            <a:r>
              <a:rPr lang="en-US" sz="2000"/>
              <a:t> </a:t>
            </a:r>
            <a:r>
              <a:rPr lang="en-US" sz="2000" err="1"/>
              <a:t>utama</a:t>
            </a:r>
            <a:r>
              <a:rPr lang="en-US" sz="2000"/>
              <a:t> yang </a:t>
            </a:r>
            <a:r>
              <a:rPr lang="en-US" sz="2000" err="1"/>
              <a:t>harus</a:t>
            </a:r>
            <a:r>
              <a:rPr lang="en-US" sz="2000"/>
              <a:t> </a:t>
            </a:r>
            <a:r>
              <a:rPr lang="en-US" sz="2000" err="1"/>
              <a:t>diperhatikan</a:t>
            </a:r>
            <a:r>
              <a:rPr lang="en-US" sz="2000"/>
              <a:t> oleh hotel </a:t>
            </a:r>
            <a:r>
              <a:rPr lang="en-US" sz="2000" err="1"/>
              <a:t>untuk</a:t>
            </a:r>
            <a:r>
              <a:rPr lang="en-US" sz="2000"/>
              <a:t> </a:t>
            </a:r>
            <a:r>
              <a:rPr lang="en-US" sz="2000" err="1"/>
              <a:t>meningkatkan</a:t>
            </a:r>
            <a:r>
              <a:rPr lang="en-US" sz="2000"/>
              <a:t> </a:t>
            </a:r>
            <a:r>
              <a:rPr lang="en-US" sz="2000" err="1"/>
              <a:t>skor</a:t>
            </a:r>
            <a:r>
              <a:rPr lang="en-US" sz="2000"/>
              <a:t> </a:t>
            </a:r>
            <a:r>
              <a:rPr lang="en-US" sz="2000" err="1"/>
              <a:t>pelanggan</a:t>
            </a:r>
            <a:r>
              <a:rPr lang="en-US" sz="2000"/>
              <a:t>.</a:t>
            </a:r>
          </a:p>
          <a:p>
            <a:r>
              <a:rPr lang="en-US" sz="2000" b="1"/>
              <a:t>Target Pasar:</a:t>
            </a:r>
          </a:p>
          <a:p>
            <a:r>
              <a:rPr lang="en-US" sz="2000"/>
              <a:t>Tamu </a:t>
            </a:r>
            <a:r>
              <a:rPr lang="en-US" sz="2000" err="1"/>
              <a:t>pasangan</a:t>
            </a:r>
            <a:r>
              <a:rPr lang="en-US" sz="2000"/>
              <a:t> dan </a:t>
            </a:r>
            <a:r>
              <a:rPr lang="en-US" sz="2000" err="1"/>
              <a:t>keluarga</a:t>
            </a:r>
            <a:r>
              <a:rPr lang="en-US" sz="2000"/>
              <a:t> </a:t>
            </a:r>
            <a:r>
              <a:rPr lang="en-US" sz="2000" err="1"/>
              <a:t>adalah</a:t>
            </a:r>
            <a:r>
              <a:rPr lang="en-US" sz="2000"/>
              <a:t> </a:t>
            </a:r>
            <a:r>
              <a:rPr lang="en-US" sz="2000" err="1"/>
              <a:t>segmen</a:t>
            </a:r>
            <a:r>
              <a:rPr lang="en-US" sz="2000"/>
              <a:t> </a:t>
            </a:r>
            <a:r>
              <a:rPr lang="en-US" sz="2000" err="1"/>
              <a:t>penting</a:t>
            </a:r>
            <a:r>
              <a:rPr lang="en-US" sz="2000"/>
              <a:t> yang </a:t>
            </a:r>
            <a:r>
              <a:rPr lang="en-US" sz="2000" err="1"/>
              <a:t>memberikan</a:t>
            </a:r>
            <a:r>
              <a:rPr lang="en-US" sz="2000"/>
              <a:t> </a:t>
            </a:r>
            <a:r>
              <a:rPr lang="en-US" sz="2000" err="1"/>
              <a:t>skor</a:t>
            </a:r>
            <a:r>
              <a:rPr lang="en-US" sz="2000"/>
              <a:t> </a:t>
            </a:r>
            <a:r>
              <a:rPr lang="en-US" sz="2000" err="1"/>
              <a:t>tinggi</a:t>
            </a:r>
            <a:r>
              <a:rPr lang="en-US" sz="2000"/>
              <a:t> </a:t>
            </a:r>
            <a:r>
              <a:rPr lang="en-US" sz="2000" err="1"/>
              <a:t>jika</a:t>
            </a:r>
            <a:r>
              <a:rPr lang="en-US" sz="2000"/>
              <a:t> </a:t>
            </a:r>
            <a:r>
              <a:rPr lang="en-US" sz="2000" err="1"/>
              <a:t>fasilitas</a:t>
            </a:r>
            <a:r>
              <a:rPr lang="en-US" sz="2000"/>
              <a:t> dan </a:t>
            </a:r>
            <a:r>
              <a:rPr lang="en-US" sz="2000" err="1"/>
              <a:t>pengalaman</a:t>
            </a:r>
            <a:r>
              <a:rPr lang="en-US" sz="2000"/>
              <a:t> hotel </a:t>
            </a:r>
            <a:r>
              <a:rPr lang="en-US" sz="2000" err="1"/>
              <a:t>sesuai</a:t>
            </a:r>
            <a:r>
              <a:rPr lang="en-US" sz="2000"/>
              <a:t> </a:t>
            </a:r>
            <a:r>
              <a:rPr lang="en-US" sz="2000" err="1"/>
              <a:t>kebutuhan</a:t>
            </a:r>
            <a:r>
              <a:rPr lang="en-US" sz="2000"/>
              <a:t> </a:t>
            </a:r>
            <a:r>
              <a:rPr lang="en-US" sz="2000" err="1"/>
              <a:t>mereka</a:t>
            </a:r>
            <a:r>
              <a:rPr lang="en-US" sz="2000"/>
              <a:t>.</a:t>
            </a:r>
          </a:p>
          <a:p>
            <a:r>
              <a:rPr lang="en-US" sz="2000" b="1" err="1"/>
              <a:t>Optimalisasi</a:t>
            </a:r>
            <a:r>
              <a:rPr lang="en-US" sz="2000" b="1"/>
              <a:t> </a:t>
            </a:r>
            <a:r>
              <a:rPr lang="en-US" sz="2000" b="1" err="1"/>
              <a:t>Fasilitas</a:t>
            </a:r>
            <a:r>
              <a:rPr lang="en-US" sz="2000" b="1"/>
              <a:t>:</a:t>
            </a:r>
          </a:p>
          <a:p>
            <a:r>
              <a:rPr lang="en-US" sz="2000"/>
              <a:t>Fitur </a:t>
            </a:r>
            <a:r>
              <a:rPr lang="en-US" sz="2000" err="1"/>
              <a:t>seperti</a:t>
            </a:r>
            <a:r>
              <a:rPr lang="en-US" sz="2000"/>
              <a:t> </a:t>
            </a:r>
            <a:r>
              <a:rPr lang="en-US" sz="2000" err="1"/>
              <a:t>kolam</a:t>
            </a:r>
            <a:r>
              <a:rPr lang="en-US" sz="2000"/>
              <a:t> </a:t>
            </a:r>
            <a:r>
              <a:rPr lang="en-US" sz="2000" err="1"/>
              <a:t>renang</a:t>
            </a:r>
            <a:r>
              <a:rPr lang="en-US" sz="2000"/>
              <a:t> dan internet gratis </a:t>
            </a:r>
            <a:r>
              <a:rPr lang="en-US" sz="2000" err="1"/>
              <a:t>menjadi</a:t>
            </a:r>
            <a:r>
              <a:rPr lang="en-US" sz="2000"/>
              <a:t> </a:t>
            </a:r>
            <a:r>
              <a:rPr lang="en-US" sz="2000" err="1"/>
              <a:t>fasilitas</a:t>
            </a:r>
            <a:r>
              <a:rPr lang="en-US" sz="2000"/>
              <a:t> yang </a:t>
            </a:r>
            <a:r>
              <a:rPr lang="en-US" sz="2000" err="1"/>
              <a:t>wajib</a:t>
            </a:r>
            <a:r>
              <a:rPr lang="en-US" sz="2000"/>
              <a:t> </a:t>
            </a:r>
            <a:r>
              <a:rPr lang="en-US" sz="2000" err="1"/>
              <a:t>ada</a:t>
            </a:r>
            <a:r>
              <a:rPr lang="en-US" sz="2000"/>
              <a:t> </a:t>
            </a:r>
            <a:r>
              <a:rPr lang="en-US" sz="2000" err="1"/>
              <a:t>bagi</a:t>
            </a:r>
            <a:r>
              <a:rPr lang="en-US" sz="2000"/>
              <a:t> hotel </a:t>
            </a:r>
            <a:r>
              <a:rPr lang="en-US" sz="2000" err="1"/>
              <a:t>karena</a:t>
            </a:r>
            <a:r>
              <a:rPr lang="en-US" sz="2000"/>
              <a:t> </a:t>
            </a:r>
            <a:r>
              <a:rPr lang="en-US" sz="2000" err="1"/>
              <a:t>nilai</a:t>
            </a:r>
            <a:r>
              <a:rPr lang="en-US" sz="2000"/>
              <a:t> feature importance yang </a:t>
            </a:r>
            <a:r>
              <a:rPr lang="en-US" sz="2000" err="1"/>
              <a:t>tinggi</a:t>
            </a:r>
            <a:r>
              <a:rPr lang="en-US" sz="2000"/>
              <a:t>. Fitur lain </a:t>
            </a:r>
            <a:r>
              <a:rPr lang="en-US" sz="2000" err="1"/>
              <a:t>seperti</a:t>
            </a:r>
            <a:r>
              <a:rPr lang="en-US" sz="2000"/>
              <a:t> </a:t>
            </a:r>
            <a:r>
              <a:rPr lang="en-US" sz="2000" err="1"/>
              <a:t>lapangan</a:t>
            </a:r>
            <a:r>
              <a:rPr lang="en-US" sz="2000"/>
              <a:t> </a:t>
            </a:r>
            <a:r>
              <a:rPr lang="en-US" sz="2000" err="1"/>
              <a:t>tenis</a:t>
            </a:r>
            <a:r>
              <a:rPr lang="en-US" sz="2000"/>
              <a:t>, gym, dan spa </a:t>
            </a:r>
            <a:r>
              <a:rPr lang="en-US" sz="2000" err="1"/>
              <a:t>dapat</a:t>
            </a:r>
            <a:r>
              <a:rPr lang="en-US" sz="2000"/>
              <a:t> </a:t>
            </a:r>
            <a:r>
              <a:rPr lang="en-US" sz="2000" err="1"/>
              <a:t>ditingkatkan</a:t>
            </a:r>
            <a:r>
              <a:rPr lang="en-US" sz="2000"/>
              <a:t> </a:t>
            </a:r>
            <a:r>
              <a:rPr lang="en-US" sz="2000" err="1"/>
              <a:t>untuk</a:t>
            </a:r>
            <a:r>
              <a:rPr lang="en-US" sz="2000"/>
              <a:t> </a:t>
            </a:r>
            <a:r>
              <a:rPr lang="en-US" sz="2000" err="1"/>
              <a:t>menarik</a:t>
            </a:r>
            <a:r>
              <a:rPr lang="en-US" sz="2000"/>
              <a:t> </a:t>
            </a:r>
            <a:r>
              <a:rPr lang="en-US" sz="2000" err="1"/>
              <a:t>segmen</a:t>
            </a:r>
            <a:r>
              <a:rPr lang="en-US" sz="2000"/>
              <a:t> </a:t>
            </a:r>
            <a:r>
              <a:rPr lang="en-US" sz="2000" err="1"/>
              <a:t>tertentu</a:t>
            </a:r>
            <a:r>
              <a:rPr lang="en-US" sz="2000"/>
              <a:t>.</a:t>
            </a:r>
          </a:p>
          <a:p>
            <a:r>
              <a:rPr lang="en-US" sz="2000" b="1"/>
              <a:t>Strategi </a:t>
            </a:r>
            <a:r>
              <a:rPr lang="en-US" sz="2000" b="1" err="1"/>
              <a:t>Peningkatan</a:t>
            </a:r>
            <a:r>
              <a:rPr lang="en-US" sz="2000" b="1"/>
              <a:t> Skor:</a:t>
            </a:r>
          </a:p>
          <a:p>
            <a:r>
              <a:rPr lang="en-US" sz="2000" err="1"/>
              <a:t>Investasi</a:t>
            </a:r>
            <a:r>
              <a:rPr lang="en-US" sz="2000"/>
              <a:t> pada </a:t>
            </a:r>
            <a:r>
              <a:rPr lang="en-US" sz="2000" err="1"/>
              <a:t>fasilitas</a:t>
            </a:r>
            <a:r>
              <a:rPr lang="en-US" sz="2000"/>
              <a:t> yang paling </a:t>
            </a:r>
            <a:r>
              <a:rPr lang="en-US" sz="2000" err="1"/>
              <a:t>dihargai</a:t>
            </a:r>
            <a:r>
              <a:rPr lang="en-US" sz="2000"/>
              <a:t> oleh </a:t>
            </a:r>
            <a:r>
              <a:rPr lang="en-US" sz="2000" err="1"/>
              <a:t>pelanggan</a:t>
            </a:r>
            <a:r>
              <a:rPr lang="en-US" sz="2000"/>
              <a:t> (</a:t>
            </a:r>
            <a:r>
              <a:rPr lang="en-US" sz="2000" err="1"/>
              <a:t>seperti</a:t>
            </a:r>
            <a:r>
              <a:rPr lang="en-US" sz="2000"/>
              <a:t> </a:t>
            </a:r>
            <a:r>
              <a:rPr lang="en-US" sz="2000" err="1"/>
              <a:t>kolam</a:t>
            </a:r>
            <a:r>
              <a:rPr lang="en-US" sz="2000"/>
              <a:t> </a:t>
            </a:r>
            <a:r>
              <a:rPr lang="en-US" sz="2000" err="1"/>
              <a:t>renang</a:t>
            </a:r>
            <a:r>
              <a:rPr lang="en-US" sz="2000"/>
              <a:t> dan internet gratis) </a:t>
            </a:r>
            <a:r>
              <a:rPr lang="en-US" sz="2000" err="1"/>
              <a:t>dapat</a:t>
            </a:r>
            <a:r>
              <a:rPr lang="en-US" sz="2000"/>
              <a:t> </a:t>
            </a:r>
            <a:r>
              <a:rPr lang="en-US" sz="2000" err="1"/>
              <a:t>memberikan</a:t>
            </a:r>
            <a:r>
              <a:rPr lang="en-US" sz="2000"/>
              <a:t> </a:t>
            </a:r>
            <a:r>
              <a:rPr lang="en-US" sz="2000" err="1"/>
              <a:t>dampak</a:t>
            </a:r>
            <a:r>
              <a:rPr lang="en-US" sz="2000"/>
              <a:t> </a:t>
            </a:r>
            <a:r>
              <a:rPr lang="en-US" sz="2000" err="1"/>
              <a:t>terbesar</a:t>
            </a:r>
            <a:r>
              <a:rPr lang="en-US" sz="2000"/>
              <a:t> </a:t>
            </a:r>
            <a:r>
              <a:rPr lang="en-US" sz="2000" err="1"/>
              <a:t>terhadap</a:t>
            </a:r>
            <a:r>
              <a:rPr lang="en-US" sz="2000"/>
              <a:t> </a:t>
            </a:r>
            <a:r>
              <a:rPr lang="en-US" sz="2000" err="1"/>
              <a:t>kepuasan</a:t>
            </a:r>
            <a:r>
              <a:rPr lang="en-US" sz="2000"/>
              <a:t> </a:t>
            </a:r>
            <a:r>
              <a:rPr lang="en-US" sz="2000" err="1"/>
              <a:t>tamu</a:t>
            </a:r>
            <a:r>
              <a:rPr lang="en-US" sz="2000"/>
              <a:t> </a:t>
            </a:r>
            <a:r>
              <a:rPr lang="en-US" sz="2000" err="1"/>
              <a:t>secara</a:t>
            </a:r>
            <a:r>
              <a:rPr lang="en-US" sz="2000"/>
              <a:t> </a:t>
            </a:r>
            <a:r>
              <a:rPr lang="en-US" sz="2000" err="1"/>
              <a:t>keseluruhan</a:t>
            </a:r>
            <a:r>
              <a:rPr lang="en-US" sz="2000"/>
              <a:t>.</a:t>
            </a:r>
            <a:endParaRPr lang="en-US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0804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/>
          <p:nvPr/>
        </p:nvSpPr>
        <p:spPr>
          <a:xfrm>
            <a:off x="2007836" y="141349"/>
            <a:ext cx="452060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3E56"/>
              </a:buClr>
              <a:buSzPts val="3200"/>
              <a:buFont typeface="Montserrat ExtraBold"/>
              <a:buNone/>
            </a:pPr>
            <a:r>
              <a:rPr lang="en-ID" sz="3200" b="0" i="0" u="none" strike="noStrike" cap="none">
                <a:solidFill>
                  <a:srgbClr val="2E3E5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Agenda Presentasi</a:t>
            </a:r>
            <a:endParaRPr sz="3200" b="0" i="0" u="none" strike="noStrike" cap="none">
              <a:solidFill>
                <a:srgbClr val="2E3E5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25" name="Google Shape;125;p2"/>
          <p:cNvGrpSpPr/>
          <p:nvPr/>
        </p:nvGrpSpPr>
        <p:grpSpPr>
          <a:xfrm>
            <a:off x="540533" y="4758562"/>
            <a:ext cx="1008867" cy="675135"/>
            <a:chOff x="540533" y="4758562"/>
            <a:chExt cx="1479653" cy="990186"/>
          </a:xfrm>
        </p:grpSpPr>
        <p:sp>
          <p:nvSpPr>
            <p:cNvPr id="126" name="Google Shape;126;p2"/>
            <p:cNvSpPr/>
            <p:nvPr/>
          </p:nvSpPr>
          <p:spPr>
            <a:xfrm>
              <a:off x="540533" y="4758562"/>
              <a:ext cx="1479653" cy="990186"/>
            </a:xfrm>
            <a:custGeom>
              <a:avLst/>
              <a:gdLst/>
              <a:ahLst/>
              <a:cxnLst/>
              <a:rect l="l" t="t" r="r" b="b"/>
              <a:pathLst>
                <a:path w="1746587" h="1242201" extrusionOk="0">
                  <a:moveTo>
                    <a:pt x="0" y="1242201"/>
                  </a:moveTo>
                  <a:lnTo>
                    <a:pt x="0" y="0"/>
                  </a:lnTo>
                  <a:lnTo>
                    <a:pt x="1539549" y="0"/>
                  </a:lnTo>
                  <a:cubicBezTo>
                    <a:pt x="1653893" y="0"/>
                    <a:pt x="1746587" y="92694"/>
                    <a:pt x="1746587" y="207038"/>
                  </a:cubicBezTo>
                  <a:lnTo>
                    <a:pt x="1746587" y="1035163"/>
                  </a:lnTo>
                  <a:cubicBezTo>
                    <a:pt x="1746587" y="1149507"/>
                    <a:pt x="1653893" y="1242201"/>
                    <a:pt x="1539549" y="1242201"/>
                  </a:cubicBezTo>
                  <a:close/>
                </a:path>
              </a:pathLst>
            </a:custGeom>
            <a:solidFill>
              <a:srgbClr val="F99D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" name="Google Shape;127;p2"/>
            <p:cNvGrpSpPr/>
            <p:nvPr/>
          </p:nvGrpSpPr>
          <p:grpSpPr>
            <a:xfrm>
              <a:off x="938347" y="4923149"/>
              <a:ext cx="684024" cy="690131"/>
              <a:chOff x="6276975" y="2886076"/>
              <a:chExt cx="355600" cy="358775"/>
            </a:xfrm>
          </p:grpSpPr>
          <p:sp>
            <p:nvSpPr>
              <p:cNvPr id="128" name="Google Shape;128;p2"/>
              <p:cNvSpPr/>
              <p:nvPr/>
            </p:nvSpPr>
            <p:spPr>
              <a:xfrm>
                <a:off x="6359525" y="2970213"/>
                <a:ext cx="134938" cy="134938"/>
              </a:xfrm>
              <a:custGeom>
                <a:avLst/>
                <a:gdLst/>
                <a:ahLst/>
                <a:cxnLst/>
                <a:rect l="l" t="t" r="r" b="b"/>
                <a:pathLst>
                  <a:path w="36" h="36" extrusionOk="0">
                    <a:moveTo>
                      <a:pt x="13" y="21"/>
                    </a:moveTo>
                    <a:cubicBezTo>
                      <a:pt x="11" y="18"/>
                      <a:pt x="12" y="16"/>
                      <a:pt x="14" y="14"/>
                    </a:cubicBezTo>
                    <a:cubicBezTo>
                      <a:pt x="16" y="12"/>
                      <a:pt x="18" y="11"/>
                      <a:pt x="21" y="13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19"/>
                      <a:pt x="36" y="19"/>
                      <a:pt x="36" y="18"/>
                    </a:cubicBezTo>
                    <a:cubicBezTo>
                      <a:pt x="36" y="8"/>
                      <a:pt x="2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8"/>
                      <a:pt x="8" y="36"/>
                      <a:pt x="18" y="36"/>
                    </a:cubicBezTo>
                    <a:cubicBezTo>
                      <a:pt x="19" y="36"/>
                      <a:pt x="19" y="36"/>
                      <a:pt x="20" y="36"/>
                    </a:cubicBezTo>
                    <a:lnTo>
                      <a:pt x="13" y="21"/>
                    </a:lnTo>
                    <a:close/>
                  </a:path>
                </a:pathLst>
              </a:custGeom>
              <a:solidFill>
                <a:srgbClr val="17274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6276975" y="2886076"/>
                <a:ext cx="300038" cy="301625"/>
              </a:xfrm>
              <a:custGeom>
                <a:avLst/>
                <a:gdLst/>
                <a:ahLst/>
                <a:cxnLst/>
                <a:rect l="l" t="t" r="r" b="b"/>
                <a:pathLst>
                  <a:path w="80" h="80" extrusionOk="0">
                    <a:moveTo>
                      <a:pt x="46" y="65"/>
                    </a:moveTo>
                    <a:cubicBezTo>
                      <a:pt x="44" y="66"/>
                      <a:pt x="42" y="66"/>
                      <a:pt x="40" y="66"/>
                    </a:cubicBezTo>
                    <a:cubicBezTo>
                      <a:pt x="26" y="66"/>
                      <a:pt x="14" y="54"/>
                      <a:pt x="14" y="40"/>
                    </a:cubicBezTo>
                    <a:cubicBezTo>
                      <a:pt x="14" y="26"/>
                      <a:pt x="26" y="14"/>
                      <a:pt x="40" y="14"/>
                    </a:cubicBezTo>
                    <a:cubicBezTo>
                      <a:pt x="54" y="14"/>
                      <a:pt x="66" y="26"/>
                      <a:pt x="66" y="40"/>
                    </a:cubicBezTo>
                    <a:cubicBezTo>
                      <a:pt x="66" y="42"/>
                      <a:pt x="66" y="44"/>
                      <a:pt x="65" y="46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9" y="48"/>
                      <a:pt x="80" y="44"/>
                      <a:pt x="80" y="40"/>
                    </a:cubicBezTo>
                    <a:cubicBezTo>
                      <a:pt x="80" y="18"/>
                      <a:pt x="62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44" y="80"/>
                      <a:pt x="48" y="79"/>
                      <a:pt x="52" y="78"/>
                    </a:cubicBezTo>
                    <a:lnTo>
                      <a:pt x="46" y="65"/>
                    </a:lnTo>
                    <a:close/>
                  </a:path>
                </a:pathLst>
              </a:custGeom>
              <a:solidFill>
                <a:srgbClr val="17274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6419850" y="3030538"/>
                <a:ext cx="212725" cy="214313"/>
              </a:xfrm>
              <a:custGeom>
                <a:avLst/>
                <a:gdLst/>
                <a:ahLst/>
                <a:cxnLst/>
                <a:rect l="l" t="t" r="r" b="b"/>
                <a:pathLst>
                  <a:path w="57" h="57" extrusionOk="0">
                    <a:moveTo>
                      <a:pt x="56" y="2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27" y="56"/>
                      <a:pt x="27" y="56"/>
                      <a:pt x="27" y="56"/>
                    </a:cubicBezTo>
                    <a:cubicBezTo>
                      <a:pt x="27" y="57"/>
                      <a:pt x="28" y="57"/>
                      <a:pt x="29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30" y="57"/>
                      <a:pt x="30" y="57"/>
                      <a:pt x="31" y="56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7" y="30"/>
                      <a:pt x="57" y="30"/>
                      <a:pt x="57" y="29"/>
                    </a:cubicBezTo>
                    <a:cubicBezTo>
                      <a:pt x="57" y="28"/>
                      <a:pt x="57" y="27"/>
                      <a:pt x="56" y="27"/>
                    </a:cubicBezTo>
                    <a:close/>
                  </a:path>
                </a:pathLst>
              </a:custGeom>
              <a:solidFill>
                <a:srgbClr val="17274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2" name="Google Shape;132;p2"/>
          <p:cNvSpPr/>
          <p:nvPr/>
        </p:nvSpPr>
        <p:spPr>
          <a:xfrm>
            <a:off x="5684520" y="1704657"/>
            <a:ext cx="59740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i="1">
                <a:solidFill>
                  <a:srgbClr val="2E3E56"/>
                </a:solidFill>
                <a:latin typeface="Montserrat ExtraBold"/>
              </a:rPr>
              <a:t>PROBLEM MOTIVATION</a:t>
            </a:r>
            <a:endParaRPr sz="2400" i="1">
              <a:solidFill>
                <a:srgbClr val="2E3E56"/>
              </a:solidFill>
              <a:latin typeface="Montserrat ExtraBold"/>
              <a:sym typeface="Montserrat ExtraBold"/>
            </a:endParaRPr>
          </a:p>
        </p:txBody>
      </p:sp>
      <p:sp>
        <p:nvSpPr>
          <p:cNvPr id="133" name="Google Shape;133;p2"/>
          <p:cNvSpPr/>
          <p:nvPr/>
        </p:nvSpPr>
        <p:spPr>
          <a:xfrm flipH="1">
            <a:off x="4781099" y="1546879"/>
            <a:ext cx="684887" cy="684887"/>
          </a:xfrm>
          <a:custGeom>
            <a:avLst/>
            <a:gdLst/>
            <a:ahLst/>
            <a:cxnLst/>
            <a:rect l="l" t="t" r="r" b="b"/>
            <a:pathLst>
              <a:path w="684887" h="684887" extrusionOk="0">
                <a:moveTo>
                  <a:pt x="518199" y="0"/>
                </a:moveTo>
                <a:lnTo>
                  <a:pt x="166688" y="0"/>
                </a:lnTo>
                <a:cubicBezTo>
                  <a:pt x="74629" y="0"/>
                  <a:pt x="0" y="74629"/>
                  <a:pt x="0" y="166688"/>
                </a:cubicBezTo>
                <a:lnTo>
                  <a:pt x="0" y="518199"/>
                </a:lnTo>
                <a:cubicBezTo>
                  <a:pt x="0" y="610258"/>
                  <a:pt x="74629" y="684887"/>
                  <a:pt x="166688" y="684887"/>
                </a:cubicBezTo>
                <a:lnTo>
                  <a:pt x="423978" y="684887"/>
                </a:lnTo>
                <a:lnTo>
                  <a:pt x="518199" y="684887"/>
                </a:lnTo>
                <a:lnTo>
                  <a:pt x="684887" y="684887"/>
                </a:lnTo>
                <a:lnTo>
                  <a:pt x="684887" y="518199"/>
                </a:lnTo>
                <a:lnTo>
                  <a:pt x="684887" y="423978"/>
                </a:lnTo>
                <a:lnTo>
                  <a:pt x="684887" y="166688"/>
                </a:lnTo>
                <a:cubicBezTo>
                  <a:pt x="684887" y="74629"/>
                  <a:pt x="610258" y="0"/>
                  <a:pt x="5181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635000" dist="38100" dir="270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"/>
          <p:cNvSpPr/>
          <p:nvPr/>
        </p:nvSpPr>
        <p:spPr>
          <a:xfrm rot="-5400000">
            <a:off x="4985244" y="1750415"/>
            <a:ext cx="276596" cy="277814"/>
          </a:xfrm>
          <a:custGeom>
            <a:avLst/>
            <a:gdLst/>
            <a:ahLst/>
            <a:cxnLst/>
            <a:rect l="l" t="t" r="r" b="b"/>
            <a:pathLst>
              <a:path w="96" h="96" extrusionOk="0">
                <a:moveTo>
                  <a:pt x="48" y="0"/>
                </a:move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5" y="96"/>
                  <a:pt x="96" y="74"/>
                  <a:pt x="96" y="48"/>
                </a:cubicBezTo>
                <a:cubicBezTo>
                  <a:pt x="96" y="22"/>
                  <a:pt x="75" y="0"/>
                  <a:pt x="48" y="0"/>
                </a:cubicBezTo>
                <a:close/>
                <a:moveTo>
                  <a:pt x="76" y="52"/>
                </a:moveTo>
                <a:cubicBezTo>
                  <a:pt x="52" y="75"/>
                  <a:pt x="52" y="75"/>
                  <a:pt x="52" y="75"/>
                </a:cubicBezTo>
                <a:cubicBezTo>
                  <a:pt x="51" y="76"/>
                  <a:pt x="50" y="76"/>
                  <a:pt x="48" y="76"/>
                </a:cubicBezTo>
                <a:cubicBezTo>
                  <a:pt x="46" y="76"/>
                  <a:pt x="45" y="76"/>
                  <a:pt x="44" y="75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2"/>
                  <a:pt x="19" y="50"/>
                  <a:pt x="19" y="49"/>
                </a:cubicBezTo>
                <a:cubicBezTo>
                  <a:pt x="19" y="47"/>
                  <a:pt x="19" y="45"/>
                  <a:pt x="20" y="44"/>
                </a:cubicBezTo>
                <a:cubicBezTo>
                  <a:pt x="22" y="43"/>
                  <a:pt x="22" y="43"/>
                  <a:pt x="22" y="43"/>
                </a:cubicBezTo>
                <a:cubicBezTo>
                  <a:pt x="24" y="41"/>
                  <a:pt x="28" y="41"/>
                  <a:pt x="30" y="43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22"/>
                  <a:pt x="40" y="22"/>
                  <a:pt x="40" y="22"/>
                </a:cubicBezTo>
                <a:cubicBezTo>
                  <a:pt x="40" y="19"/>
                  <a:pt x="43" y="16"/>
                  <a:pt x="46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3" y="16"/>
                  <a:pt x="56" y="19"/>
                  <a:pt x="56" y="22"/>
                </a:cubicBezTo>
                <a:cubicBezTo>
                  <a:pt x="56" y="52"/>
                  <a:pt x="56" y="52"/>
                  <a:pt x="56" y="52"/>
                </a:cubicBezTo>
                <a:cubicBezTo>
                  <a:pt x="66" y="42"/>
                  <a:pt x="66" y="42"/>
                  <a:pt x="66" y="42"/>
                </a:cubicBezTo>
                <a:cubicBezTo>
                  <a:pt x="68" y="40"/>
                  <a:pt x="72" y="40"/>
                  <a:pt x="75" y="43"/>
                </a:cubicBezTo>
                <a:cubicBezTo>
                  <a:pt x="76" y="44"/>
                  <a:pt x="76" y="44"/>
                  <a:pt x="76" y="44"/>
                </a:cubicBezTo>
                <a:cubicBezTo>
                  <a:pt x="77" y="45"/>
                  <a:pt x="77" y="46"/>
                  <a:pt x="77" y="48"/>
                </a:cubicBezTo>
                <a:cubicBezTo>
                  <a:pt x="77" y="50"/>
                  <a:pt x="77" y="51"/>
                  <a:pt x="76" y="52"/>
                </a:cubicBezTo>
                <a:close/>
              </a:path>
            </a:pathLst>
          </a:custGeom>
          <a:solidFill>
            <a:srgbClr val="F99D0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/>
          <p:cNvSpPr/>
          <p:nvPr/>
        </p:nvSpPr>
        <p:spPr>
          <a:xfrm flipH="1">
            <a:off x="4781099" y="2549392"/>
            <a:ext cx="684887" cy="684887"/>
          </a:xfrm>
          <a:custGeom>
            <a:avLst/>
            <a:gdLst/>
            <a:ahLst/>
            <a:cxnLst/>
            <a:rect l="l" t="t" r="r" b="b"/>
            <a:pathLst>
              <a:path w="684887" h="684887" extrusionOk="0">
                <a:moveTo>
                  <a:pt x="518199" y="0"/>
                </a:moveTo>
                <a:lnTo>
                  <a:pt x="166688" y="0"/>
                </a:lnTo>
                <a:cubicBezTo>
                  <a:pt x="74629" y="0"/>
                  <a:pt x="0" y="74629"/>
                  <a:pt x="0" y="166688"/>
                </a:cubicBezTo>
                <a:lnTo>
                  <a:pt x="0" y="518199"/>
                </a:lnTo>
                <a:cubicBezTo>
                  <a:pt x="0" y="610258"/>
                  <a:pt x="74629" y="684887"/>
                  <a:pt x="166688" y="684887"/>
                </a:cubicBezTo>
                <a:lnTo>
                  <a:pt x="423978" y="684887"/>
                </a:lnTo>
                <a:lnTo>
                  <a:pt x="518199" y="684887"/>
                </a:lnTo>
                <a:lnTo>
                  <a:pt x="684887" y="684887"/>
                </a:lnTo>
                <a:lnTo>
                  <a:pt x="684887" y="518199"/>
                </a:lnTo>
                <a:lnTo>
                  <a:pt x="684887" y="423978"/>
                </a:lnTo>
                <a:lnTo>
                  <a:pt x="684887" y="166688"/>
                </a:lnTo>
                <a:cubicBezTo>
                  <a:pt x="684887" y="74629"/>
                  <a:pt x="610258" y="0"/>
                  <a:pt x="5181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635000" dist="38100" dir="270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/>
          <p:nvPr/>
        </p:nvSpPr>
        <p:spPr>
          <a:xfrm rot="-5400000">
            <a:off x="4985244" y="2752928"/>
            <a:ext cx="276596" cy="277814"/>
          </a:xfrm>
          <a:custGeom>
            <a:avLst/>
            <a:gdLst/>
            <a:ahLst/>
            <a:cxnLst/>
            <a:rect l="l" t="t" r="r" b="b"/>
            <a:pathLst>
              <a:path w="96" h="96" extrusionOk="0">
                <a:moveTo>
                  <a:pt x="48" y="0"/>
                </a:move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5" y="96"/>
                  <a:pt x="96" y="74"/>
                  <a:pt x="96" y="48"/>
                </a:cubicBezTo>
                <a:cubicBezTo>
                  <a:pt x="96" y="22"/>
                  <a:pt x="75" y="0"/>
                  <a:pt x="48" y="0"/>
                </a:cubicBezTo>
                <a:close/>
                <a:moveTo>
                  <a:pt x="76" y="52"/>
                </a:moveTo>
                <a:cubicBezTo>
                  <a:pt x="52" y="75"/>
                  <a:pt x="52" y="75"/>
                  <a:pt x="52" y="75"/>
                </a:cubicBezTo>
                <a:cubicBezTo>
                  <a:pt x="51" y="76"/>
                  <a:pt x="50" y="76"/>
                  <a:pt x="48" y="76"/>
                </a:cubicBezTo>
                <a:cubicBezTo>
                  <a:pt x="46" y="76"/>
                  <a:pt x="45" y="76"/>
                  <a:pt x="44" y="75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2"/>
                  <a:pt x="19" y="50"/>
                  <a:pt x="19" y="49"/>
                </a:cubicBezTo>
                <a:cubicBezTo>
                  <a:pt x="19" y="47"/>
                  <a:pt x="19" y="45"/>
                  <a:pt x="20" y="44"/>
                </a:cubicBezTo>
                <a:cubicBezTo>
                  <a:pt x="22" y="43"/>
                  <a:pt x="22" y="43"/>
                  <a:pt x="22" y="43"/>
                </a:cubicBezTo>
                <a:cubicBezTo>
                  <a:pt x="24" y="41"/>
                  <a:pt x="28" y="41"/>
                  <a:pt x="30" y="43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22"/>
                  <a:pt x="40" y="22"/>
                  <a:pt x="40" y="22"/>
                </a:cubicBezTo>
                <a:cubicBezTo>
                  <a:pt x="40" y="19"/>
                  <a:pt x="43" y="16"/>
                  <a:pt x="46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3" y="16"/>
                  <a:pt x="56" y="19"/>
                  <a:pt x="56" y="22"/>
                </a:cubicBezTo>
                <a:cubicBezTo>
                  <a:pt x="56" y="52"/>
                  <a:pt x="56" y="52"/>
                  <a:pt x="56" y="52"/>
                </a:cubicBezTo>
                <a:cubicBezTo>
                  <a:pt x="66" y="42"/>
                  <a:pt x="66" y="42"/>
                  <a:pt x="66" y="42"/>
                </a:cubicBezTo>
                <a:cubicBezTo>
                  <a:pt x="68" y="40"/>
                  <a:pt x="72" y="40"/>
                  <a:pt x="75" y="43"/>
                </a:cubicBezTo>
                <a:cubicBezTo>
                  <a:pt x="76" y="44"/>
                  <a:pt x="76" y="44"/>
                  <a:pt x="76" y="44"/>
                </a:cubicBezTo>
                <a:cubicBezTo>
                  <a:pt x="77" y="45"/>
                  <a:pt x="77" y="46"/>
                  <a:pt x="77" y="48"/>
                </a:cubicBezTo>
                <a:cubicBezTo>
                  <a:pt x="77" y="50"/>
                  <a:pt x="77" y="51"/>
                  <a:pt x="76" y="52"/>
                </a:cubicBezTo>
                <a:close/>
              </a:path>
            </a:pathLst>
          </a:custGeom>
          <a:solidFill>
            <a:srgbClr val="F99D0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 flipH="1">
            <a:off x="4781099" y="3551905"/>
            <a:ext cx="684887" cy="684887"/>
          </a:xfrm>
          <a:custGeom>
            <a:avLst/>
            <a:gdLst/>
            <a:ahLst/>
            <a:cxnLst/>
            <a:rect l="l" t="t" r="r" b="b"/>
            <a:pathLst>
              <a:path w="684887" h="684887" extrusionOk="0">
                <a:moveTo>
                  <a:pt x="518199" y="0"/>
                </a:moveTo>
                <a:lnTo>
                  <a:pt x="166688" y="0"/>
                </a:lnTo>
                <a:cubicBezTo>
                  <a:pt x="74629" y="0"/>
                  <a:pt x="0" y="74629"/>
                  <a:pt x="0" y="166688"/>
                </a:cubicBezTo>
                <a:lnTo>
                  <a:pt x="0" y="518199"/>
                </a:lnTo>
                <a:cubicBezTo>
                  <a:pt x="0" y="610258"/>
                  <a:pt x="74629" y="684887"/>
                  <a:pt x="166688" y="684887"/>
                </a:cubicBezTo>
                <a:lnTo>
                  <a:pt x="423978" y="684887"/>
                </a:lnTo>
                <a:lnTo>
                  <a:pt x="518199" y="684887"/>
                </a:lnTo>
                <a:lnTo>
                  <a:pt x="684887" y="684887"/>
                </a:lnTo>
                <a:lnTo>
                  <a:pt x="684887" y="518199"/>
                </a:lnTo>
                <a:lnTo>
                  <a:pt x="684887" y="423978"/>
                </a:lnTo>
                <a:lnTo>
                  <a:pt x="684887" y="166688"/>
                </a:lnTo>
                <a:cubicBezTo>
                  <a:pt x="684887" y="74629"/>
                  <a:pt x="610258" y="0"/>
                  <a:pt x="5181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635000" dist="38100" dir="270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/>
          <p:nvPr/>
        </p:nvSpPr>
        <p:spPr>
          <a:xfrm rot="-5400000">
            <a:off x="4985244" y="3755441"/>
            <a:ext cx="276596" cy="277814"/>
          </a:xfrm>
          <a:custGeom>
            <a:avLst/>
            <a:gdLst/>
            <a:ahLst/>
            <a:cxnLst/>
            <a:rect l="l" t="t" r="r" b="b"/>
            <a:pathLst>
              <a:path w="96" h="96" extrusionOk="0">
                <a:moveTo>
                  <a:pt x="48" y="0"/>
                </a:move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5" y="96"/>
                  <a:pt x="96" y="74"/>
                  <a:pt x="96" y="48"/>
                </a:cubicBezTo>
                <a:cubicBezTo>
                  <a:pt x="96" y="22"/>
                  <a:pt x="75" y="0"/>
                  <a:pt x="48" y="0"/>
                </a:cubicBezTo>
                <a:close/>
                <a:moveTo>
                  <a:pt x="76" y="52"/>
                </a:moveTo>
                <a:cubicBezTo>
                  <a:pt x="52" y="75"/>
                  <a:pt x="52" y="75"/>
                  <a:pt x="52" y="75"/>
                </a:cubicBezTo>
                <a:cubicBezTo>
                  <a:pt x="51" y="76"/>
                  <a:pt x="50" y="76"/>
                  <a:pt x="48" y="76"/>
                </a:cubicBezTo>
                <a:cubicBezTo>
                  <a:pt x="46" y="76"/>
                  <a:pt x="45" y="76"/>
                  <a:pt x="44" y="75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2"/>
                  <a:pt x="19" y="50"/>
                  <a:pt x="19" y="49"/>
                </a:cubicBezTo>
                <a:cubicBezTo>
                  <a:pt x="19" y="47"/>
                  <a:pt x="19" y="45"/>
                  <a:pt x="20" y="44"/>
                </a:cubicBezTo>
                <a:cubicBezTo>
                  <a:pt x="22" y="43"/>
                  <a:pt x="22" y="43"/>
                  <a:pt x="22" y="43"/>
                </a:cubicBezTo>
                <a:cubicBezTo>
                  <a:pt x="24" y="41"/>
                  <a:pt x="28" y="41"/>
                  <a:pt x="30" y="43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22"/>
                  <a:pt x="40" y="22"/>
                  <a:pt x="40" y="22"/>
                </a:cubicBezTo>
                <a:cubicBezTo>
                  <a:pt x="40" y="19"/>
                  <a:pt x="43" y="16"/>
                  <a:pt x="46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3" y="16"/>
                  <a:pt x="56" y="19"/>
                  <a:pt x="56" y="22"/>
                </a:cubicBezTo>
                <a:cubicBezTo>
                  <a:pt x="56" y="52"/>
                  <a:pt x="56" y="52"/>
                  <a:pt x="56" y="52"/>
                </a:cubicBezTo>
                <a:cubicBezTo>
                  <a:pt x="66" y="42"/>
                  <a:pt x="66" y="42"/>
                  <a:pt x="66" y="42"/>
                </a:cubicBezTo>
                <a:cubicBezTo>
                  <a:pt x="68" y="40"/>
                  <a:pt x="72" y="40"/>
                  <a:pt x="75" y="43"/>
                </a:cubicBezTo>
                <a:cubicBezTo>
                  <a:pt x="76" y="44"/>
                  <a:pt x="76" y="44"/>
                  <a:pt x="76" y="44"/>
                </a:cubicBezTo>
                <a:cubicBezTo>
                  <a:pt x="77" y="45"/>
                  <a:pt x="77" y="46"/>
                  <a:pt x="77" y="48"/>
                </a:cubicBezTo>
                <a:cubicBezTo>
                  <a:pt x="77" y="50"/>
                  <a:pt x="77" y="51"/>
                  <a:pt x="76" y="52"/>
                </a:cubicBezTo>
                <a:close/>
              </a:path>
            </a:pathLst>
          </a:custGeom>
          <a:solidFill>
            <a:srgbClr val="F99D0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/>
          <p:nvPr/>
        </p:nvSpPr>
        <p:spPr>
          <a:xfrm flipH="1">
            <a:off x="4781099" y="4554418"/>
            <a:ext cx="684887" cy="684887"/>
          </a:xfrm>
          <a:custGeom>
            <a:avLst/>
            <a:gdLst/>
            <a:ahLst/>
            <a:cxnLst/>
            <a:rect l="l" t="t" r="r" b="b"/>
            <a:pathLst>
              <a:path w="684887" h="684887" extrusionOk="0">
                <a:moveTo>
                  <a:pt x="518199" y="0"/>
                </a:moveTo>
                <a:lnTo>
                  <a:pt x="166688" y="0"/>
                </a:lnTo>
                <a:cubicBezTo>
                  <a:pt x="74629" y="0"/>
                  <a:pt x="0" y="74629"/>
                  <a:pt x="0" y="166688"/>
                </a:cubicBezTo>
                <a:lnTo>
                  <a:pt x="0" y="518199"/>
                </a:lnTo>
                <a:cubicBezTo>
                  <a:pt x="0" y="610258"/>
                  <a:pt x="74629" y="684887"/>
                  <a:pt x="166688" y="684887"/>
                </a:cubicBezTo>
                <a:lnTo>
                  <a:pt x="423978" y="684887"/>
                </a:lnTo>
                <a:lnTo>
                  <a:pt x="518199" y="684887"/>
                </a:lnTo>
                <a:lnTo>
                  <a:pt x="684887" y="684887"/>
                </a:lnTo>
                <a:lnTo>
                  <a:pt x="684887" y="518199"/>
                </a:lnTo>
                <a:lnTo>
                  <a:pt x="684887" y="423978"/>
                </a:lnTo>
                <a:lnTo>
                  <a:pt x="684887" y="166688"/>
                </a:lnTo>
                <a:cubicBezTo>
                  <a:pt x="684887" y="74629"/>
                  <a:pt x="610258" y="0"/>
                  <a:pt x="5181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635000" dist="38100" dir="270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 rot="-5400000">
            <a:off x="4985244" y="4757954"/>
            <a:ext cx="276596" cy="277814"/>
          </a:xfrm>
          <a:custGeom>
            <a:avLst/>
            <a:gdLst/>
            <a:ahLst/>
            <a:cxnLst/>
            <a:rect l="l" t="t" r="r" b="b"/>
            <a:pathLst>
              <a:path w="96" h="96" extrusionOk="0">
                <a:moveTo>
                  <a:pt x="48" y="0"/>
                </a:move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5" y="96"/>
                  <a:pt x="96" y="74"/>
                  <a:pt x="96" y="48"/>
                </a:cubicBezTo>
                <a:cubicBezTo>
                  <a:pt x="96" y="22"/>
                  <a:pt x="75" y="0"/>
                  <a:pt x="48" y="0"/>
                </a:cubicBezTo>
                <a:close/>
                <a:moveTo>
                  <a:pt x="76" y="52"/>
                </a:moveTo>
                <a:cubicBezTo>
                  <a:pt x="52" y="75"/>
                  <a:pt x="52" y="75"/>
                  <a:pt x="52" y="75"/>
                </a:cubicBezTo>
                <a:cubicBezTo>
                  <a:pt x="51" y="76"/>
                  <a:pt x="50" y="76"/>
                  <a:pt x="48" y="76"/>
                </a:cubicBezTo>
                <a:cubicBezTo>
                  <a:pt x="46" y="76"/>
                  <a:pt x="45" y="76"/>
                  <a:pt x="44" y="75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2"/>
                  <a:pt x="19" y="50"/>
                  <a:pt x="19" y="49"/>
                </a:cubicBezTo>
                <a:cubicBezTo>
                  <a:pt x="19" y="47"/>
                  <a:pt x="19" y="45"/>
                  <a:pt x="20" y="44"/>
                </a:cubicBezTo>
                <a:cubicBezTo>
                  <a:pt x="22" y="43"/>
                  <a:pt x="22" y="43"/>
                  <a:pt x="22" y="43"/>
                </a:cubicBezTo>
                <a:cubicBezTo>
                  <a:pt x="24" y="41"/>
                  <a:pt x="28" y="41"/>
                  <a:pt x="30" y="43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22"/>
                  <a:pt x="40" y="22"/>
                  <a:pt x="40" y="22"/>
                </a:cubicBezTo>
                <a:cubicBezTo>
                  <a:pt x="40" y="19"/>
                  <a:pt x="43" y="16"/>
                  <a:pt x="46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3" y="16"/>
                  <a:pt x="56" y="19"/>
                  <a:pt x="56" y="22"/>
                </a:cubicBezTo>
                <a:cubicBezTo>
                  <a:pt x="56" y="52"/>
                  <a:pt x="56" y="52"/>
                  <a:pt x="56" y="52"/>
                </a:cubicBezTo>
                <a:cubicBezTo>
                  <a:pt x="66" y="42"/>
                  <a:pt x="66" y="42"/>
                  <a:pt x="66" y="42"/>
                </a:cubicBezTo>
                <a:cubicBezTo>
                  <a:pt x="68" y="40"/>
                  <a:pt x="72" y="40"/>
                  <a:pt x="75" y="43"/>
                </a:cubicBezTo>
                <a:cubicBezTo>
                  <a:pt x="76" y="44"/>
                  <a:pt x="76" y="44"/>
                  <a:pt x="76" y="44"/>
                </a:cubicBezTo>
                <a:cubicBezTo>
                  <a:pt x="77" y="45"/>
                  <a:pt x="77" y="46"/>
                  <a:pt x="77" y="48"/>
                </a:cubicBezTo>
                <a:cubicBezTo>
                  <a:pt x="77" y="50"/>
                  <a:pt x="77" y="51"/>
                  <a:pt x="76" y="52"/>
                </a:cubicBezTo>
                <a:close/>
              </a:path>
            </a:pathLst>
          </a:custGeom>
          <a:solidFill>
            <a:srgbClr val="F99D0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2"/>
          <p:cNvCxnSpPr/>
          <p:nvPr/>
        </p:nvCxnSpPr>
        <p:spPr>
          <a:xfrm>
            <a:off x="5684520" y="2244905"/>
            <a:ext cx="650748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" name="Google Shape;142;p2"/>
          <p:cNvCxnSpPr/>
          <p:nvPr/>
        </p:nvCxnSpPr>
        <p:spPr>
          <a:xfrm>
            <a:off x="5684520" y="3062805"/>
            <a:ext cx="650748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2"/>
          <p:cNvCxnSpPr/>
          <p:nvPr/>
        </p:nvCxnSpPr>
        <p:spPr>
          <a:xfrm>
            <a:off x="5684520" y="4197557"/>
            <a:ext cx="650748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2"/>
          <p:cNvCxnSpPr/>
          <p:nvPr/>
        </p:nvCxnSpPr>
        <p:spPr>
          <a:xfrm>
            <a:off x="5684520" y="4940656"/>
            <a:ext cx="650748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2"/>
          <p:cNvSpPr/>
          <p:nvPr/>
        </p:nvSpPr>
        <p:spPr>
          <a:xfrm flipH="1">
            <a:off x="4799921" y="5480791"/>
            <a:ext cx="684887" cy="684887"/>
          </a:xfrm>
          <a:custGeom>
            <a:avLst/>
            <a:gdLst/>
            <a:ahLst/>
            <a:cxnLst/>
            <a:rect l="l" t="t" r="r" b="b"/>
            <a:pathLst>
              <a:path w="684887" h="684887" extrusionOk="0">
                <a:moveTo>
                  <a:pt x="518199" y="0"/>
                </a:moveTo>
                <a:lnTo>
                  <a:pt x="166688" y="0"/>
                </a:lnTo>
                <a:cubicBezTo>
                  <a:pt x="74629" y="0"/>
                  <a:pt x="0" y="74629"/>
                  <a:pt x="0" y="166688"/>
                </a:cubicBezTo>
                <a:lnTo>
                  <a:pt x="0" y="518199"/>
                </a:lnTo>
                <a:cubicBezTo>
                  <a:pt x="0" y="610258"/>
                  <a:pt x="74629" y="684887"/>
                  <a:pt x="166688" y="684887"/>
                </a:cubicBezTo>
                <a:lnTo>
                  <a:pt x="423978" y="684887"/>
                </a:lnTo>
                <a:lnTo>
                  <a:pt x="518199" y="684887"/>
                </a:lnTo>
                <a:lnTo>
                  <a:pt x="684887" y="684887"/>
                </a:lnTo>
                <a:lnTo>
                  <a:pt x="684887" y="518199"/>
                </a:lnTo>
                <a:lnTo>
                  <a:pt x="684887" y="423978"/>
                </a:lnTo>
                <a:lnTo>
                  <a:pt x="684887" y="166688"/>
                </a:lnTo>
                <a:cubicBezTo>
                  <a:pt x="684887" y="74629"/>
                  <a:pt x="610258" y="0"/>
                  <a:pt x="5181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635000" dist="38100" dir="270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"/>
          <p:cNvSpPr/>
          <p:nvPr/>
        </p:nvSpPr>
        <p:spPr>
          <a:xfrm rot="-5400000">
            <a:off x="5004066" y="5684327"/>
            <a:ext cx="276596" cy="277814"/>
          </a:xfrm>
          <a:custGeom>
            <a:avLst/>
            <a:gdLst/>
            <a:ahLst/>
            <a:cxnLst/>
            <a:rect l="l" t="t" r="r" b="b"/>
            <a:pathLst>
              <a:path w="96" h="96" extrusionOk="0">
                <a:moveTo>
                  <a:pt x="48" y="0"/>
                </a:move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5" y="96"/>
                  <a:pt x="96" y="74"/>
                  <a:pt x="96" y="48"/>
                </a:cubicBezTo>
                <a:cubicBezTo>
                  <a:pt x="96" y="22"/>
                  <a:pt x="75" y="0"/>
                  <a:pt x="48" y="0"/>
                </a:cubicBezTo>
                <a:close/>
                <a:moveTo>
                  <a:pt x="76" y="52"/>
                </a:moveTo>
                <a:cubicBezTo>
                  <a:pt x="52" y="75"/>
                  <a:pt x="52" y="75"/>
                  <a:pt x="52" y="75"/>
                </a:cubicBezTo>
                <a:cubicBezTo>
                  <a:pt x="51" y="76"/>
                  <a:pt x="50" y="76"/>
                  <a:pt x="48" y="76"/>
                </a:cubicBezTo>
                <a:cubicBezTo>
                  <a:pt x="46" y="76"/>
                  <a:pt x="45" y="76"/>
                  <a:pt x="44" y="75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2"/>
                  <a:pt x="19" y="50"/>
                  <a:pt x="19" y="49"/>
                </a:cubicBezTo>
                <a:cubicBezTo>
                  <a:pt x="19" y="47"/>
                  <a:pt x="19" y="45"/>
                  <a:pt x="20" y="44"/>
                </a:cubicBezTo>
                <a:cubicBezTo>
                  <a:pt x="22" y="43"/>
                  <a:pt x="22" y="43"/>
                  <a:pt x="22" y="43"/>
                </a:cubicBezTo>
                <a:cubicBezTo>
                  <a:pt x="24" y="41"/>
                  <a:pt x="28" y="41"/>
                  <a:pt x="30" y="43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22"/>
                  <a:pt x="40" y="22"/>
                  <a:pt x="40" y="22"/>
                </a:cubicBezTo>
                <a:cubicBezTo>
                  <a:pt x="40" y="19"/>
                  <a:pt x="43" y="16"/>
                  <a:pt x="46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3" y="16"/>
                  <a:pt x="56" y="19"/>
                  <a:pt x="56" y="22"/>
                </a:cubicBezTo>
                <a:cubicBezTo>
                  <a:pt x="56" y="52"/>
                  <a:pt x="56" y="52"/>
                  <a:pt x="56" y="52"/>
                </a:cubicBezTo>
                <a:cubicBezTo>
                  <a:pt x="66" y="42"/>
                  <a:pt x="66" y="42"/>
                  <a:pt x="66" y="42"/>
                </a:cubicBezTo>
                <a:cubicBezTo>
                  <a:pt x="68" y="40"/>
                  <a:pt x="72" y="40"/>
                  <a:pt x="75" y="43"/>
                </a:cubicBezTo>
                <a:cubicBezTo>
                  <a:pt x="76" y="44"/>
                  <a:pt x="76" y="44"/>
                  <a:pt x="76" y="44"/>
                </a:cubicBezTo>
                <a:cubicBezTo>
                  <a:pt x="77" y="45"/>
                  <a:pt x="77" y="46"/>
                  <a:pt x="77" y="48"/>
                </a:cubicBezTo>
                <a:cubicBezTo>
                  <a:pt x="77" y="50"/>
                  <a:pt x="77" y="51"/>
                  <a:pt x="76" y="52"/>
                </a:cubicBezTo>
                <a:close/>
              </a:path>
            </a:pathLst>
          </a:custGeom>
          <a:solidFill>
            <a:srgbClr val="F99D0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5684520" y="2495140"/>
            <a:ext cx="59740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i="1">
                <a:solidFill>
                  <a:srgbClr val="2E3E56"/>
                </a:solidFill>
                <a:latin typeface="Montserrat ExtraBold"/>
              </a:rPr>
              <a:t>JUSTIFICATION FOR ANALYTICS</a:t>
            </a:r>
            <a:endParaRPr sz="2400" i="1">
              <a:solidFill>
                <a:srgbClr val="2E3E56"/>
              </a:solidFill>
              <a:latin typeface="Montserrat ExtraBold"/>
              <a:sym typeface="Montserrat ExtraBold"/>
            </a:endParaRPr>
          </a:p>
        </p:txBody>
      </p:sp>
      <p:sp>
        <p:nvSpPr>
          <p:cNvPr id="148" name="Google Shape;148;p2"/>
          <p:cNvSpPr/>
          <p:nvPr/>
        </p:nvSpPr>
        <p:spPr>
          <a:xfrm>
            <a:off x="5684520" y="3266410"/>
            <a:ext cx="597408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i="1">
                <a:solidFill>
                  <a:srgbClr val="2E3E56"/>
                </a:solidFill>
                <a:latin typeface="Montserrat ExtraBold"/>
              </a:rPr>
              <a:t>MODEL COMPONENTS IDENTIFICATION </a:t>
            </a:r>
            <a:endParaRPr sz="2400" i="1">
              <a:solidFill>
                <a:srgbClr val="2E3E56"/>
              </a:solidFill>
              <a:latin typeface="Montserrat ExtraBold"/>
              <a:sym typeface="Montserrat ExtraBold"/>
            </a:endParaRPr>
          </a:p>
        </p:txBody>
      </p:sp>
      <p:sp>
        <p:nvSpPr>
          <p:cNvPr id="149" name="Google Shape;149;p2"/>
          <p:cNvSpPr/>
          <p:nvPr/>
        </p:nvSpPr>
        <p:spPr>
          <a:xfrm>
            <a:off x="5684520" y="4389230"/>
            <a:ext cx="59740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i="1">
                <a:solidFill>
                  <a:srgbClr val="2E3E56"/>
                </a:solidFill>
                <a:latin typeface="Montserrat ExtraBold"/>
              </a:rPr>
              <a:t>DATA STRATEGY </a:t>
            </a:r>
            <a:endParaRPr sz="2400" i="1">
              <a:solidFill>
                <a:srgbClr val="2E3E56"/>
              </a:solidFill>
              <a:latin typeface="Montserrat ExtraBold"/>
              <a:sym typeface="Montserrat ExtraBold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5710645" y="5156666"/>
            <a:ext cx="59740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i="1">
                <a:solidFill>
                  <a:srgbClr val="2E3E56"/>
                </a:solidFill>
                <a:latin typeface="Montserrat ExtraBold"/>
              </a:rPr>
              <a:t>BENCHMARKING</a:t>
            </a:r>
            <a:r>
              <a:rPr lang="en-ID" sz="2400">
                <a:solidFill>
                  <a:srgbClr val="2E3E56"/>
                </a:solidFill>
                <a:latin typeface="Montserrat ExtraBold"/>
              </a:rPr>
              <a:t> </a:t>
            </a:r>
            <a:endParaRPr sz="2400">
              <a:solidFill>
                <a:srgbClr val="2E3E56"/>
              </a:solidFill>
              <a:latin typeface="Montserrat ExtraBold"/>
              <a:sym typeface="Montserrat ExtraBold"/>
            </a:endParaRPr>
          </a:p>
        </p:txBody>
      </p:sp>
      <p:pic>
        <p:nvPicPr>
          <p:cNvPr id="151" name="Google Shape;151;p2"/>
          <p:cNvPicPr preferRelativeResize="0"/>
          <p:nvPr/>
        </p:nvPicPr>
        <p:blipFill rotWithShape="1">
          <a:blip r:embed="rId3">
            <a:alphaModFix/>
          </a:blip>
          <a:srcRect r="24452"/>
          <a:stretch/>
        </p:blipFill>
        <p:spPr>
          <a:xfrm>
            <a:off x="8848064" y="357159"/>
            <a:ext cx="2670309" cy="7315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Google Shape;144;p2">
            <a:extLst>
              <a:ext uri="{FF2B5EF4-FFF2-40B4-BE49-F238E27FC236}">
                <a16:creationId xmlns:a16="http://schemas.microsoft.com/office/drawing/2014/main" id="{7D43D093-D194-B604-412F-C3E60D327A70}"/>
              </a:ext>
            </a:extLst>
          </p:cNvPr>
          <p:cNvCxnSpPr/>
          <p:nvPr/>
        </p:nvCxnSpPr>
        <p:spPr>
          <a:xfrm>
            <a:off x="5710645" y="5694897"/>
            <a:ext cx="650748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150;p2">
            <a:extLst>
              <a:ext uri="{FF2B5EF4-FFF2-40B4-BE49-F238E27FC236}">
                <a16:creationId xmlns:a16="http://schemas.microsoft.com/office/drawing/2014/main" id="{3A2BFEF6-5272-8E76-D4CC-76A1BCCDD80A}"/>
              </a:ext>
            </a:extLst>
          </p:cNvPr>
          <p:cNvSpPr/>
          <p:nvPr/>
        </p:nvSpPr>
        <p:spPr>
          <a:xfrm>
            <a:off x="5710645" y="5981012"/>
            <a:ext cx="59740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i="1">
                <a:solidFill>
                  <a:srgbClr val="2E3E56"/>
                </a:solidFill>
                <a:latin typeface="Montserrat ExtraBold"/>
              </a:rPr>
              <a:t>INSIGHT AND IMPLEMENTATION  </a:t>
            </a:r>
            <a:endParaRPr sz="2400" i="1">
              <a:solidFill>
                <a:srgbClr val="2E3E56"/>
              </a:solidFill>
              <a:latin typeface="Montserrat ExtraBold"/>
              <a:sym typeface="Montserrat Extra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9D669-22AA-7BE1-0A65-EC95ABA1D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101" y="1478391"/>
            <a:ext cx="2844339" cy="472064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>
            <a:spLocks noGrp="1"/>
          </p:cNvSpPr>
          <p:nvPr>
            <p:ph type="pic" idx="2"/>
          </p:nvPr>
        </p:nvSpPr>
        <p:spPr>
          <a:xfrm>
            <a:off x="0" y="923180"/>
            <a:ext cx="11660038" cy="564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ID" sz="2000">
              <a:solidFill>
                <a:schemeClr val="tx1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ID" sz="2000" err="1">
                <a:solidFill>
                  <a:schemeClr val="tx1"/>
                </a:solidFill>
              </a:rPr>
              <a:t>Mendefinisikan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variabel</a:t>
            </a:r>
            <a:r>
              <a:rPr lang="en-ID" sz="2000">
                <a:solidFill>
                  <a:schemeClr val="tx1"/>
                </a:solidFill>
              </a:rPr>
              <a:t> Keputusan (xi), </a:t>
            </a:r>
            <a:r>
              <a:rPr lang="en-ID" sz="2000" err="1">
                <a:solidFill>
                  <a:schemeClr val="tx1"/>
                </a:solidFill>
              </a:rPr>
              <a:t>menyatakan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apakah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sebuah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fitur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dipilih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atau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tidak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dalam</a:t>
            </a:r>
            <a:r>
              <a:rPr lang="en-ID" sz="2000">
                <a:solidFill>
                  <a:schemeClr val="tx1"/>
                </a:solidFill>
              </a:rPr>
              <a:t> proses </a:t>
            </a:r>
            <a:r>
              <a:rPr lang="en-ID" sz="2000" err="1">
                <a:solidFill>
                  <a:schemeClr val="tx1"/>
                </a:solidFill>
              </a:rPr>
              <a:t>optimasi</a:t>
            </a:r>
            <a:r>
              <a:rPr lang="en-ID" sz="2000">
                <a:solidFill>
                  <a:schemeClr val="tx1"/>
                </a:solidFill>
              </a:rPr>
              <a:t> (1 = </a:t>
            </a:r>
            <a:r>
              <a:rPr lang="en-ID" sz="2000" err="1">
                <a:solidFill>
                  <a:schemeClr val="tx1"/>
                </a:solidFill>
              </a:rPr>
              <a:t>dipilih</a:t>
            </a:r>
            <a:r>
              <a:rPr lang="en-ID" sz="2000">
                <a:solidFill>
                  <a:schemeClr val="tx1"/>
                </a:solidFill>
              </a:rPr>
              <a:t>, 0 = </a:t>
            </a:r>
            <a:r>
              <a:rPr lang="en-ID" sz="2000" err="1">
                <a:solidFill>
                  <a:schemeClr val="tx1"/>
                </a:solidFill>
              </a:rPr>
              <a:t>tidak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dipilih</a:t>
            </a:r>
            <a:r>
              <a:rPr lang="en-ID" sz="2000">
                <a:solidFill>
                  <a:schemeClr val="tx1"/>
                </a:solidFill>
              </a:rPr>
              <a:t>)</a:t>
            </a:r>
            <a:endParaRPr lang="en-ID">
              <a:solidFill>
                <a:schemeClr val="tx1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ID" sz="2000" err="1">
                <a:solidFill>
                  <a:schemeClr val="tx1"/>
                </a:solidFill>
              </a:rPr>
              <a:t>Membentuk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fungsi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objektif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berdasarkan</a:t>
            </a:r>
            <a:r>
              <a:rPr lang="en-ID" sz="2000">
                <a:solidFill>
                  <a:schemeClr val="tx1"/>
                </a:solidFill>
              </a:rPr>
              <a:t> Feature Importance.</a:t>
            </a:r>
            <a:endParaRPr lang="en-ID">
              <a:solidFill>
                <a:schemeClr val="tx1"/>
              </a:solidFill>
            </a:endParaRPr>
          </a:p>
          <a:p>
            <a:pPr algn="l"/>
            <a:r>
              <a:rPr lang="en-ID" sz="2000">
                <a:solidFill>
                  <a:schemeClr val="tx1"/>
                </a:solidFill>
              </a:rPr>
              <a:t>  </a:t>
            </a:r>
            <a:r>
              <a:rPr lang="en-ID" sz="2000" err="1">
                <a:solidFill>
                  <a:schemeClr val="tx1"/>
                </a:solidFill>
              </a:rPr>
              <a:t>Fungsi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objektif</a:t>
            </a:r>
            <a:r>
              <a:rPr lang="en-ID" sz="2000">
                <a:solidFill>
                  <a:schemeClr val="tx1"/>
                </a:solidFill>
              </a:rPr>
              <a:t> yang </a:t>
            </a:r>
            <a:r>
              <a:rPr lang="en-ID" sz="2000" err="1">
                <a:solidFill>
                  <a:schemeClr val="tx1"/>
                </a:solidFill>
              </a:rPr>
              <a:t>terbentuk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adalah</a:t>
            </a:r>
            <a:r>
              <a:rPr lang="en-ID" sz="2000">
                <a:solidFill>
                  <a:schemeClr val="tx1"/>
                </a:solidFill>
              </a:rPr>
              <a:t>:</a:t>
            </a:r>
          </a:p>
          <a:p>
            <a:pPr algn="l"/>
            <a:endParaRPr lang="en-ID" sz="2000">
              <a:solidFill>
                <a:schemeClr val="tx1"/>
              </a:solidFill>
            </a:endParaRPr>
          </a:p>
          <a:p>
            <a:pPr algn="l"/>
            <a:endParaRPr lang="en-ID" sz="2000">
              <a:solidFill>
                <a:schemeClr val="tx1"/>
              </a:solidFill>
            </a:endParaRPr>
          </a:p>
          <a:p>
            <a:pPr algn="l"/>
            <a:endParaRPr lang="en-ID" sz="200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ID" sz="2000" err="1">
                <a:solidFill>
                  <a:schemeClr val="tx1"/>
                </a:solidFill>
              </a:rPr>
              <a:t>Menambahkan</a:t>
            </a:r>
            <a:r>
              <a:rPr lang="en-ID" sz="2000">
                <a:solidFill>
                  <a:schemeClr val="tx1"/>
                </a:solidFill>
              </a:rPr>
              <a:t> constraint</a:t>
            </a:r>
          </a:p>
          <a:p>
            <a:pPr marL="457200" indent="-457200" algn="l">
              <a:buFont typeface="Arial"/>
              <a:buChar char="•"/>
            </a:pPr>
            <a:r>
              <a:rPr lang="en-ID" sz="2000" err="1">
                <a:solidFill>
                  <a:schemeClr val="tx1"/>
                </a:solidFill>
              </a:rPr>
              <a:t>Menyelesaikan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masalah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optimasi</a:t>
            </a:r>
            <a:r>
              <a:rPr lang="en-ID" sz="2000">
                <a:solidFill>
                  <a:schemeClr val="tx1"/>
                </a:solidFill>
              </a:rPr>
              <a:t>.</a:t>
            </a:r>
            <a:endParaRPr lang="en-ID">
              <a:solidFill>
                <a:schemeClr val="tx1"/>
              </a:solidFill>
            </a:endParaRPr>
          </a:p>
          <a:p>
            <a:pPr algn="l"/>
            <a:r>
              <a:rPr lang="en-ID" sz="2000">
                <a:solidFill>
                  <a:schemeClr val="tx1"/>
                </a:solidFill>
              </a:rPr>
              <a:t>  </a:t>
            </a:r>
            <a:r>
              <a:rPr lang="en-ID" sz="2000" err="1">
                <a:solidFill>
                  <a:schemeClr val="tx1"/>
                </a:solidFill>
              </a:rPr>
              <a:t>Menggunakan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pustaka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PuLP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untuk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optimasi</a:t>
            </a:r>
            <a:r>
              <a:rPr lang="en-ID" sz="2000">
                <a:solidFill>
                  <a:schemeClr val="tx1"/>
                </a:solidFill>
              </a:rPr>
              <a:t> linear.</a:t>
            </a:r>
          </a:p>
          <a:p>
            <a:pPr algn="l"/>
            <a:r>
              <a:rPr lang="en-ID" sz="2000">
                <a:solidFill>
                  <a:schemeClr val="tx1"/>
                </a:solidFill>
              </a:rPr>
              <a:t>  </a:t>
            </a:r>
            <a:r>
              <a:rPr lang="en-ID" sz="2000" err="1">
                <a:solidFill>
                  <a:schemeClr val="tx1"/>
                </a:solidFill>
              </a:rPr>
              <a:t>LpMaximize</a:t>
            </a:r>
            <a:r>
              <a:rPr lang="en-ID" sz="2000">
                <a:solidFill>
                  <a:schemeClr val="tx1"/>
                </a:solidFill>
              </a:rPr>
              <a:t>: </a:t>
            </a:r>
            <a:r>
              <a:rPr lang="en-ID" sz="2000" err="1">
                <a:solidFill>
                  <a:schemeClr val="tx1"/>
                </a:solidFill>
              </a:rPr>
              <a:t>Menentukan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tujuan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untuk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memaksimalkan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fungsi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objektif</a:t>
            </a:r>
            <a:r>
              <a:rPr lang="en-ID" sz="200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ID" sz="2000">
                <a:solidFill>
                  <a:schemeClr val="tx1"/>
                </a:solidFill>
              </a:rPr>
              <a:t>  </a:t>
            </a:r>
            <a:r>
              <a:rPr lang="en-ID" sz="2000" err="1">
                <a:solidFill>
                  <a:schemeClr val="tx1"/>
                </a:solidFill>
              </a:rPr>
              <a:t>LpProblem</a:t>
            </a:r>
            <a:r>
              <a:rPr lang="en-ID" sz="2000">
                <a:solidFill>
                  <a:schemeClr val="tx1"/>
                </a:solidFill>
              </a:rPr>
              <a:t>: </a:t>
            </a:r>
            <a:r>
              <a:rPr lang="en-ID" sz="2000" err="1">
                <a:solidFill>
                  <a:schemeClr val="tx1"/>
                </a:solidFill>
              </a:rPr>
              <a:t>Membuat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objek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masalah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optimasi</a:t>
            </a:r>
            <a:r>
              <a:rPr lang="en-ID" sz="200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ID" sz="2000">
                <a:solidFill>
                  <a:schemeClr val="tx1"/>
                </a:solidFill>
              </a:rPr>
              <a:t>  </a:t>
            </a:r>
            <a:r>
              <a:rPr lang="en-ID" sz="2000" err="1">
                <a:solidFill>
                  <a:schemeClr val="tx1"/>
                </a:solidFill>
              </a:rPr>
              <a:t>LpVariable</a:t>
            </a:r>
            <a:r>
              <a:rPr lang="en-ID" sz="2000">
                <a:solidFill>
                  <a:schemeClr val="tx1"/>
                </a:solidFill>
              </a:rPr>
              <a:t>: </a:t>
            </a:r>
            <a:r>
              <a:rPr lang="en-ID" sz="2000" err="1">
                <a:solidFill>
                  <a:schemeClr val="tx1"/>
                </a:solidFill>
              </a:rPr>
              <a:t>Mendefinisikan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variabel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keputusan</a:t>
            </a:r>
            <a:r>
              <a:rPr lang="en-ID" sz="2000">
                <a:solidFill>
                  <a:schemeClr val="tx1"/>
                </a:solidFill>
              </a:rPr>
              <a:t> (binary).</a:t>
            </a:r>
          </a:p>
          <a:p>
            <a:pPr marL="342900" indent="-342900" algn="l">
              <a:buFont typeface="Arial"/>
              <a:buChar char="•"/>
            </a:pPr>
            <a:r>
              <a:rPr lang="en-ID" sz="2000" err="1">
                <a:solidFill>
                  <a:schemeClr val="tx1"/>
                </a:solidFill>
              </a:rPr>
              <a:t>Menyajikan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hasil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berupa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fitur</a:t>
            </a:r>
            <a:r>
              <a:rPr lang="en-ID" sz="2000">
                <a:solidFill>
                  <a:schemeClr val="tx1"/>
                </a:solidFill>
              </a:rPr>
              <a:t> yang </a:t>
            </a:r>
            <a:r>
              <a:rPr lang="en-ID" sz="2000" err="1">
                <a:solidFill>
                  <a:schemeClr val="tx1"/>
                </a:solidFill>
              </a:rPr>
              <a:t>dipilih</a:t>
            </a:r>
            <a:r>
              <a:rPr lang="en-ID" sz="2000">
                <a:solidFill>
                  <a:schemeClr val="tx1"/>
                </a:solidFill>
              </a:rPr>
              <a:t> dan </a:t>
            </a:r>
            <a:r>
              <a:rPr lang="en-ID" sz="2000" err="1">
                <a:solidFill>
                  <a:schemeClr val="tx1"/>
                </a:solidFill>
              </a:rPr>
              <a:t>nilai</a:t>
            </a:r>
            <a:r>
              <a:rPr lang="en-ID" sz="2000">
                <a:solidFill>
                  <a:schemeClr val="tx1"/>
                </a:solidFill>
              </a:rPr>
              <a:t> 𝑅 </a:t>
            </a:r>
            <a:r>
              <a:rPr lang="en-ID" sz="2000" err="1">
                <a:solidFill>
                  <a:schemeClr val="tx1"/>
                </a:solidFill>
              </a:rPr>
              <a:t>maksimum</a:t>
            </a:r>
            <a:endParaRPr lang="en-ID" err="1">
              <a:solidFill>
                <a:schemeClr val="tx1"/>
              </a:solidFill>
            </a:endParaRPr>
          </a:p>
          <a:p>
            <a:pPr algn="l"/>
            <a:endParaRPr lang="en-ID" sz="2000">
              <a:solidFill>
                <a:schemeClr val="tx1"/>
              </a:solidFill>
            </a:endParaRPr>
          </a:p>
          <a:p>
            <a:pPr algn="l"/>
            <a:endParaRPr lang="en-ID" sz="2000">
              <a:solidFill>
                <a:schemeClr val="tx1"/>
              </a:solidFill>
            </a:endParaRPr>
          </a:p>
          <a:p>
            <a:endParaRPr lang="en-ID" sz="2000">
              <a:solidFill>
                <a:schemeClr val="tx1"/>
              </a:solidFill>
            </a:endParaRPr>
          </a:p>
          <a:p>
            <a:endParaRPr lang="en-ID" sz="2000">
              <a:solidFill>
                <a:schemeClr val="tx1"/>
              </a:solidFill>
            </a:endParaRPr>
          </a:p>
        </p:txBody>
      </p:sp>
      <p:grpSp>
        <p:nvGrpSpPr>
          <p:cNvPr id="204" name="Google Shape;204;p5"/>
          <p:cNvGrpSpPr/>
          <p:nvPr/>
        </p:nvGrpSpPr>
        <p:grpSpPr>
          <a:xfrm>
            <a:off x="307334" y="196653"/>
            <a:ext cx="8552782" cy="738664"/>
            <a:chOff x="379220" y="397936"/>
            <a:chExt cx="7963331" cy="738664"/>
          </a:xfrm>
        </p:grpSpPr>
        <p:sp>
          <p:nvSpPr>
            <p:cNvPr id="205" name="Google Shape;205;p5"/>
            <p:cNvSpPr/>
            <p:nvPr/>
          </p:nvSpPr>
          <p:spPr>
            <a:xfrm>
              <a:off x="1282640" y="397936"/>
              <a:ext cx="7059911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r>
                <a:rPr lang="en-ID" sz="2400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Langkah 4: </a:t>
              </a:r>
              <a:r>
                <a:rPr lang="en-ID" sz="2400" err="1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Mendapatkan</a:t>
              </a:r>
              <a:r>
                <a:rPr lang="en-ID" sz="2400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 Nilai </a:t>
              </a:r>
              <a:r>
                <a:rPr lang="en-ID" sz="2400" err="1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Fungsi</a:t>
              </a:r>
              <a:r>
                <a:rPr lang="en-ID" sz="2400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 </a:t>
              </a:r>
              <a:r>
                <a:rPr lang="en-ID" sz="2400" err="1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Maksimasi</a:t>
              </a:r>
              <a:r>
                <a:rPr lang="en-ID" sz="2400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 R</a:t>
              </a:r>
              <a:endParaRPr lang="en-ID" sz="2400">
                <a:solidFill>
                  <a:srgbClr val="2E3E56"/>
                </a:solidFill>
                <a:latin typeface="Montserrat ExtraBold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 flipH="1">
              <a:off x="379220" y="430460"/>
              <a:ext cx="684887" cy="684887"/>
            </a:xfrm>
            <a:custGeom>
              <a:avLst/>
              <a:gdLst/>
              <a:ahLst/>
              <a:cxnLst/>
              <a:rect l="l" t="t" r="r" b="b"/>
              <a:pathLst>
                <a:path w="684887" h="684887" extrusionOk="0">
                  <a:moveTo>
                    <a:pt x="518199" y="0"/>
                  </a:moveTo>
                  <a:lnTo>
                    <a:pt x="166688" y="0"/>
                  </a:lnTo>
                  <a:cubicBezTo>
                    <a:pt x="74629" y="0"/>
                    <a:pt x="0" y="74629"/>
                    <a:pt x="0" y="166688"/>
                  </a:cubicBezTo>
                  <a:lnTo>
                    <a:pt x="0" y="518199"/>
                  </a:lnTo>
                  <a:cubicBezTo>
                    <a:pt x="0" y="610258"/>
                    <a:pt x="74629" y="684887"/>
                    <a:pt x="166688" y="684887"/>
                  </a:cubicBezTo>
                  <a:lnTo>
                    <a:pt x="423978" y="684887"/>
                  </a:lnTo>
                  <a:lnTo>
                    <a:pt x="518199" y="684887"/>
                  </a:lnTo>
                  <a:lnTo>
                    <a:pt x="684887" y="684887"/>
                  </a:lnTo>
                  <a:lnTo>
                    <a:pt x="684887" y="518199"/>
                  </a:lnTo>
                  <a:lnTo>
                    <a:pt x="684887" y="423978"/>
                  </a:lnTo>
                  <a:lnTo>
                    <a:pt x="684887" y="166688"/>
                  </a:lnTo>
                  <a:cubicBezTo>
                    <a:pt x="684887" y="74629"/>
                    <a:pt x="610258" y="0"/>
                    <a:pt x="518199" y="0"/>
                  </a:cubicBezTo>
                  <a:close/>
                </a:path>
              </a:pathLst>
            </a:custGeom>
            <a:solidFill>
              <a:srgbClr val="172741"/>
            </a:solidFill>
            <a:ln>
              <a:noFill/>
            </a:ln>
            <a:effectLst>
              <a:outerShdw blurRad="635000" dist="38100" dir="270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 rot="-5400000">
              <a:off x="583365" y="628361"/>
              <a:ext cx="276596" cy="277814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6" y="52"/>
                  </a:moveTo>
                  <a:cubicBezTo>
                    <a:pt x="52" y="75"/>
                    <a:pt x="52" y="75"/>
                    <a:pt x="52" y="75"/>
                  </a:cubicBezTo>
                  <a:cubicBezTo>
                    <a:pt x="51" y="76"/>
                    <a:pt x="50" y="76"/>
                    <a:pt x="48" y="76"/>
                  </a:cubicBezTo>
                  <a:cubicBezTo>
                    <a:pt x="46" y="76"/>
                    <a:pt x="45" y="76"/>
                    <a:pt x="44" y="75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2"/>
                    <a:pt x="19" y="50"/>
                    <a:pt x="19" y="49"/>
                  </a:cubicBezTo>
                  <a:cubicBezTo>
                    <a:pt x="19" y="47"/>
                    <a:pt x="19" y="45"/>
                    <a:pt x="20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1"/>
                    <a:pt x="28" y="41"/>
                    <a:pt x="30" y="43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19"/>
                    <a:pt x="43" y="16"/>
                    <a:pt x="46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3" y="16"/>
                    <a:pt x="56" y="19"/>
                    <a:pt x="56" y="2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8" y="40"/>
                    <a:pt x="72" y="40"/>
                    <a:pt x="75" y="43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7" y="45"/>
                    <a:pt x="77" y="46"/>
                    <a:pt x="77" y="48"/>
                  </a:cubicBezTo>
                  <a:cubicBezTo>
                    <a:pt x="77" y="50"/>
                    <a:pt x="77" y="51"/>
                    <a:pt x="76" y="52"/>
                  </a:cubicBezTo>
                  <a:close/>
                </a:path>
              </a:pathLst>
            </a:custGeom>
            <a:solidFill>
              <a:srgbClr val="F99D0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7" name="Google Shape;227;p5"/>
          <p:cNvPicPr preferRelativeResize="0"/>
          <p:nvPr/>
        </p:nvPicPr>
        <p:blipFill rotWithShape="1">
          <a:blip r:embed="rId3">
            <a:alphaModFix/>
          </a:blip>
          <a:srcRect t="8488" r="25177"/>
          <a:stretch/>
        </p:blipFill>
        <p:spPr>
          <a:xfrm>
            <a:off x="9013910" y="432553"/>
            <a:ext cx="2644690" cy="669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032F93A-185A-E5D7-C42A-8EC0731E1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13" y="2749490"/>
            <a:ext cx="11658060" cy="4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90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>
            <a:spLocks noGrp="1"/>
          </p:cNvSpPr>
          <p:nvPr>
            <p:ph type="pic" idx="2"/>
          </p:nvPr>
        </p:nvSpPr>
        <p:spPr>
          <a:xfrm>
            <a:off x="0" y="923180"/>
            <a:ext cx="11660038" cy="564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l">
              <a:buFont typeface="Arial"/>
              <a:buChar char="•"/>
            </a:pPr>
            <a:endParaRPr lang="en-ID" sz="2000">
              <a:solidFill>
                <a:schemeClr val="tx1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ID" err="1">
              <a:solidFill>
                <a:schemeClr val="tx1"/>
              </a:solidFill>
            </a:endParaRPr>
          </a:p>
        </p:txBody>
      </p:sp>
      <p:grpSp>
        <p:nvGrpSpPr>
          <p:cNvPr id="204" name="Google Shape;204;p5"/>
          <p:cNvGrpSpPr/>
          <p:nvPr/>
        </p:nvGrpSpPr>
        <p:grpSpPr>
          <a:xfrm>
            <a:off x="307334" y="196653"/>
            <a:ext cx="8552782" cy="738664"/>
            <a:chOff x="379220" y="397936"/>
            <a:chExt cx="7963331" cy="738664"/>
          </a:xfrm>
        </p:grpSpPr>
        <p:sp>
          <p:nvSpPr>
            <p:cNvPr id="205" name="Google Shape;205;p5"/>
            <p:cNvSpPr/>
            <p:nvPr/>
          </p:nvSpPr>
          <p:spPr>
            <a:xfrm>
              <a:off x="1282640" y="397936"/>
              <a:ext cx="7059911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r>
                <a:rPr lang="en-ID" sz="2400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Langkah 4: </a:t>
              </a:r>
              <a:r>
                <a:rPr lang="en-ID" sz="2400" err="1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Mendapatkan</a:t>
              </a:r>
              <a:r>
                <a:rPr lang="en-ID" sz="2400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 Nilai </a:t>
              </a:r>
              <a:r>
                <a:rPr lang="en-ID" sz="2400" err="1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Fungsi</a:t>
              </a:r>
              <a:r>
                <a:rPr lang="en-ID" sz="2400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 </a:t>
              </a:r>
              <a:r>
                <a:rPr lang="en-ID" sz="2400" err="1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Maksimasi</a:t>
              </a:r>
              <a:r>
                <a:rPr lang="en-ID" sz="2400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 R</a:t>
              </a:r>
              <a:endParaRPr lang="en-ID" sz="2400">
                <a:solidFill>
                  <a:srgbClr val="2E3E56"/>
                </a:solidFill>
                <a:latin typeface="Montserrat ExtraBold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 flipH="1">
              <a:off x="379220" y="430460"/>
              <a:ext cx="684887" cy="684887"/>
            </a:xfrm>
            <a:custGeom>
              <a:avLst/>
              <a:gdLst/>
              <a:ahLst/>
              <a:cxnLst/>
              <a:rect l="l" t="t" r="r" b="b"/>
              <a:pathLst>
                <a:path w="684887" h="684887" extrusionOk="0">
                  <a:moveTo>
                    <a:pt x="518199" y="0"/>
                  </a:moveTo>
                  <a:lnTo>
                    <a:pt x="166688" y="0"/>
                  </a:lnTo>
                  <a:cubicBezTo>
                    <a:pt x="74629" y="0"/>
                    <a:pt x="0" y="74629"/>
                    <a:pt x="0" y="166688"/>
                  </a:cubicBezTo>
                  <a:lnTo>
                    <a:pt x="0" y="518199"/>
                  </a:lnTo>
                  <a:cubicBezTo>
                    <a:pt x="0" y="610258"/>
                    <a:pt x="74629" y="684887"/>
                    <a:pt x="166688" y="684887"/>
                  </a:cubicBezTo>
                  <a:lnTo>
                    <a:pt x="423978" y="684887"/>
                  </a:lnTo>
                  <a:lnTo>
                    <a:pt x="518199" y="684887"/>
                  </a:lnTo>
                  <a:lnTo>
                    <a:pt x="684887" y="684887"/>
                  </a:lnTo>
                  <a:lnTo>
                    <a:pt x="684887" y="518199"/>
                  </a:lnTo>
                  <a:lnTo>
                    <a:pt x="684887" y="423978"/>
                  </a:lnTo>
                  <a:lnTo>
                    <a:pt x="684887" y="166688"/>
                  </a:lnTo>
                  <a:cubicBezTo>
                    <a:pt x="684887" y="74629"/>
                    <a:pt x="610258" y="0"/>
                    <a:pt x="518199" y="0"/>
                  </a:cubicBezTo>
                  <a:close/>
                </a:path>
              </a:pathLst>
            </a:custGeom>
            <a:solidFill>
              <a:srgbClr val="172741"/>
            </a:solidFill>
            <a:ln>
              <a:noFill/>
            </a:ln>
            <a:effectLst>
              <a:outerShdw blurRad="635000" dist="38100" dir="270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 rot="-5400000">
              <a:off x="583365" y="628361"/>
              <a:ext cx="276596" cy="277814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6" y="52"/>
                  </a:moveTo>
                  <a:cubicBezTo>
                    <a:pt x="52" y="75"/>
                    <a:pt x="52" y="75"/>
                    <a:pt x="52" y="75"/>
                  </a:cubicBezTo>
                  <a:cubicBezTo>
                    <a:pt x="51" y="76"/>
                    <a:pt x="50" y="76"/>
                    <a:pt x="48" y="76"/>
                  </a:cubicBezTo>
                  <a:cubicBezTo>
                    <a:pt x="46" y="76"/>
                    <a:pt x="45" y="76"/>
                    <a:pt x="44" y="75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2"/>
                    <a:pt x="19" y="50"/>
                    <a:pt x="19" y="49"/>
                  </a:cubicBezTo>
                  <a:cubicBezTo>
                    <a:pt x="19" y="47"/>
                    <a:pt x="19" y="45"/>
                    <a:pt x="20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1"/>
                    <a:pt x="28" y="41"/>
                    <a:pt x="30" y="43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19"/>
                    <a:pt x="43" y="16"/>
                    <a:pt x="46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3" y="16"/>
                    <a:pt x="56" y="19"/>
                    <a:pt x="56" y="2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8" y="40"/>
                    <a:pt x="72" y="40"/>
                    <a:pt x="75" y="43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7" y="45"/>
                    <a:pt x="77" y="46"/>
                    <a:pt x="77" y="48"/>
                  </a:cubicBezTo>
                  <a:cubicBezTo>
                    <a:pt x="77" y="50"/>
                    <a:pt x="77" y="51"/>
                    <a:pt x="76" y="52"/>
                  </a:cubicBezTo>
                  <a:close/>
                </a:path>
              </a:pathLst>
            </a:custGeom>
            <a:solidFill>
              <a:srgbClr val="F99D0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7" name="Google Shape;227;p5"/>
          <p:cNvPicPr preferRelativeResize="0"/>
          <p:nvPr/>
        </p:nvPicPr>
        <p:blipFill rotWithShape="1">
          <a:blip r:embed="rId3">
            <a:alphaModFix/>
          </a:blip>
          <a:srcRect t="8488" r="25177"/>
          <a:stretch/>
        </p:blipFill>
        <p:spPr>
          <a:xfrm>
            <a:off x="9013910" y="432553"/>
            <a:ext cx="2644690" cy="669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534D03F-8890-F4B0-09F7-A75D68EDA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56" y="1104900"/>
            <a:ext cx="4993436" cy="4044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83499F-5BBA-1715-5AF9-B3114CF03335}"/>
              </a:ext>
            </a:extLst>
          </p:cNvPr>
          <p:cNvSpPr txBox="1"/>
          <p:nvPr/>
        </p:nvSpPr>
        <p:spPr>
          <a:xfrm>
            <a:off x="5701485" y="1015617"/>
            <a:ext cx="5836919" cy="54784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ptos Narrow"/>
              </a:rPr>
              <a:t>Pool (1.0)</a:t>
            </a:r>
            <a:endParaRPr lang="en-US"/>
          </a:p>
          <a:p>
            <a:r>
              <a:rPr lang="en-US">
                <a:latin typeface="Aptos Narrow"/>
              </a:rPr>
              <a:t>Kolam </a:t>
            </a:r>
            <a:r>
              <a:rPr lang="en-US" err="1">
                <a:latin typeface="Aptos Narrow"/>
              </a:rPr>
              <a:t>renang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diaktifkan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sebagai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fitur</a:t>
            </a:r>
            <a:r>
              <a:rPr lang="en-US">
                <a:latin typeface="Aptos Narrow"/>
              </a:rPr>
              <a:t> optimal.</a:t>
            </a:r>
            <a:endParaRPr lang="en-US"/>
          </a:p>
          <a:p>
            <a:r>
              <a:rPr lang="en-US" err="1">
                <a:latin typeface="Aptos Narrow"/>
              </a:rPr>
              <a:t>Keberadaan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kolam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renang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adalah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fitur</a:t>
            </a:r>
            <a:r>
              <a:rPr lang="en-US">
                <a:latin typeface="Aptos Narrow"/>
              </a:rPr>
              <a:t> yang paling </a:t>
            </a:r>
            <a:r>
              <a:rPr lang="en-US" err="1">
                <a:latin typeface="Aptos Narrow"/>
              </a:rPr>
              <a:t>signifikan</a:t>
            </a:r>
            <a:r>
              <a:rPr lang="en-US">
                <a:latin typeface="Aptos Narrow"/>
              </a:rPr>
              <a:t> dan </a:t>
            </a:r>
            <a:r>
              <a:rPr lang="en-US" err="1">
                <a:latin typeface="Aptos Narrow"/>
              </a:rPr>
              <a:t>memiliki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pengaruh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terbesar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dalam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meningkatkan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skor</a:t>
            </a:r>
            <a:r>
              <a:rPr lang="en-US">
                <a:latin typeface="Aptos Narrow"/>
              </a:rPr>
              <a:t>. Tamu </a:t>
            </a:r>
            <a:r>
              <a:rPr lang="en-US" err="1">
                <a:latin typeface="Aptos Narrow"/>
              </a:rPr>
              <a:t>cenderung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memberikan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skor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lebih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tinggi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jika</a:t>
            </a:r>
            <a:r>
              <a:rPr lang="en-US">
                <a:latin typeface="Aptos Narrow"/>
              </a:rPr>
              <a:t> hotel </a:t>
            </a:r>
            <a:r>
              <a:rPr lang="en-US" err="1">
                <a:latin typeface="Aptos Narrow"/>
              </a:rPr>
              <a:t>menyediakan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kolam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renang</a:t>
            </a:r>
            <a:r>
              <a:rPr lang="en-US">
                <a:latin typeface="Aptos Narrow"/>
              </a:rPr>
              <a:t>.</a:t>
            </a:r>
            <a:endParaRPr lang="en-US"/>
          </a:p>
          <a:p>
            <a:r>
              <a:rPr lang="en-US">
                <a:latin typeface="Aptos Narrow"/>
              </a:rPr>
              <a:t>Free Internet (1.0)</a:t>
            </a:r>
          </a:p>
          <a:p>
            <a:r>
              <a:rPr lang="en-US">
                <a:latin typeface="Aptos Narrow"/>
              </a:rPr>
              <a:t>Internet gratis </a:t>
            </a:r>
            <a:r>
              <a:rPr lang="en-US" err="1">
                <a:latin typeface="Aptos Narrow"/>
              </a:rPr>
              <a:t>diaktifkan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sebagai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fitur</a:t>
            </a:r>
            <a:r>
              <a:rPr lang="en-US">
                <a:latin typeface="Aptos Narrow"/>
              </a:rPr>
              <a:t> optimal.</a:t>
            </a:r>
            <a:endParaRPr lang="en-US"/>
          </a:p>
          <a:p>
            <a:r>
              <a:rPr lang="en-US">
                <a:latin typeface="Aptos Narrow"/>
              </a:rPr>
              <a:t>Internet gratis </a:t>
            </a:r>
            <a:r>
              <a:rPr lang="en-US" err="1">
                <a:latin typeface="Aptos Narrow"/>
              </a:rPr>
              <a:t>adalah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fitur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penting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bagi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tamu</a:t>
            </a:r>
            <a:r>
              <a:rPr lang="en-US">
                <a:latin typeface="Aptos Narrow"/>
              </a:rPr>
              <a:t>, </a:t>
            </a:r>
            <a:r>
              <a:rPr lang="en-US" err="1">
                <a:latin typeface="Aptos Narrow"/>
              </a:rPr>
              <a:t>terutama</a:t>
            </a:r>
            <a:r>
              <a:rPr lang="en-US">
                <a:latin typeface="Aptos Narrow"/>
              </a:rPr>
              <a:t> di era digital. Fitur </a:t>
            </a:r>
            <a:r>
              <a:rPr lang="en-US" err="1">
                <a:latin typeface="Aptos Narrow"/>
              </a:rPr>
              <a:t>ini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meningkatkan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kenyamanan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tamu</a:t>
            </a:r>
            <a:r>
              <a:rPr lang="en-US">
                <a:latin typeface="Aptos Narrow"/>
              </a:rPr>
              <a:t> dan </a:t>
            </a:r>
            <a:r>
              <a:rPr lang="en-US" err="1">
                <a:latin typeface="Aptos Narrow"/>
              </a:rPr>
              <a:t>berkontribusi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signifikan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terhadap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skor</a:t>
            </a:r>
            <a:r>
              <a:rPr lang="en-US">
                <a:latin typeface="Aptos Narrow"/>
              </a:rPr>
              <a:t> optimal.</a:t>
            </a:r>
            <a:endParaRPr lang="en-US"/>
          </a:p>
          <a:p>
            <a:r>
              <a:rPr lang="en-US">
                <a:latin typeface="Aptos Narrow"/>
              </a:rPr>
              <a:t>Traveler </a:t>
            </a:r>
            <a:r>
              <a:rPr lang="en-US" err="1">
                <a:latin typeface="Aptos Narrow"/>
              </a:rPr>
              <a:t>type_Families</a:t>
            </a:r>
            <a:r>
              <a:rPr lang="en-US">
                <a:latin typeface="Aptos Narrow"/>
              </a:rPr>
              <a:t> (1.0)</a:t>
            </a:r>
          </a:p>
          <a:p>
            <a:r>
              <a:rPr lang="en-US">
                <a:latin typeface="Aptos Narrow"/>
              </a:rPr>
              <a:t>Tamu </a:t>
            </a:r>
            <a:r>
              <a:rPr lang="en-US" err="1">
                <a:latin typeface="Aptos Narrow"/>
              </a:rPr>
              <a:t>keluarga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dianggap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sebagai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tipe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tamu</a:t>
            </a:r>
            <a:r>
              <a:rPr lang="en-US">
                <a:latin typeface="Aptos Narrow"/>
              </a:rPr>
              <a:t> yang paling optimal.</a:t>
            </a:r>
            <a:endParaRPr lang="en-US"/>
          </a:p>
          <a:p>
            <a:r>
              <a:rPr lang="en-US">
                <a:latin typeface="Aptos Narrow"/>
              </a:rPr>
              <a:t>Hotel yang </a:t>
            </a:r>
            <a:r>
              <a:rPr lang="en-US" err="1">
                <a:latin typeface="Aptos Narrow"/>
              </a:rPr>
              <a:t>menarik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kelompok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keluarga</a:t>
            </a:r>
            <a:r>
              <a:rPr lang="en-US">
                <a:latin typeface="Aptos Narrow"/>
              </a:rPr>
              <a:t> (</a:t>
            </a:r>
            <a:r>
              <a:rPr lang="en-US" err="1">
                <a:latin typeface="Aptos Narrow"/>
              </a:rPr>
              <a:t>dengan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fasilitas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ramah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anak</a:t>
            </a:r>
            <a:r>
              <a:rPr lang="en-US">
                <a:latin typeface="Aptos Narrow"/>
              </a:rPr>
              <a:t> dan </a:t>
            </a:r>
            <a:r>
              <a:rPr lang="en-US" err="1">
                <a:latin typeface="Aptos Narrow"/>
              </a:rPr>
              <a:t>suasana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nyaman</a:t>
            </a:r>
            <a:r>
              <a:rPr lang="en-US">
                <a:latin typeface="Aptos Narrow"/>
              </a:rPr>
              <a:t>) </a:t>
            </a:r>
            <a:r>
              <a:rPr lang="en-US" err="1">
                <a:latin typeface="Aptos Narrow"/>
              </a:rPr>
              <a:t>akan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mendapatkan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skor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lebih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tinggi</a:t>
            </a:r>
            <a:r>
              <a:rPr lang="en-US">
                <a:latin typeface="Aptos Narrow"/>
              </a:rPr>
              <a:t>. Ini </a:t>
            </a:r>
            <a:r>
              <a:rPr lang="en-US" err="1">
                <a:latin typeface="Aptos Narrow"/>
              </a:rPr>
              <a:t>menunjukkan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bahwa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tamu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keluarga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adalah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segmen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kunci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dalam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peningkatan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skor</a:t>
            </a:r>
            <a:r>
              <a:rPr lang="en-US">
                <a:latin typeface="Aptos Narrow"/>
              </a:rPr>
              <a:t>.</a:t>
            </a:r>
            <a:endParaRPr lang="en-US"/>
          </a:p>
          <a:p>
            <a:r>
              <a:rPr lang="en-US">
                <a:latin typeface="Aptos Narrow"/>
              </a:rPr>
              <a:t>Tennis Court (1.0)</a:t>
            </a:r>
          </a:p>
          <a:p>
            <a:r>
              <a:rPr lang="en-US" err="1">
                <a:latin typeface="Aptos Narrow"/>
              </a:rPr>
              <a:t>Lapangan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tenis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diaktifkan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sebagai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fitur</a:t>
            </a:r>
            <a:r>
              <a:rPr lang="en-US">
                <a:latin typeface="Aptos Narrow"/>
              </a:rPr>
              <a:t> optimal.</a:t>
            </a:r>
            <a:endParaRPr lang="en-US"/>
          </a:p>
          <a:p>
            <a:r>
              <a:rPr lang="en-US">
                <a:latin typeface="Aptos Narrow"/>
              </a:rPr>
              <a:t>Fitur </a:t>
            </a:r>
            <a:r>
              <a:rPr lang="en-US" err="1">
                <a:latin typeface="Aptos Narrow"/>
              </a:rPr>
              <a:t>olahraga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seperti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lapangan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tenis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memberikan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nilai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tambah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bagi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tamu</a:t>
            </a:r>
            <a:r>
              <a:rPr lang="en-US">
                <a:latin typeface="Aptos Narrow"/>
              </a:rPr>
              <a:t> yang </a:t>
            </a:r>
            <a:r>
              <a:rPr lang="en-US" err="1">
                <a:latin typeface="Aptos Narrow"/>
              </a:rPr>
              <a:t>mencari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aktivitas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rekreasi</a:t>
            </a:r>
            <a:r>
              <a:rPr lang="en-US">
                <a:latin typeface="Aptos Narrow"/>
              </a:rPr>
              <a:t>. Ini </a:t>
            </a:r>
            <a:r>
              <a:rPr lang="en-US" err="1">
                <a:latin typeface="Aptos Narrow"/>
              </a:rPr>
              <a:t>menunjukkan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adanya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apresiasi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terhadap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fasilitas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olahraga</a:t>
            </a:r>
            <a:r>
              <a:rPr lang="en-US">
                <a:latin typeface="Aptos Narrow"/>
              </a:rPr>
              <a:t>.</a:t>
            </a:r>
            <a:endParaRPr lang="en-US"/>
          </a:p>
          <a:p>
            <a:r>
              <a:rPr lang="en-US">
                <a:latin typeface="Aptos Narrow"/>
              </a:rPr>
              <a:t>Gym (1.0)</a:t>
            </a:r>
          </a:p>
          <a:p>
            <a:r>
              <a:rPr lang="en-US" err="1">
                <a:latin typeface="Aptos Narrow"/>
              </a:rPr>
              <a:t>Interpretasi</a:t>
            </a:r>
            <a:r>
              <a:rPr lang="en-US">
                <a:latin typeface="Aptos Narrow"/>
              </a:rPr>
              <a:t>: Gym </a:t>
            </a:r>
            <a:r>
              <a:rPr lang="en-US" err="1">
                <a:latin typeface="Aptos Narrow"/>
              </a:rPr>
              <a:t>diaktifkan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sebagai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fitur</a:t>
            </a:r>
            <a:r>
              <a:rPr lang="en-US">
                <a:latin typeface="Aptos Narrow"/>
              </a:rPr>
              <a:t> optimal.</a:t>
            </a:r>
            <a:endParaRPr lang="en-US"/>
          </a:p>
          <a:p>
            <a:r>
              <a:rPr lang="en-US" err="1">
                <a:latin typeface="Aptos Narrow"/>
              </a:rPr>
              <a:t>Fasilitas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kebugaran</a:t>
            </a:r>
            <a:r>
              <a:rPr lang="en-US">
                <a:latin typeface="Aptos Narrow"/>
              </a:rPr>
              <a:t> (gym) </a:t>
            </a:r>
            <a:r>
              <a:rPr lang="en-US" err="1">
                <a:latin typeface="Aptos Narrow"/>
              </a:rPr>
              <a:t>dipilih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sebagai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fitur</a:t>
            </a:r>
            <a:r>
              <a:rPr lang="en-US">
                <a:latin typeface="Aptos Narrow"/>
              </a:rPr>
              <a:t> yang </a:t>
            </a:r>
            <a:r>
              <a:rPr lang="en-US" err="1">
                <a:latin typeface="Aptos Narrow"/>
              </a:rPr>
              <a:t>relevan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untuk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meningkatkan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skor</a:t>
            </a:r>
            <a:r>
              <a:rPr lang="en-US">
                <a:latin typeface="Aptos Narrow"/>
              </a:rPr>
              <a:t>. Tamu </a:t>
            </a:r>
            <a:r>
              <a:rPr lang="en-US" err="1">
                <a:latin typeface="Aptos Narrow"/>
              </a:rPr>
              <a:t>menghargai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fasilitas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ini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untuk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menjaga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rutinitas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kebugaran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mereka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selama</a:t>
            </a:r>
            <a:r>
              <a:rPr lang="en-US">
                <a:latin typeface="Aptos Narrow"/>
              </a:rPr>
              <a:t> </a:t>
            </a:r>
            <a:r>
              <a:rPr lang="en-US" err="1">
                <a:latin typeface="Aptos Narrow"/>
              </a:rPr>
              <a:t>menginap</a:t>
            </a:r>
            <a:r>
              <a:rPr lang="en-US">
                <a:latin typeface="Aptos Narrow"/>
              </a:rPr>
              <a:t>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24EC7-E254-3CFC-6C7C-25B24B9D8621}"/>
              </a:ext>
            </a:extLst>
          </p:cNvPr>
          <p:cNvSpPr txBox="1"/>
          <p:nvPr/>
        </p:nvSpPr>
        <p:spPr>
          <a:xfrm>
            <a:off x="396240" y="5410200"/>
            <a:ext cx="475488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Nilai Optimal </a:t>
            </a:r>
            <a:r>
              <a:rPr lang="en-US" err="1"/>
              <a:t>fungsi</a:t>
            </a:r>
            <a:r>
              <a:rPr lang="en-US"/>
              <a:t> objective R </a:t>
            </a:r>
            <a:r>
              <a:rPr lang="en-US" err="1"/>
              <a:t>diperoleh</a:t>
            </a:r>
            <a:r>
              <a:rPr lang="en-US"/>
              <a:t> </a:t>
            </a:r>
            <a:r>
              <a:rPr lang="en-US" err="1"/>
              <a:t>sebesar</a:t>
            </a:r>
            <a:r>
              <a:rPr lang="en-US"/>
              <a:t> </a:t>
            </a:r>
            <a:r>
              <a:rPr lang="en-US" b="1"/>
              <a:t>0.674</a:t>
            </a:r>
            <a:r>
              <a:rPr lang="en-US"/>
              <a:t>, </a:t>
            </a:r>
            <a:r>
              <a:rPr lang="en-US" err="1"/>
              <a:t>sebagai</a:t>
            </a:r>
            <a:r>
              <a:rPr lang="en-US"/>
              <a:t> </a:t>
            </a:r>
            <a:r>
              <a:rPr lang="en-US" err="1"/>
              <a:t>skor</a:t>
            </a:r>
            <a:r>
              <a:rPr lang="en-US"/>
              <a:t> </a:t>
            </a:r>
            <a:r>
              <a:rPr lang="en-US" err="1"/>
              <a:t>maksimum</a:t>
            </a:r>
            <a:r>
              <a:rPr lang="en-US"/>
              <a:t> yang </a:t>
            </a:r>
            <a:r>
              <a:rPr lang="en-US" err="1"/>
              <a:t>dapat</a:t>
            </a:r>
            <a:r>
              <a:rPr lang="en-US"/>
              <a:t> </a:t>
            </a:r>
            <a:r>
              <a:rPr lang="en-US" err="1"/>
              <a:t>dicapai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memilih</a:t>
            </a:r>
            <a:r>
              <a:rPr lang="en-US"/>
              <a:t> </a:t>
            </a:r>
            <a:r>
              <a:rPr lang="en-US" err="1"/>
              <a:t>fitur-fitur</a:t>
            </a:r>
            <a:r>
              <a:rPr lang="en-US"/>
              <a:t> </a:t>
            </a:r>
            <a:r>
              <a:rPr lang="en-US" err="1"/>
              <a:t>sesuai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constraint</a:t>
            </a:r>
          </a:p>
        </p:txBody>
      </p:sp>
    </p:spTree>
    <p:extLst>
      <p:ext uri="{BB962C8B-B14F-4D97-AF65-F5344CB8AC3E}">
        <p14:creationId xmlns:p14="http://schemas.microsoft.com/office/powerpoint/2010/main" val="3585844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>
            <a:spLocks noGrp="1"/>
          </p:cNvSpPr>
          <p:nvPr>
            <p:ph type="pic" idx="2"/>
          </p:nvPr>
        </p:nvSpPr>
        <p:spPr>
          <a:xfrm>
            <a:off x="0" y="923180"/>
            <a:ext cx="11660038" cy="564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l">
              <a:buFont typeface="Arial"/>
              <a:buChar char="•"/>
            </a:pPr>
            <a:endParaRPr lang="en-ID" sz="2000">
              <a:solidFill>
                <a:schemeClr val="tx1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ID" err="1">
              <a:solidFill>
                <a:schemeClr val="tx1"/>
              </a:solidFill>
            </a:endParaRPr>
          </a:p>
        </p:txBody>
      </p:sp>
      <p:grpSp>
        <p:nvGrpSpPr>
          <p:cNvPr id="204" name="Google Shape;204;p5"/>
          <p:cNvGrpSpPr/>
          <p:nvPr/>
        </p:nvGrpSpPr>
        <p:grpSpPr>
          <a:xfrm>
            <a:off x="307334" y="229177"/>
            <a:ext cx="8552782" cy="684887"/>
            <a:chOff x="379220" y="430460"/>
            <a:chExt cx="7963331" cy="684887"/>
          </a:xfrm>
        </p:grpSpPr>
        <p:sp>
          <p:nvSpPr>
            <p:cNvPr id="205" name="Google Shape;205;p5"/>
            <p:cNvSpPr/>
            <p:nvPr/>
          </p:nvSpPr>
          <p:spPr>
            <a:xfrm>
              <a:off x="1282640" y="582602"/>
              <a:ext cx="70599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r>
                <a:rPr lang="en-ID" sz="2400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Fitur </a:t>
              </a:r>
              <a:r>
                <a:rPr lang="en-ID" sz="2400" err="1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Terpilih</a:t>
              </a:r>
              <a:r>
                <a:rPr lang="en-ID" sz="2400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 </a:t>
              </a:r>
              <a:r>
                <a:rPr lang="en-ID" sz="2400" err="1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untuk</a:t>
              </a:r>
              <a:r>
                <a:rPr lang="en-ID" sz="2400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 </a:t>
              </a:r>
              <a:r>
                <a:rPr lang="en-ID" sz="2400" err="1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Optimasi</a:t>
              </a:r>
              <a:r>
                <a:rPr lang="en-ID" sz="2400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 Skor Hotel</a:t>
              </a:r>
              <a:endParaRPr lang="en-US"/>
            </a:p>
          </p:txBody>
        </p:sp>
        <p:sp>
          <p:nvSpPr>
            <p:cNvPr id="206" name="Google Shape;206;p5"/>
            <p:cNvSpPr/>
            <p:nvPr/>
          </p:nvSpPr>
          <p:spPr>
            <a:xfrm flipH="1">
              <a:off x="379220" y="430460"/>
              <a:ext cx="684887" cy="684887"/>
            </a:xfrm>
            <a:custGeom>
              <a:avLst/>
              <a:gdLst/>
              <a:ahLst/>
              <a:cxnLst/>
              <a:rect l="l" t="t" r="r" b="b"/>
              <a:pathLst>
                <a:path w="684887" h="684887" extrusionOk="0">
                  <a:moveTo>
                    <a:pt x="518199" y="0"/>
                  </a:moveTo>
                  <a:lnTo>
                    <a:pt x="166688" y="0"/>
                  </a:lnTo>
                  <a:cubicBezTo>
                    <a:pt x="74629" y="0"/>
                    <a:pt x="0" y="74629"/>
                    <a:pt x="0" y="166688"/>
                  </a:cubicBezTo>
                  <a:lnTo>
                    <a:pt x="0" y="518199"/>
                  </a:lnTo>
                  <a:cubicBezTo>
                    <a:pt x="0" y="610258"/>
                    <a:pt x="74629" y="684887"/>
                    <a:pt x="166688" y="684887"/>
                  </a:cubicBezTo>
                  <a:lnTo>
                    <a:pt x="423978" y="684887"/>
                  </a:lnTo>
                  <a:lnTo>
                    <a:pt x="518199" y="684887"/>
                  </a:lnTo>
                  <a:lnTo>
                    <a:pt x="684887" y="684887"/>
                  </a:lnTo>
                  <a:lnTo>
                    <a:pt x="684887" y="518199"/>
                  </a:lnTo>
                  <a:lnTo>
                    <a:pt x="684887" y="423978"/>
                  </a:lnTo>
                  <a:lnTo>
                    <a:pt x="684887" y="166688"/>
                  </a:lnTo>
                  <a:cubicBezTo>
                    <a:pt x="684887" y="74629"/>
                    <a:pt x="610258" y="0"/>
                    <a:pt x="518199" y="0"/>
                  </a:cubicBezTo>
                  <a:close/>
                </a:path>
              </a:pathLst>
            </a:custGeom>
            <a:solidFill>
              <a:srgbClr val="172741"/>
            </a:solidFill>
            <a:ln>
              <a:noFill/>
            </a:ln>
            <a:effectLst>
              <a:outerShdw blurRad="635000" dist="38100" dir="270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 rot="-5400000">
              <a:off x="583365" y="628361"/>
              <a:ext cx="276596" cy="277814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6" y="52"/>
                  </a:moveTo>
                  <a:cubicBezTo>
                    <a:pt x="52" y="75"/>
                    <a:pt x="52" y="75"/>
                    <a:pt x="52" y="75"/>
                  </a:cubicBezTo>
                  <a:cubicBezTo>
                    <a:pt x="51" y="76"/>
                    <a:pt x="50" y="76"/>
                    <a:pt x="48" y="76"/>
                  </a:cubicBezTo>
                  <a:cubicBezTo>
                    <a:pt x="46" y="76"/>
                    <a:pt x="45" y="76"/>
                    <a:pt x="44" y="75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2"/>
                    <a:pt x="19" y="50"/>
                    <a:pt x="19" y="49"/>
                  </a:cubicBezTo>
                  <a:cubicBezTo>
                    <a:pt x="19" y="47"/>
                    <a:pt x="19" y="45"/>
                    <a:pt x="20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1"/>
                    <a:pt x="28" y="41"/>
                    <a:pt x="30" y="43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19"/>
                    <a:pt x="43" y="16"/>
                    <a:pt x="46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3" y="16"/>
                    <a:pt x="56" y="19"/>
                    <a:pt x="56" y="2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8" y="40"/>
                    <a:pt x="72" y="40"/>
                    <a:pt x="75" y="43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7" y="45"/>
                    <a:pt x="77" y="46"/>
                    <a:pt x="77" y="48"/>
                  </a:cubicBezTo>
                  <a:cubicBezTo>
                    <a:pt x="77" y="50"/>
                    <a:pt x="77" y="51"/>
                    <a:pt x="76" y="52"/>
                  </a:cubicBezTo>
                  <a:close/>
                </a:path>
              </a:pathLst>
            </a:custGeom>
            <a:solidFill>
              <a:srgbClr val="F99D0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7" name="Google Shape;227;p5"/>
          <p:cNvPicPr preferRelativeResize="0"/>
          <p:nvPr/>
        </p:nvPicPr>
        <p:blipFill rotWithShape="1">
          <a:blip r:embed="rId3">
            <a:alphaModFix/>
          </a:blip>
          <a:srcRect t="8488" r="25177"/>
          <a:stretch/>
        </p:blipFill>
        <p:spPr>
          <a:xfrm>
            <a:off x="9013910" y="432553"/>
            <a:ext cx="2644690" cy="66942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33BC0C-8071-A998-FE2E-4D0BD569D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403849"/>
              </p:ext>
            </p:extLst>
          </p:nvPr>
        </p:nvGraphicFramePr>
        <p:xfrm>
          <a:off x="690113" y="1193320"/>
          <a:ext cx="10811046" cy="5179953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423160">
                  <a:extLst>
                    <a:ext uri="{9D8B030D-6E8A-4147-A177-3AD203B41FA5}">
                      <a16:colId xmlns:a16="http://schemas.microsoft.com/office/drawing/2014/main" val="3860634075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623264876"/>
                    </a:ext>
                  </a:extLst>
                </a:gridCol>
                <a:gridCol w="5507526">
                  <a:extLst>
                    <a:ext uri="{9D8B030D-6E8A-4147-A177-3AD203B41FA5}">
                      <a16:colId xmlns:a16="http://schemas.microsoft.com/office/drawing/2014/main" val="2297242824"/>
                    </a:ext>
                  </a:extLst>
                </a:gridCol>
              </a:tblGrid>
              <a:tr h="405234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</a:pPr>
                      <a:r>
                        <a:rPr lang="en-ID" sz="1800" b="1">
                          <a:effectLst/>
                        </a:rPr>
                        <a:t>Decision variable 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</a:pPr>
                      <a:r>
                        <a:rPr lang="en-ID" sz="1800" b="1">
                          <a:effectLst/>
                        </a:rPr>
                        <a:t>Fitur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</a:pPr>
                      <a:r>
                        <a:rPr lang="en-ID" sz="1800" b="1" err="1">
                          <a:effectLst/>
                        </a:rPr>
                        <a:t>Keterangan</a:t>
                      </a:r>
                      <a:r>
                        <a:rPr lang="en-ID" sz="1800" b="1">
                          <a:effectLst/>
                        </a:rPr>
                        <a:t> </a:t>
                      </a: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1827179013"/>
                  </a:ext>
                </a:extLst>
              </a:tr>
              <a:tr h="458091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80"/>
                        </a:lnSpc>
                      </a:pPr>
                      <a:r>
                        <a:rPr lang="en-ID" sz="1800" dirty="0">
                          <a:effectLst/>
                        </a:rPr>
                        <a:t>X1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00"/>
                        </a:lnSpc>
                      </a:pPr>
                      <a:r>
                        <a:rPr lang="en-ID" sz="1800">
                          <a:effectLst/>
                        </a:rPr>
                        <a:t>Pool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00"/>
                        </a:lnSpc>
                      </a:pPr>
                      <a:r>
                        <a:rPr lang="en-ID" sz="1800" b="1">
                          <a:effectLst/>
                        </a:rPr>
                        <a:t>Kolam </a:t>
                      </a:r>
                      <a:r>
                        <a:rPr lang="en-ID" sz="1800" b="1" err="1">
                          <a:effectLst/>
                        </a:rPr>
                        <a:t>renang</a:t>
                      </a:r>
                      <a:r>
                        <a:rPr lang="en-ID" sz="1800" b="1">
                          <a:effectLst/>
                        </a:rPr>
                        <a:t> </a:t>
                      </a:r>
                      <a:r>
                        <a:rPr lang="en-ID" sz="1800" b="1" err="1">
                          <a:effectLst/>
                        </a:rPr>
                        <a:t>dipilih</a:t>
                      </a:r>
                      <a:r>
                        <a:rPr lang="en-ID" sz="1800" b="1">
                          <a:effectLst/>
                        </a:rPr>
                        <a:t> </a:t>
                      </a:r>
                      <a:r>
                        <a:rPr lang="en-ID" sz="1800" b="1" err="1">
                          <a:effectLst/>
                        </a:rPr>
                        <a:t>untuk</a:t>
                      </a:r>
                      <a:r>
                        <a:rPr lang="en-ID" sz="1800" b="1">
                          <a:effectLst/>
                        </a:rPr>
                        <a:t> </a:t>
                      </a:r>
                      <a:r>
                        <a:rPr lang="en-ID" sz="1800" b="1" err="1">
                          <a:effectLst/>
                        </a:rPr>
                        <a:t>optimasi</a:t>
                      </a:r>
                      <a:r>
                        <a:rPr lang="en-ID" sz="1800" b="1">
                          <a:effectLst/>
                        </a:rPr>
                        <a:t> </a:t>
                      </a: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1288416836"/>
                  </a:ext>
                </a:extLst>
              </a:tr>
              <a:tr h="458091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80"/>
                        </a:lnSpc>
                      </a:pPr>
                      <a:r>
                        <a:rPr lang="en-ID" sz="1800">
                          <a:effectLst/>
                        </a:rPr>
                        <a:t>X2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00"/>
                        </a:lnSpc>
                      </a:pPr>
                      <a:r>
                        <a:rPr lang="en-ID" sz="1800">
                          <a:effectLst/>
                        </a:rPr>
                        <a:t>Gym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00"/>
                        </a:lnSpc>
                      </a:pPr>
                      <a:r>
                        <a:rPr lang="en-ID" sz="1800" b="1">
                          <a:effectLst/>
                        </a:rPr>
                        <a:t>Gym </a:t>
                      </a:r>
                      <a:r>
                        <a:rPr lang="en-ID" sz="1800" b="1" err="1">
                          <a:effectLst/>
                        </a:rPr>
                        <a:t>dipilih</a:t>
                      </a:r>
                      <a:r>
                        <a:rPr lang="en-ID" sz="1800" b="1">
                          <a:effectLst/>
                        </a:rPr>
                        <a:t> </a:t>
                      </a:r>
                      <a:r>
                        <a:rPr lang="en-ID" sz="1800" b="1" err="1">
                          <a:effectLst/>
                        </a:rPr>
                        <a:t>untuk</a:t>
                      </a:r>
                      <a:r>
                        <a:rPr lang="en-ID" sz="1800" b="1">
                          <a:effectLst/>
                        </a:rPr>
                        <a:t> </a:t>
                      </a:r>
                      <a:r>
                        <a:rPr lang="en-ID" sz="1800" b="1" err="1">
                          <a:effectLst/>
                        </a:rPr>
                        <a:t>optimasi</a:t>
                      </a:r>
                      <a:r>
                        <a:rPr lang="en-ID" sz="1800" b="1">
                          <a:effectLst/>
                        </a:rPr>
                        <a:t> </a:t>
                      </a: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483107383"/>
                  </a:ext>
                </a:extLst>
              </a:tr>
              <a:tr h="458091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80"/>
                        </a:lnSpc>
                      </a:pPr>
                      <a:r>
                        <a:rPr lang="en-ID" sz="1800">
                          <a:effectLst/>
                        </a:rPr>
                        <a:t>X3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00"/>
                        </a:lnSpc>
                      </a:pPr>
                      <a:r>
                        <a:rPr lang="en-ID" sz="1800">
                          <a:effectLst/>
                        </a:rPr>
                        <a:t>Tennis court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00"/>
                        </a:lnSpc>
                      </a:pPr>
                      <a:r>
                        <a:rPr lang="en-ID" sz="1800" b="1" err="1">
                          <a:effectLst/>
                        </a:rPr>
                        <a:t>Lapangan</a:t>
                      </a:r>
                      <a:r>
                        <a:rPr lang="en-ID" sz="1800" b="1">
                          <a:effectLst/>
                        </a:rPr>
                        <a:t> </a:t>
                      </a:r>
                      <a:r>
                        <a:rPr lang="en-ID" sz="1800" b="1" err="1">
                          <a:effectLst/>
                        </a:rPr>
                        <a:t>tenis</a:t>
                      </a:r>
                      <a:r>
                        <a:rPr lang="en-ID" sz="1800" b="1">
                          <a:effectLst/>
                        </a:rPr>
                        <a:t> </a:t>
                      </a:r>
                      <a:r>
                        <a:rPr lang="en-ID" sz="1800" b="1" err="1">
                          <a:effectLst/>
                        </a:rPr>
                        <a:t>dipilih</a:t>
                      </a:r>
                      <a:r>
                        <a:rPr lang="en-ID" sz="1800" b="1">
                          <a:effectLst/>
                        </a:rPr>
                        <a:t> </a:t>
                      </a:r>
                      <a:r>
                        <a:rPr lang="en-ID" sz="1800" b="1" err="1">
                          <a:effectLst/>
                        </a:rPr>
                        <a:t>untuk</a:t>
                      </a:r>
                      <a:r>
                        <a:rPr lang="en-ID" sz="1800" b="1">
                          <a:effectLst/>
                        </a:rPr>
                        <a:t> </a:t>
                      </a:r>
                      <a:r>
                        <a:rPr lang="en-ID" sz="1800" b="1" err="1">
                          <a:effectLst/>
                        </a:rPr>
                        <a:t>optimasi</a:t>
                      </a:r>
                      <a:r>
                        <a:rPr lang="en-ID" sz="1800" b="1">
                          <a:effectLst/>
                        </a:rPr>
                        <a:t> </a:t>
                      </a: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2446075366"/>
                  </a:ext>
                </a:extLst>
              </a:tr>
              <a:tr h="65190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80"/>
                        </a:lnSpc>
                      </a:pPr>
                      <a:r>
                        <a:rPr lang="en-ID" sz="1800">
                          <a:effectLst/>
                        </a:rPr>
                        <a:t>X4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00"/>
                        </a:lnSpc>
                      </a:pPr>
                      <a:r>
                        <a:rPr lang="en-ID" sz="1800">
                          <a:effectLst/>
                        </a:rPr>
                        <a:t>Spa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00"/>
                        </a:lnSpc>
                      </a:pPr>
                      <a:r>
                        <a:rPr lang="en-ID" sz="1800" err="1">
                          <a:solidFill>
                            <a:srgbClr val="C00000"/>
                          </a:solidFill>
                          <a:effectLst/>
                        </a:rPr>
                        <a:t>Fasilitas</a:t>
                      </a:r>
                      <a:r>
                        <a:rPr lang="en-ID" sz="1800">
                          <a:solidFill>
                            <a:srgbClr val="C00000"/>
                          </a:solidFill>
                          <a:effectLst/>
                        </a:rPr>
                        <a:t> spa </a:t>
                      </a:r>
                      <a:r>
                        <a:rPr lang="en-ID" sz="1800" err="1">
                          <a:solidFill>
                            <a:srgbClr val="C00000"/>
                          </a:solidFill>
                          <a:effectLst/>
                        </a:rPr>
                        <a:t>tidak</a:t>
                      </a:r>
                      <a:r>
                        <a:rPr lang="en-ID" sz="180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ID" sz="1800" err="1">
                          <a:solidFill>
                            <a:srgbClr val="C00000"/>
                          </a:solidFill>
                          <a:effectLst/>
                        </a:rPr>
                        <a:t>dipilih</a:t>
                      </a:r>
                      <a:r>
                        <a:rPr lang="en-ID" sz="180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ID" sz="1800" err="1">
                          <a:solidFill>
                            <a:srgbClr val="C00000"/>
                          </a:solidFill>
                          <a:effectLst/>
                        </a:rPr>
                        <a:t>untuk</a:t>
                      </a:r>
                      <a:r>
                        <a:rPr lang="en-ID" sz="180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ID" sz="1800" err="1">
                          <a:solidFill>
                            <a:srgbClr val="C00000"/>
                          </a:solidFill>
                          <a:effectLst/>
                        </a:rPr>
                        <a:t>optimasi</a:t>
                      </a:r>
                      <a:r>
                        <a:rPr lang="en-ID" sz="1800">
                          <a:effectLst/>
                        </a:rPr>
                        <a:t> </a:t>
                      </a: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3072148900"/>
                  </a:ext>
                </a:extLst>
              </a:tr>
              <a:tr h="458091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80"/>
                        </a:lnSpc>
                      </a:pPr>
                      <a:r>
                        <a:rPr lang="en-ID" sz="1800">
                          <a:effectLst/>
                        </a:rPr>
                        <a:t>X5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00"/>
                        </a:lnSpc>
                      </a:pPr>
                      <a:r>
                        <a:rPr lang="en-ID" sz="1800">
                          <a:effectLst/>
                        </a:rPr>
                        <a:t>Casino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00"/>
                        </a:lnSpc>
                      </a:pPr>
                      <a:r>
                        <a:rPr lang="en-ID" sz="1800">
                          <a:solidFill>
                            <a:srgbClr val="C00000"/>
                          </a:solidFill>
                          <a:effectLst/>
                        </a:rPr>
                        <a:t>Kasino </a:t>
                      </a:r>
                      <a:r>
                        <a:rPr lang="en-ID" sz="1800" err="1">
                          <a:solidFill>
                            <a:srgbClr val="C00000"/>
                          </a:solidFill>
                          <a:effectLst/>
                        </a:rPr>
                        <a:t>tidak</a:t>
                      </a:r>
                      <a:r>
                        <a:rPr lang="en-ID" sz="180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ID" sz="1800" err="1">
                          <a:solidFill>
                            <a:srgbClr val="C00000"/>
                          </a:solidFill>
                          <a:effectLst/>
                        </a:rPr>
                        <a:t>dipilih</a:t>
                      </a:r>
                      <a:r>
                        <a:rPr lang="en-ID" sz="180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ID" sz="1800" err="1">
                          <a:solidFill>
                            <a:srgbClr val="C00000"/>
                          </a:solidFill>
                          <a:effectLst/>
                        </a:rPr>
                        <a:t>untuk</a:t>
                      </a:r>
                      <a:r>
                        <a:rPr lang="en-ID" sz="180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ID" sz="1800" err="1">
                          <a:solidFill>
                            <a:srgbClr val="C00000"/>
                          </a:solidFill>
                          <a:effectLst/>
                        </a:rPr>
                        <a:t>optimasi</a:t>
                      </a:r>
                      <a:r>
                        <a:rPr lang="en-ID" sz="1800">
                          <a:solidFill>
                            <a:srgbClr val="C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1825855014"/>
                  </a:ext>
                </a:extLst>
              </a:tr>
              <a:tr h="458091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80"/>
                        </a:lnSpc>
                      </a:pPr>
                      <a:r>
                        <a:rPr lang="en-ID" sz="1800">
                          <a:effectLst/>
                        </a:rPr>
                        <a:t>X6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00"/>
                        </a:lnSpc>
                      </a:pPr>
                      <a:r>
                        <a:rPr lang="en-ID" sz="1800">
                          <a:effectLst/>
                        </a:rPr>
                        <a:t>Free Internet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00"/>
                        </a:lnSpc>
                      </a:pPr>
                      <a:r>
                        <a:rPr lang="en-ID" sz="1800" b="1">
                          <a:effectLst/>
                        </a:rPr>
                        <a:t>Internet gratis </a:t>
                      </a:r>
                      <a:r>
                        <a:rPr lang="en-ID" sz="1800" b="1" err="1">
                          <a:effectLst/>
                        </a:rPr>
                        <a:t>dipilih</a:t>
                      </a:r>
                      <a:r>
                        <a:rPr lang="en-ID" sz="1800" b="1">
                          <a:effectLst/>
                        </a:rPr>
                        <a:t> </a:t>
                      </a:r>
                      <a:r>
                        <a:rPr lang="en-ID" sz="1800" b="1" err="1">
                          <a:effectLst/>
                        </a:rPr>
                        <a:t>untuk</a:t>
                      </a:r>
                      <a:r>
                        <a:rPr lang="en-ID" sz="1800" b="1">
                          <a:effectLst/>
                        </a:rPr>
                        <a:t> </a:t>
                      </a:r>
                      <a:r>
                        <a:rPr lang="en-ID" sz="1800" b="1" err="1">
                          <a:effectLst/>
                        </a:rPr>
                        <a:t>optimasi</a:t>
                      </a:r>
                      <a:r>
                        <a:rPr lang="en-ID" sz="1800" b="1">
                          <a:effectLst/>
                        </a:rPr>
                        <a:t> </a:t>
                      </a: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4123365892"/>
                  </a:ext>
                </a:extLst>
              </a:tr>
              <a:tr h="458091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80"/>
                        </a:lnSpc>
                      </a:pPr>
                      <a:r>
                        <a:rPr lang="en-ID" sz="1800">
                          <a:effectLst/>
                        </a:rPr>
                        <a:t>X7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00"/>
                        </a:lnSpc>
                      </a:pPr>
                      <a:r>
                        <a:rPr lang="en-ID" sz="1800" err="1">
                          <a:effectLst/>
                        </a:rPr>
                        <a:t>Traveler_type_couples</a:t>
                      </a:r>
                      <a:r>
                        <a:rPr lang="en-ID" sz="1800">
                          <a:effectLst/>
                        </a:rPr>
                        <a:t>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00"/>
                        </a:lnSpc>
                      </a:pPr>
                      <a:r>
                        <a:rPr lang="en-ID" sz="1800" err="1">
                          <a:solidFill>
                            <a:srgbClr val="C00000"/>
                          </a:solidFill>
                          <a:effectLst/>
                        </a:rPr>
                        <a:t>Pasangan</a:t>
                      </a:r>
                      <a:r>
                        <a:rPr lang="en-ID" sz="180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ID" sz="1800" err="1">
                          <a:solidFill>
                            <a:srgbClr val="C00000"/>
                          </a:solidFill>
                          <a:effectLst/>
                        </a:rPr>
                        <a:t>tidak</a:t>
                      </a:r>
                      <a:r>
                        <a:rPr lang="en-ID" sz="180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ID" sz="1800" err="1">
                          <a:solidFill>
                            <a:srgbClr val="C00000"/>
                          </a:solidFill>
                          <a:effectLst/>
                        </a:rPr>
                        <a:t>menjadi</a:t>
                      </a:r>
                      <a:r>
                        <a:rPr lang="en-ID" sz="1800">
                          <a:solidFill>
                            <a:srgbClr val="C00000"/>
                          </a:solidFill>
                          <a:effectLst/>
                        </a:rPr>
                        <a:t> target </a:t>
                      </a: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2240159322"/>
                  </a:ext>
                </a:extLst>
              </a:tr>
              <a:tr h="458091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80"/>
                        </a:lnSpc>
                      </a:pPr>
                      <a:r>
                        <a:rPr lang="en-ID" sz="1800">
                          <a:effectLst/>
                        </a:rPr>
                        <a:t>X8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00"/>
                        </a:lnSpc>
                      </a:pPr>
                      <a:r>
                        <a:rPr lang="en-ID" sz="1800" err="1">
                          <a:effectLst/>
                        </a:rPr>
                        <a:t>Traveler_type_families</a:t>
                      </a:r>
                      <a:r>
                        <a:rPr lang="en-ID" sz="1800">
                          <a:effectLst/>
                        </a:rPr>
                        <a:t>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00"/>
                        </a:lnSpc>
                      </a:pPr>
                      <a:r>
                        <a:rPr lang="en-ID" sz="1800" b="1" err="1">
                          <a:effectLst/>
                        </a:rPr>
                        <a:t>Keluarga</a:t>
                      </a:r>
                      <a:r>
                        <a:rPr lang="en-ID" sz="1800" b="1">
                          <a:effectLst/>
                        </a:rPr>
                        <a:t> </a:t>
                      </a:r>
                      <a:r>
                        <a:rPr lang="en-ID" sz="1800" b="1" err="1">
                          <a:effectLst/>
                        </a:rPr>
                        <a:t>menjadi</a:t>
                      </a:r>
                      <a:r>
                        <a:rPr lang="en-ID" sz="1800" b="1">
                          <a:effectLst/>
                        </a:rPr>
                        <a:t> target </a:t>
                      </a: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3903701624"/>
                  </a:ext>
                </a:extLst>
              </a:tr>
              <a:tr h="458091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80"/>
                        </a:lnSpc>
                      </a:pPr>
                      <a:r>
                        <a:rPr lang="en-ID" sz="1800">
                          <a:effectLst/>
                        </a:rPr>
                        <a:t>X9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00"/>
                        </a:lnSpc>
                      </a:pPr>
                      <a:r>
                        <a:rPr lang="en-ID" sz="1800" err="1">
                          <a:effectLst/>
                        </a:rPr>
                        <a:t>Traveler_type_friends</a:t>
                      </a:r>
                      <a:r>
                        <a:rPr lang="en-ID" sz="1800">
                          <a:effectLst/>
                        </a:rPr>
                        <a:t>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00"/>
                        </a:lnSpc>
                      </a:pPr>
                      <a:r>
                        <a:rPr lang="en-ID" sz="1800">
                          <a:solidFill>
                            <a:srgbClr val="C00000"/>
                          </a:solidFill>
                          <a:effectLst/>
                        </a:rPr>
                        <a:t>Teman </a:t>
                      </a:r>
                      <a:r>
                        <a:rPr lang="en-ID" sz="1800" err="1">
                          <a:solidFill>
                            <a:srgbClr val="C00000"/>
                          </a:solidFill>
                          <a:effectLst/>
                        </a:rPr>
                        <a:t>tidak</a:t>
                      </a:r>
                      <a:r>
                        <a:rPr lang="en-ID" sz="180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ID" sz="1800" err="1">
                          <a:solidFill>
                            <a:srgbClr val="C00000"/>
                          </a:solidFill>
                          <a:effectLst/>
                        </a:rPr>
                        <a:t>menjadi</a:t>
                      </a:r>
                      <a:r>
                        <a:rPr lang="en-ID" sz="1800">
                          <a:solidFill>
                            <a:srgbClr val="C00000"/>
                          </a:solidFill>
                          <a:effectLst/>
                        </a:rPr>
                        <a:t> target </a:t>
                      </a: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4003334140"/>
                  </a:ext>
                </a:extLst>
              </a:tr>
              <a:tr h="458091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80"/>
                        </a:lnSpc>
                      </a:pPr>
                      <a:r>
                        <a:rPr lang="en-ID" sz="1800">
                          <a:effectLst/>
                        </a:rPr>
                        <a:t>X10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00"/>
                        </a:lnSpc>
                      </a:pPr>
                      <a:r>
                        <a:rPr lang="en-ID" sz="1800" err="1">
                          <a:effectLst/>
                        </a:rPr>
                        <a:t>Traveler_type_solo</a:t>
                      </a:r>
                      <a:r>
                        <a:rPr lang="en-ID" sz="1800">
                          <a:effectLst/>
                        </a:rPr>
                        <a:t> </a:t>
                      </a:r>
                    </a:p>
                  </a:txBody>
                  <a:tcPr marL="66675" marR="66675" anchor="ctr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00"/>
                        </a:lnSpc>
                      </a:pPr>
                      <a:r>
                        <a:rPr lang="en-ID" sz="1800" dirty="0">
                          <a:solidFill>
                            <a:srgbClr val="C00000"/>
                          </a:solidFill>
                          <a:effectLst/>
                        </a:rPr>
                        <a:t>Solo </a:t>
                      </a:r>
                      <a:r>
                        <a:rPr lang="en-ID" sz="1800" dirty="0" err="1">
                          <a:solidFill>
                            <a:srgbClr val="C00000"/>
                          </a:solidFill>
                          <a:effectLst/>
                        </a:rPr>
                        <a:t>traveler</a:t>
                      </a:r>
                      <a:r>
                        <a:rPr lang="en-ID" sz="18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ID" sz="1800" dirty="0" err="1">
                          <a:solidFill>
                            <a:srgbClr val="C00000"/>
                          </a:solidFill>
                          <a:effectLst/>
                        </a:rPr>
                        <a:t>tidak</a:t>
                      </a:r>
                      <a:r>
                        <a:rPr lang="en-ID" sz="18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ID" sz="1800" dirty="0" err="1">
                          <a:solidFill>
                            <a:srgbClr val="C00000"/>
                          </a:solidFill>
                          <a:effectLst/>
                        </a:rPr>
                        <a:t>menjadi</a:t>
                      </a:r>
                      <a:r>
                        <a:rPr lang="en-ID" sz="1800" dirty="0">
                          <a:solidFill>
                            <a:srgbClr val="C00000"/>
                          </a:solidFill>
                          <a:effectLst/>
                        </a:rPr>
                        <a:t> target </a:t>
                      </a:r>
                    </a:p>
                  </a:txBody>
                  <a:tcPr marL="66675" marR="66675" anchor="ctr"/>
                </a:tc>
                <a:extLst>
                  <a:ext uri="{0D108BD9-81ED-4DB2-BD59-A6C34878D82A}">
                    <a16:rowId xmlns:a16="http://schemas.microsoft.com/office/drawing/2014/main" val="1458823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524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1" b="4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"/>
          <p:cNvSpPr/>
          <p:nvPr/>
        </p:nvSpPr>
        <p:spPr>
          <a:xfrm>
            <a:off x="-9237" y="0"/>
            <a:ext cx="12201237" cy="6858000"/>
          </a:xfrm>
          <a:prstGeom prst="rect">
            <a:avLst/>
          </a:prstGeom>
          <a:solidFill>
            <a:srgbClr val="172741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sz="2400" b="0" i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2943537" y="5178636"/>
            <a:ext cx="6697768" cy="72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i="0" u="none" strike="noStrike" cap="none" err="1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Sekolah</a:t>
            </a:r>
            <a:r>
              <a:rPr lang="en-ID" sz="12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200" b="1" i="0" u="none" strike="noStrike" cap="none" err="1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Interdisiplin</a:t>
            </a:r>
            <a:r>
              <a:rPr lang="en-ID" sz="12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200" b="1" i="0" u="none" strike="noStrike" cap="none" err="1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Manajemen</a:t>
            </a:r>
            <a:r>
              <a:rPr lang="en-ID" sz="12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dan </a:t>
            </a:r>
            <a:r>
              <a:rPr lang="en-ID" sz="1200" b="1" i="0" u="none" strike="noStrike" cap="none" err="1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Teknologi</a:t>
            </a:r>
            <a:endParaRPr sz="1200" b="1" i="0" u="none" strike="noStrike" cap="non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b="0" i="0" u="none" strike="noStrike" cap="none" err="1">
                <a:solidFill>
                  <a:srgbClr val="D8D8D8"/>
                </a:solidFill>
                <a:latin typeface="Open Sans"/>
                <a:ea typeface="Open Sans"/>
                <a:cs typeface="Open Sans"/>
                <a:sym typeface="Open Sans"/>
              </a:rPr>
              <a:t>Kampus</a:t>
            </a:r>
            <a:r>
              <a:rPr lang="en-ID" sz="1100" b="0" i="0" u="none" strike="noStrike" cap="none">
                <a:solidFill>
                  <a:srgbClr val="D8D8D8"/>
                </a:solidFill>
                <a:latin typeface="Open Sans"/>
                <a:ea typeface="Open Sans"/>
                <a:cs typeface="Open Sans"/>
                <a:sym typeface="Open Sans"/>
              </a:rPr>
              <a:t> ITS </a:t>
            </a:r>
            <a:r>
              <a:rPr lang="en-ID" sz="1100" b="0" i="0" u="none" strike="noStrike" cap="none" err="1">
                <a:solidFill>
                  <a:srgbClr val="D8D8D8"/>
                </a:solidFill>
                <a:latin typeface="Open Sans"/>
                <a:ea typeface="Open Sans"/>
                <a:cs typeface="Open Sans"/>
                <a:sym typeface="Open Sans"/>
              </a:rPr>
              <a:t>Tjokroaminoto</a:t>
            </a:r>
            <a:r>
              <a:rPr lang="en-ID" sz="1100" b="0" i="0" u="none" strike="noStrike" cap="none">
                <a:solidFill>
                  <a:srgbClr val="D8D8D8"/>
                </a:solidFill>
                <a:latin typeface="Open Sans"/>
                <a:ea typeface="Open Sans"/>
                <a:cs typeface="Open Sans"/>
                <a:sym typeface="Open Sans"/>
              </a:rPr>
              <a:t>  | Jl. </a:t>
            </a:r>
            <a:r>
              <a:rPr lang="en-ID" sz="1100" b="0" i="0" u="none" strike="noStrike" cap="none" err="1">
                <a:solidFill>
                  <a:srgbClr val="D8D8D8"/>
                </a:solidFill>
                <a:latin typeface="Open Sans"/>
                <a:ea typeface="Open Sans"/>
                <a:cs typeface="Open Sans"/>
                <a:sym typeface="Open Sans"/>
              </a:rPr>
              <a:t>Cokroaminoto</a:t>
            </a:r>
            <a:r>
              <a:rPr lang="en-ID" sz="1100" b="0" i="0" u="none" strike="noStrike" cap="none">
                <a:solidFill>
                  <a:srgbClr val="D8D8D8"/>
                </a:solidFill>
                <a:latin typeface="Open Sans"/>
                <a:ea typeface="Open Sans"/>
                <a:cs typeface="Open Sans"/>
                <a:sym typeface="Open Sans"/>
              </a:rPr>
              <a:t> 12A, Surabaya 60264 | Tel: +62315613922, +62315666172 | e-mail: simt@its.ac.id</a:t>
            </a:r>
            <a:endParaRPr sz="1100" b="0" i="0" u="none" strike="noStrike" cap="none">
              <a:solidFill>
                <a:srgbClr val="D8D8D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4" name="Google Shape;114;p1"/>
          <p:cNvGrpSpPr/>
          <p:nvPr/>
        </p:nvGrpSpPr>
        <p:grpSpPr>
          <a:xfrm>
            <a:off x="6105559" y="6000361"/>
            <a:ext cx="373725" cy="290509"/>
            <a:chOff x="5860388" y="6461986"/>
            <a:chExt cx="373725" cy="290509"/>
          </a:xfrm>
        </p:grpSpPr>
        <p:sp>
          <p:nvSpPr>
            <p:cNvPr id="115" name="Google Shape;115;p1"/>
            <p:cNvSpPr/>
            <p:nvPr/>
          </p:nvSpPr>
          <p:spPr>
            <a:xfrm rot="5400000">
              <a:off x="5954748" y="6473130"/>
              <a:ext cx="185004" cy="373725"/>
            </a:xfrm>
            <a:prstGeom prst="chevron">
              <a:avLst>
                <a:gd name="adj" fmla="val 72243"/>
              </a:avLst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 rot="5400000">
              <a:off x="5954748" y="6367625"/>
              <a:ext cx="185004" cy="373725"/>
            </a:xfrm>
            <a:prstGeom prst="chevron">
              <a:avLst>
                <a:gd name="adj" fmla="val 72243"/>
              </a:avLst>
            </a:prstGeom>
            <a:solidFill>
              <a:schemeClr val="lt1">
                <a:alpha val="85882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7" name="Google Shape;117;p1"/>
          <p:cNvPicPr preferRelativeResize="0"/>
          <p:nvPr/>
        </p:nvPicPr>
        <p:blipFill rotWithShape="1">
          <a:blip r:embed="rId4">
            <a:alphaModFix/>
          </a:blip>
          <a:srcRect r="26972"/>
          <a:stretch/>
        </p:blipFill>
        <p:spPr>
          <a:xfrm>
            <a:off x="4341624" y="259545"/>
            <a:ext cx="3499513" cy="80377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 txBox="1"/>
          <p:nvPr/>
        </p:nvSpPr>
        <p:spPr>
          <a:xfrm flipH="1">
            <a:off x="1862852" y="2692745"/>
            <a:ext cx="8460165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D" sz="3400" b="1">
                <a:solidFill>
                  <a:srgbClr val="F99D07"/>
                </a:solidFill>
                <a:latin typeface="Montserrat ExtraBold"/>
                <a:sym typeface="Montserrat ExtraBold"/>
              </a:rPr>
              <a:t>Insight dan Implementation</a:t>
            </a:r>
            <a:endParaRPr lang="en-US"/>
          </a:p>
        </p:txBody>
      </p:sp>
      <p:cxnSp>
        <p:nvCxnSpPr>
          <p:cNvPr id="119" name="Google Shape;119;p1"/>
          <p:cNvCxnSpPr/>
          <p:nvPr/>
        </p:nvCxnSpPr>
        <p:spPr>
          <a:xfrm>
            <a:off x="11800114" y="4733022"/>
            <a:ext cx="391886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558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>
            <a:spLocks noGrp="1"/>
          </p:cNvSpPr>
          <p:nvPr>
            <p:ph type="pic" idx="2"/>
          </p:nvPr>
        </p:nvSpPr>
        <p:spPr>
          <a:xfrm>
            <a:off x="301924" y="1110085"/>
            <a:ext cx="11358114" cy="545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ID" sz="2000" b="1" err="1">
                <a:solidFill>
                  <a:srgbClr val="0070C0"/>
                </a:solidFill>
              </a:rPr>
              <a:t>Rekomendasi</a:t>
            </a:r>
            <a:r>
              <a:rPr lang="en-ID" sz="2000" b="1">
                <a:solidFill>
                  <a:srgbClr val="0070C0"/>
                </a:solidFill>
              </a:rPr>
              <a:t> Strategi</a:t>
            </a:r>
          </a:p>
          <a:p>
            <a:pPr algn="l"/>
            <a:r>
              <a:rPr lang="en-ID" sz="2000">
                <a:solidFill>
                  <a:schemeClr val="tx1"/>
                </a:solidFill>
              </a:rPr>
              <a:t>Keputusan </a:t>
            </a:r>
            <a:r>
              <a:rPr lang="en-ID" sz="2000" err="1">
                <a:solidFill>
                  <a:schemeClr val="tx1"/>
                </a:solidFill>
              </a:rPr>
              <a:t>Manajemen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terkait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implementasi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sebaiknya</a:t>
            </a:r>
            <a:r>
              <a:rPr lang="en-ID" sz="200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Calibri"/>
              <a:buChar char="-"/>
            </a:pPr>
            <a:r>
              <a:rPr lang="en-ID" sz="2000" err="1">
                <a:solidFill>
                  <a:schemeClr val="tx1"/>
                </a:solidFill>
              </a:rPr>
              <a:t>Semua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fitur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fasilitas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dipilih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karena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memberikan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kontribusi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tinggi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terhadap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fungsi</a:t>
            </a:r>
            <a:r>
              <a:rPr lang="en-ID" sz="2000">
                <a:solidFill>
                  <a:schemeClr val="tx1"/>
                </a:solidFill>
              </a:rPr>
              <a:t> objective 𝑅, </a:t>
            </a:r>
            <a:r>
              <a:rPr lang="en-ID" sz="2000" err="1">
                <a:solidFill>
                  <a:schemeClr val="tx1"/>
                </a:solidFill>
              </a:rPr>
              <a:t>namun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pengelola</a:t>
            </a:r>
            <a:r>
              <a:rPr lang="en-ID" sz="2000">
                <a:solidFill>
                  <a:schemeClr val="tx1"/>
                </a:solidFill>
              </a:rPr>
              <a:t> hotel </a:t>
            </a:r>
            <a:r>
              <a:rPr lang="en-ID" sz="2000" err="1">
                <a:solidFill>
                  <a:schemeClr val="tx1"/>
                </a:solidFill>
              </a:rPr>
              <a:t>bisa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400" b="1" err="1">
                <a:solidFill>
                  <a:schemeClr val="tx1"/>
                </a:solidFill>
              </a:rPr>
              <a:t>memprioritaskan</a:t>
            </a:r>
            <a:r>
              <a:rPr lang="en-ID" sz="2400" b="1">
                <a:solidFill>
                  <a:schemeClr val="tx1"/>
                </a:solidFill>
              </a:rPr>
              <a:t> 4 </a:t>
            </a:r>
            <a:r>
              <a:rPr lang="en-ID" sz="2400" b="1" err="1">
                <a:solidFill>
                  <a:schemeClr val="tx1"/>
                </a:solidFill>
              </a:rPr>
              <a:t>fasilitas</a:t>
            </a:r>
            <a:r>
              <a:rPr lang="en-ID" sz="2400" b="1">
                <a:solidFill>
                  <a:schemeClr val="tx1"/>
                </a:solidFill>
              </a:rPr>
              <a:t> </a:t>
            </a:r>
            <a:r>
              <a:rPr lang="en-ID" sz="2400" b="1" err="1">
                <a:solidFill>
                  <a:schemeClr val="tx1"/>
                </a:solidFill>
              </a:rPr>
              <a:t>utama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sebagai</a:t>
            </a:r>
            <a:r>
              <a:rPr lang="en-ID" sz="2000">
                <a:solidFill>
                  <a:schemeClr val="tx1"/>
                </a:solidFill>
              </a:rPr>
              <a:t> branding </a:t>
            </a:r>
            <a:r>
              <a:rPr lang="en-ID" sz="2000" err="1">
                <a:solidFill>
                  <a:schemeClr val="tx1"/>
                </a:solidFill>
              </a:rPr>
              <a:t>yaitu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kolam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renang</a:t>
            </a:r>
            <a:r>
              <a:rPr lang="en-ID" sz="2000">
                <a:solidFill>
                  <a:schemeClr val="tx1"/>
                </a:solidFill>
              </a:rPr>
              <a:t>, internet gratis, gym dan </a:t>
            </a:r>
            <a:r>
              <a:rPr lang="en-ID" sz="2000" err="1">
                <a:solidFill>
                  <a:schemeClr val="tx1"/>
                </a:solidFill>
              </a:rPr>
              <a:t>lapangan</a:t>
            </a:r>
            <a:r>
              <a:rPr lang="en-ID" sz="2000">
                <a:solidFill>
                  <a:schemeClr val="tx1"/>
                </a:solidFill>
              </a:rPr>
              <a:t> tennis.</a:t>
            </a:r>
            <a:endParaRPr lang="en-ID">
              <a:solidFill>
                <a:schemeClr val="tx1"/>
              </a:solidFill>
            </a:endParaRPr>
          </a:p>
          <a:p>
            <a:pPr marL="342900" indent="-342900" algn="l">
              <a:buFont typeface="Calibri"/>
              <a:buChar char="-"/>
            </a:pPr>
            <a:r>
              <a:rPr lang="en-ID" sz="2400" b="1">
                <a:solidFill>
                  <a:schemeClr val="tx1"/>
                </a:solidFill>
              </a:rPr>
              <a:t>Target </a:t>
            </a:r>
            <a:r>
              <a:rPr lang="en-ID" sz="2400" b="1" err="1">
                <a:solidFill>
                  <a:schemeClr val="tx1"/>
                </a:solidFill>
              </a:rPr>
              <a:t>utama</a:t>
            </a:r>
            <a:r>
              <a:rPr lang="en-ID" sz="2400" b="1">
                <a:solidFill>
                  <a:schemeClr val="tx1"/>
                </a:solidFill>
              </a:rPr>
              <a:t> </a:t>
            </a:r>
            <a:r>
              <a:rPr lang="en-ID" sz="2400" b="1" err="1">
                <a:solidFill>
                  <a:schemeClr val="tx1"/>
                </a:solidFill>
              </a:rPr>
              <a:t>adalah</a:t>
            </a:r>
            <a:r>
              <a:rPr lang="en-ID" sz="2400" b="1">
                <a:solidFill>
                  <a:schemeClr val="tx1"/>
                </a:solidFill>
              </a:rPr>
              <a:t> </a:t>
            </a:r>
            <a:r>
              <a:rPr lang="en-ID" sz="2400" b="1" err="1">
                <a:solidFill>
                  <a:schemeClr val="tx1"/>
                </a:solidFill>
              </a:rPr>
              <a:t>keluarga</a:t>
            </a:r>
            <a:r>
              <a:rPr lang="en-ID" sz="2000">
                <a:solidFill>
                  <a:schemeClr val="tx1"/>
                </a:solidFill>
              </a:rPr>
              <a:t>, </a:t>
            </a:r>
            <a:r>
              <a:rPr lang="en-ID" sz="2000" err="1">
                <a:solidFill>
                  <a:schemeClr val="tx1"/>
                </a:solidFill>
              </a:rPr>
              <a:t>karena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kontribusinya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terhadap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skor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lebih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signifikan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dibandingkan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tipe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traveler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lainnya</a:t>
            </a:r>
            <a:r>
              <a:rPr lang="en-ID" sz="2000">
                <a:solidFill>
                  <a:schemeClr val="tx1"/>
                </a:solidFill>
              </a:rPr>
              <a:t>.</a:t>
            </a:r>
            <a:endParaRPr lang="en-ID">
              <a:solidFill>
                <a:schemeClr val="tx1"/>
              </a:solidFill>
            </a:endParaRPr>
          </a:p>
          <a:p>
            <a:pPr algn="l"/>
            <a:endParaRPr lang="en-ID" sz="2000">
              <a:solidFill>
                <a:schemeClr val="tx1"/>
              </a:solidFill>
            </a:endParaRPr>
          </a:p>
          <a:p>
            <a:pPr algn="l"/>
            <a:r>
              <a:rPr lang="en-ID" sz="2000" b="1">
                <a:solidFill>
                  <a:srgbClr val="0070C0"/>
                </a:solidFill>
              </a:rPr>
              <a:t>Kesimpulan</a:t>
            </a:r>
          </a:p>
          <a:p>
            <a:pPr algn="l"/>
            <a:r>
              <a:rPr lang="en-ID" sz="2000">
                <a:solidFill>
                  <a:schemeClr val="tx1"/>
                </a:solidFill>
              </a:rPr>
              <a:t>Strategi Optimal: </a:t>
            </a:r>
            <a:r>
              <a:rPr lang="en-ID" sz="2000" err="1">
                <a:solidFill>
                  <a:schemeClr val="tx1"/>
                </a:solidFill>
              </a:rPr>
              <a:t>Manajemen</a:t>
            </a:r>
            <a:r>
              <a:rPr lang="en-ID" sz="2000">
                <a:solidFill>
                  <a:schemeClr val="tx1"/>
                </a:solidFill>
              </a:rPr>
              <a:t> hotel </a:t>
            </a:r>
            <a:r>
              <a:rPr lang="en-ID" sz="2000" err="1">
                <a:solidFill>
                  <a:schemeClr val="tx1"/>
                </a:solidFill>
              </a:rPr>
              <a:t>sebaiknya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memfokuskan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untuk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menyediakan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fasilitas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lengkap</a:t>
            </a:r>
            <a:r>
              <a:rPr lang="en-ID" sz="2000">
                <a:solidFill>
                  <a:schemeClr val="tx1"/>
                </a:solidFill>
              </a:rPr>
              <a:t> (Pool, Gym, Tennis Court, Spa, Casino, Free Internet) </a:t>
            </a:r>
            <a:r>
              <a:rPr lang="en-ID" sz="2000" err="1">
                <a:solidFill>
                  <a:schemeClr val="tx1"/>
                </a:solidFill>
              </a:rPr>
              <a:t>dengan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400" b="1" err="1">
                <a:solidFill>
                  <a:schemeClr val="tx1"/>
                </a:solidFill>
              </a:rPr>
              <a:t>mengoptimalkan</a:t>
            </a:r>
            <a:r>
              <a:rPr lang="en-ID" sz="2400" b="1">
                <a:solidFill>
                  <a:schemeClr val="tx1"/>
                </a:solidFill>
              </a:rPr>
              <a:t> </a:t>
            </a:r>
            <a:r>
              <a:rPr lang="en-ID" sz="2400" b="1" err="1">
                <a:solidFill>
                  <a:schemeClr val="tx1"/>
                </a:solidFill>
              </a:rPr>
              <a:t>standar</a:t>
            </a:r>
            <a:r>
              <a:rPr lang="en-ID" sz="2400" b="1">
                <a:solidFill>
                  <a:schemeClr val="tx1"/>
                </a:solidFill>
              </a:rPr>
              <a:t> </a:t>
            </a:r>
            <a:r>
              <a:rPr lang="en-ID" sz="2400" b="1" err="1">
                <a:solidFill>
                  <a:schemeClr val="tx1"/>
                </a:solidFill>
              </a:rPr>
              <a:t>tertinggi</a:t>
            </a:r>
            <a:r>
              <a:rPr lang="en-ID" sz="2000">
                <a:solidFill>
                  <a:schemeClr val="tx1"/>
                </a:solidFill>
              </a:rPr>
              <a:t> pada </a:t>
            </a:r>
            <a:r>
              <a:rPr lang="en-ID" sz="2000" err="1">
                <a:solidFill>
                  <a:schemeClr val="tx1"/>
                </a:solidFill>
              </a:rPr>
              <a:t>empat</a:t>
            </a:r>
            <a:r>
              <a:rPr lang="en-ID" sz="2000">
                <a:solidFill>
                  <a:schemeClr val="tx1"/>
                </a:solidFill>
              </a:rPr>
              <a:t> </a:t>
            </a:r>
            <a:r>
              <a:rPr lang="en-ID" sz="2000" err="1">
                <a:solidFill>
                  <a:schemeClr val="tx1"/>
                </a:solidFill>
              </a:rPr>
              <a:t>fasilitas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utama</a:t>
            </a:r>
            <a:r>
              <a:rPr lang="en-ID" sz="2000">
                <a:solidFill>
                  <a:schemeClr val="tx1"/>
                </a:solidFill>
              </a:rPr>
              <a:t>: </a:t>
            </a:r>
            <a:r>
              <a:rPr lang="en-ID" sz="2000" err="1">
                <a:solidFill>
                  <a:schemeClr val="tx1"/>
                </a:solidFill>
              </a:rPr>
              <a:t>kolam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renang</a:t>
            </a:r>
            <a:r>
              <a:rPr lang="en-ID" sz="2000">
                <a:solidFill>
                  <a:schemeClr val="tx1"/>
                </a:solidFill>
              </a:rPr>
              <a:t>, internet gratis, gym dan </a:t>
            </a:r>
            <a:r>
              <a:rPr lang="en-ID" sz="2000" err="1">
                <a:solidFill>
                  <a:schemeClr val="tx1"/>
                </a:solidFill>
              </a:rPr>
              <a:t>lapangan</a:t>
            </a:r>
            <a:r>
              <a:rPr lang="en-ID" sz="2000">
                <a:solidFill>
                  <a:schemeClr val="tx1"/>
                </a:solidFill>
              </a:rPr>
              <a:t> tennis dan </a:t>
            </a:r>
            <a:r>
              <a:rPr lang="en-ID" sz="2400" b="1" err="1">
                <a:solidFill>
                  <a:schemeClr val="tx1"/>
                </a:solidFill>
              </a:rPr>
              <a:t>menargetkan</a:t>
            </a:r>
            <a:r>
              <a:rPr lang="en-ID" sz="2400" b="1">
                <a:solidFill>
                  <a:schemeClr val="tx1"/>
                </a:solidFill>
              </a:rPr>
              <a:t> traveller </a:t>
            </a:r>
            <a:r>
              <a:rPr lang="en-ID" sz="2400" b="1" err="1">
                <a:solidFill>
                  <a:schemeClr val="tx1"/>
                </a:solidFill>
              </a:rPr>
              <a:t>tipe</a:t>
            </a:r>
            <a:r>
              <a:rPr lang="en-ID" sz="2400" b="1">
                <a:solidFill>
                  <a:schemeClr val="tx1"/>
                </a:solidFill>
              </a:rPr>
              <a:t> </a:t>
            </a:r>
            <a:r>
              <a:rPr lang="en-ID" sz="2400" b="1" err="1">
                <a:solidFill>
                  <a:schemeClr val="tx1"/>
                </a:solidFill>
              </a:rPr>
              <a:t>keluarga</a:t>
            </a:r>
            <a:r>
              <a:rPr lang="en-ID" sz="200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ID" sz="2000" err="1">
                <a:solidFill>
                  <a:schemeClr val="tx1"/>
                </a:solidFill>
              </a:rPr>
              <a:t>Catatan</a:t>
            </a:r>
            <a:r>
              <a:rPr lang="en-ID" sz="2000">
                <a:solidFill>
                  <a:schemeClr val="tx1"/>
                </a:solidFill>
              </a:rPr>
              <a:t>: </a:t>
            </a:r>
            <a:r>
              <a:rPr lang="en-ID" sz="2000" i="1">
                <a:solidFill>
                  <a:schemeClr val="tx1"/>
                </a:solidFill>
              </a:rPr>
              <a:t>Strategi </a:t>
            </a:r>
            <a:r>
              <a:rPr lang="en-ID" sz="2000" i="1" err="1">
                <a:solidFill>
                  <a:schemeClr val="tx1"/>
                </a:solidFill>
              </a:rPr>
              <a:t>ini</a:t>
            </a:r>
            <a:r>
              <a:rPr lang="en-ID" sz="2000" i="1">
                <a:solidFill>
                  <a:schemeClr val="tx1"/>
                </a:solidFill>
              </a:rPr>
              <a:t> </a:t>
            </a:r>
            <a:r>
              <a:rPr lang="en-ID" sz="2000" i="1" err="1">
                <a:solidFill>
                  <a:schemeClr val="tx1"/>
                </a:solidFill>
              </a:rPr>
              <a:t>menghasilkan</a:t>
            </a:r>
            <a:r>
              <a:rPr lang="en-ID" sz="2000" i="1">
                <a:solidFill>
                  <a:schemeClr val="tx1"/>
                </a:solidFill>
              </a:rPr>
              <a:t> </a:t>
            </a:r>
            <a:r>
              <a:rPr lang="en-ID" sz="2000" i="1" err="1">
                <a:solidFill>
                  <a:schemeClr val="tx1"/>
                </a:solidFill>
              </a:rPr>
              <a:t>skor</a:t>
            </a:r>
            <a:r>
              <a:rPr lang="en-ID" sz="2000" i="1">
                <a:solidFill>
                  <a:schemeClr val="tx1"/>
                </a:solidFill>
              </a:rPr>
              <a:t> </a:t>
            </a:r>
            <a:r>
              <a:rPr lang="en-ID" sz="2000" i="1" err="1">
                <a:solidFill>
                  <a:schemeClr val="tx1"/>
                </a:solidFill>
              </a:rPr>
              <a:t>maksimum</a:t>
            </a:r>
            <a:r>
              <a:rPr lang="en-ID" sz="2000" i="1">
                <a:solidFill>
                  <a:schemeClr val="tx1"/>
                </a:solidFill>
              </a:rPr>
              <a:t> R=0.647, yang </a:t>
            </a:r>
            <a:r>
              <a:rPr lang="en-ID" sz="2000" i="1" err="1">
                <a:solidFill>
                  <a:schemeClr val="tx1"/>
                </a:solidFill>
              </a:rPr>
              <a:t>merupakan</a:t>
            </a:r>
            <a:r>
              <a:rPr lang="en-ID" sz="2000" i="1">
                <a:solidFill>
                  <a:schemeClr val="tx1"/>
                </a:solidFill>
              </a:rPr>
              <a:t> </a:t>
            </a:r>
            <a:r>
              <a:rPr lang="en-ID" sz="2000" i="1" err="1">
                <a:solidFill>
                  <a:schemeClr val="tx1"/>
                </a:solidFill>
              </a:rPr>
              <a:t>hasil</a:t>
            </a:r>
            <a:r>
              <a:rPr lang="en-ID" sz="2000" i="1">
                <a:solidFill>
                  <a:schemeClr val="tx1"/>
                </a:solidFill>
              </a:rPr>
              <a:t> </a:t>
            </a:r>
            <a:r>
              <a:rPr lang="en-ID" sz="2000" i="1" err="1">
                <a:solidFill>
                  <a:schemeClr val="tx1"/>
                </a:solidFill>
              </a:rPr>
              <a:t>terbaik</a:t>
            </a:r>
            <a:r>
              <a:rPr lang="en-ID" sz="2000" i="1">
                <a:solidFill>
                  <a:schemeClr val="tx1"/>
                </a:solidFill>
              </a:rPr>
              <a:t> </a:t>
            </a:r>
            <a:r>
              <a:rPr lang="en-ID" sz="2000" i="1" err="1">
                <a:solidFill>
                  <a:schemeClr val="tx1"/>
                </a:solidFill>
              </a:rPr>
              <a:t>dalam</a:t>
            </a:r>
            <a:r>
              <a:rPr lang="en-ID" sz="2000" i="1">
                <a:solidFill>
                  <a:schemeClr val="tx1"/>
                </a:solidFill>
              </a:rPr>
              <a:t> Batasan </a:t>
            </a:r>
            <a:r>
              <a:rPr lang="en-ID" sz="2000" i="1" err="1">
                <a:solidFill>
                  <a:schemeClr val="tx1"/>
                </a:solidFill>
              </a:rPr>
              <a:t>atau</a:t>
            </a:r>
            <a:r>
              <a:rPr lang="en-ID" sz="2000" i="1">
                <a:solidFill>
                  <a:schemeClr val="tx1"/>
                </a:solidFill>
              </a:rPr>
              <a:t> Constraint yang </a:t>
            </a:r>
            <a:r>
              <a:rPr lang="en-ID" sz="2000" i="1" err="1">
                <a:solidFill>
                  <a:schemeClr val="tx1"/>
                </a:solidFill>
              </a:rPr>
              <a:t>ada</a:t>
            </a:r>
            <a:r>
              <a:rPr lang="en-ID" sz="2000" i="1">
                <a:solidFill>
                  <a:schemeClr val="tx1"/>
                </a:solidFill>
              </a:rPr>
              <a:t>.</a:t>
            </a:r>
            <a:endParaRPr lang="en-ID" i="1">
              <a:solidFill>
                <a:schemeClr val="tx1"/>
              </a:solidFill>
            </a:endParaRPr>
          </a:p>
          <a:p>
            <a:pPr algn="l"/>
            <a:endParaRPr lang="en-ID" sz="2000">
              <a:solidFill>
                <a:schemeClr val="tx1"/>
              </a:solidFill>
            </a:endParaRPr>
          </a:p>
          <a:p>
            <a:pPr marL="342900" indent="-342900" algn="l">
              <a:buFont typeface="Calibri"/>
              <a:buChar char="-"/>
            </a:pPr>
            <a:endParaRPr lang="en-ID" err="1">
              <a:solidFill>
                <a:schemeClr val="tx1"/>
              </a:solidFill>
            </a:endParaRPr>
          </a:p>
        </p:txBody>
      </p:sp>
      <p:grpSp>
        <p:nvGrpSpPr>
          <p:cNvPr id="204" name="Google Shape;204;p5"/>
          <p:cNvGrpSpPr/>
          <p:nvPr/>
        </p:nvGrpSpPr>
        <p:grpSpPr>
          <a:xfrm>
            <a:off x="307334" y="196653"/>
            <a:ext cx="8552782" cy="738664"/>
            <a:chOff x="379220" y="397936"/>
            <a:chExt cx="7963331" cy="738664"/>
          </a:xfrm>
        </p:grpSpPr>
        <p:sp>
          <p:nvSpPr>
            <p:cNvPr id="205" name="Google Shape;205;p5"/>
            <p:cNvSpPr/>
            <p:nvPr/>
          </p:nvSpPr>
          <p:spPr>
            <a:xfrm>
              <a:off x="1282640" y="397936"/>
              <a:ext cx="7059911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r>
                <a:rPr lang="en-ID" sz="2400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Langkah 5: </a:t>
              </a:r>
              <a:r>
                <a:rPr lang="en-ID" sz="2400" err="1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Rekomendasi</a:t>
              </a:r>
              <a:r>
                <a:rPr lang="en-ID" sz="2400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, Kesimpulan, Action Planning Strategy</a:t>
              </a:r>
              <a:endParaRPr lang="en-ID" sz="2400">
                <a:solidFill>
                  <a:srgbClr val="2E3E56"/>
                </a:solidFill>
                <a:latin typeface="Montserrat ExtraBold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 flipH="1">
              <a:off x="379220" y="430460"/>
              <a:ext cx="684887" cy="684887"/>
            </a:xfrm>
            <a:custGeom>
              <a:avLst/>
              <a:gdLst/>
              <a:ahLst/>
              <a:cxnLst/>
              <a:rect l="l" t="t" r="r" b="b"/>
              <a:pathLst>
                <a:path w="684887" h="684887" extrusionOk="0">
                  <a:moveTo>
                    <a:pt x="518199" y="0"/>
                  </a:moveTo>
                  <a:lnTo>
                    <a:pt x="166688" y="0"/>
                  </a:lnTo>
                  <a:cubicBezTo>
                    <a:pt x="74629" y="0"/>
                    <a:pt x="0" y="74629"/>
                    <a:pt x="0" y="166688"/>
                  </a:cubicBezTo>
                  <a:lnTo>
                    <a:pt x="0" y="518199"/>
                  </a:lnTo>
                  <a:cubicBezTo>
                    <a:pt x="0" y="610258"/>
                    <a:pt x="74629" y="684887"/>
                    <a:pt x="166688" y="684887"/>
                  </a:cubicBezTo>
                  <a:lnTo>
                    <a:pt x="423978" y="684887"/>
                  </a:lnTo>
                  <a:lnTo>
                    <a:pt x="518199" y="684887"/>
                  </a:lnTo>
                  <a:lnTo>
                    <a:pt x="684887" y="684887"/>
                  </a:lnTo>
                  <a:lnTo>
                    <a:pt x="684887" y="518199"/>
                  </a:lnTo>
                  <a:lnTo>
                    <a:pt x="684887" y="423978"/>
                  </a:lnTo>
                  <a:lnTo>
                    <a:pt x="684887" y="166688"/>
                  </a:lnTo>
                  <a:cubicBezTo>
                    <a:pt x="684887" y="74629"/>
                    <a:pt x="610258" y="0"/>
                    <a:pt x="518199" y="0"/>
                  </a:cubicBezTo>
                  <a:close/>
                </a:path>
              </a:pathLst>
            </a:custGeom>
            <a:solidFill>
              <a:srgbClr val="172741"/>
            </a:solidFill>
            <a:ln>
              <a:noFill/>
            </a:ln>
            <a:effectLst>
              <a:outerShdw blurRad="635000" dist="38100" dir="270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 rot="-5400000">
              <a:off x="583365" y="628361"/>
              <a:ext cx="276596" cy="277814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6" y="52"/>
                  </a:moveTo>
                  <a:cubicBezTo>
                    <a:pt x="52" y="75"/>
                    <a:pt x="52" y="75"/>
                    <a:pt x="52" y="75"/>
                  </a:cubicBezTo>
                  <a:cubicBezTo>
                    <a:pt x="51" y="76"/>
                    <a:pt x="50" y="76"/>
                    <a:pt x="48" y="76"/>
                  </a:cubicBezTo>
                  <a:cubicBezTo>
                    <a:pt x="46" y="76"/>
                    <a:pt x="45" y="76"/>
                    <a:pt x="44" y="75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2"/>
                    <a:pt x="19" y="50"/>
                    <a:pt x="19" y="49"/>
                  </a:cubicBezTo>
                  <a:cubicBezTo>
                    <a:pt x="19" y="47"/>
                    <a:pt x="19" y="45"/>
                    <a:pt x="20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1"/>
                    <a:pt x="28" y="41"/>
                    <a:pt x="30" y="43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19"/>
                    <a:pt x="43" y="16"/>
                    <a:pt x="46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3" y="16"/>
                    <a:pt x="56" y="19"/>
                    <a:pt x="56" y="2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8" y="40"/>
                    <a:pt x="72" y="40"/>
                    <a:pt x="75" y="43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7" y="45"/>
                    <a:pt x="77" y="46"/>
                    <a:pt x="77" y="48"/>
                  </a:cubicBezTo>
                  <a:cubicBezTo>
                    <a:pt x="77" y="50"/>
                    <a:pt x="77" y="51"/>
                    <a:pt x="76" y="52"/>
                  </a:cubicBezTo>
                  <a:close/>
                </a:path>
              </a:pathLst>
            </a:custGeom>
            <a:solidFill>
              <a:srgbClr val="F99D0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7" name="Google Shape;227;p5"/>
          <p:cNvPicPr preferRelativeResize="0"/>
          <p:nvPr/>
        </p:nvPicPr>
        <p:blipFill rotWithShape="1">
          <a:blip r:embed="rId3">
            <a:alphaModFix/>
          </a:blip>
          <a:srcRect t="8488" r="25177"/>
          <a:stretch/>
        </p:blipFill>
        <p:spPr>
          <a:xfrm>
            <a:off x="9013910" y="432553"/>
            <a:ext cx="2644690" cy="669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445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>
            <a:spLocks noGrp="1"/>
          </p:cNvSpPr>
          <p:nvPr>
            <p:ph type="pic" idx="2"/>
          </p:nvPr>
        </p:nvSpPr>
        <p:spPr>
          <a:xfrm>
            <a:off x="301924" y="1110085"/>
            <a:ext cx="11358114" cy="53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ID" sz="1400">
                <a:solidFill>
                  <a:schemeClr val="tx1"/>
                </a:solidFill>
              </a:rPr>
              <a:t>Insight </a:t>
            </a:r>
            <a:r>
              <a:rPr lang="en-ID" sz="1400" err="1">
                <a:solidFill>
                  <a:schemeClr val="tx1"/>
                </a:solidFill>
              </a:rPr>
              <a:t>berupa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pendekatan</a:t>
            </a:r>
            <a:r>
              <a:rPr lang="en-ID" sz="1400">
                <a:solidFill>
                  <a:schemeClr val="tx1"/>
                </a:solidFill>
              </a:rPr>
              <a:t> yang </a:t>
            </a:r>
            <a:r>
              <a:rPr lang="en-ID" sz="1400" err="1">
                <a:solidFill>
                  <a:schemeClr val="tx1"/>
                </a:solidFill>
              </a:rPr>
              <a:t>dapat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dilakukan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setelah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diperoleh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maksimasi</a:t>
            </a:r>
            <a:r>
              <a:rPr lang="en-ID" sz="140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ID" sz="1400" b="1" err="1">
                <a:solidFill>
                  <a:schemeClr val="tx1"/>
                </a:solidFill>
              </a:rPr>
              <a:t>Kerja</a:t>
            </a:r>
            <a:r>
              <a:rPr lang="en-ID" sz="1400" b="1">
                <a:solidFill>
                  <a:schemeClr val="tx1"/>
                </a:solidFill>
              </a:rPr>
              <a:t> </a:t>
            </a:r>
            <a:r>
              <a:rPr lang="en-ID" sz="1400" b="1" err="1">
                <a:solidFill>
                  <a:schemeClr val="tx1"/>
                </a:solidFill>
              </a:rPr>
              <a:t>sama</a:t>
            </a:r>
            <a:r>
              <a:rPr lang="en-ID" sz="1400" b="1">
                <a:solidFill>
                  <a:schemeClr val="tx1"/>
                </a:solidFill>
              </a:rPr>
              <a:t> dan </a:t>
            </a:r>
            <a:r>
              <a:rPr lang="en-ID" sz="1400" b="1" err="1">
                <a:solidFill>
                  <a:schemeClr val="tx1"/>
                </a:solidFill>
              </a:rPr>
              <a:t>sinergi</a:t>
            </a:r>
            <a:r>
              <a:rPr lang="en-ID" sz="1400" b="1">
                <a:solidFill>
                  <a:schemeClr val="tx1"/>
                </a:solidFill>
              </a:rPr>
              <a:t> </a:t>
            </a:r>
            <a:r>
              <a:rPr lang="en-ID" sz="1400" b="1" err="1">
                <a:solidFill>
                  <a:schemeClr val="tx1"/>
                </a:solidFill>
              </a:rPr>
              <a:t>berkelanjutan</a:t>
            </a:r>
            <a:endParaRPr lang="en-ID" sz="1400" b="1">
              <a:solidFill>
                <a:schemeClr val="tx1"/>
              </a:solidFill>
            </a:endParaRPr>
          </a:p>
          <a:p>
            <a:pPr algn="l"/>
            <a:r>
              <a:rPr lang="en-ID" sz="1400" err="1">
                <a:solidFill>
                  <a:schemeClr val="tx1"/>
                </a:solidFill>
              </a:rPr>
              <a:t>Melakukan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kerja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sama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dengan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bisnis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lokal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seperti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tempat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wisata</a:t>
            </a:r>
            <a:r>
              <a:rPr lang="en-ID" sz="1400">
                <a:solidFill>
                  <a:schemeClr val="tx1"/>
                </a:solidFill>
              </a:rPr>
              <a:t> dan </a:t>
            </a:r>
            <a:r>
              <a:rPr lang="en-ID" sz="1400" err="1">
                <a:solidFill>
                  <a:schemeClr val="tx1"/>
                </a:solidFill>
              </a:rPr>
              <a:t>penyedia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wisata</a:t>
            </a:r>
            <a:r>
              <a:rPr lang="en-ID" sz="1400">
                <a:solidFill>
                  <a:schemeClr val="tx1"/>
                </a:solidFill>
              </a:rPr>
              <a:t>, </a:t>
            </a:r>
            <a:r>
              <a:rPr lang="en-ID" sz="1400" err="1">
                <a:solidFill>
                  <a:schemeClr val="tx1"/>
                </a:solidFill>
              </a:rPr>
              <a:t>sehingga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dapat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meningkatkan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pengalaman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secara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keseluruhan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tamu</a:t>
            </a:r>
            <a:r>
              <a:rPr lang="en-ID" sz="1400">
                <a:solidFill>
                  <a:schemeClr val="tx1"/>
                </a:solidFill>
              </a:rPr>
              <a:t>/</a:t>
            </a:r>
            <a:r>
              <a:rPr lang="en-ID" sz="1400" err="1">
                <a:solidFill>
                  <a:schemeClr val="tx1"/>
                </a:solidFill>
              </a:rPr>
              <a:t>pengunjung</a:t>
            </a:r>
            <a:r>
              <a:rPr lang="en-ID" sz="1400">
                <a:solidFill>
                  <a:schemeClr val="tx1"/>
                </a:solidFill>
              </a:rPr>
              <a:t>. </a:t>
            </a:r>
          </a:p>
          <a:p>
            <a:pPr algn="l"/>
            <a:r>
              <a:rPr lang="en-ID" sz="1400" err="1">
                <a:solidFill>
                  <a:schemeClr val="tx1"/>
                </a:solidFill>
              </a:rPr>
              <a:t>Sinergi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dengan</a:t>
            </a:r>
            <a:r>
              <a:rPr lang="en-ID" sz="1400">
                <a:solidFill>
                  <a:schemeClr val="tx1"/>
                </a:solidFill>
              </a:rPr>
              <a:t> platform digital (</a:t>
            </a:r>
            <a:r>
              <a:rPr lang="en-ID" sz="1400" err="1">
                <a:solidFill>
                  <a:schemeClr val="tx1"/>
                </a:solidFill>
              </a:rPr>
              <a:t>seperti</a:t>
            </a:r>
            <a:r>
              <a:rPr lang="en-ID" sz="1400">
                <a:solidFill>
                  <a:schemeClr val="tx1"/>
                </a:solidFill>
              </a:rPr>
              <a:t> OTA, Google Hotels, dan media </a:t>
            </a:r>
            <a:r>
              <a:rPr lang="en-ID" sz="1400" err="1">
                <a:solidFill>
                  <a:schemeClr val="tx1"/>
                </a:solidFill>
              </a:rPr>
              <a:t>sosial</a:t>
            </a:r>
            <a:r>
              <a:rPr lang="en-ID" sz="1400">
                <a:solidFill>
                  <a:schemeClr val="tx1"/>
                </a:solidFill>
              </a:rPr>
              <a:t>) </a:t>
            </a:r>
            <a:r>
              <a:rPr lang="en-ID" sz="1400" err="1">
                <a:solidFill>
                  <a:schemeClr val="tx1"/>
                </a:solidFill>
              </a:rPr>
              <a:t>membantu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kalangan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tamu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keluarga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menemukan</a:t>
            </a:r>
            <a:r>
              <a:rPr lang="en-ID" sz="1400">
                <a:solidFill>
                  <a:schemeClr val="tx1"/>
                </a:solidFill>
              </a:rPr>
              <a:t> hotel </a:t>
            </a:r>
            <a:r>
              <a:rPr lang="en-ID" sz="1400" err="1">
                <a:solidFill>
                  <a:schemeClr val="tx1"/>
                </a:solidFill>
              </a:rPr>
              <a:t>melalui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promosi</a:t>
            </a:r>
            <a:r>
              <a:rPr lang="en-ID" sz="1400">
                <a:solidFill>
                  <a:schemeClr val="tx1"/>
                </a:solidFill>
              </a:rPr>
              <a:t> dan </a:t>
            </a:r>
            <a:r>
              <a:rPr lang="en-ID" sz="1400" err="1">
                <a:solidFill>
                  <a:schemeClr val="tx1"/>
                </a:solidFill>
              </a:rPr>
              <a:t>ulasan</a:t>
            </a:r>
            <a:r>
              <a:rPr lang="en-ID" sz="1400">
                <a:solidFill>
                  <a:schemeClr val="tx1"/>
                </a:solidFill>
              </a:rPr>
              <a:t> yang </a:t>
            </a:r>
            <a:r>
              <a:rPr lang="en-ID" sz="1400" err="1">
                <a:solidFill>
                  <a:schemeClr val="tx1"/>
                </a:solidFill>
              </a:rPr>
              <a:t>berfokus</a:t>
            </a:r>
            <a:r>
              <a:rPr lang="en-ID" sz="1400">
                <a:solidFill>
                  <a:schemeClr val="tx1"/>
                </a:solidFill>
              </a:rPr>
              <a:t> pada </a:t>
            </a:r>
            <a:r>
              <a:rPr lang="en-ID" sz="1400" err="1">
                <a:solidFill>
                  <a:schemeClr val="tx1"/>
                </a:solidFill>
              </a:rPr>
              <a:t>fasilitas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terbaik</a:t>
            </a:r>
            <a:r>
              <a:rPr lang="en-ID" sz="1400">
                <a:solidFill>
                  <a:schemeClr val="tx1"/>
                </a:solidFill>
              </a:rPr>
              <a:t>.</a:t>
            </a:r>
            <a:endParaRPr lang="en-ID">
              <a:solidFill>
                <a:schemeClr val="tx1"/>
              </a:solidFill>
            </a:endParaRPr>
          </a:p>
          <a:p>
            <a:pPr algn="l"/>
            <a:r>
              <a:rPr lang="en-ID" sz="1400" b="1" err="1">
                <a:solidFill>
                  <a:schemeClr val="tx1"/>
                </a:solidFill>
              </a:rPr>
              <a:t>Efisiensi</a:t>
            </a:r>
            <a:r>
              <a:rPr lang="en-ID" sz="1400" b="1">
                <a:solidFill>
                  <a:schemeClr val="tx1"/>
                </a:solidFill>
              </a:rPr>
              <a:t> </a:t>
            </a:r>
            <a:r>
              <a:rPr lang="en-ID" sz="1400" b="1" err="1">
                <a:solidFill>
                  <a:schemeClr val="tx1"/>
                </a:solidFill>
              </a:rPr>
              <a:t>Pengeluaran</a:t>
            </a:r>
            <a:r>
              <a:rPr lang="en-ID" sz="1400" b="1">
                <a:solidFill>
                  <a:schemeClr val="tx1"/>
                </a:solidFill>
              </a:rPr>
              <a:t> </a:t>
            </a:r>
            <a:r>
              <a:rPr lang="en-ID" sz="1400" b="1" err="1">
                <a:solidFill>
                  <a:schemeClr val="tx1"/>
                </a:solidFill>
              </a:rPr>
              <a:t>Fasilitas</a:t>
            </a:r>
            <a:endParaRPr lang="en-ID" sz="1400" b="1">
              <a:solidFill>
                <a:schemeClr val="tx1"/>
              </a:solidFill>
            </a:endParaRPr>
          </a:p>
          <a:p>
            <a:pPr algn="l"/>
            <a:r>
              <a:rPr lang="en-ID" sz="1400" err="1">
                <a:solidFill>
                  <a:schemeClr val="tx1"/>
                </a:solidFill>
              </a:rPr>
              <a:t>Fasilitas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keluarga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seperti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kolam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renang</a:t>
            </a:r>
            <a:r>
              <a:rPr lang="en-ID" sz="1400">
                <a:solidFill>
                  <a:schemeClr val="tx1"/>
                </a:solidFill>
              </a:rPr>
              <a:t>, gym, dan </a:t>
            </a:r>
            <a:r>
              <a:rPr lang="en-ID" sz="1400" err="1">
                <a:solidFill>
                  <a:schemeClr val="tx1"/>
                </a:solidFill>
              </a:rPr>
              <a:t>akses</a:t>
            </a:r>
            <a:r>
              <a:rPr lang="en-ID" sz="1400">
                <a:solidFill>
                  <a:schemeClr val="tx1"/>
                </a:solidFill>
              </a:rPr>
              <a:t> internet </a:t>
            </a:r>
            <a:r>
              <a:rPr lang="en-ID" sz="1400" err="1">
                <a:solidFill>
                  <a:schemeClr val="tx1"/>
                </a:solidFill>
              </a:rPr>
              <a:t>harus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diprioritaskan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untuk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menghemat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anggaran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sekaligus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meningkatkan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pengalaman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pengunjung</a:t>
            </a:r>
            <a:r>
              <a:rPr lang="en-ID" sz="140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ID" sz="1400" err="1">
                <a:solidFill>
                  <a:schemeClr val="tx1"/>
                </a:solidFill>
              </a:rPr>
              <a:t>Penggunaan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teknologi</a:t>
            </a:r>
            <a:r>
              <a:rPr lang="en-ID" sz="1400">
                <a:solidFill>
                  <a:schemeClr val="tx1"/>
                </a:solidFill>
              </a:rPr>
              <a:t>, </a:t>
            </a:r>
            <a:r>
              <a:rPr lang="en-ID" sz="1400" err="1">
                <a:solidFill>
                  <a:schemeClr val="tx1"/>
                </a:solidFill>
              </a:rPr>
              <a:t>seperti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perangkat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pintar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untuk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layanan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tamu</a:t>
            </a:r>
            <a:r>
              <a:rPr lang="en-ID" sz="1400">
                <a:solidFill>
                  <a:schemeClr val="tx1"/>
                </a:solidFill>
              </a:rPr>
              <a:t>, </a:t>
            </a:r>
            <a:r>
              <a:rPr lang="en-ID" sz="1400" err="1">
                <a:solidFill>
                  <a:schemeClr val="tx1"/>
                </a:solidFill>
              </a:rPr>
              <a:t>meningkatkan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pengalaman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tamu</a:t>
            </a:r>
            <a:r>
              <a:rPr lang="en-ID" sz="1400">
                <a:solidFill>
                  <a:schemeClr val="tx1"/>
                </a:solidFill>
              </a:rPr>
              <a:t> dan </a:t>
            </a:r>
            <a:r>
              <a:rPr lang="en-ID" sz="1400" err="1">
                <a:solidFill>
                  <a:schemeClr val="tx1"/>
                </a:solidFill>
              </a:rPr>
              <a:t>kepuasan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keluarga</a:t>
            </a:r>
            <a:r>
              <a:rPr lang="en-ID" sz="140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ID" sz="1400" b="1" err="1">
                <a:solidFill>
                  <a:schemeClr val="tx1"/>
                </a:solidFill>
              </a:rPr>
              <a:t>Evaluasi</a:t>
            </a:r>
            <a:r>
              <a:rPr lang="en-ID" sz="1400" b="1">
                <a:solidFill>
                  <a:schemeClr val="tx1"/>
                </a:solidFill>
              </a:rPr>
              <a:t> Kinerja </a:t>
            </a:r>
            <a:r>
              <a:rPr lang="en-ID" sz="1400" b="1" err="1">
                <a:solidFill>
                  <a:schemeClr val="tx1"/>
                </a:solidFill>
              </a:rPr>
              <a:t>Berdasarkan</a:t>
            </a:r>
            <a:r>
              <a:rPr lang="en-ID" sz="1400" b="1">
                <a:solidFill>
                  <a:schemeClr val="tx1"/>
                </a:solidFill>
              </a:rPr>
              <a:t> Data</a:t>
            </a:r>
          </a:p>
          <a:p>
            <a:pPr algn="l"/>
            <a:r>
              <a:rPr lang="en-ID" sz="1400">
                <a:solidFill>
                  <a:schemeClr val="tx1"/>
                </a:solidFill>
              </a:rPr>
              <a:t>Data </a:t>
            </a:r>
            <a:r>
              <a:rPr lang="en-ID" sz="1400" err="1">
                <a:solidFill>
                  <a:schemeClr val="tx1"/>
                </a:solidFill>
              </a:rPr>
              <a:t>tentang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tingkat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pemanfaatan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fasilitas</a:t>
            </a:r>
            <a:r>
              <a:rPr lang="en-ID" sz="1400">
                <a:solidFill>
                  <a:schemeClr val="tx1"/>
                </a:solidFill>
              </a:rPr>
              <a:t>, </a:t>
            </a:r>
            <a:r>
              <a:rPr lang="en-ID" sz="1400" err="1">
                <a:solidFill>
                  <a:schemeClr val="tx1"/>
                </a:solidFill>
              </a:rPr>
              <a:t>seperti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penggunaan</a:t>
            </a:r>
            <a:r>
              <a:rPr lang="en-ID" sz="1400">
                <a:solidFill>
                  <a:schemeClr val="tx1"/>
                </a:solidFill>
              </a:rPr>
              <a:t> gym </a:t>
            </a:r>
            <a:r>
              <a:rPr lang="en-ID" sz="1400" err="1">
                <a:solidFill>
                  <a:schemeClr val="tx1"/>
                </a:solidFill>
              </a:rPr>
              <a:t>atau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kolam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renang</a:t>
            </a:r>
            <a:r>
              <a:rPr lang="en-ID" sz="1400">
                <a:solidFill>
                  <a:schemeClr val="tx1"/>
                </a:solidFill>
              </a:rPr>
              <a:t>, </a:t>
            </a:r>
            <a:r>
              <a:rPr lang="en-ID" sz="1400" err="1">
                <a:solidFill>
                  <a:schemeClr val="tx1"/>
                </a:solidFill>
              </a:rPr>
              <a:t>dapat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digunakan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untuk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mengoptimalkan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penyesuaian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layanan</a:t>
            </a:r>
            <a:r>
              <a:rPr lang="en-ID" sz="1400">
                <a:solidFill>
                  <a:schemeClr val="tx1"/>
                </a:solidFill>
              </a:rPr>
              <a:t>.</a:t>
            </a:r>
          </a:p>
          <a:p>
            <a:pPr algn="l"/>
            <a:endParaRPr lang="en-ID" sz="1400">
              <a:solidFill>
                <a:schemeClr val="tx1"/>
              </a:solidFill>
            </a:endParaRPr>
          </a:p>
          <a:p>
            <a:pPr algn="l"/>
            <a:r>
              <a:rPr lang="en-ID" sz="1400" err="1">
                <a:solidFill>
                  <a:schemeClr val="tx1"/>
                </a:solidFill>
              </a:rPr>
              <a:t>Implementasi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dari</a:t>
            </a:r>
            <a:r>
              <a:rPr lang="en-ID" sz="1400">
                <a:solidFill>
                  <a:schemeClr val="tx1"/>
                </a:solidFill>
              </a:rPr>
              <a:t> insight yang </a:t>
            </a:r>
            <a:r>
              <a:rPr lang="en-ID" sz="1400" err="1">
                <a:solidFill>
                  <a:schemeClr val="tx1"/>
                </a:solidFill>
              </a:rPr>
              <a:t>dapat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dilakukan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manajemen</a:t>
            </a:r>
            <a:r>
              <a:rPr lang="en-ID" sz="1400">
                <a:solidFill>
                  <a:schemeClr val="tx1"/>
                </a:solidFill>
              </a:rPr>
              <a:t> hotel: </a:t>
            </a:r>
            <a:r>
              <a:rPr lang="en-ID" sz="1400" b="1">
                <a:solidFill>
                  <a:schemeClr val="tx1"/>
                </a:solidFill>
              </a:rPr>
              <a:t>Kerjasama dan </a:t>
            </a:r>
            <a:r>
              <a:rPr lang="en-ID" sz="1400" b="1" err="1">
                <a:solidFill>
                  <a:schemeClr val="tx1"/>
                </a:solidFill>
              </a:rPr>
              <a:t>Sinergi</a:t>
            </a:r>
            <a:endParaRPr lang="en-ID" sz="1400" b="1">
              <a:solidFill>
                <a:schemeClr val="tx1"/>
              </a:solidFill>
            </a:endParaRPr>
          </a:p>
          <a:p>
            <a:pPr algn="l"/>
            <a:r>
              <a:rPr lang="en-ID" sz="1400" b="1" err="1">
                <a:solidFill>
                  <a:schemeClr val="tx1"/>
                </a:solidFill>
              </a:rPr>
              <a:t>Berkolaborasi</a:t>
            </a:r>
            <a:r>
              <a:rPr lang="en-ID" sz="1400" b="1">
                <a:solidFill>
                  <a:schemeClr val="tx1"/>
                </a:solidFill>
              </a:rPr>
              <a:t> </a:t>
            </a:r>
            <a:r>
              <a:rPr lang="en-ID" sz="1400" b="1" err="1">
                <a:solidFill>
                  <a:schemeClr val="tx1"/>
                </a:solidFill>
              </a:rPr>
              <a:t>dengan</a:t>
            </a:r>
            <a:r>
              <a:rPr lang="en-ID" sz="1400" b="1">
                <a:solidFill>
                  <a:schemeClr val="tx1"/>
                </a:solidFill>
              </a:rPr>
              <a:t> Orang-Orang di Daerah </a:t>
            </a:r>
            <a:r>
              <a:rPr lang="en-ID" sz="1400" b="1" err="1">
                <a:solidFill>
                  <a:schemeClr val="tx1"/>
                </a:solidFill>
              </a:rPr>
              <a:t>dekat</a:t>
            </a:r>
            <a:r>
              <a:rPr lang="en-ID" sz="1400" b="1">
                <a:solidFill>
                  <a:schemeClr val="tx1"/>
                </a:solidFill>
              </a:rPr>
              <a:t> hotel </a:t>
            </a:r>
            <a:r>
              <a:rPr lang="en-ID" sz="1400" b="1" err="1">
                <a:solidFill>
                  <a:schemeClr val="tx1"/>
                </a:solidFill>
              </a:rPr>
              <a:t>untuk</a:t>
            </a:r>
            <a:r>
              <a:rPr lang="en-ID" sz="1400" b="1">
                <a:solidFill>
                  <a:schemeClr val="tx1"/>
                </a:solidFill>
              </a:rPr>
              <a:t> </a:t>
            </a:r>
            <a:r>
              <a:rPr lang="en-ID" sz="1400" b="1" err="1">
                <a:solidFill>
                  <a:schemeClr val="tx1"/>
                </a:solidFill>
              </a:rPr>
              <a:t>Meningkatkan</a:t>
            </a:r>
            <a:r>
              <a:rPr lang="en-ID" sz="1400" b="1">
                <a:solidFill>
                  <a:schemeClr val="tx1"/>
                </a:solidFill>
              </a:rPr>
              <a:t> Nilai Paket </a:t>
            </a:r>
            <a:r>
              <a:rPr lang="en-ID" sz="1400" b="1" err="1">
                <a:solidFill>
                  <a:schemeClr val="tx1"/>
                </a:solidFill>
              </a:rPr>
              <a:t>Liburan</a:t>
            </a:r>
            <a:endParaRPr lang="en-ID" sz="1400" b="1">
              <a:solidFill>
                <a:schemeClr val="tx1"/>
              </a:solidFill>
            </a:endParaRPr>
          </a:p>
          <a:p>
            <a:pPr algn="l"/>
            <a:r>
              <a:rPr lang="en-ID" sz="1400" err="1">
                <a:solidFill>
                  <a:schemeClr val="tx1"/>
                </a:solidFill>
              </a:rPr>
              <a:t>Sertakan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tiket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ke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tempat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wisata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lokal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dalam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paket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keluarga</a:t>
            </a:r>
            <a:r>
              <a:rPr lang="en-ID" sz="1400">
                <a:solidFill>
                  <a:schemeClr val="tx1"/>
                </a:solidFill>
              </a:rPr>
              <a:t>, </a:t>
            </a:r>
            <a:r>
              <a:rPr lang="en-ID" sz="1400" err="1">
                <a:solidFill>
                  <a:schemeClr val="tx1"/>
                </a:solidFill>
              </a:rPr>
              <a:t>seperti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taman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hiburan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atau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kebun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binatang</a:t>
            </a:r>
            <a:r>
              <a:rPr lang="en-ID" sz="140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ID" sz="1400">
                <a:solidFill>
                  <a:schemeClr val="tx1"/>
                </a:solidFill>
              </a:rPr>
              <a:t>Kerjasama </a:t>
            </a:r>
            <a:r>
              <a:rPr lang="en-ID" sz="1400" err="1">
                <a:solidFill>
                  <a:schemeClr val="tx1"/>
                </a:solidFill>
              </a:rPr>
              <a:t>dengan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restoran</a:t>
            </a:r>
            <a:r>
              <a:rPr lang="en-ID" sz="1400">
                <a:solidFill>
                  <a:schemeClr val="tx1"/>
                </a:solidFill>
              </a:rPr>
              <a:t> di </a:t>
            </a:r>
            <a:r>
              <a:rPr lang="en-ID" sz="1400" err="1">
                <a:solidFill>
                  <a:schemeClr val="tx1"/>
                </a:solidFill>
              </a:rPr>
              <a:t>daerah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tersebut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untuk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menawarkan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diskon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khusus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kepada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tamu</a:t>
            </a:r>
            <a:r>
              <a:rPr lang="en-ID" sz="1400">
                <a:solidFill>
                  <a:schemeClr val="tx1"/>
                </a:solidFill>
              </a:rPr>
              <a:t> hotel </a:t>
            </a:r>
          </a:p>
          <a:p>
            <a:pPr algn="l"/>
            <a:r>
              <a:rPr lang="en-ID" sz="1400">
                <a:solidFill>
                  <a:schemeClr val="tx1"/>
                </a:solidFill>
              </a:rPr>
              <a:t>Kerjasama </a:t>
            </a:r>
            <a:r>
              <a:rPr lang="en-ID" sz="1400" err="1">
                <a:solidFill>
                  <a:schemeClr val="tx1"/>
                </a:solidFill>
              </a:rPr>
              <a:t>dengan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penyedia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transportasi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untuk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memenuhi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kebutuhan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antar-jemput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atau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penyewaan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mobil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keluarga</a:t>
            </a:r>
            <a:r>
              <a:rPr lang="en-ID" sz="1400">
                <a:solidFill>
                  <a:schemeClr val="tx1"/>
                </a:solidFill>
              </a:rPr>
              <a:t>. </a:t>
            </a:r>
          </a:p>
          <a:p>
            <a:pPr algn="l"/>
            <a:r>
              <a:rPr lang="en-ID" sz="1400" b="1" err="1">
                <a:solidFill>
                  <a:schemeClr val="tx1"/>
                </a:solidFill>
              </a:rPr>
              <a:t>Kolaborasi</a:t>
            </a:r>
            <a:r>
              <a:rPr lang="en-ID" sz="1400" b="1">
                <a:solidFill>
                  <a:schemeClr val="tx1"/>
                </a:solidFill>
              </a:rPr>
              <a:t> Digital </a:t>
            </a:r>
            <a:r>
              <a:rPr lang="en-ID" sz="1400" b="1" err="1">
                <a:solidFill>
                  <a:schemeClr val="tx1"/>
                </a:solidFill>
              </a:rPr>
              <a:t>untuk</a:t>
            </a:r>
            <a:r>
              <a:rPr lang="en-ID" sz="1400" b="1">
                <a:solidFill>
                  <a:schemeClr val="tx1"/>
                </a:solidFill>
              </a:rPr>
              <a:t> </a:t>
            </a:r>
            <a:r>
              <a:rPr lang="en-ID" sz="1400" b="1" err="1">
                <a:solidFill>
                  <a:schemeClr val="tx1"/>
                </a:solidFill>
              </a:rPr>
              <a:t>Jangkauan</a:t>
            </a:r>
            <a:r>
              <a:rPr lang="en-ID" sz="1400" b="1">
                <a:solidFill>
                  <a:schemeClr val="tx1"/>
                </a:solidFill>
              </a:rPr>
              <a:t> </a:t>
            </a:r>
            <a:r>
              <a:rPr lang="en-ID" sz="1400" b="1" err="1">
                <a:solidFill>
                  <a:schemeClr val="tx1"/>
                </a:solidFill>
              </a:rPr>
              <a:t>Lebih</a:t>
            </a:r>
            <a:r>
              <a:rPr lang="en-ID" sz="1400" b="1">
                <a:solidFill>
                  <a:schemeClr val="tx1"/>
                </a:solidFill>
              </a:rPr>
              <a:t> Luas</a:t>
            </a:r>
          </a:p>
          <a:p>
            <a:pPr algn="l"/>
            <a:r>
              <a:rPr lang="en-ID" sz="1400" err="1">
                <a:solidFill>
                  <a:schemeClr val="tx1"/>
                </a:solidFill>
              </a:rPr>
              <a:t>Pastikan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bahwa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fasilitas</a:t>
            </a:r>
            <a:r>
              <a:rPr lang="en-ID" sz="1400">
                <a:solidFill>
                  <a:schemeClr val="tx1"/>
                </a:solidFill>
              </a:rPr>
              <a:t> hotel </a:t>
            </a:r>
            <a:r>
              <a:rPr lang="en-ID" sz="1400" err="1">
                <a:solidFill>
                  <a:schemeClr val="tx1"/>
                </a:solidFill>
              </a:rPr>
              <a:t>unggulan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terlihat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jelas</a:t>
            </a:r>
            <a:r>
              <a:rPr lang="en-ID" sz="1400">
                <a:solidFill>
                  <a:schemeClr val="tx1"/>
                </a:solidFill>
              </a:rPr>
              <a:t> di platform </a:t>
            </a:r>
            <a:r>
              <a:rPr lang="en-ID" sz="1400" err="1">
                <a:solidFill>
                  <a:schemeClr val="tx1"/>
                </a:solidFill>
              </a:rPr>
              <a:t>seperti</a:t>
            </a:r>
            <a:r>
              <a:rPr lang="en-ID" sz="1400">
                <a:solidFill>
                  <a:schemeClr val="tx1"/>
                </a:solidFill>
              </a:rPr>
              <a:t> Agoda, tiket.com, </a:t>
            </a:r>
            <a:r>
              <a:rPr lang="en-ID" sz="1400" err="1">
                <a:solidFill>
                  <a:schemeClr val="tx1"/>
                </a:solidFill>
              </a:rPr>
              <a:t>atau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traveloka</a:t>
            </a:r>
            <a:r>
              <a:rPr lang="en-ID" sz="140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ID" sz="1400">
                <a:solidFill>
                  <a:schemeClr val="tx1"/>
                </a:solidFill>
              </a:rPr>
              <a:t>Adakan giveaway di Instagram </a:t>
            </a:r>
            <a:r>
              <a:rPr lang="en-ID" sz="1400" err="1">
                <a:solidFill>
                  <a:schemeClr val="tx1"/>
                </a:solidFill>
              </a:rPr>
              <a:t>atau</a:t>
            </a:r>
            <a:r>
              <a:rPr lang="en-ID" sz="1400">
                <a:solidFill>
                  <a:schemeClr val="tx1"/>
                </a:solidFill>
              </a:rPr>
              <a:t> TikTok </a:t>
            </a:r>
            <a:r>
              <a:rPr lang="en-ID" sz="1400" err="1">
                <a:solidFill>
                  <a:schemeClr val="tx1"/>
                </a:solidFill>
              </a:rPr>
              <a:t>untuk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meningkatkan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kesadaran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merek</a:t>
            </a:r>
            <a:r>
              <a:rPr lang="en-ID" sz="1400">
                <a:solidFill>
                  <a:schemeClr val="tx1"/>
                </a:solidFill>
              </a:rPr>
              <a:t> di </a:t>
            </a:r>
            <a:r>
              <a:rPr lang="en-ID" sz="1400" err="1">
                <a:solidFill>
                  <a:schemeClr val="tx1"/>
                </a:solidFill>
              </a:rPr>
              <a:t>kalangan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tamu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keluarga</a:t>
            </a:r>
            <a:r>
              <a:rPr lang="en-ID" sz="140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ID" sz="1400" b="1">
                <a:solidFill>
                  <a:schemeClr val="tx1"/>
                </a:solidFill>
              </a:rPr>
              <a:t>Acara dan Program </a:t>
            </a:r>
            <a:r>
              <a:rPr lang="en-ID" sz="1400" b="1" err="1">
                <a:solidFill>
                  <a:schemeClr val="tx1"/>
                </a:solidFill>
              </a:rPr>
              <a:t>Keluarga</a:t>
            </a:r>
            <a:endParaRPr lang="en-ID" sz="1400" b="1">
              <a:solidFill>
                <a:schemeClr val="tx1"/>
              </a:solidFill>
            </a:endParaRPr>
          </a:p>
          <a:p>
            <a:pPr algn="l"/>
            <a:r>
              <a:rPr lang="en-ID" sz="1400">
                <a:solidFill>
                  <a:schemeClr val="tx1"/>
                </a:solidFill>
              </a:rPr>
              <a:t>Adakan acara </a:t>
            </a:r>
            <a:r>
              <a:rPr lang="en-ID" sz="1400" err="1">
                <a:solidFill>
                  <a:schemeClr val="tx1"/>
                </a:solidFill>
              </a:rPr>
              <a:t>mingguan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untuk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keluarga</a:t>
            </a:r>
            <a:r>
              <a:rPr lang="en-ID" sz="1400">
                <a:solidFill>
                  <a:schemeClr val="tx1"/>
                </a:solidFill>
              </a:rPr>
              <a:t>, </a:t>
            </a:r>
            <a:r>
              <a:rPr lang="en-ID" sz="1400" err="1">
                <a:solidFill>
                  <a:schemeClr val="tx1"/>
                </a:solidFill>
              </a:rPr>
              <a:t>seperti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malam</a:t>
            </a:r>
            <a:r>
              <a:rPr lang="en-ID" sz="1400">
                <a:solidFill>
                  <a:schemeClr val="tx1"/>
                </a:solidFill>
              </a:rPr>
              <a:t> film </a:t>
            </a:r>
            <a:r>
              <a:rPr lang="en-ID" sz="1400" err="1">
                <a:solidFill>
                  <a:schemeClr val="tx1"/>
                </a:solidFill>
              </a:rPr>
              <a:t>keluarga</a:t>
            </a:r>
            <a:r>
              <a:rPr lang="en-ID" sz="1400">
                <a:solidFill>
                  <a:schemeClr val="tx1"/>
                </a:solidFill>
              </a:rPr>
              <a:t>, </a:t>
            </a:r>
            <a:r>
              <a:rPr lang="en-ID" sz="1400" err="1">
                <a:solidFill>
                  <a:schemeClr val="tx1"/>
                </a:solidFill>
              </a:rPr>
              <a:t>pesta</a:t>
            </a:r>
            <a:r>
              <a:rPr lang="en-ID" sz="1400">
                <a:solidFill>
                  <a:schemeClr val="tx1"/>
                </a:solidFill>
              </a:rPr>
              <a:t> di </a:t>
            </a:r>
            <a:r>
              <a:rPr lang="en-ID" sz="1400" err="1">
                <a:solidFill>
                  <a:schemeClr val="tx1"/>
                </a:solidFill>
              </a:rPr>
              <a:t>kolam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renang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anak-anak</a:t>
            </a:r>
            <a:r>
              <a:rPr lang="en-ID" sz="1400">
                <a:solidFill>
                  <a:schemeClr val="tx1"/>
                </a:solidFill>
              </a:rPr>
              <a:t>, </a:t>
            </a:r>
            <a:r>
              <a:rPr lang="en-ID" sz="1400" err="1">
                <a:solidFill>
                  <a:schemeClr val="tx1"/>
                </a:solidFill>
              </a:rPr>
              <a:t>atau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kelas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masak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keluarga</a:t>
            </a:r>
            <a:r>
              <a:rPr lang="en-ID" sz="1400">
                <a:solidFill>
                  <a:schemeClr val="tx1"/>
                </a:solidFill>
              </a:rPr>
              <a:t> di </a:t>
            </a:r>
            <a:r>
              <a:rPr lang="en-ID" sz="1400" err="1">
                <a:solidFill>
                  <a:schemeClr val="tx1"/>
                </a:solidFill>
              </a:rPr>
              <a:t>restoran</a:t>
            </a:r>
            <a:r>
              <a:rPr lang="en-ID" sz="1400">
                <a:solidFill>
                  <a:schemeClr val="tx1"/>
                </a:solidFill>
              </a:rPr>
              <a:t> hotel.</a:t>
            </a:r>
          </a:p>
          <a:p>
            <a:pPr algn="l"/>
            <a:r>
              <a:rPr lang="en-ID" sz="1400" err="1">
                <a:solidFill>
                  <a:schemeClr val="tx1"/>
                </a:solidFill>
              </a:rPr>
              <a:t>Libatkan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komunitas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lokal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dengan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mengadakan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kegiatan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berbasis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keluarga</a:t>
            </a:r>
            <a:r>
              <a:rPr lang="en-ID" sz="1400">
                <a:solidFill>
                  <a:schemeClr val="tx1"/>
                </a:solidFill>
              </a:rPr>
              <a:t>, </a:t>
            </a:r>
            <a:r>
              <a:rPr lang="en-ID" sz="1400" err="1">
                <a:solidFill>
                  <a:schemeClr val="tx1"/>
                </a:solidFill>
              </a:rPr>
              <a:t>seperti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kelas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seni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atau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olahraga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bersama</a:t>
            </a:r>
            <a:r>
              <a:rPr lang="en-ID" sz="140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204" name="Google Shape;204;p5"/>
          <p:cNvGrpSpPr/>
          <p:nvPr/>
        </p:nvGrpSpPr>
        <p:grpSpPr>
          <a:xfrm>
            <a:off x="307334" y="196653"/>
            <a:ext cx="8552782" cy="738664"/>
            <a:chOff x="379220" y="397936"/>
            <a:chExt cx="7963331" cy="738664"/>
          </a:xfrm>
        </p:grpSpPr>
        <p:sp>
          <p:nvSpPr>
            <p:cNvPr id="205" name="Google Shape;205;p5"/>
            <p:cNvSpPr/>
            <p:nvPr/>
          </p:nvSpPr>
          <p:spPr>
            <a:xfrm>
              <a:off x="1282640" y="397936"/>
              <a:ext cx="7059911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r>
                <a:rPr lang="en-ID" sz="2400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Langkah 5: </a:t>
              </a:r>
              <a:r>
                <a:rPr lang="en-ID" sz="2400" err="1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Rekomendasi</a:t>
              </a:r>
              <a:r>
                <a:rPr lang="en-ID" sz="2400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, Kesimpulan, Action Planning Strategy</a:t>
              </a:r>
              <a:endParaRPr lang="en-ID" sz="2400">
                <a:solidFill>
                  <a:srgbClr val="2E3E56"/>
                </a:solidFill>
                <a:latin typeface="Montserrat ExtraBold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 flipH="1">
              <a:off x="379220" y="430460"/>
              <a:ext cx="684887" cy="684887"/>
            </a:xfrm>
            <a:custGeom>
              <a:avLst/>
              <a:gdLst/>
              <a:ahLst/>
              <a:cxnLst/>
              <a:rect l="l" t="t" r="r" b="b"/>
              <a:pathLst>
                <a:path w="684887" h="684887" extrusionOk="0">
                  <a:moveTo>
                    <a:pt x="518199" y="0"/>
                  </a:moveTo>
                  <a:lnTo>
                    <a:pt x="166688" y="0"/>
                  </a:lnTo>
                  <a:cubicBezTo>
                    <a:pt x="74629" y="0"/>
                    <a:pt x="0" y="74629"/>
                    <a:pt x="0" y="166688"/>
                  </a:cubicBezTo>
                  <a:lnTo>
                    <a:pt x="0" y="518199"/>
                  </a:lnTo>
                  <a:cubicBezTo>
                    <a:pt x="0" y="610258"/>
                    <a:pt x="74629" y="684887"/>
                    <a:pt x="166688" y="684887"/>
                  </a:cubicBezTo>
                  <a:lnTo>
                    <a:pt x="423978" y="684887"/>
                  </a:lnTo>
                  <a:lnTo>
                    <a:pt x="518199" y="684887"/>
                  </a:lnTo>
                  <a:lnTo>
                    <a:pt x="684887" y="684887"/>
                  </a:lnTo>
                  <a:lnTo>
                    <a:pt x="684887" y="518199"/>
                  </a:lnTo>
                  <a:lnTo>
                    <a:pt x="684887" y="423978"/>
                  </a:lnTo>
                  <a:lnTo>
                    <a:pt x="684887" y="166688"/>
                  </a:lnTo>
                  <a:cubicBezTo>
                    <a:pt x="684887" y="74629"/>
                    <a:pt x="610258" y="0"/>
                    <a:pt x="518199" y="0"/>
                  </a:cubicBezTo>
                  <a:close/>
                </a:path>
              </a:pathLst>
            </a:custGeom>
            <a:solidFill>
              <a:srgbClr val="172741"/>
            </a:solidFill>
            <a:ln>
              <a:noFill/>
            </a:ln>
            <a:effectLst>
              <a:outerShdw blurRad="635000" dist="38100" dir="270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 rot="-5400000">
              <a:off x="583365" y="628361"/>
              <a:ext cx="276596" cy="277814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6" y="52"/>
                  </a:moveTo>
                  <a:cubicBezTo>
                    <a:pt x="52" y="75"/>
                    <a:pt x="52" y="75"/>
                    <a:pt x="52" y="75"/>
                  </a:cubicBezTo>
                  <a:cubicBezTo>
                    <a:pt x="51" y="76"/>
                    <a:pt x="50" y="76"/>
                    <a:pt x="48" y="76"/>
                  </a:cubicBezTo>
                  <a:cubicBezTo>
                    <a:pt x="46" y="76"/>
                    <a:pt x="45" y="76"/>
                    <a:pt x="44" y="75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2"/>
                    <a:pt x="19" y="50"/>
                    <a:pt x="19" y="49"/>
                  </a:cubicBezTo>
                  <a:cubicBezTo>
                    <a:pt x="19" y="47"/>
                    <a:pt x="19" y="45"/>
                    <a:pt x="20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1"/>
                    <a:pt x="28" y="41"/>
                    <a:pt x="30" y="43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19"/>
                    <a:pt x="43" y="16"/>
                    <a:pt x="46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3" y="16"/>
                    <a:pt x="56" y="19"/>
                    <a:pt x="56" y="2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8" y="40"/>
                    <a:pt x="72" y="40"/>
                    <a:pt x="75" y="43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7" y="45"/>
                    <a:pt x="77" y="46"/>
                    <a:pt x="77" y="48"/>
                  </a:cubicBezTo>
                  <a:cubicBezTo>
                    <a:pt x="77" y="50"/>
                    <a:pt x="77" y="51"/>
                    <a:pt x="76" y="52"/>
                  </a:cubicBezTo>
                  <a:close/>
                </a:path>
              </a:pathLst>
            </a:custGeom>
            <a:solidFill>
              <a:srgbClr val="F99D0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7" name="Google Shape;227;p5"/>
          <p:cNvPicPr preferRelativeResize="0"/>
          <p:nvPr/>
        </p:nvPicPr>
        <p:blipFill rotWithShape="1">
          <a:blip r:embed="rId3">
            <a:alphaModFix/>
          </a:blip>
          <a:srcRect t="8488" r="25177"/>
          <a:stretch/>
        </p:blipFill>
        <p:spPr>
          <a:xfrm>
            <a:off x="9013910" y="432553"/>
            <a:ext cx="2644690" cy="669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9809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>
            <a:spLocks noGrp="1"/>
          </p:cNvSpPr>
          <p:nvPr>
            <p:ph type="pic" idx="2"/>
          </p:nvPr>
        </p:nvSpPr>
        <p:spPr>
          <a:xfrm>
            <a:off x="301924" y="1110085"/>
            <a:ext cx="11358114" cy="545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ID" sz="2000" b="1" err="1">
                <a:solidFill>
                  <a:schemeClr val="tx1"/>
                </a:solidFill>
              </a:rPr>
              <a:t>Pengukuran</a:t>
            </a:r>
            <a:r>
              <a:rPr lang="en-ID" sz="2000" b="1">
                <a:solidFill>
                  <a:schemeClr val="tx1"/>
                </a:solidFill>
              </a:rPr>
              <a:t> dan </a:t>
            </a:r>
            <a:r>
              <a:rPr lang="en-ID" sz="2000" b="1" err="1">
                <a:solidFill>
                  <a:schemeClr val="tx1"/>
                </a:solidFill>
              </a:rPr>
              <a:t>Evaluasi</a:t>
            </a:r>
            <a:endParaRPr lang="en-ID" sz="2000" b="1">
              <a:solidFill>
                <a:schemeClr val="tx1"/>
              </a:solidFill>
            </a:endParaRPr>
          </a:p>
          <a:p>
            <a:pPr algn="l"/>
            <a:endParaRPr lang="en-ID" sz="2000" b="1">
              <a:solidFill>
                <a:schemeClr val="tx1"/>
              </a:solidFill>
            </a:endParaRPr>
          </a:p>
          <a:p>
            <a:pPr algn="l"/>
            <a:r>
              <a:rPr lang="en-ID" sz="2000" b="1">
                <a:solidFill>
                  <a:schemeClr val="tx1"/>
                </a:solidFill>
              </a:rPr>
              <a:t>Analisis </a:t>
            </a:r>
            <a:r>
              <a:rPr lang="en-ID" sz="2000" b="1" err="1">
                <a:solidFill>
                  <a:schemeClr val="tx1"/>
                </a:solidFill>
              </a:rPr>
              <a:t>Berbasis</a:t>
            </a:r>
            <a:r>
              <a:rPr lang="en-ID" sz="2000" b="1">
                <a:solidFill>
                  <a:schemeClr val="tx1"/>
                </a:solidFill>
              </a:rPr>
              <a:t> Data dan Feedback Tamu:</a:t>
            </a:r>
          </a:p>
          <a:p>
            <a:pPr algn="l"/>
            <a:r>
              <a:rPr lang="en-ID" sz="2000" err="1">
                <a:solidFill>
                  <a:schemeClr val="tx1"/>
                </a:solidFill>
              </a:rPr>
              <a:t>Gunakan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alat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survei</a:t>
            </a:r>
            <a:r>
              <a:rPr lang="en-ID" sz="2000">
                <a:solidFill>
                  <a:schemeClr val="tx1"/>
                </a:solidFill>
              </a:rPr>
              <a:t> digital, </a:t>
            </a:r>
            <a:r>
              <a:rPr lang="en-ID" sz="2000" err="1">
                <a:solidFill>
                  <a:schemeClr val="tx1"/>
                </a:solidFill>
              </a:rPr>
              <a:t>seperti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aplikasi</a:t>
            </a:r>
            <a:r>
              <a:rPr lang="en-ID" sz="2000">
                <a:solidFill>
                  <a:schemeClr val="tx1"/>
                </a:solidFill>
              </a:rPr>
              <a:t> hotel, </a:t>
            </a:r>
            <a:r>
              <a:rPr lang="en-ID" sz="2000" err="1">
                <a:solidFill>
                  <a:schemeClr val="tx1"/>
                </a:solidFill>
              </a:rPr>
              <a:t>untuk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menilai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kepuasan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tamu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dengan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layanan</a:t>
            </a:r>
            <a:r>
              <a:rPr lang="en-ID" sz="2000">
                <a:solidFill>
                  <a:schemeClr val="tx1"/>
                </a:solidFill>
              </a:rPr>
              <a:t> dan </a:t>
            </a:r>
            <a:r>
              <a:rPr lang="en-ID" sz="2000" err="1">
                <a:solidFill>
                  <a:schemeClr val="tx1"/>
                </a:solidFill>
              </a:rPr>
              <a:t>fasilitas</a:t>
            </a:r>
            <a:r>
              <a:rPr lang="en-ID" sz="200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ID" sz="2000">
                <a:solidFill>
                  <a:schemeClr val="tx1"/>
                </a:solidFill>
              </a:rPr>
              <a:t>Analisis </a:t>
            </a:r>
            <a:r>
              <a:rPr lang="en-ID" sz="2000" err="1">
                <a:solidFill>
                  <a:schemeClr val="tx1"/>
                </a:solidFill>
              </a:rPr>
              <a:t>penggunaan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fasilitas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secara</a:t>
            </a:r>
            <a:r>
              <a:rPr lang="en-ID" sz="2000">
                <a:solidFill>
                  <a:schemeClr val="tx1"/>
                </a:solidFill>
              </a:rPr>
              <a:t> real-time </a:t>
            </a:r>
            <a:r>
              <a:rPr lang="en-ID" sz="2000" err="1">
                <a:solidFill>
                  <a:schemeClr val="tx1"/>
                </a:solidFill>
              </a:rPr>
              <a:t>untuk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menentukan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fasilitas</a:t>
            </a:r>
            <a:r>
              <a:rPr lang="en-ID" sz="2000">
                <a:solidFill>
                  <a:schemeClr val="tx1"/>
                </a:solidFill>
              </a:rPr>
              <a:t> mana yang paling </a:t>
            </a:r>
            <a:r>
              <a:rPr lang="en-ID" sz="2000" err="1">
                <a:solidFill>
                  <a:schemeClr val="tx1"/>
                </a:solidFill>
              </a:rPr>
              <a:t>berdampak</a:t>
            </a:r>
            <a:r>
              <a:rPr lang="en-ID" sz="2000">
                <a:solidFill>
                  <a:schemeClr val="tx1"/>
                </a:solidFill>
              </a:rPr>
              <a:t> pada </a:t>
            </a:r>
            <a:r>
              <a:rPr lang="en-ID" sz="2000" err="1">
                <a:solidFill>
                  <a:schemeClr val="tx1"/>
                </a:solidFill>
              </a:rPr>
              <a:t>kepuasan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keluarga</a:t>
            </a:r>
            <a:r>
              <a:rPr lang="en-ID" sz="200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ID" sz="2000" b="1" err="1">
                <a:solidFill>
                  <a:schemeClr val="tx1"/>
                </a:solidFill>
              </a:rPr>
              <a:t>Evaluasi</a:t>
            </a:r>
            <a:r>
              <a:rPr lang="en-ID" sz="2000" b="1">
                <a:solidFill>
                  <a:schemeClr val="tx1"/>
                </a:solidFill>
              </a:rPr>
              <a:t> ROI </a:t>
            </a:r>
            <a:r>
              <a:rPr lang="en-ID" sz="2000" b="1" err="1">
                <a:solidFill>
                  <a:schemeClr val="tx1"/>
                </a:solidFill>
              </a:rPr>
              <a:t>Kampanye</a:t>
            </a:r>
            <a:r>
              <a:rPr lang="en-ID" sz="2000" b="1">
                <a:solidFill>
                  <a:schemeClr val="tx1"/>
                </a:solidFill>
              </a:rPr>
              <a:t> </a:t>
            </a:r>
            <a:r>
              <a:rPr lang="en-ID" sz="2000" b="1" err="1">
                <a:solidFill>
                  <a:schemeClr val="tx1"/>
                </a:solidFill>
              </a:rPr>
              <a:t>Promosi</a:t>
            </a:r>
            <a:r>
              <a:rPr lang="en-ID" sz="2000" b="1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ID" sz="2000" err="1">
                <a:solidFill>
                  <a:schemeClr val="tx1"/>
                </a:solidFill>
              </a:rPr>
              <a:t>Pantau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kinerja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kampanye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promosi</a:t>
            </a:r>
            <a:r>
              <a:rPr lang="en-ID" sz="2000">
                <a:solidFill>
                  <a:schemeClr val="tx1"/>
                </a:solidFill>
              </a:rPr>
              <a:t> di media </a:t>
            </a:r>
            <a:r>
              <a:rPr lang="en-ID" sz="2000" err="1">
                <a:solidFill>
                  <a:schemeClr val="tx1"/>
                </a:solidFill>
              </a:rPr>
              <a:t>sosial</a:t>
            </a:r>
            <a:r>
              <a:rPr lang="en-ID" sz="2000">
                <a:solidFill>
                  <a:schemeClr val="tx1"/>
                </a:solidFill>
              </a:rPr>
              <a:t> dan OTA </a:t>
            </a:r>
            <a:r>
              <a:rPr lang="en-ID" sz="2000" err="1">
                <a:solidFill>
                  <a:schemeClr val="tx1"/>
                </a:solidFill>
              </a:rPr>
              <a:t>menggunakan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metrik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seperti</a:t>
            </a:r>
            <a:r>
              <a:rPr lang="en-ID" sz="2000">
                <a:solidFill>
                  <a:schemeClr val="tx1"/>
                </a:solidFill>
              </a:rPr>
              <a:t> CTR (Click-Through Rate), </a:t>
            </a:r>
            <a:r>
              <a:rPr lang="en-ID" sz="2000" err="1">
                <a:solidFill>
                  <a:schemeClr val="tx1"/>
                </a:solidFill>
              </a:rPr>
              <a:t>tingkat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pemesanan</a:t>
            </a:r>
            <a:r>
              <a:rPr lang="en-ID" sz="2000">
                <a:solidFill>
                  <a:schemeClr val="tx1"/>
                </a:solidFill>
              </a:rPr>
              <a:t>, dan </a:t>
            </a:r>
            <a:r>
              <a:rPr lang="en-ID" sz="2000" err="1">
                <a:solidFill>
                  <a:schemeClr val="tx1"/>
                </a:solidFill>
              </a:rPr>
              <a:t>ulasan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pelanggan</a:t>
            </a:r>
            <a:r>
              <a:rPr lang="en-ID" sz="2000">
                <a:solidFill>
                  <a:schemeClr val="tx1"/>
                </a:solidFill>
              </a:rPr>
              <a:t>. </a:t>
            </a:r>
          </a:p>
          <a:p>
            <a:pPr algn="l"/>
            <a:r>
              <a:rPr lang="en-ID" sz="2000" err="1">
                <a:solidFill>
                  <a:schemeClr val="tx1"/>
                </a:solidFill>
              </a:rPr>
              <a:t>Untuk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mengevaluasi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efektivitas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diskon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atau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paket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khusus</a:t>
            </a:r>
            <a:r>
              <a:rPr lang="en-ID" sz="2000">
                <a:solidFill>
                  <a:schemeClr val="tx1"/>
                </a:solidFill>
              </a:rPr>
              <a:t>, </a:t>
            </a:r>
            <a:r>
              <a:rPr lang="en-ID" sz="2000" err="1">
                <a:solidFill>
                  <a:schemeClr val="tx1"/>
                </a:solidFill>
              </a:rPr>
              <a:t>bandingkan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tingkat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okupansi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selama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promosi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musiman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dengan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periode</a:t>
            </a:r>
            <a:r>
              <a:rPr lang="en-ID" sz="2000">
                <a:solidFill>
                  <a:schemeClr val="tx1"/>
                </a:solidFill>
              </a:rPr>
              <a:t> normal.</a:t>
            </a:r>
          </a:p>
          <a:p>
            <a:pPr algn="l"/>
            <a:r>
              <a:rPr lang="en-ID" sz="2000" b="1" err="1">
                <a:solidFill>
                  <a:schemeClr val="tx1"/>
                </a:solidFill>
              </a:rPr>
              <a:t>Laporan</a:t>
            </a:r>
            <a:r>
              <a:rPr lang="en-ID" sz="2000" b="1">
                <a:solidFill>
                  <a:schemeClr val="tx1"/>
                </a:solidFill>
              </a:rPr>
              <a:t> </a:t>
            </a:r>
            <a:r>
              <a:rPr lang="en-ID" sz="2000" b="1" err="1">
                <a:solidFill>
                  <a:schemeClr val="tx1"/>
                </a:solidFill>
              </a:rPr>
              <a:t>Berkala</a:t>
            </a:r>
            <a:r>
              <a:rPr lang="en-ID" sz="2000" b="1">
                <a:solidFill>
                  <a:schemeClr val="tx1"/>
                </a:solidFill>
              </a:rPr>
              <a:t> </a:t>
            </a:r>
            <a:r>
              <a:rPr lang="en-ID" sz="2000" b="1" err="1">
                <a:solidFill>
                  <a:schemeClr val="tx1"/>
                </a:solidFill>
              </a:rPr>
              <a:t>kepada</a:t>
            </a:r>
            <a:r>
              <a:rPr lang="en-ID" sz="2000" b="1">
                <a:solidFill>
                  <a:schemeClr val="tx1"/>
                </a:solidFill>
              </a:rPr>
              <a:t> </a:t>
            </a:r>
            <a:r>
              <a:rPr lang="en-ID" sz="2000" b="1" err="1">
                <a:solidFill>
                  <a:schemeClr val="tx1"/>
                </a:solidFill>
              </a:rPr>
              <a:t>Manajemen</a:t>
            </a:r>
            <a:r>
              <a:rPr lang="en-ID" sz="2000" b="1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ID" sz="2000">
                <a:solidFill>
                  <a:schemeClr val="tx1"/>
                </a:solidFill>
              </a:rPr>
              <a:t>Buat </a:t>
            </a:r>
            <a:r>
              <a:rPr lang="en-ID" sz="2000" err="1">
                <a:solidFill>
                  <a:schemeClr val="tx1"/>
                </a:solidFill>
              </a:rPr>
              <a:t>laporan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berkala</a:t>
            </a:r>
            <a:r>
              <a:rPr lang="en-ID" sz="2000">
                <a:solidFill>
                  <a:schemeClr val="tx1"/>
                </a:solidFill>
              </a:rPr>
              <a:t> (</a:t>
            </a:r>
            <a:r>
              <a:rPr lang="en-ID" sz="2000" err="1">
                <a:solidFill>
                  <a:schemeClr val="tx1"/>
                </a:solidFill>
              </a:rPr>
              <a:t>bulanan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atau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triwulan</a:t>
            </a:r>
            <a:r>
              <a:rPr lang="en-ID" sz="2000">
                <a:solidFill>
                  <a:schemeClr val="tx1"/>
                </a:solidFill>
              </a:rPr>
              <a:t>) yang </a:t>
            </a:r>
            <a:r>
              <a:rPr lang="en-ID" sz="2000" err="1">
                <a:solidFill>
                  <a:schemeClr val="tx1"/>
                </a:solidFill>
              </a:rPr>
              <a:t>merangkum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performa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fasilitas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berdasarkan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skor</a:t>
            </a:r>
            <a:r>
              <a:rPr lang="en-ID" sz="2000">
                <a:solidFill>
                  <a:schemeClr val="tx1"/>
                </a:solidFill>
              </a:rPr>
              <a:t> R, </a:t>
            </a:r>
            <a:r>
              <a:rPr lang="en-ID" sz="2000" err="1">
                <a:solidFill>
                  <a:schemeClr val="tx1"/>
                </a:solidFill>
              </a:rPr>
              <a:t>tingkat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okupansi</a:t>
            </a:r>
            <a:r>
              <a:rPr lang="en-ID" sz="2000">
                <a:solidFill>
                  <a:schemeClr val="tx1"/>
                </a:solidFill>
              </a:rPr>
              <a:t>, dan </a:t>
            </a:r>
            <a:r>
              <a:rPr lang="en-ID" sz="2000" err="1">
                <a:solidFill>
                  <a:schemeClr val="tx1"/>
                </a:solidFill>
              </a:rPr>
              <a:t>tingkat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pemanfaatan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fasilitas</a:t>
            </a:r>
            <a:r>
              <a:rPr lang="en-ID" sz="200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ID" sz="2000" err="1">
                <a:solidFill>
                  <a:schemeClr val="tx1"/>
                </a:solidFill>
              </a:rPr>
              <a:t>Gunakan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informasi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dalam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laporan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untuk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menentukan</a:t>
            </a:r>
            <a:r>
              <a:rPr lang="en-ID" sz="2000">
                <a:solidFill>
                  <a:schemeClr val="tx1"/>
                </a:solidFill>
              </a:rPr>
              <a:t> area mana yang </a:t>
            </a:r>
            <a:r>
              <a:rPr lang="en-ID" sz="2000" err="1">
                <a:solidFill>
                  <a:schemeClr val="tx1"/>
                </a:solidFill>
              </a:rPr>
              <a:t>perlu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perbaikan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atau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penyesuaian</a:t>
            </a:r>
            <a:r>
              <a:rPr lang="en-ID" sz="2000">
                <a:solidFill>
                  <a:schemeClr val="tx1"/>
                </a:solidFill>
              </a:rPr>
              <a:t>.</a:t>
            </a:r>
          </a:p>
          <a:p>
            <a:pPr algn="l"/>
            <a:endParaRPr lang="en-ID" sz="2000">
              <a:solidFill>
                <a:schemeClr val="tx1"/>
              </a:solidFill>
            </a:endParaRPr>
          </a:p>
        </p:txBody>
      </p:sp>
      <p:grpSp>
        <p:nvGrpSpPr>
          <p:cNvPr id="204" name="Google Shape;204;p5"/>
          <p:cNvGrpSpPr/>
          <p:nvPr/>
        </p:nvGrpSpPr>
        <p:grpSpPr>
          <a:xfrm>
            <a:off x="307334" y="196653"/>
            <a:ext cx="8552782" cy="738664"/>
            <a:chOff x="379220" y="397936"/>
            <a:chExt cx="7963331" cy="738664"/>
          </a:xfrm>
        </p:grpSpPr>
        <p:sp>
          <p:nvSpPr>
            <p:cNvPr id="205" name="Google Shape;205;p5"/>
            <p:cNvSpPr/>
            <p:nvPr/>
          </p:nvSpPr>
          <p:spPr>
            <a:xfrm>
              <a:off x="1282640" y="397936"/>
              <a:ext cx="7059911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r>
                <a:rPr lang="en-ID" sz="2400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Langkah 5: </a:t>
              </a:r>
              <a:r>
                <a:rPr lang="en-ID" sz="2400" err="1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Rekomendasi</a:t>
              </a:r>
              <a:r>
                <a:rPr lang="en-ID" sz="2400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, Kesimpulan, Action Planning Strategy</a:t>
              </a:r>
              <a:endParaRPr lang="en-ID" sz="2400">
                <a:solidFill>
                  <a:srgbClr val="2E3E56"/>
                </a:solidFill>
                <a:latin typeface="Montserrat ExtraBold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 flipH="1">
              <a:off x="379220" y="430460"/>
              <a:ext cx="684887" cy="684887"/>
            </a:xfrm>
            <a:custGeom>
              <a:avLst/>
              <a:gdLst/>
              <a:ahLst/>
              <a:cxnLst/>
              <a:rect l="l" t="t" r="r" b="b"/>
              <a:pathLst>
                <a:path w="684887" h="684887" extrusionOk="0">
                  <a:moveTo>
                    <a:pt x="518199" y="0"/>
                  </a:moveTo>
                  <a:lnTo>
                    <a:pt x="166688" y="0"/>
                  </a:lnTo>
                  <a:cubicBezTo>
                    <a:pt x="74629" y="0"/>
                    <a:pt x="0" y="74629"/>
                    <a:pt x="0" y="166688"/>
                  </a:cubicBezTo>
                  <a:lnTo>
                    <a:pt x="0" y="518199"/>
                  </a:lnTo>
                  <a:cubicBezTo>
                    <a:pt x="0" y="610258"/>
                    <a:pt x="74629" y="684887"/>
                    <a:pt x="166688" y="684887"/>
                  </a:cubicBezTo>
                  <a:lnTo>
                    <a:pt x="423978" y="684887"/>
                  </a:lnTo>
                  <a:lnTo>
                    <a:pt x="518199" y="684887"/>
                  </a:lnTo>
                  <a:lnTo>
                    <a:pt x="684887" y="684887"/>
                  </a:lnTo>
                  <a:lnTo>
                    <a:pt x="684887" y="518199"/>
                  </a:lnTo>
                  <a:lnTo>
                    <a:pt x="684887" y="423978"/>
                  </a:lnTo>
                  <a:lnTo>
                    <a:pt x="684887" y="166688"/>
                  </a:lnTo>
                  <a:cubicBezTo>
                    <a:pt x="684887" y="74629"/>
                    <a:pt x="610258" y="0"/>
                    <a:pt x="518199" y="0"/>
                  </a:cubicBezTo>
                  <a:close/>
                </a:path>
              </a:pathLst>
            </a:custGeom>
            <a:solidFill>
              <a:srgbClr val="172741"/>
            </a:solidFill>
            <a:ln>
              <a:noFill/>
            </a:ln>
            <a:effectLst>
              <a:outerShdw blurRad="635000" dist="38100" dir="270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 rot="-5400000">
              <a:off x="583365" y="628361"/>
              <a:ext cx="276596" cy="277814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6" y="52"/>
                  </a:moveTo>
                  <a:cubicBezTo>
                    <a:pt x="52" y="75"/>
                    <a:pt x="52" y="75"/>
                    <a:pt x="52" y="75"/>
                  </a:cubicBezTo>
                  <a:cubicBezTo>
                    <a:pt x="51" y="76"/>
                    <a:pt x="50" y="76"/>
                    <a:pt x="48" y="76"/>
                  </a:cubicBezTo>
                  <a:cubicBezTo>
                    <a:pt x="46" y="76"/>
                    <a:pt x="45" y="76"/>
                    <a:pt x="44" y="75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2"/>
                    <a:pt x="19" y="50"/>
                    <a:pt x="19" y="49"/>
                  </a:cubicBezTo>
                  <a:cubicBezTo>
                    <a:pt x="19" y="47"/>
                    <a:pt x="19" y="45"/>
                    <a:pt x="20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1"/>
                    <a:pt x="28" y="41"/>
                    <a:pt x="30" y="43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19"/>
                    <a:pt x="43" y="16"/>
                    <a:pt x="46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3" y="16"/>
                    <a:pt x="56" y="19"/>
                    <a:pt x="56" y="2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8" y="40"/>
                    <a:pt x="72" y="40"/>
                    <a:pt x="75" y="43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7" y="45"/>
                    <a:pt x="77" y="46"/>
                    <a:pt x="77" y="48"/>
                  </a:cubicBezTo>
                  <a:cubicBezTo>
                    <a:pt x="77" y="50"/>
                    <a:pt x="77" y="51"/>
                    <a:pt x="76" y="52"/>
                  </a:cubicBezTo>
                  <a:close/>
                </a:path>
              </a:pathLst>
            </a:custGeom>
            <a:solidFill>
              <a:srgbClr val="F99D0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7" name="Google Shape;227;p5"/>
          <p:cNvPicPr preferRelativeResize="0"/>
          <p:nvPr/>
        </p:nvPicPr>
        <p:blipFill rotWithShape="1">
          <a:blip r:embed="rId3">
            <a:alphaModFix/>
          </a:blip>
          <a:srcRect t="8488" r="25177"/>
          <a:stretch/>
        </p:blipFill>
        <p:spPr>
          <a:xfrm>
            <a:off x="9013910" y="432553"/>
            <a:ext cx="2644690" cy="669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1498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>
            <a:spLocks noGrp="1"/>
          </p:cNvSpPr>
          <p:nvPr>
            <p:ph type="pic" idx="2"/>
          </p:nvPr>
        </p:nvSpPr>
        <p:spPr>
          <a:xfrm>
            <a:off x="301924" y="1110085"/>
            <a:ext cx="11358114" cy="545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ID" sz="2000">
                <a:solidFill>
                  <a:schemeClr val="tx1"/>
                </a:solidFill>
              </a:rPr>
              <a:t>Action </a:t>
            </a:r>
            <a:r>
              <a:rPr lang="en-ID" sz="2000" err="1">
                <a:solidFill>
                  <a:schemeClr val="tx1"/>
                </a:solidFill>
              </a:rPr>
              <a:t>Taktis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untuk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Memanfaatkan</a:t>
            </a:r>
            <a:r>
              <a:rPr lang="en-ID" sz="2000">
                <a:solidFill>
                  <a:schemeClr val="tx1"/>
                </a:solidFill>
              </a:rPr>
              <a:t> Hasil Analisis:</a:t>
            </a:r>
          </a:p>
          <a:p>
            <a:pPr algn="l"/>
            <a:r>
              <a:rPr lang="en-ID" sz="2000" b="1">
                <a:solidFill>
                  <a:schemeClr val="tx1"/>
                </a:solidFill>
              </a:rPr>
              <a:t>1. </a:t>
            </a:r>
            <a:r>
              <a:rPr lang="en-ID" sz="2000" b="1" err="1">
                <a:solidFill>
                  <a:schemeClr val="tx1"/>
                </a:solidFill>
              </a:rPr>
              <a:t>Peningkatan</a:t>
            </a:r>
            <a:r>
              <a:rPr lang="en-ID" sz="2000" b="1">
                <a:solidFill>
                  <a:schemeClr val="tx1"/>
                </a:solidFill>
              </a:rPr>
              <a:t> </a:t>
            </a:r>
            <a:r>
              <a:rPr lang="en-ID" sz="2000" b="1" err="1">
                <a:solidFill>
                  <a:schemeClr val="tx1"/>
                </a:solidFill>
              </a:rPr>
              <a:t>Fasilitas</a:t>
            </a:r>
            <a:r>
              <a:rPr lang="en-ID" sz="2000" b="1">
                <a:solidFill>
                  <a:schemeClr val="tx1"/>
                </a:solidFill>
              </a:rPr>
              <a:t> </a:t>
            </a:r>
            <a:r>
              <a:rPr lang="en-ID" sz="2000" b="1" err="1">
                <a:solidFill>
                  <a:schemeClr val="tx1"/>
                </a:solidFill>
              </a:rPr>
              <a:t>Secara</a:t>
            </a:r>
            <a:r>
              <a:rPr lang="en-ID" sz="2000" b="1">
                <a:solidFill>
                  <a:schemeClr val="tx1"/>
                </a:solidFill>
              </a:rPr>
              <a:t> </a:t>
            </a:r>
            <a:r>
              <a:rPr lang="en-ID" sz="2000" b="1" err="1">
                <a:solidFill>
                  <a:schemeClr val="tx1"/>
                </a:solidFill>
              </a:rPr>
              <a:t>Progresif</a:t>
            </a:r>
            <a:r>
              <a:rPr lang="en-ID" sz="2000" b="1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ID" sz="2000" err="1">
                <a:solidFill>
                  <a:schemeClr val="tx1"/>
                </a:solidFill>
              </a:rPr>
              <a:t>Renovasi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fasilitas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utama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seperti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kolam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renang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atau</a:t>
            </a:r>
            <a:r>
              <a:rPr lang="en-ID" sz="2000">
                <a:solidFill>
                  <a:schemeClr val="tx1"/>
                </a:solidFill>
              </a:rPr>
              <a:t> gym </a:t>
            </a:r>
            <a:r>
              <a:rPr lang="en-ID" sz="2000" err="1">
                <a:solidFill>
                  <a:schemeClr val="tx1"/>
                </a:solidFill>
              </a:rPr>
              <a:t>secara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bertahap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dengan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menambahkan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fitur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ramah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anak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seperti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perosotan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atau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sudut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bermain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interaktif</a:t>
            </a:r>
            <a:r>
              <a:rPr lang="en-ID" sz="2000">
                <a:solidFill>
                  <a:schemeClr val="tx1"/>
                </a:solidFill>
              </a:rPr>
              <a:t>. </a:t>
            </a:r>
          </a:p>
          <a:p>
            <a:pPr algn="l"/>
            <a:r>
              <a:rPr lang="en-ID" sz="2000">
                <a:solidFill>
                  <a:schemeClr val="tx1"/>
                </a:solidFill>
              </a:rPr>
              <a:t>Pasang </a:t>
            </a:r>
            <a:r>
              <a:rPr lang="en-ID" sz="2000" err="1">
                <a:solidFill>
                  <a:schemeClr val="tx1"/>
                </a:solidFill>
              </a:rPr>
              <a:t>perangkat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pintar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untuk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memudahkan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akses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ke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layanan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seperti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pemesanan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makanan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atau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layanan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antar</a:t>
            </a:r>
            <a:r>
              <a:rPr lang="en-ID" sz="200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ID" sz="2000" b="1">
                <a:solidFill>
                  <a:schemeClr val="tx1"/>
                </a:solidFill>
              </a:rPr>
              <a:t>2. Paket </a:t>
            </a:r>
            <a:r>
              <a:rPr lang="en-ID" sz="2000" b="1" err="1">
                <a:solidFill>
                  <a:schemeClr val="tx1"/>
                </a:solidFill>
              </a:rPr>
              <a:t>Liburan</a:t>
            </a:r>
            <a:r>
              <a:rPr lang="en-ID" sz="2000" b="1">
                <a:solidFill>
                  <a:schemeClr val="tx1"/>
                </a:solidFill>
              </a:rPr>
              <a:t> </a:t>
            </a:r>
            <a:r>
              <a:rPr lang="en-ID" sz="2000" b="1" err="1">
                <a:solidFill>
                  <a:schemeClr val="tx1"/>
                </a:solidFill>
              </a:rPr>
              <a:t>Tematik</a:t>
            </a:r>
            <a:r>
              <a:rPr lang="en-ID" sz="2000" b="1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ID" sz="2000">
                <a:solidFill>
                  <a:schemeClr val="tx1"/>
                </a:solidFill>
              </a:rPr>
              <a:t>Buat </a:t>
            </a:r>
            <a:r>
              <a:rPr lang="en-ID" sz="2000" err="1">
                <a:solidFill>
                  <a:schemeClr val="tx1"/>
                </a:solidFill>
              </a:rPr>
              <a:t>paket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tematik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sesuai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musim</a:t>
            </a:r>
            <a:r>
              <a:rPr lang="en-ID" sz="2000">
                <a:solidFill>
                  <a:schemeClr val="tx1"/>
                </a:solidFill>
              </a:rPr>
              <a:t>, </a:t>
            </a:r>
            <a:r>
              <a:rPr lang="en-ID" sz="2000" err="1">
                <a:solidFill>
                  <a:schemeClr val="tx1"/>
                </a:solidFill>
              </a:rPr>
              <a:t>seperti</a:t>
            </a:r>
            <a:r>
              <a:rPr lang="en-ID" sz="2000">
                <a:solidFill>
                  <a:schemeClr val="tx1"/>
                </a:solidFill>
              </a:rPr>
              <a:t> "</a:t>
            </a:r>
            <a:r>
              <a:rPr lang="en-ID" sz="2000" err="1">
                <a:solidFill>
                  <a:schemeClr val="tx1"/>
                </a:solidFill>
              </a:rPr>
              <a:t>Liburan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Sekolah</a:t>
            </a:r>
            <a:r>
              <a:rPr lang="en-ID" sz="2000">
                <a:solidFill>
                  <a:schemeClr val="tx1"/>
                </a:solidFill>
              </a:rPr>
              <a:t> Ceria" yang </a:t>
            </a:r>
            <a:r>
              <a:rPr lang="en-ID" sz="2000" err="1">
                <a:solidFill>
                  <a:schemeClr val="tx1"/>
                </a:solidFill>
              </a:rPr>
              <a:t>memiliki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aktivitas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akhir</a:t>
            </a:r>
            <a:r>
              <a:rPr lang="en-ID" sz="2000">
                <a:solidFill>
                  <a:schemeClr val="tx1"/>
                </a:solidFill>
              </a:rPr>
              <a:t> pekan </a:t>
            </a:r>
            <a:r>
              <a:rPr lang="en-ID" sz="2000" err="1">
                <a:solidFill>
                  <a:schemeClr val="tx1"/>
                </a:solidFill>
              </a:rPr>
              <a:t>untuk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keluarga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atau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tawarkan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paket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liburan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akhir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tahun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khusus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dengan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makan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malam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keluarga</a:t>
            </a:r>
            <a:r>
              <a:rPr lang="en-ID" sz="2000">
                <a:solidFill>
                  <a:schemeClr val="tx1"/>
                </a:solidFill>
              </a:rPr>
              <a:t>, </a:t>
            </a:r>
            <a:r>
              <a:rPr lang="en-ID" sz="2000" err="1">
                <a:solidFill>
                  <a:schemeClr val="tx1"/>
                </a:solidFill>
              </a:rPr>
              <a:t>permainan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anak-anak</a:t>
            </a:r>
            <a:r>
              <a:rPr lang="en-ID" sz="2000">
                <a:solidFill>
                  <a:schemeClr val="tx1"/>
                </a:solidFill>
              </a:rPr>
              <a:t>, dan </a:t>
            </a:r>
            <a:r>
              <a:rPr lang="en-ID" sz="2000" err="1">
                <a:solidFill>
                  <a:schemeClr val="tx1"/>
                </a:solidFill>
              </a:rPr>
              <a:t>kegiatan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kerajinan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tangan</a:t>
            </a:r>
            <a:r>
              <a:rPr lang="en-ID" sz="200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ID" sz="2000" b="1">
                <a:solidFill>
                  <a:schemeClr val="tx1"/>
                </a:solidFill>
              </a:rPr>
              <a:t>3. </a:t>
            </a:r>
            <a:r>
              <a:rPr lang="en-ID" sz="2000" b="1" err="1">
                <a:solidFill>
                  <a:schemeClr val="tx1"/>
                </a:solidFill>
              </a:rPr>
              <a:t>Promosi</a:t>
            </a:r>
            <a:r>
              <a:rPr lang="en-ID" sz="2000" b="1">
                <a:solidFill>
                  <a:schemeClr val="tx1"/>
                </a:solidFill>
              </a:rPr>
              <a:t> </a:t>
            </a:r>
            <a:r>
              <a:rPr lang="en-ID" sz="2000" b="1" err="1">
                <a:solidFill>
                  <a:schemeClr val="tx1"/>
                </a:solidFill>
              </a:rPr>
              <a:t>Berbasis</a:t>
            </a:r>
            <a:r>
              <a:rPr lang="en-ID" sz="2000" b="1">
                <a:solidFill>
                  <a:schemeClr val="tx1"/>
                </a:solidFill>
              </a:rPr>
              <a:t> Data </a:t>
            </a:r>
            <a:r>
              <a:rPr lang="en-ID" sz="2000" b="1" err="1">
                <a:solidFill>
                  <a:schemeClr val="tx1"/>
                </a:solidFill>
              </a:rPr>
              <a:t>Demografis</a:t>
            </a:r>
            <a:r>
              <a:rPr lang="en-ID" sz="2000" b="1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ID" sz="2000" err="1">
                <a:solidFill>
                  <a:schemeClr val="tx1"/>
                </a:solidFill>
              </a:rPr>
              <a:t>Mentargetkan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iklan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ke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keluarga</a:t>
            </a:r>
            <a:r>
              <a:rPr lang="en-ID" sz="2000">
                <a:solidFill>
                  <a:schemeClr val="tx1"/>
                </a:solidFill>
              </a:rPr>
              <a:t> di </a:t>
            </a:r>
            <a:r>
              <a:rPr lang="en-ID" sz="2000" err="1">
                <a:solidFill>
                  <a:schemeClr val="tx1"/>
                </a:solidFill>
              </a:rPr>
              <a:t>kota-kota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terdekat</a:t>
            </a:r>
            <a:r>
              <a:rPr lang="en-ID" sz="2000">
                <a:solidFill>
                  <a:schemeClr val="tx1"/>
                </a:solidFill>
              </a:rPr>
              <a:t> yang </a:t>
            </a:r>
            <a:r>
              <a:rPr lang="en-ID" sz="2000" err="1">
                <a:solidFill>
                  <a:schemeClr val="tx1"/>
                </a:solidFill>
              </a:rPr>
              <a:t>memiliki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anak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kecil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dengan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menggunakan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segmentasi</a:t>
            </a:r>
            <a:r>
              <a:rPr lang="en-ID" sz="2000">
                <a:solidFill>
                  <a:schemeClr val="tx1"/>
                </a:solidFill>
              </a:rPr>
              <a:t> data dan </a:t>
            </a:r>
            <a:r>
              <a:rPr lang="en-ID" sz="2000" err="1">
                <a:solidFill>
                  <a:schemeClr val="tx1"/>
                </a:solidFill>
              </a:rPr>
              <a:t>algoritma</a:t>
            </a:r>
            <a:r>
              <a:rPr lang="en-ID" sz="2000">
                <a:solidFill>
                  <a:schemeClr val="tx1"/>
                </a:solidFill>
              </a:rPr>
              <a:t> retargeting </a:t>
            </a:r>
            <a:r>
              <a:rPr lang="en-ID" sz="2000" err="1">
                <a:solidFill>
                  <a:schemeClr val="tx1"/>
                </a:solidFill>
              </a:rPr>
              <a:t>untuk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menjangkau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kembali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pelanggan</a:t>
            </a:r>
            <a:r>
              <a:rPr lang="en-ID" sz="2000">
                <a:solidFill>
                  <a:schemeClr val="tx1"/>
                </a:solidFill>
              </a:rPr>
              <a:t> website hotel yang </a:t>
            </a:r>
            <a:r>
              <a:rPr lang="en-ID" sz="2000" err="1">
                <a:solidFill>
                  <a:schemeClr val="tx1"/>
                </a:solidFill>
              </a:rPr>
              <a:t>belum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memesan</a:t>
            </a:r>
            <a:r>
              <a:rPr lang="en-ID" sz="200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ID" sz="2000" b="1">
                <a:solidFill>
                  <a:schemeClr val="tx1"/>
                </a:solidFill>
              </a:rPr>
              <a:t>4. Event Ramah </a:t>
            </a:r>
            <a:r>
              <a:rPr lang="en-ID" sz="2000" b="1" err="1">
                <a:solidFill>
                  <a:schemeClr val="tx1"/>
                </a:solidFill>
              </a:rPr>
              <a:t>Lingkungan</a:t>
            </a:r>
            <a:r>
              <a:rPr lang="en-ID" sz="2000" b="1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ID" sz="2000" err="1">
                <a:solidFill>
                  <a:schemeClr val="tx1"/>
                </a:solidFill>
              </a:rPr>
              <a:t>Promosikan</a:t>
            </a:r>
            <a:r>
              <a:rPr lang="en-ID" sz="2000">
                <a:solidFill>
                  <a:schemeClr val="tx1"/>
                </a:solidFill>
              </a:rPr>
              <a:t> hotel </a:t>
            </a:r>
            <a:r>
              <a:rPr lang="en-ID" sz="2000" err="1">
                <a:solidFill>
                  <a:schemeClr val="tx1"/>
                </a:solidFill>
              </a:rPr>
              <a:t>sebagai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destinasi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ramah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lingkungan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dengan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mengadakan</a:t>
            </a:r>
            <a:r>
              <a:rPr lang="en-ID" sz="2000">
                <a:solidFill>
                  <a:schemeClr val="tx1"/>
                </a:solidFill>
              </a:rPr>
              <a:t> acara </a:t>
            </a:r>
            <a:r>
              <a:rPr lang="en-ID" sz="2000" err="1">
                <a:solidFill>
                  <a:schemeClr val="tx1"/>
                </a:solidFill>
              </a:rPr>
              <a:t>keluarga</a:t>
            </a:r>
            <a:r>
              <a:rPr lang="en-ID" sz="2000">
                <a:solidFill>
                  <a:schemeClr val="tx1"/>
                </a:solidFill>
              </a:rPr>
              <a:t> yang </a:t>
            </a:r>
            <a:r>
              <a:rPr lang="en-ID" sz="2000" err="1">
                <a:solidFill>
                  <a:schemeClr val="tx1"/>
                </a:solidFill>
              </a:rPr>
              <a:t>berfokus</a:t>
            </a:r>
            <a:r>
              <a:rPr lang="en-ID" sz="2000">
                <a:solidFill>
                  <a:schemeClr val="tx1"/>
                </a:solidFill>
              </a:rPr>
              <a:t> pada </a:t>
            </a:r>
            <a:r>
              <a:rPr lang="en-ID" sz="2000" err="1">
                <a:solidFill>
                  <a:schemeClr val="tx1"/>
                </a:solidFill>
              </a:rPr>
              <a:t>keberlanjutan</a:t>
            </a:r>
            <a:r>
              <a:rPr lang="en-ID" sz="2000">
                <a:solidFill>
                  <a:schemeClr val="tx1"/>
                </a:solidFill>
              </a:rPr>
              <a:t>, </a:t>
            </a:r>
            <a:r>
              <a:rPr lang="en-ID" sz="2000" err="1">
                <a:solidFill>
                  <a:schemeClr val="tx1"/>
                </a:solidFill>
              </a:rPr>
              <a:t>seperti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menanam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pohon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atau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membuat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karya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seni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dengan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bahan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daur</a:t>
            </a:r>
            <a:r>
              <a:rPr lang="en-ID" sz="2000">
                <a:solidFill>
                  <a:schemeClr val="tx1"/>
                </a:solidFill>
              </a:rPr>
              <a:t> </a:t>
            </a:r>
            <a:r>
              <a:rPr lang="en-ID" sz="2000" err="1">
                <a:solidFill>
                  <a:schemeClr val="tx1"/>
                </a:solidFill>
              </a:rPr>
              <a:t>ulang</a:t>
            </a:r>
            <a:r>
              <a:rPr lang="en-ID" sz="2000">
                <a:solidFill>
                  <a:schemeClr val="tx1"/>
                </a:solidFill>
              </a:rPr>
              <a:t>.</a:t>
            </a:r>
          </a:p>
          <a:p>
            <a:pPr algn="l"/>
            <a:endParaRPr lang="en-ID" sz="2000">
              <a:solidFill>
                <a:schemeClr val="tx1"/>
              </a:solidFill>
            </a:endParaRPr>
          </a:p>
        </p:txBody>
      </p:sp>
      <p:grpSp>
        <p:nvGrpSpPr>
          <p:cNvPr id="204" name="Google Shape;204;p5"/>
          <p:cNvGrpSpPr/>
          <p:nvPr/>
        </p:nvGrpSpPr>
        <p:grpSpPr>
          <a:xfrm>
            <a:off x="307334" y="196653"/>
            <a:ext cx="8552782" cy="738664"/>
            <a:chOff x="379220" y="397936"/>
            <a:chExt cx="7963331" cy="738664"/>
          </a:xfrm>
        </p:grpSpPr>
        <p:sp>
          <p:nvSpPr>
            <p:cNvPr id="205" name="Google Shape;205;p5"/>
            <p:cNvSpPr/>
            <p:nvPr/>
          </p:nvSpPr>
          <p:spPr>
            <a:xfrm>
              <a:off x="1282640" y="397936"/>
              <a:ext cx="7059911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r>
                <a:rPr lang="en-ID" sz="2400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Langkah 5: </a:t>
              </a:r>
              <a:r>
                <a:rPr lang="en-ID" sz="2400" err="1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Rekomendasi</a:t>
              </a:r>
              <a:r>
                <a:rPr lang="en-ID" sz="2400">
                  <a:solidFill>
                    <a:srgbClr val="2E3E56"/>
                  </a:solidFill>
                  <a:latin typeface="Montserrat ExtraBold"/>
                  <a:sym typeface="Montserrat ExtraBold"/>
                </a:rPr>
                <a:t>, Kesimpulan, Action Planning Strategy</a:t>
              </a:r>
              <a:endParaRPr lang="en-ID" sz="2400">
                <a:solidFill>
                  <a:srgbClr val="2E3E56"/>
                </a:solidFill>
                <a:latin typeface="Montserrat ExtraBold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 flipH="1">
              <a:off x="379220" y="430460"/>
              <a:ext cx="684887" cy="684887"/>
            </a:xfrm>
            <a:custGeom>
              <a:avLst/>
              <a:gdLst/>
              <a:ahLst/>
              <a:cxnLst/>
              <a:rect l="l" t="t" r="r" b="b"/>
              <a:pathLst>
                <a:path w="684887" h="684887" extrusionOk="0">
                  <a:moveTo>
                    <a:pt x="518199" y="0"/>
                  </a:moveTo>
                  <a:lnTo>
                    <a:pt x="166688" y="0"/>
                  </a:lnTo>
                  <a:cubicBezTo>
                    <a:pt x="74629" y="0"/>
                    <a:pt x="0" y="74629"/>
                    <a:pt x="0" y="166688"/>
                  </a:cubicBezTo>
                  <a:lnTo>
                    <a:pt x="0" y="518199"/>
                  </a:lnTo>
                  <a:cubicBezTo>
                    <a:pt x="0" y="610258"/>
                    <a:pt x="74629" y="684887"/>
                    <a:pt x="166688" y="684887"/>
                  </a:cubicBezTo>
                  <a:lnTo>
                    <a:pt x="423978" y="684887"/>
                  </a:lnTo>
                  <a:lnTo>
                    <a:pt x="518199" y="684887"/>
                  </a:lnTo>
                  <a:lnTo>
                    <a:pt x="684887" y="684887"/>
                  </a:lnTo>
                  <a:lnTo>
                    <a:pt x="684887" y="518199"/>
                  </a:lnTo>
                  <a:lnTo>
                    <a:pt x="684887" y="423978"/>
                  </a:lnTo>
                  <a:lnTo>
                    <a:pt x="684887" y="166688"/>
                  </a:lnTo>
                  <a:cubicBezTo>
                    <a:pt x="684887" y="74629"/>
                    <a:pt x="610258" y="0"/>
                    <a:pt x="518199" y="0"/>
                  </a:cubicBezTo>
                  <a:close/>
                </a:path>
              </a:pathLst>
            </a:custGeom>
            <a:solidFill>
              <a:srgbClr val="172741"/>
            </a:solidFill>
            <a:ln>
              <a:noFill/>
            </a:ln>
            <a:effectLst>
              <a:outerShdw blurRad="635000" dist="38100" dir="270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 rot="-5400000">
              <a:off x="583365" y="628361"/>
              <a:ext cx="276596" cy="277814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6" y="52"/>
                  </a:moveTo>
                  <a:cubicBezTo>
                    <a:pt x="52" y="75"/>
                    <a:pt x="52" y="75"/>
                    <a:pt x="52" y="75"/>
                  </a:cubicBezTo>
                  <a:cubicBezTo>
                    <a:pt x="51" y="76"/>
                    <a:pt x="50" y="76"/>
                    <a:pt x="48" y="76"/>
                  </a:cubicBezTo>
                  <a:cubicBezTo>
                    <a:pt x="46" y="76"/>
                    <a:pt x="45" y="76"/>
                    <a:pt x="44" y="75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2"/>
                    <a:pt x="19" y="50"/>
                    <a:pt x="19" y="49"/>
                  </a:cubicBezTo>
                  <a:cubicBezTo>
                    <a:pt x="19" y="47"/>
                    <a:pt x="19" y="45"/>
                    <a:pt x="20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1"/>
                    <a:pt x="28" y="41"/>
                    <a:pt x="30" y="43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19"/>
                    <a:pt x="43" y="16"/>
                    <a:pt x="46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3" y="16"/>
                    <a:pt x="56" y="19"/>
                    <a:pt x="56" y="2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8" y="40"/>
                    <a:pt x="72" y="40"/>
                    <a:pt x="75" y="43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7" y="45"/>
                    <a:pt x="77" y="46"/>
                    <a:pt x="77" y="48"/>
                  </a:cubicBezTo>
                  <a:cubicBezTo>
                    <a:pt x="77" y="50"/>
                    <a:pt x="77" y="51"/>
                    <a:pt x="76" y="52"/>
                  </a:cubicBezTo>
                  <a:close/>
                </a:path>
              </a:pathLst>
            </a:custGeom>
            <a:solidFill>
              <a:srgbClr val="F99D0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7" name="Google Shape;227;p5"/>
          <p:cNvPicPr preferRelativeResize="0"/>
          <p:nvPr/>
        </p:nvPicPr>
        <p:blipFill rotWithShape="1">
          <a:blip r:embed="rId3">
            <a:alphaModFix/>
          </a:blip>
          <a:srcRect t="8488" r="25177"/>
          <a:stretch/>
        </p:blipFill>
        <p:spPr>
          <a:xfrm>
            <a:off x="9013910" y="432553"/>
            <a:ext cx="2644690" cy="669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1010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0463" b="20463"/>
          <a:stretch/>
        </p:blipFill>
        <p:spPr>
          <a:xfrm>
            <a:off x="0" y="0"/>
            <a:ext cx="12192000" cy="404552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314" name="Google Shape;314;p9"/>
          <p:cNvSpPr/>
          <p:nvPr/>
        </p:nvSpPr>
        <p:spPr>
          <a:xfrm>
            <a:off x="727144" y="3214255"/>
            <a:ext cx="10737712" cy="30025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9"/>
          <p:cNvSpPr txBox="1"/>
          <p:nvPr/>
        </p:nvSpPr>
        <p:spPr>
          <a:xfrm>
            <a:off x="5544062" y="4614530"/>
            <a:ext cx="732893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>
                <a:solidFill>
                  <a:srgbClr val="1E4E79"/>
                </a:solidFill>
                <a:latin typeface="Open Sans"/>
                <a:ea typeface="Open Sans"/>
                <a:cs typeface="Open Sans"/>
                <a:sym typeface="Open Sans"/>
              </a:rPr>
              <a:t>Email</a:t>
            </a:r>
            <a:endParaRPr sz="1600" b="1">
              <a:solidFill>
                <a:srgbClr val="1E4E7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9"/>
          <p:cNvSpPr txBox="1"/>
          <p:nvPr/>
        </p:nvSpPr>
        <p:spPr>
          <a:xfrm>
            <a:off x="9081220" y="5227104"/>
            <a:ext cx="123623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+6231-5613-922</a:t>
            </a:r>
            <a:endParaRPr sz="11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+6231-5666-172</a:t>
            </a:r>
            <a:endParaRPr sz="11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9"/>
          <p:cNvSpPr txBox="1"/>
          <p:nvPr/>
        </p:nvSpPr>
        <p:spPr>
          <a:xfrm>
            <a:off x="5691898" y="5196326"/>
            <a:ext cx="204735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e-mail: info@mmt.its.ac.id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https://www.its.ac.id/simt</a:t>
            </a:r>
            <a:endParaRPr sz="12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9"/>
          <p:cNvSpPr txBox="1"/>
          <p:nvPr/>
        </p:nvSpPr>
        <p:spPr>
          <a:xfrm>
            <a:off x="2096305" y="5117293"/>
            <a:ext cx="2253626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Kampus ITS Tjokroaminoto</a:t>
            </a:r>
            <a:endParaRPr sz="12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Jl. Cokroaminoto No.12A, DR. Soetomo, Kec. Tegalsari, Kota SBY, Jawa Timur 60264</a:t>
            </a:r>
            <a:endParaRPr/>
          </a:p>
        </p:txBody>
      </p:sp>
      <p:sp>
        <p:nvSpPr>
          <p:cNvPr id="319" name="Google Shape;319;p9"/>
          <p:cNvSpPr/>
          <p:nvPr/>
        </p:nvSpPr>
        <p:spPr>
          <a:xfrm>
            <a:off x="1670850" y="5185655"/>
            <a:ext cx="306928" cy="437325"/>
          </a:xfrm>
          <a:custGeom>
            <a:avLst/>
            <a:gdLst/>
            <a:ahLst/>
            <a:cxnLst/>
            <a:rect l="l" t="t" r="r" b="b"/>
            <a:pathLst>
              <a:path w="306928" h="437325" extrusionOk="0">
                <a:moveTo>
                  <a:pt x="153465" y="1"/>
                </a:moveTo>
                <a:cubicBezTo>
                  <a:pt x="68709" y="2"/>
                  <a:pt x="0" y="68710"/>
                  <a:pt x="0" y="153467"/>
                </a:cubicBezTo>
                <a:cubicBezTo>
                  <a:pt x="69" y="176795"/>
                  <a:pt x="5455" y="199801"/>
                  <a:pt x="15749" y="220735"/>
                </a:cubicBezTo>
                <a:lnTo>
                  <a:pt x="15533" y="220735"/>
                </a:lnTo>
                <a:lnTo>
                  <a:pt x="16402" y="222103"/>
                </a:lnTo>
                <a:cubicBezTo>
                  <a:pt x="21145" y="231584"/>
                  <a:pt x="26858" y="240548"/>
                  <a:pt x="33448" y="248851"/>
                </a:cubicBezTo>
                <a:lnTo>
                  <a:pt x="153475" y="437326"/>
                </a:lnTo>
                <a:lnTo>
                  <a:pt x="272991" y="249649"/>
                </a:lnTo>
                <a:cubicBezTo>
                  <a:pt x="280014" y="240904"/>
                  <a:pt x="286058" y="231415"/>
                  <a:pt x="291013" y="221353"/>
                </a:cubicBezTo>
                <a:lnTo>
                  <a:pt x="291406" y="220734"/>
                </a:lnTo>
                <a:lnTo>
                  <a:pt x="291287" y="220734"/>
                </a:lnTo>
                <a:cubicBezTo>
                  <a:pt x="301544" y="199791"/>
                  <a:pt x="306893" y="176785"/>
                  <a:pt x="306929" y="153465"/>
                </a:cubicBezTo>
                <a:cubicBezTo>
                  <a:pt x="306928" y="68709"/>
                  <a:pt x="238220" y="0"/>
                  <a:pt x="153464" y="0"/>
                </a:cubicBezTo>
                <a:close/>
                <a:moveTo>
                  <a:pt x="153465" y="96863"/>
                </a:moveTo>
                <a:cubicBezTo>
                  <a:pt x="184725" y="96863"/>
                  <a:pt x="210067" y="122204"/>
                  <a:pt x="210068" y="153464"/>
                </a:cubicBezTo>
                <a:cubicBezTo>
                  <a:pt x="210068" y="153465"/>
                  <a:pt x="210068" y="153466"/>
                  <a:pt x="210068" y="153467"/>
                </a:cubicBezTo>
                <a:cubicBezTo>
                  <a:pt x="210069" y="184727"/>
                  <a:pt x="184728" y="210069"/>
                  <a:pt x="153468" y="210070"/>
                </a:cubicBezTo>
                <a:cubicBezTo>
                  <a:pt x="153467" y="210070"/>
                  <a:pt x="153466" y="210070"/>
                  <a:pt x="153465" y="210070"/>
                </a:cubicBezTo>
                <a:cubicBezTo>
                  <a:pt x="122205" y="210070"/>
                  <a:pt x="96863" y="184730"/>
                  <a:pt x="96862" y="153469"/>
                </a:cubicBezTo>
                <a:cubicBezTo>
                  <a:pt x="96862" y="153468"/>
                  <a:pt x="96862" y="153467"/>
                  <a:pt x="96862" y="153467"/>
                </a:cubicBezTo>
                <a:cubicBezTo>
                  <a:pt x="96861" y="122206"/>
                  <a:pt x="122202" y="96864"/>
                  <a:pt x="153462" y="96863"/>
                </a:cubicBezTo>
                <a:cubicBezTo>
                  <a:pt x="153463" y="96863"/>
                  <a:pt x="153464" y="96863"/>
                  <a:pt x="153465" y="96863"/>
                </a:cubicBezTo>
                <a:close/>
              </a:path>
            </a:pathLst>
          </a:custGeom>
          <a:solidFill>
            <a:srgbClr val="1727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9"/>
          <p:cNvSpPr/>
          <p:nvPr/>
        </p:nvSpPr>
        <p:spPr>
          <a:xfrm>
            <a:off x="5198633" y="5264688"/>
            <a:ext cx="336464" cy="336474"/>
          </a:xfrm>
          <a:custGeom>
            <a:avLst/>
            <a:gdLst/>
            <a:ahLst/>
            <a:cxnLst/>
            <a:rect l="l" t="t" r="r" b="b"/>
            <a:pathLst>
              <a:path w="432373" h="432385" extrusionOk="0">
                <a:moveTo>
                  <a:pt x="203402" y="0"/>
                </a:moveTo>
                <a:cubicBezTo>
                  <a:pt x="201976" y="94"/>
                  <a:pt x="200552" y="202"/>
                  <a:pt x="199128" y="324"/>
                </a:cubicBezTo>
                <a:cubicBezTo>
                  <a:pt x="179388" y="7531"/>
                  <a:pt x="160208" y="27079"/>
                  <a:pt x="144549" y="57867"/>
                </a:cubicBezTo>
                <a:cubicBezTo>
                  <a:pt x="126081" y="94179"/>
                  <a:pt x="113742" y="144613"/>
                  <a:pt x="111790" y="200786"/>
                </a:cubicBezTo>
                <a:lnTo>
                  <a:pt x="201747" y="201524"/>
                </a:lnTo>
                <a:close/>
                <a:moveTo>
                  <a:pt x="232555" y="367"/>
                </a:moveTo>
                <a:lnTo>
                  <a:pt x="230876" y="201745"/>
                </a:lnTo>
                <a:lnTo>
                  <a:pt x="320656" y="202483"/>
                </a:lnTo>
                <a:cubicBezTo>
                  <a:pt x="318893" y="145624"/>
                  <a:pt x="306456" y="94531"/>
                  <a:pt x="287801" y="57851"/>
                </a:cubicBezTo>
                <a:cubicBezTo>
                  <a:pt x="272179" y="27136"/>
                  <a:pt x="253054" y="7658"/>
                  <a:pt x="233364" y="403"/>
                </a:cubicBezTo>
                <a:cubicBezTo>
                  <a:pt x="233094" y="390"/>
                  <a:pt x="232824" y="377"/>
                  <a:pt x="232555" y="365"/>
                </a:cubicBezTo>
                <a:close/>
                <a:moveTo>
                  <a:pt x="140966" y="13187"/>
                </a:moveTo>
                <a:cubicBezTo>
                  <a:pt x="61685" y="42628"/>
                  <a:pt x="6785" y="115513"/>
                  <a:pt x="369" y="199840"/>
                </a:cubicBezTo>
                <a:lnTo>
                  <a:pt x="84732" y="200542"/>
                </a:lnTo>
                <a:cubicBezTo>
                  <a:pt x="86680" y="140688"/>
                  <a:pt x="99719" y="86666"/>
                  <a:pt x="120575" y="45660"/>
                </a:cubicBezTo>
                <a:cubicBezTo>
                  <a:pt x="126640" y="33735"/>
                  <a:pt x="133471" y="22821"/>
                  <a:pt x="140966" y="13187"/>
                </a:cubicBezTo>
                <a:close/>
                <a:moveTo>
                  <a:pt x="291610" y="13404"/>
                </a:moveTo>
                <a:cubicBezTo>
                  <a:pt x="299042" y="22982"/>
                  <a:pt x="305817" y="33842"/>
                  <a:pt x="311835" y="45675"/>
                </a:cubicBezTo>
                <a:cubicBezTo>
                  <a:pt x="332942" y="87177"/>
                  <a:pt x="346019" y="142003"/>
                  <a:pt x="347713" y="202723"/>
                </a:cubicBezTo>
                <a:lnTo>
                  <a:pt x="432373" y="203414"/>
                </a:lnTo>
                <a:cubicBezTo>
                  <a:pt x="427205" y="117796"/>
                  <a:pt x="372009" y="43290"/>
                  <a:pt x="291610" y="13404"/>
                </a:cubicBezTo>
                <a:close/>
                <a:moveTo>
                  <a:pt x="0" y="229007"/>
                </a:moveTo>
                <a:cubicBezTo>
                  <a:pt x="5175" y="314624"/>
                  <a:pt x="60375" y="389126"/>
                  <a:pt x="140775" y="419005"/>
                </a:cubicBezTo>
                <a:cubicBezTo>
                  <a:pt x="133350" y="409432"/>
                  <a:pt x="126592" y="398577"/>
                  <a:pt x="120575" y="386746"/>
                </a:cubicBezTo>
                <a:cubicBezTo>
                  <a:pt x="99472" y="345255"/>
                  <a:pt x="86353" y="290404"/>
                  <a:pt x="84649" y="229697"/>
                </a:cubicBezTo>
                <a:close/>
                <a:moveTo>
                  <a:pt x="111754" y="229935"/>
                </a:moveTo>
                <a:cubicBezTo>
                  <a:pt x="113515" y="286784"/>
                  <a:pt x="125899" y="337886"/>
                  <a:pt x="144549" y="374556"/>
                </a:cubicBezTo>
                <a:cubicBezTo>
                  <a:pt x="160143" y="405216"/>
                  <a:pt x="179225" y="424683"/>
                  <a:pt x="198878" y="431968"/>
                </a:cubicBezTo>
                <a:cubicBezTo>
                  <a:pt x="199200" y="431981"/>
                  <a:pt x="199521" y="431994"/>
                  <a:pt x="199843" y="432006"/>
                </a:cubicBezTo>
                <a:lnTo>
                  <a:pt x="201509" y="230664"/>
                </a:lnTo>
                <a:close/>
                <a:moveTo>
                  <a:pt x="230638" y="230911"/>
                </a:moveTo>
                <a:lnTo>
                  <a:pt x="228960" y="432385"/>
                </a:lnTo>
                <a:cubicBezTo>
                  <a:pt x="230401" y="432304"/>
                  <a:pt x="231841" y="432208"/>
                  <a:pt x="233281" y="432097"/>
                </a:cubicBezTo>
                <a:cubicBezTo>
                  <a:pt x="253002" y="424873"/>
                  <a:pt x="272156" y="405327"/>
                  <a:pt x="287801" y="374565"/>
                </a:cubicBezTo>
                <a:cubicBezTo>
                  <a:pt x="306264" y="338263"/>
                  <a:pt x="318644" y="287821"/>
                  <a:pt x="320608" y="231659"/>
                </a:cubicBezTo>
                <a:close/>
                <a:moveTo>
                  <a:pt x="347630" y="231865"/>
                </a:moveTo>
                <a:cubicBezTo>
                  <a:pt x="345682" y="291706"/>
                  <a:pt x="332684" y="345752"/>
                  <a:pt x="311835" y="386747"/>
                </a:cubicBezTo>
                <a:cubicBezTo>
                  <a:pt x="305775" y="398660"/>
                  <a:pt x="298947" y="409564"/>
                  <a:pt x="291455" y="419185"/>
                </a:cubicBezTo>
                <a:cubicBezTo>
                  <a:pt x="370706" y="389734"/>
                  <a:pt x="425584" y="316869"/>
                  <a:pt x="432004" y="232567"/>
                </a:cubicBezTo>
                <a:close/>
              </a:path>
            </a:pathLst>
          </a:custGeom>
          <a:solidFill>
            <a:srgbClr val="1727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9"/>
          <p:cNvSpPr/>
          <p:nvPr/>
        </p:nvSpPr>
        <p:spPr>
          <a:xfrm>
            <a:off x="8610982" y="5227104"/>
            <a:ext cx="396493" cy="381986"/>
          </a:xfrm>
          <a:custGeom>
            <a:avLst/>
            <a:gdLst/>
            <a:ahLst/>
            <a:cxnLst/>
            <a:rect l="l" t="t" r="r" b="b"/>
            <a:pathLst>
              <a:path w="396493" h="381986" extrusionOk="0">
                <a:moveTo>
                  <a:pt x="82891" y="0"/>
                </a:moveTo>
                <a:cubicBezTo>
                  <a:pt x="-54740" y="50084"/>
                  <a:pt x="-4577" y="183908"/>
                  <a:pt x="113905" y="285192"/>
                </a:cubicBezTo>
                <a:cubicBezTo>
                  <a:pt x="232387" y="386470"/>
                  <a:pt x="271027" y="390016"/>
                  <a:pt x="326783" y="376047"/>
                </a:cubicBezTo>
                <a:cubicBezTo>
                  <a:pt x="382539" y="362077"/>
                  <a:pt x="396493" y="288714"/>
                  <a:pt x="396493" y="288714"/>
                </a:cubicBezTo>
                <a:lnTo>
                  <a:pt x="289632" y="241010"/>
                </a:lnTo>
                <a:cubicBezTo>
                  <a:pt x="289632" y="241010"/>
                  <a:pt x="273380" y="278240"/>
                  <a:pt x="251311" y="282892"/>
                </a:cubicBezTo>
                <a:cubicBezTo>
                  <a:pt x="229240" y="287553"/>
                  <a:pt x="114418" y="189769"/>
                  <a:pt x="102802" y="165321"/>
                </a:cubicBezTo>
                <a:cubicBezTo>
                  <a:pt x="91186" y="140872"/>
                  <a:pt x="129318" y="109447"/>
                  <a:pt x="129318" y="109447"/>
                </a:cubicBezTo>
                <a:close/>
              </a:path>
            </a:pathLst>
          </a:custGeom>
          <a:solidFill>
            <a:srgbClr val="1727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2" name="Google Shape;322;p9"/>
          <p:cNvGrpSpPr/>
          <p:nvPr/>
        </p:nvGrpSpPr>
        <p:grpSpPr>
          <a:xfrm>
            <a:off x="5615272" y="4407198"/>
            <a:ext cx="543277" cy="88902"/>
            <a:chOff x="5749925" y="4781548"/>
            <a:chExt cx="523875" cy="85727"/>
          </a:xfrm>
        </p:grpSpPr>
        <p:sp>
          <p:nvSpPr>
            <p:cNvPr id="323" name="Google Shape;323;p9"/>
            <p:cNvSpPr/>
            <p:nvPr/>
          </p:nvSpPr>
          <p:spPr>
            <a:xfrm>
              <a:off x="5749925" y="4781550"/>
              <a:ext cx="85725" cy="857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5969000" y="4781549"/>
              <a:ext cx="85725" cy="857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6188075" y="4781548"/>
              <a:ext cx="85725" cy="857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6" name="Google Shape;326;p9"/>
          <p:cNvPicPr preferRelativeResize="0"/>
          <p:nvPr/>
        </p:nvPicPr>
        <p:blipFill rotWithShape="1">
          <a:blip r:embed="rId4">
            <a:alphaModFix/>
          </a:blip>
          <a:srcRect t="8488" r="25177"/>
          <a:stretch/>
        </p:blipFill>
        <p:spPr>
          <a:xfrm>
            <a:off x="4685642" y="3494529"/>
            <a:ext cx="2644690" cy="6694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38;p10">
            <a:extLst>
              <a:ext uri="{FF2B5EF4-FFF2-40B4-BE49-F238E27FC236}">
                <a16:creationId xmlns:a16="http://schemas.microsoft.com/office/drawing/2014/main" id="{B0486A3F-788D-E86D-E50D-925FBF33A719}"/>
              </a:ext>
            </a:extLst>
          </p:cNvPr>
          <p:cNvSpPr txBox="1"/>
          <p:nvPr/>
        </p:nvSpPr>
        <p:spPr>
          <a:xfrm flipH="1">
            <a:off x="3556709" y="3179701"/>
            <a:ext cx="4647642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>
              <a:lnSpc>
                <a:spcPct val="90000"/>
              </a:lnSpc>
              <a:buClr>
                <a:srgbClr val="F99D07"/>
              </a:buClr>
              <a:buSzPts val="3600"/>
            </a:pPr>
            <a:r>
              <a:rPr lang="en-ID" sz="3600" b="1">
                <a:solidFill>
                  <a:srgbClr val="F99D0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TERIMA KASIH</a:t>
            </a:r>
            <a:endParaRPr sz="3600" b="1">
              <a:solidFill>
                <a:srgbClr val="F99D0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3"/>
          <p:cNvGrpSpPr/>
          <p:nvPr/>
        </p:nvGrpSpPr>
        <p:grpSpPr>
          <a:xfrm>
            <a:off x="379220" y="430460"/>
            <a:ext cx="4398520" cy="684887"/>
            <a:chOff x="379220" y="430460"/>
            <a:chExt cx="4398520" cy="684887"/>
          </a:xfrm>
        </p:grpSpPr>
        <p:sp>
          <p:nvSpPr>
            <p:cNvPr id="175" name="Google Shape;175;p3"/>
            <p:cNvSpPr/>
            <p:nvPr/>
          </p:nvSpPr>
          <p:spPr>
            <a:xfrm>
              <a:off x="1282641" y="582602"/>
              <a:ext cx="34950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400" i="1">
                  <a:solidFill>
                    <a:srgbClr val="2E3E5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Problem Motivation</a:t>
              </a:r>
              <a:endParaRPr sz="2400" i="1">
                <a:solidFill>
                  <a:srgbClr val="2E3E5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 flipH="1">
              <a:off x="379220" y="430460"/>
              <a:ext cx="684887" cy="684887"/>
            </a:xfrm>
            <a:custGeom>
              <a:avLst/>
              <a:gdLst/>
              <a:ahLst/>
              <a:cxnLst/>
              <a:rect l="l" t="t" r="r" b="b"/>
              <a:pathLst>
                <a:path w="684887" h="684887" extrusionOk="0">
                  <a:moveTo>
                    <a:pt x="518199" y="0"/>
                  </a:moveTo>
                  <a:lnTo>
                    <a:pt x="166688" y="0"/>
                  </a:lnTo>
                  <a:cubicBezTo>
                    <a:pt x="74629" y="0"/>
                    <a:pt x="0" y="74629"/>
                    <a:pt x="0" y="166688"/>
                  </a:cubicBezTo>
                  <a:lnTo>
                    <a:pt x="0" y="518199"/>
                  </a:lnTo>
                  <a:cubicBezTo>
                    <a:pt x="0" y="610258"/>
                    <a:pt x="74629" y="684887"/>
                    <a:pt x="166688" y="684887"/>
                  </a:cubicBezTo>
                  <a:lnTo>
                    <a:pt x="423978" y="684887"/>
                  </a:lnTo>
                  <a:lnTo>
                    <a:pt x="518199" y="684887"/>
                  </a:lnTo>
                  <a:lnTo>
                    <a:pt x="684887" y="684887"/>
                  </a:lnTo>
                  <a:lnTo>
                    <a:pt x="684887" y="518199"/>
                  </a:lnTo>
                  <a:lnTo>
                    <a:pt x="684887" y="423978"/>
                  </a:lnTo>
                  <a:lnTo>
                    <a:pt x="684887" y="166688"/>
                  </a:lnTo>
                  <a:cubicBezTo>
                    <a:pt x="684887" y="74629"/>
                    <a:pt x="610258" y="0"/>
                    <a:pt x="518199" y="0"/>
                  </a:cubicBezTo>
                  <a:close/>
                </a:path>
              </a:pathLst>
            </a:custGeom>
            <a:solidFill>
              <a:srgbClr val="172741"/>
            </a:solidFill>
            <a:ln>
              <a:noFill/>
            </a:ln>
            <a:effectLst>
              <a:outerShdw blurRad="635000" dist="38100" dir="270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 rot="-5400000">
              <a:off x="583365" y="628361"/>
              <a:ext cx="276596" cy="277814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6" y="52"/>
                  </a:moveTo>
                  <a:cubicBezTo>
                    <a:pt x="52" y="75"/>
                    <a:pt x="52" y="75"/>
                    <a:pt x="52" y="75"/>
                  </a:cubicBezTo>
                  <a:cubicBezTo>
                    <a:pt x="51" y="76"/>
                    <a:pt x="50" y="76"/>
                    <a:pt x="48" y="76"/>
                  </a:cubicBezTo>
                  <a:cubicBezTo>
                    <a:pt x="46" y="76"/>
                    <a:pt x="45" y="76"/>
                    <a:pt x="44" y="75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2"/>
                    <a:pt x="19" y="50"/>
                    <a:pt x="19" y="49"/>
                  </a:cubicBezTo>
                  <a:cubicBezTo>
                    <a:pt x="19" y="47"/>
                    <a:pt x="19" y="45"/>
                    <a:pt x="20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1"/>
                    <a:pt x="28" y="41"/>
                    <a:pt x="30" y="43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19"/>
                    <a:pt x="43" y="16"/>
                    <a:pt x="46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3" y="16"/>
                    <a:pt x="56" y="19"/>
                    <a:pt x="56" y="2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8" y="40"/>
                    <a:pt x="72" y="40"/>
                    <a:pt x="75" y="43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7" y="45"/>
                    <a:pt x="77" y="46"/>
                    <a:pt x="77" y="48"/>
                  </a:cubicBezTo>
                  <a:cubicBezTo>
                    <a:pt x="77" y="50"/>
                    <a:pt x="77" y="51"/>
                    <a:pt x="76" y="52"/>
                  </a:cubicBezTo>
                  <a:close/>
                </a:path>
              </a:pathLst>
            </a:custGeom>
            <a:solidFill>
              <a:srgbClr val="F99D0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8" name="Google Shape;178;p3"/>
          <p:cNvPicPr preferRelativeResize="0"/>
          <p:nvPr/>
        </p:nvPicPr>
        <p:blipFill rotWithShape="1">
          <a:blip r:embed="rId3">
            <a:alphaModFix/>
          </a:blip>
          <a:srcRect r="24452"/>
          <a:stretch/>
        </p:blipFill>
        <p:spPr>
          <a:xfrm>
            <a:off x="9122284" y="216842"/>
            <a:ext cx="2670309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2E121FF5-FBC7-BEFD-54CF-3C6114E6E7BE}"/>
              </a:ext>
            </a:extLst>
          </p:cNvPr>
          <p:cNvSpPr txBox="1"/>
          <p:nvPr/>
        </p:nvSpPr>
        <p:spPr>
          <a:xfrm>
            <a:off x="375988" y="1224633"/>
            <a:ext cx="11218969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id-ID" sz="2000" b="1"/>
              <a:t>Esensialnya Industri Hotel</a:t>
            </a:r>
            <a:r>
              <a:rPr lang="id-ID" sz="2000"/>
              <a:t>: Vital bagi wisatawan (</a:t>
            </a:r>
            <a:r>
              <a:rPr lang="id-ID" sz="2000" err="1"/>
              <a:t>Cheng</a:t>
            </a:r>
            <a:r>
              <a:rPr lang="id-ID" sz="2000"/>
              <a:t> </a:t>
            </a:r>
            <a:r>
              <a:rPr lang="id-ID" sz="2000" err="1"/>
              <a:t>et</a:t>
            </a:r>
            <a:r>
              <a:rPr lang="id-ID" sz="2000"/>
              <a:t> </a:t>
            </a:r>
            <a:r>
              <a:rPr lang="id-ID" sz="2000" err="1"/>
              <a:t>al.</a:t>
            </a:r>
            <a:r>
              <a:rPr lang="id-ID" sz="2000"/>
              <a:t>, 2023), pariwisata Thailand kontribusi signifikan bagi ekonomi (</a:t>
            </a:r>
            <a:r>
              <a:rPr lang="id-ID" sz="2000" err="1"/>
              <a:t>Narangajavana</a:t>
            </a:r>
            <a:r>
              <a:rPr lang="id-ID" sz="2000"/>
              <a:t> &amp; Hu, 2008).</a:t>
            </a:r>
          </a:p>
          <a:p>
            <a:pPr marL="285750" indent="-285750">
              <a:buChar char="•"/>
            </a:pPr>
            <a:endParaRPr lang="id-ID" sz="2000"/>
          </a:p>
          <a:p>
            <a:pPr marL="285750" indent="-285750">
              <a:buChar char="•"/>
            </a:pPr>
            <a:r>
              <a:rPr lang="id-ID" sz="2000" b="1"/>
              <a:t>Faktor Pilihan Wisatawan</a:t>
            </a:r>
            <a:r>
              <a:rPr lang="id-ID" sz="2000"/>
              <a:t>: Lokasi, desain, fasilitas, pelayanan, harga </a:t>
            </a:r>
            <a:r>
              <a:rPr lang="id-ID" sz="2000" err="1"/>
              <a:t>mem</a:t>
            </a:r>
            <a:r>
              <a:rPr lang="en-US" sz="2000"/>
              <a:t>pe</a:t>
            </a:r>
            <a:r>
              <a:rPr lang="id-ID" sz="2000" err="1"/>
              <a:t>ngaruhi</a:t>
            </a:r>
            <a:r>
              <a:rPr lang="id-ID" sz="2000"/>
              <a:t> ekspektasi kualitas (Dewiyanti &amp; </a:t>
            </a:r>
            <a:r>
              <a:rPr lang="id-ID" sz="2000" err="1"/>
              <a:t>Tantarto</a:t>
            </a:r>
            <a:r>
              <a:rPr lang="id-ID" sz="2000"/>
              <a:t>, 2021; Christanto &amp; </a:t>
            </a:r>
            <a:r>
              <a:rPr lang="id-ID" sz="2000" err="1"/>
              <a:t>Singgalen</a:t>
            </a:r>
            <a:r>
              <a:rPr lang="id-ID" sz="2000"/>
              <a:t>, 2022).</a:t>
            </a:r>
          </a:p>
          <a:p>
            <a:pPr marL="285750" indent="-285750">
              <a:buChar char="•"/>
            </a:pPr>
            <a:endParaRPr lang="id-ID" sz="2000"/>
          </a:p>
          <a:p>
            <a:pPr marL="285750" indent="-285750">
              <a:buChar char="•"/>
            </a:pPr>
            <a:r>
              <a:rPr lang="id-ID" sz="2000" b="1"/>
              <a:t>Pengaruh Digital</a:t>
            </a:r>
            <a:r>
              <a:rPr lang="id-ID" sz="2000"/>
              <a:t>: Internet mendorong peran media komunikasi digital dalam preferensi hotel (Marie &amp; Widodo, 2019).</a:t>
            </a:r>
          </a:p>
          <a:p>
            <a:pPr marL="285750" indent="-285750">
              <a:buChar char="•"/>
            </a:pPr>
            <a:endParaRPr lang="id-ID" sz="2000"/>
          </a:p>
          <a:p>
            <a:pPr marL="285750" indent="-285750">
              <a:buChar char="•"/>
            </a:pPr>
            <a:r>
              <a:rPr lang="id-ID" sz="2000" b="1" i="1" err="1"/>
              <a:t>Rating</a:t>
            </a:r>
            <a:r>
              <a:rPr lang="id-ID" sz="2000" b="1" i="1"/>
              <a:t> </a:t>
            </a:r>
            <a:r>
              <a:rPr lang="id-ID" sz="2000" b="1"/>
              <a:t>dan </a:t>
            </a:r>
            <a:r>
              <a:rPr lang="id-ID" sz="2000" b="1" i="1" err="1"/>
              <a:t>Review</a:t>
            </a:r>
            <a:r>
              <a:rPr lang="id-ID" sz="2000" b="1" i="1"/>
              <a:t> Online</a:t>
            </a:r>
            <a:r>
              <a:rPr lang="id-ID" sz="2000"/>
              <a:t>: Indikator kepuasan, mempengaruhi okupansi (</a:t>
            </a:r>
            <a:r>
              <a:rPr lang="id-ID" sz="2000" err="1"/>
              <a:t>Jenq</a:t>
            </a:r>
            <a:r>
              <a:rPr lang="id-ID" sz="2000"/>
              <a:t>, 2019; </a:t>
            </a:r>
            <a:r>
              <a:rPr lang="id-ID" sz="2000" err="1"/>
              <a:t>Hensens</a:t>
            </a:r>
            <a:r>
              <a:rPr lang="id-ID" sz="2000"/>
              <a:t>, 2015; </a:t>
            </a:r>
            <a:r>
              <a:rPr lang="id-ID" sz="2000" err="1"/>
              <a:t>Casaló</a:t>
            </a:r>
            <a:r>
              <a:rPr lang="id-ID" sz="2000"/>
              <a:t> </a:t>
            </a:r>
            <a:r>
              <a:rPr lang="id-ID" sz="2000" err="1"/>
              <a:t>et</a:t>
            </a:r>
            <a:r>
              <a:rPr lang="id-ID" sz="2000"/>
              <a:t> </a:t>
            </a:r>
            <a:r>
              <a:rPr lang="id-ID" sz="2000" err="1"/>
              <a:t>al.</a:t>
            </a:r>
            <a:r>
              <a:rPr lang="id-ID" sz="2000"/>
              <a:t>, 2015).</a:t>
            </a:r>
          </a:p>
          <a:p>
            <a:pPr marL="285750" indent="-285750">
              <a:buChar char="•"/>
            </a:pPr>
            <a:endParaRPr lang="id-ID" sz="2000"/>
          </a:p>
          <a:p>
            <a:pPr marL="285750" indent="-285750">
              <a:buChar char="•"/>
            </a:pPr>
            <a:r>
              <a:rPr lang="id-ID" sz="2000" b="1"/>
              <a:t>Studi Kasus</a:t>
            </a:r>
            <a:r>
              <a:rPr lang="id-ID" sz="2000"/>
              <a:t>: Labuan Bajo – kebersihan, </a:t>
            </a:r>
            <a:r>
              <a:rPr lang="id-ID" sz="2000" i="1" err="1"/>
              <a:t>service</a:t>
            </a:r>
            <a:r>
              <a:rPr lang="id-ID" sz="2000"/>
              <a:t>, </a:t>
            </a:r>
            <a:r>
              <a:rPr lang="id-ID" sz="2000" i="1" err="1"/>
              <a:t>value</a:t>
            </a:r>
            <a:r>
              <a:rPr lang="id-ID" sz="2000" i="1"/>
              <a:t> </a:t>
            </a:r>
            <a:r>
              <a:rPr lang="id-ID" sz="2000" i="1" err="1"/>
              <a:t>for</a:t>
            </a:r>
            <a:r>
              <a:rPr lang="id-ID" sz="2000" i="1"/>
              <a:t> </a:t>
            </a:r>
            <a:r>
              <a:rPr lang="id-ID" sz="2000" i="1" err="1"/>
              <a:t>money</a:t>
            </a:r>
            <a:r>
              <a:rPr lang="id-ID" sz="2000"/>
              <a:t>, fasilitas mempengaruhi kepuasan (Pratama &amp; Asroni, 2023).</a:t>
            </a:r>
          </a:p>
          <a:p>
            <a:pPr marL="285750" indent="-285750">
              <a:buChar char="•"/>
            </a:pPr>
            <a:endParaRPr lang="id-ID" sz="2000"/>
          </a:p>
          <a:p>
            <a:pPr marL="285750" indent="-285750">
              <a:buChar char="•"/>
            </a:pPr>
            <a:r>
              <a:rPr lang="id-ID" sz="2000" b="1"/>
              <a:t>Hubungan </a:t>
            </a:r>
            <a:r>
              <a:rPr lang="id-ID" sz="2000" b="1" i="1" err="1"/>
              <a:t>Rating</a:t>
            </a:r>
            <a:r>
              <a:rPr lang="id-ID" sz="2000" b="1"/>
              <a:t> dan Okupansi</a:t>
            </a:r>
            <a:r>
              <a:rPr lang="id-ID" sz="2000"/>
              <a:t>: Diperlukan perhatian pada umpan balik pelanggan untuk meningkatkan </a:t>
            </a:r>
            <a:r>
              <a:rPr lang="id-ID" sz="2000" i="1"/>
              <a:t>reservasi</a:t>
            </a:r>
            <a:r>
              <a:rPr lang="id-ID" sz="2000"/>
              <a:t> (Yustiani </a:t>
            </a:r>
            <a:r>
              <a:rPr lang="id-ID" sz="2000" err="1"/>
              <a:t>et</a:t>
            </a:r>
            <a:r>
              <a:rPr lang="id-ID" sz="2000"/>
              <a:t> </a:t>
            </a:r>
            <a:r>
              <a:rPr lang="id-ID" sz="2000" err="1"/>
              <a:t>al.</a:t>
            </a:r>
            <a:r>
              <a:rPr lang="id-ID" sz="2000"/>
              <a:t>, 2023; Fachrudin </a:t>
            </a:r>
            <a:r>
              <a:rPr lang="id-ID" sz="2000" err="1"/>
              <a:t>et</a:t>
            </a:r>
            <a:r>
              <a:rPr lang="id-ID" sz="2000"/>
              <a:t> </a:t>
            </a:r>
            <a:r>
              <a:rPr lang="id-ID" sz="2000" err="1"/>
              <a:t>al.</a:t>
            </a:r>
            <a:r>
              <a:rPr lang="id-ID" sz="2000"/>
              <a:t>, 2022).</a:t>
            </a:r>
          </a:p>
          <a:p>
            <a:pPr algn="l"/>
            <a:endParaRPr lang="id-ID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3"/>
          <p:cNvGrpSpPr/>
          <p:nvPr/>
        </p:nvGrpSpPr>
        <p:grpSpPr>
          <a:xfrm>
            <a:off x="379220" y="213270"/>
            <a:ext cx="4398520" cy="1107996"/>
            <a:chOff x="379220" y="213270"/>
            <a:chExt cx="4398520" cy="1107996"/>
          </a:xfrm>
        </p:grpSpPr>
        <p:sp>
          <p:nvSpPr>
            <p:cNvPr id="175" name="Google Shape;175;p3"/>
            <p:cNvSpPr/>
            <p:nvPr/>
          </p:nvSpPr>
          <p:spPr>
            <a:xfrm>
              <a:off x="1282641" y="213270"/>
              <a:ext cx="3495099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r>
                <a:rPr lang="en-ID" sz="24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Justification For Analytics</a:t>
              </a:r>
              <a:endParaRPr lang="en-ID" sz="2400"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lang="en-ID" sz="2400">
                <a:solidFill>
                  <a:srgbClr val="2E3E56"/>
                </a:solidFill>
                <a:latin typeface="Montserrat ExtraBold"/>
                <a:ea typeface="Montserrat ExtraBold"/>
                <a:cs typeface="Montserrat ExtraBold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 flipH="1">
              <a:off x="379220" y="430460"/>
              <a:ext cx="684887" cy="684887"/>
            </a:xfrm>
            <a:custGeom>
              <a:avLst/>
              <a:gdLst/>
              <a:ahLst/>
              <a:cxnLst/>
              <a:rect l="l" t="t" r="r" b="b"/>
              <a:pathLst>
                <a:path w="684887" h="684887" extrusionOk="0">
                  <a:moveTo>
                    <a:pt x="518199" y="0"/>
                  </a:moveTo>
                  <a:lnTo>
                    <a:pt x="166688" y="0"/>
                  </a:lnTo>
                  <a:cubicBezTo>
                    <a:pt x="74629" y="0"/>
                    <a:pt x="0" y="74629"/>
                    <a:pt x="0" y="166688"/>
                  </a:cubicBezTo>
                  <a:lnTo>
                    <a:pt x="0" y="518199"/>
                  </a:lnTo>
                  <a:cubicBezTo>
                    <a:pt x="0" y="610258"/>
                    <a:pt x="74629" y="684887"/>
                    <a:pt x="166688" y="684887"/>
                  </a:cubicBezTo>
                  <a:lnTo>
                    <a:pt x="423978" y="684887"/>
                  </a:lnTo>
                  <a:lnTo>
                    <a:pt x="518199" y="684887"/>
                  </a:lnTo>
                  <a:lnTo>
                    <a:pt x="684887" y="684887"/>
                  </a:lnTo>
                  <a:lnTo>
                    <a:pt x="684887" y="518199"/>
                  </a:lnTo>
                  <a:lnTo>
                    <a:pt x="684887" y="423978"/>
                  </a:lnTo>
                  <a:lnTo>
                    <a:pt x="684887" y="166688"/>
                  </a:lnTo>
                  <a:cubicBezTo>
                    <a:pt x="684887" y="74629"/>
                    <a:pt x="610258" y="0"/>
                    <a:pt x="518199" y="0"/>
                  </a:cubicBezTo>
                  <a:close/>
                </a:path>
              </a:pathLst>
            </a:custGeom>
            <a:solidFill>
              <a:srgbClr val="172741"/>
            </a:solidFill>
            <a:ln>
              <a:noFill/>
            </a:ln>
            <a:effectLst>
              <a:outerShdw blurRad="635000" dist="38100" dir="270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 rot="-5400000">
              <a:off x="583365" y="628361"/>
              <a:ext cx="276596" cy="277814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6" y="52"/>
                  </a:moveTo>
                  <a:cubicBezTo>
                    <a:pt x="52" y="75"/>
                    <a:pt x="52" y="75"/>
                    <a:pt x="52" y="75"/>
                  </a:cubicBezTo>
                  <a:cubicBezTo>
                    <a:pt x="51" y="76"/>
                    <a:pt x="50" y="76"/>
                    <a:pt x="48" y="76"/>
                  </a:cubicBezTo>
                  <a:cubicBezTo>
                    <a:pt x="46" y="76"/>
                    <a:pt x="45" y="76"/>
                    <a:pt x="44" y="75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2"/>
                    <a:pt x="19" y="50"/>
                    <a:pt x="19" y="49"/>
                  </a:cubicBezTo>
                  <a:cubicBezTo>
                    <a:pt x="19" y="47"/>
                    <a:pt x="19" y="45"/>
                    <a:pt x="20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1"/>
                    <a:pt x="28" y="41"/>
                    <a:pt x="30" y="43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19"/>
                    <a:pt x="43" y="16"/>
                    <a:pt x="46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3" y="16"/>
                    <a:pt x="56" y="19"/>
                    <a:pt x="56" y="2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8" y="40"/>
                    <a:pt x="72" y="40"/>
                    <a:pt x="75" y="43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7" y="45"/>
                    <a:pt x="77" y="46"/>
                    <a:pt x="77" y="48"/>
                  </a:cubicBezTo>
                  <a:cubicBezTo>
                    <a:pt x="77" y="50"/>
                    <a:pt x="77" y="51"/>
                    <a:pt x="76" y="52"/>
                  </a:cubicBezTo>
                  <a:close/>
                </a:path>
              </a:pathLst>
            </a:custGeom>
            <a:solidFill>
              <a:srgbClr val="F99D0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8" name="Google Shape;178;p3"/>
          <p:cNvPicPr preferRelativeResize="0"/>
          <p:nvPr/>
        </p:nvPicPr>
        <p:blipFill rotWithShape="1">
          <a:blip r:embed="rId3">
            <a:alphaModFix/>
          </a:blip>
          <a:srcRect r="24452"/>
          <a:stretch/>
        </p:blipFill>
        <p:spPr>
          <a:xfrm>
            <a:off x="9122284" y="216842"/>
            <a:ext cx="2670309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2E121FF5-FBC7-BEFD-54CF-3C6114E6E7BE}"/>
              </a:ext>
            </a:extLst>
          </p:cNvPr>
          <p:cNvSpPr txBox="1"/>
          <p:nvPr/>
        </p:nvSpPr>
        <p:spPr>
          <a:xfrm>
            <a:off x="375988" y="1224633"/>
            <a:ext cx="11218969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id-ID" sz="2000" b="1"/>
              <a:t>Definisi dan Pentingnya Analisis</a:t>
            </a:r>
            <a:r>
              <a:rPr lang="id-ID" sz="2000"/>
              <a:t>: Analisis preskriptif adalah langkah lanjutan untuk optimalisasi pengambilan keputusan dan peningkatan kinerja bisnis (</a:t>
            </a:r>
            <a:r>
              <a:rPr lang="id-ID" sz="2000" err="1"/>
              <a:t>Lepenioti</a:t>
            </a:r>
            <a:r>
              <a:rPr lang="id-ID" sz="2000"/>
              <a:t> </a:t>
            </a:r>
            <a:r>
              <a:rPr lang="id-ID" sz="2000" err="1"/>
              <a:t>et</a:t>
            </a:r>
            <a:r>
              <a:rPr lang="id-ID" sz="2000"/>
              <a:t> </a:t>
            </a:r>
            <a:r>
              <a:rPr lang="id-ID" sz="2000" err="1"/>
              <a:t>al.</a:t>
            </a:r>
            <a:r>
              <a:rPr lang="id-ID" sz="2000"/>
              <a:t>, 2020).</a:t>
            </a:r>
          </a:p>
          <a:p>
            <a:pPr>
              <a:buChar char="•"/>
            </a:pPr>
            <a:endParaRPr lang="id-ID" sz="2000"/>
          </a:p>
          <a:p>
            <a:pPr>
              <a:buChar char="•"/>
            </a:pPr>
            <a:r>
              <a:rPr lang="id-ID" sz="2000" b="1"/>
              <a:t>Teknik Analisis</a:t>
            </a:r>
            <a:r>
              <a:rPr lang="id-ID" sz="2000"/>
              <a:t>: Melibatkan pemodelan analitis prediktif, </a:t>
            </a:r>
            <a:r>
              <a:rPr lang="id-ID" sz="2000" i="1" err="1"/>
              <a:t>machine</a:t>
            </a:r>
            <a:r>
              <a:rPr lang="id-ID" sz="2000" i="1"/>
              <a:t> </a:t>
            </a:r>
            <a:r>
              <a:rPr lang="id-ID" sz="2000" i="1" err="1"/>
              <a:t>learning</a:t>
            </a:r>
            <a:r>
              <a:rPr lang="id-ID" sz="2000"/>
              <a:t>, </a:t>
            </a:r>
            <a:r>
              <a:rPr lang="id-ID" sz="2000" i="1"/>
              <a:t>data </a:t>
            </a:r>
            <a:r>
              <a:rPr lang="id-ID" sz="2000" i="1" err="1"/>
              <a:t>mining</a:t>
            </a:r>
            <a:r>
              <a:rPr lang="id-ID" sz="2000" i="1"/>
              <a:t> </a:t>
            </a:r>
            <a:r>
              <a:rPr lang="id-ID" sz="2000"/>
              <a:t>untuk prediksi tren dan minat konsumen (Depari </a:t>
            </a:r>
            <a:r>
              <a:rPr lang="id-ID" sz="2000" err="1"/>
              <a:t>et</a:t>
            </a:r>
            <a:r>
              <a:rPr lang="id-ID" sz="2000"/>
              <a:t> </a:t>
            </a:r>
            <a:r>
              <a:rPr lang="id-ID" sz="2000" err="1"/>
              <a:t>al.</a:t>
            </a:r>
            <a:r>
              <a:rPr lang="id-ID" sz="2000"/>
              <a:t>, 2023).</a:t>
            </a:r>
          </a:p>
          <a:p>
            <a:pPr>
              <a:buChar char="•"/>
            </a:pPr>
            <a:endParaRPr lang="id-ID" sz="2000"/>
          </a:p>
          <a:p>
            <a:pPr>
              <a:buChar char="•"/>
            </a:pPr>
            <a:r>
              <a:rPr lang="id-ID" sz="2000" b="1"/>
              <a:t>Manfaat Analisis</a:t>
            </a:r>
            <a:r>
              <a:rPr lang="id-ID" sz="2000"/>
              <a:t>: Membantu memahami risiko dan ketidakpastian, merencanakan strategi yang tepat (</a:t>
            </a:r>
            <a:r>
              <a:rPr lang="id-ID" sz="2000" err="1"/>
              <a:t>Irsyalina</a:t>
            </a:r>
            <a:r>
              <a:rPr lang="id-ID" sz="2000"/>
              <a:t> &amp; Santi, 2024).</a:t>
            </a:r>
          </a:p>
          <a:p>
            <a:pPr>
              <a:buChar char="•"/>
            </a:pPr>
            <a:endParaRPr lang="id-ID" sz="2000"/>
          </a:p>
          <a:p>
            <a:pPr>
              <a:buChar char="•"/>
            </a:pPr>
            <a:r>
              <a:rPr lang="id-ID" sz="2000" b="1"/>
              <a:t>Studi Kasus Hotel</a:t>
            </a:r>
            <a:r>
              <a:rPr lang="id-ID" sz="2000"/>
              <a:t>: Analisis preskriptif digunakan untuk meningkatkan </a:t>
            </a:r>
            <a:r>
              <a:rPr lang="id-ID" sz="2000" i="1" err="1"/>
              <a:t>traveler</a:t>
            </a:r>
            <a:r>
              <a:rPr lang="id-ID" sz="2000" i="1"/>
              <a:t> </a:t>
            </a:r>
            <a:r>
              <a:rPr lang="id-ID" sz="2000" i="1" err="1"/>
              <a:t>rating</a:t>
            </a:r>
            <a:r>
              <a:rPr lang="id-ID" sz="2000" i="1"/>
              <a:t> </a:t>
            </a:r>
            <a:r>
              <a:rPr lang="id-ID" sz="2000"/>
              <a:t>di Trip </a:t>
            </a:r>
            <a:r>
              <a:rPr lang="id-ID" sz="2000" err="1"/>
              <a:t>Advisor</a:t>
            </a:r>
            <a:r>
              <a:rPr lang="id-ID" sz="2000"/>
              <a:t> berdasarkan 20 variabel independen.</a:t>
            </a:r>
          </a:p>
          <a:p>
            <a:pPr>
              <a:buChar char="•"/>
            </a:pPr>
            <a:endParaRPr lang="id-ID" sz="2000"/>
          </a:p>
          <a:p>
            <a:pPr>
              <a:buChar char="•"/>
            </a:pPr>
            <a:r>
              <a:rPr lang="id-ID" sz="2000" b="1"/>
              <a:t>Pemetaan Variabel</a:t>
            </a:r>
            <a:r>
              <a:rPr lang="id-ID" sz="2000"/>
              <a:t>: Identifikasi variabel penting (Jenis </a:t>
            </a:r>
            <a:r>
              <a:rPr lang="id-ID" sz="2000" err="1"/>
              <a:t>traveler</a:t>
            </a:r>
            <a:r>
              <a:rPr lang="id-ID" sz="2000"/>
              <a:t>: </a:t>
            </a:r>
            <a:r>
              <a:rPr lang="id-ID" sz="2000" i="1" err="1"/>
              <a:t>Couples</a:t>
            </a:r>
            <a:r>
              <a:rPr lang="id-ID" sz="2000"/>
              <a:t>, </a:t>
            </a:r>
            <a:r>
              <a:rPr lang="id-ID" sz="2000" i="1" err="1"/>
              <a:t>Families</a:t>
            </a:r>
            <a:r>
              <a:rPr lang="id-ID" sz="2000"/>
              <a:t>, </a:t>
            </a:r>
            <a:r>
              <a:rPr lang="id-ID" sz="2000" i="1" err="1"/>
              <a:t>Friends</a:t>
            </a:r>
            <a:r>
              <a:rPr lang="id-ID" sz="2000"/>
              <a:t>, </a:t>
            </a:r>
            <a:r>
              <a:rPr lang="id-ID" sz="2000" i="1"/>
              <a:t>Business</a:t>
            </a:r>
            <a:r>
              <a:rPr lang="id-ID" sz="2000"/>
              <a:t>, </a:t>
            </a:r>
            <a:r>
              <a:rPr lang="id-ID" sz="2000" i="1"/>
              <a:t>Solo</a:t>
            </a:r>
            <a:r>
              <a:rPr lang="id-ID" sz="2000"/>
              <a:t>; serta fasilitas hotel).</a:t>
            </a:r>
          </a:p>
          <a:p>
            <a:pPr>
              <a:buChar char="•"/>
            </a:pPr>
            <a:endParaRPr lang="id-ID" sz="2000"/>
          </a:p>
          <a:p>
            <a:pPr>
              <a:buChar char="•"/>
            </a:pPr>
            <a:r>
              <a:rPr lang="id-ID" sz="2000" b="1"/>
              <a:t>Rekomendasi dan Keunggulan Kompetitif</a:t>
            </a:r>
            <a:r>
              <a:rPr lang="id-ID" sz="2000"/>
              <a:t>: Memberikan langkah konkret untuk mempertahankan dan meningkatkan posisi di pasar (Raju, 2023).</a:t>
            </a:r>
          </a:p>
          <a:p>
            <a:pPr marL="285750" indent="-285750">
              <a:buChar char="•"/>
            </a:pPr>
            <a:endParaRPr lang="id-ID" sz="2000"/>
          </a:p>
        </p:txBody>
      </p:sp>
      <p:sp>
        <p:nvSpPr>
          <p:cNvPr id="3" name="Google Shape;175;p3">
            <a:extLst>
              <a:ext uri="{FF2B5EF4-FFF2-40B4-BE49-F238E27FC236}">
                <a16:creationId xmlns:a16="http://schemas.microsoft.com/office/drawing/2014/main" id="{2E8250A3-20AD-5116-10BC-9A7603593335}"/>
              </a:ext>
            </a:extLst>
          </p:cNvPr>
          <p:cNvSpPr/>
          <p:nvPr/>
        </p:nvSpPr>
        <p:spPr>
          <a:xfrm>
            <a:off x="1282641" y="582602"/>
            <a:ext cx="4036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r>
              <a:rPr lang="en-ID" sz="2400">
                <a:solidFill>
                  <a:srgbClr val="2E3E56"/>
                </a:solidFill>
                <a:latin typeface="Montserrat ExtraBold"/>
                <a:sym typeface="Montserrat ExtraBold"/>
              </a:rPr>
              <a:t>Justification for Analysis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203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>
            <a:spLocks noGrp="1"/>
          </p:cNvSpPr>
          <p:nvPr>
            <p:ph type="pic" idx="2"/>
          </p:nvPr>
        </p:nvSpPr>
        <p:spPr>
          <a:xfrm>
            <a:off x="0" y="1124463"/>
            <a:ext cx="11660038" cy="544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ID" sz="2000" b="1"/>
              <a:t>Objective Function</a:t>
            </a:r>
            <a:endParaRPr lang="en-US" sz="2000" b="1"/>
          </a:p>
          <a:p>
            <a:pPr marL="342900"/>
            <a:r>
              <a:rPr lang="en-ID" sz="2400" b="1" err="1">
                <a:solidFill>
                  <a:srgbClr val="00B050"/>
                </a:solidFill>
              </a:rPr>
              <a:t>Memaksimalkan</a:t>
            </a:r>
            <a:r>
              <a:rPr lang="en-ID" sz="2400" b="1">
                <a:solidFill>
                  <a:srgbClr val="00B050"/>
                </a:solidFill>
              </a:rPr>
              <a:t> </a:t>
            </a:r>
            <a:r>
              <a:rPr lang="en-ID" sz="2400" b="1" err="1">
                <a:solidFill>
                  <a:srgbClr val="00B050"/>
                </a:solidFill>
              </a:rPr>
              <a:t>skor</a:t>
            </a:r>
            <a:r>
              <a:rPr lang="en-ID" sz="2400" b="1">
                <a:solidFill>
                  <a:srgbClr val="00B050"/>
                </a:solidFill>
              </a:rPr>
              <a:t>/rating hotel</a:t>
            </a:r>
          </a:p>
          <a:p>
            <a:pPr marL="342900" algn="l"/>
            <a:endParaRPr lang="en-ID" sz="2000">
              <a:solidFill>
                <a:srgbClr val="000000"/>
              </a:solidFill>
            </a:endParaRPr>
          </a:p>
          <a:p>
            <a:pPr marL="342900" algn="l"/>
            <a:r>
              <a:rPr lang="en-ID" sz="2000">
                <a:solidFill>
                  <a:srgbClr val="000000"/>
                </a:solidFill>
              </a:rPr>
              <a:t>Objectives Function</a:t>
            </a:r>
            <a:endParaRPr lang="en-ID"/>
          </a:p>
          <a:p>
            <a:pPr marL="342900" algn="l"/>
            <a:r>
              <a:rPr lang="en-ID" sz="2000">
                <a:solidFill>
                  <a:srgbClr val="000000"/>
                </a:solidFill>
              </a:rPr>
              <a:t>R total = R1 + R2</a:t>
            </a:r>
            <a:endParaRPr lang="en-ID"/>
          </a:p>
          <a:p>
            <a:pPr marL="342900" algn="l"/>
            <a:r>
              <a:rPr lang="en-ID" sz="2000">
                <a:solidFill>
                  <a:srgbClr val="000000"/>
                </a:solidFill>
              </a:rPr>
              <a:t>R1 = </a:t>
            </a:r>
            <a:r>
              <a:rPr lang="en-ID" sz="2000" err="1">
                <a:solidFill>
                  <a:srgbClr val="000000"/>
                </a:solidFill>
              </a:rPr>
              <a:t>fasilitas</a:t>
            </a:r>
            <a:r>
              <a:rPr lang="en-ID" sz="2000">
                <a:solidFill>
                  <a:srgbClr val="000000"/>
                </a:solidFill>
              </a:rPr>
              <a:t> hotel</a:t>
            </a:r>
          </a:p>
          <a:p>
            <a:pPr marL="342900" algn="l"/>
            <a:r>
              <a:rPr lang="en-ID" sz="2000"/>
              <a:t>R2 = </a:t>
            </a:r>
            <a:r>
              <a:rPr lang="en-ID" sz="2000" err="1"/>
              <a:t>traveler</a:t>
            </a:r>
            <a:r>
              <a:rPr lang="en-ID" sz="2000"/>
              <a:t> type</a:t>
            </a:r>
          </a:p>
          <a:p>
            <a:pPr marL="342900" algn="l"/>
            <a:endParaRPr lang="en-ID" sz="2000"/>
          </a:p>
          <a:p>
            <a:pPr marL="342900" algn="l"/>
            <a:endParaRPr lang="en-ID" sz="2000"/>
          </a:p>
          <a:p>
            <a:pPr marL="342900"/>
            <a:endParaRPr lang="en-ID" sz="2000"/>
          </a:p>
          <a:p>
            <a:pPr marL="342900"/>
            <a:endParaRPr lang="en-ID" sz="2000"/>
          </a:p>
          <a:p>
            <a:pPr marL="285750" algn="l"/>
            <a:endParaRPr lang="en-ID" sz="2000"/>
          </a:p>
          <a:p>
            <a:pPr marL="285750"/>
            <a:endParaRPr lang="en-ID" sz="2000"/>
          </a:p>
        </p:txBody>
      </p:sp>
      <p:grpSp>
        <p:nvGrpSpPr>
          <p:cNvPr id="204" name="Google Shape;204;p5"/>
          <p:cNvGrpSpPr/>
          <p:nvPr/>
        </p:nvGrpSpPr>
        <p:grpSpPr>
          <a:xfrm>
            <a:off x="379220" y="430460"/>
            <a:ext cx="6353049" cy="684887"/>
            <a:chOff x="379220" y="430460"/>
            <a:chExt cx="6353049" cy="684887"/>
          </a:xfrm>
        </p:grpSpPr>
        <p:sp>
          <p:nvSpPr>
            <p:cNvPr id="205" name="Google Shape;205;p5"/>
            <p:cNvSpPr/>
            <p:nvPr/>
          </p:nvSpPr>
          <p:spPr>
            <a:xfrm>
              <a:off x="1282640" y="582602"/>
              <a:ext cx="5449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400">
                  <a:solidFill>
                    <a:srgbClr val="2E3E5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Model Component Identification</a:t>
              </a:r>
              <a:endParaRPr sz="2400">
                <a:solidFill>
                  <a:srgbClr val="2E3E5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 flipH="1">
              <a:off x="379220" y="430460"/>
              <a:ext cx="684887" cy="684887"/>
            </a:xfrm>
            <a:custGeom>
              <a:avLst/>
              <a:gdLst/>
              <a:ahLst/>
              <a:cxnLst/>
              <a:rect l="l" t="t" r="r" b="b"/>
              <a:pathLst>
                <a:path w="684887" h="684887" extrusionOk="0">
                  <a:moveTo>
                    <a:pt x="518199" y="0"/>
                  </a:moveTo>
                  <a:lnTo>
                    <a:pt x="166688" y="0"/>
                  </a:lnTo>
                  <a:cubicBezTo>
                    <a:pt x="74629" y="0"/>
                    <a:pt x="0" y="74629"/>
                    <a:pt x="0" y="166688"/>
                  </a:cubicBezTo>
                  <a:lnTo>
                    <a:pt x="0" y="518199"/>
                  </a:lnTo>
                  <a:cubicBezTo>
                    <a:pt x="0" y="610258"/>
                    <a:pt x="74629" y="684887"/>
                    <a:pt x="166688" y="684887"/>
                  </a:cubicBezTo>
                  <a:lnTo>
                    <a:pt x="423978" y="684887"/>
                  </a:lnTo>
                  <a:lnTo>
                    <a:pt x="518199" y="684887"/>
                  </a:lnTo>
                  <a:lnTo>
                    <a:pt x="684887" y="684887"/>
                  </a:lnTo>
                  <a:lnTo>
                    <a:pt x="684887" y="518199"/>
                  </a:lnTo>
                  <a:lnTo>
                    <a:pt x="684887" y="423978"/>
                  </a:lnTo>
                  <a:lnTo>
                    <a:pt x="684887" y="166688"/>
                  </a:lnTo>
                  <a:cubicBezTo>
                    <a:pt x="684887" y="74629"/>
                    <a:pt x="610258" y="0"/>
                    <a:pt x="518199" y="0"/>
                  </a:cubicBezTo>
                  <a:close/>
                </a:path>
              </a:pathLst>
            </a:custGeom>
            <a:solidFill>
              <a:srgbClr val="172741"/>
            </a:solidFill>
            <a:ln>
              <a:noFill/>
            </a:ln>
            <a:effectLst>
              <a:outerShdw blurRad="635000" dist="38100" dir="270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 rot="-5400000">
              <a:off x="583365" y="628361"/>
              <a:ext cx="276596" cy="277814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6" y="52"/>
                  </a:moveTo>
                  <a:cubicBezTo>
                    <a:pt x="52" y="75"/>
                    <a:pt x="52" y="75"/>
                    <a:pt x="52" y="75"/>
                  </a:cubicBezTo>
                  <a:cubicBezTo>
                    <a:pt x="51" y="76"/>
                    <a:pt x="50" y="76"/>
                    <a:pt x="48" y="76"/>
                  </a:cubicBezTo>
                  <a:cubicBezTo>
                    <a:pt x="46" y="76"/>
                    <a:pt x="45" y="76"/>
                    <a:pt x="44" y="75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2"/>
                    <a:pt x="19" y="50"/>
                    <a:pt x="19" y="49"/>
                  </a:cubicBezTo>
                  <a:cubicBezTo>
                    <a:pt x="19" y="47"/>
                    <a:pt x="19" y="45"/>
                    <a:pt x="20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1"/>
                    <a:pt x="28" y="41"/>
                    <a:pt x="30" y="43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19"/>
                    <a:pt x="43" y="16"/>
                    <a:pt x="46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3" y="16"/>
                    <a:pt x="56" y="19"/>
                    <a:pt x="56" y="2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8" y="40"/>
                    <a:pt x="72" y="40"/>
                    <a:pt x="75" y="43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7" y="45"/>
                    <a:pt x="77" y="46"/>
                    <a:pt x="77" y="48"/>
                  </a:cubicBezTo>
                  <a:cubicBezTo>
                    <a:pt x="77" y="50"/>
                    <a:pt x="77" y="51"/>
                    <a:pt x="76" y="52"/>
                  </a:cubicBezTo>
                  <a:close/>
                </a:path>
              </a:pathLst>
            </a:custGeom>
            <a:solidFill>
              <a:srgbClr val="F99D0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7" name="Google Shape;227;p5"/>
          <p:cNvPicPr preferRelativeResize="0"/>
          <p:nvPr/>
        </p:nvPicPr>
        <p:blipFill rotWithShape="1">
          <a:blip r:embed="rId3">
            <a:alphaModFix/>
          </a:blip>
          <a:srcRect t="8488" r="25177"/>
          <a:stretch/>
        </p:blipFill>
        <p:spPr>
          <a:xfrm>
            <a:off x="9013910" y="432553"/>
            <a:ext cx="2644690" cy="669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6D3D981-8237-DF5D-08DD-E9B1C1087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65" y="3850346"/>
            <a:ext cx="5771970" cy="22915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>
            <a:spLocks noGrp="1"/>
          </p:cNvSpPr>
          <p:nvPr>
            <p:ph type="pic" idx="2"/>
          </p:nvPr>
        </p:nvSpPr>
        <p:spPr>
          <a:xfrm>
            <a:off x="0" y="1124463"/>
            <a:ext cx="11660038" cy="544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ID" sz="2000" b="1">
                <a:solidFill>
                  <a:srgbClr val="000000"/>
                </a:solidFill>
              </a:rPr>
              <a:t>Decision Variable</a:t>
            </a:r>
            <a:endParaRPr lang="en-US" sz="2000"/>
          </a:p>
          <a:p>
            <a:endParaRPr lang="en-ID" sz="2000" b="1"/>
          </a:p>
          <a:p>
            <a:pPr marL="285750"/>
            <a:endParaRPr lang="en-ID" sz="2000"/>
          </a:p>
          <a:p>
            <a:pPr marL="285750" algn="l"/>
            <a:endParaRPr lang="en-ID" sz="2000"/>
          </a:p>
          <a:p>
            <a:pPr marL="285750"/>
            <a:endParaRPr lang="en-ID" sz="2000"/>
          </a:p>
        </p:txBody>
      </p:sp>
      <p:grpSp>
        <p:nvGrpSpPr>
          <p:cNvPr id="204" name="Google Shape;204;p5"/>
          <p:cNvGrpSpPr/>
          <p:nvPr/>
        </p:nvGrpSpPr>
        <p:grpSpPr>
          <a:xfrm>
            <a:off x="379220" y="430460"/>
            <a:ext cx="6353049" cy="684887"/>
            <a:chOff x="379220" y="430460"/>
            <a:chExt cx="6353049" cy="684887"/>
          </a:xfrm>
        </p:grpSpPr>
        <p:sp>
          <p:nvSpPr>
            <p:cNvPr id="205" name="Google Shape;205;p5"/>
            <p:cNvSpPr/>
            <p:nvPr/>
          </p:nvSpPr>
          <p:spPr>
            <a:xfrm>
              <a:off x="1282640" y="582602"/>
              <a:ext cx="5449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400">
                  <a:solidFill>
                    <a:srgbClr val="2E3E5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Model Component Identification</a:t>
              </a:r>
              <a:endParaRPr sz="2400">
                <a:solidFill>
                  <a:srgbClr val="2E3E5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 flipH="1">
              <a:off x="379220" y="430460"/>
              <a:ext cx="684887" cy="684887"/>
            </a:xfrm>
            <a:custGeom>
              <a:avLst/>
              <a:gdLst/>
              <a:ahLst/>
              <a:cxnLst/>
              <a:rect l="l" t="t" r="r" b="b"/>
              <a:pathLst>
                <a:path w="684887" h="684887" extrusionOk="0">
                  <a:moveTo>
                    <a:pt x="518199" y="0"/>
                  </a:moveTo>
                  <a:lnTo>
                    <a:pt x="166688" y="0"/>
                  </a:lnTo>
                  <a:cubicBezTo>
                    <a:pt x="74629" y="0"/>
                    <a:pt x="0" y="74629"/>
                    <a:pt x="0" y="166688"/>
                  </a:cubicBezTo>
                  <a:lnTo>
                    <a:pt x="0" y="518199"/>
                  </a:lnTo>
                  <a:cubicBezTo>
                    <a:pt x="0" y="610258"/>
                    <a:pt x="74629" y="684887"/>
                    <a:pt x="166688" y="684887"/>
                  </a:cubicBezTo>
                  <a:lnTo>
                    <a:pt x="423978" y="684887"/>
                  </a:lnTo>
                  <a:lnTo>
                    <a:pt x="518199" y="684887"/>
                  </a:lnTo>
                  <a:lnTo>
                    <a:pt x="684887" y="684887"/>
                  </a:lnTo>
                  <a:lnTo>
                    <a:pt x="684887" y="518199"/>
                  </a:lnTo>
                  <a:lnTo>
                    <a:pt x="684887" y="423978"/>
                  </a:lnTo>
                  <a:lnTo>
                    <a:pt x="684887" y="166688"/>
                  </a:lnTo>
                  <a:cubicBezTo>
                    <a:pt x="684887" y="74629"/>
                    <a:pt x="610258" y="0"/>
                    <a:pt x="518199" y="0"/>
                  </a:cubicBezTo>
                  <a:close/>
                </a:path>
              </a:pathLst>
            </a:custGeom>
            <a:solidFill>
              <a:srgbClr val="172741"/>
            </a:solidFill>
            <a:ln>
              <a:noFill/>
            </a:ln>
            <a:effectLst>
              <a:outerShdw blurRad="635000" dist="38100" dir="270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 rot="-5400000">
              <a:off x="583365" y="628361"/>
              <a:ext cx="276596" cy="277814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6" y="52"/>
                  </a:moveTo>
                  <a:cubicBezTo>
                    <a:pt x="52" y="75"/>
                    <a:pt x="52" y="75"/>
                    <a:pt x="52" y="75"/>
                  </a:cubicBezTo>
                  <a:cubicBezTo>
                    <a:pt x="51" y="76"/>
                    <a:pt x="50" y="76"/>
                    <a:pt x="48" y="76"/>
                  </a:cubicBezTo>
                  <a:cubicBezTo>
                    <a:pt x="46" y="76"/>
                    <a:pt x="45" y="76"/>
                    <a:pt x="44" y="75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2"/>
                    <a:pt x="19" y="50"/>
                    <a:pt x="19" y="49"/>
                  </a:cubicBezTo>
                  <a:cubicBezTo>
                    <a:pt x="19" y="47"/>
                    <a:pt x="19" y="45"/>
                    <a:pt x="20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1"/>
                    <a:pt x="28" y="41"/>
                    <a:pt x="30" y="43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19"/>
                    <a:pt x="43" y="16"/>
                    <a:pt x="46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3" y="16"/>
                    <a:pt x="56" y="19"/>
                    <a:pt x="56" y="2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8" y="40"/>
                    <a:pt x="72" y="40"/>
                    <a:pt x="75" y="43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7" y="45"/>
                    <a:pt x="77" y="46"/>
                    <a:pt x="77" y="48"/>
                  </a:cubicBezTo>
                  <a:cubicBezTo>
                    <a:pt x="77" y="50"/>
                    <a:pt x="77" y="51"/>
                    <a:pt x="76" y="52"/>
                  </a:cubicBezTo>
                  <a:close/>
                </a:path>
              </a:pathLst>
            </a:custGeom>
            <a:solidFill>
              <a:srgbClr val="F99D0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7" name="Google Shape;227;p5"/>
          <p:cNvPicPr preferRelativeResize="0"/>
          <p:nvPr/>
        </p:nvPicPr>
        <p:blipFill rotWithShape="1">
          <a:blip r:embed="rId3">
            <a:alphaModFix/>
          </a:blip>
          <a:srcRect t="8488" r="25177"/>
          <a:stretch/>
        </p:blipFill>
        <p:spPr>
          <a:xfrm>
            <a:off x="9013910" y="432553"/>
            <a:ext cx="2644690" cy="66942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984DEC-3435-98EA-6137-D13B14BCB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705280"/>
              </p:ext>
            </p:extLst>
          </p:nvPr>
        </p:nvGraphicFramePr>
        <p:xfrm>
          <a:off x="675735" y="1710905"/>
          <a:ext cx="9952339" cy="498168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152296">
                  <a:extLst>
                    <a:ext uri="{9D8B030D-6E8A-4147-A177-3AD203B41FA5}">
                      <a16:colId xmlns:a16="http://schemas.microsoft.com/office/drawing/2014/main" val="1532880975"/>
                    </a:ext>
                  </a:extLst>
                </a:gridCol>
                <a:gridCol w="2235190">
                  <a:extLst>
                    <a:ext uri="{9D8B030D-6E8A-4147-A177-3AD203B41FA5}">
                      <a16:colId xmlns:a16="http://schemas.microsoft.com/office/drawing/2014/main" val="2389631412"/>
                    </a:ext>
                  </a:extLst>
                </a:gridCol>
                <a:gridCol w="5564853">
                  <a:extLst>
                    <a:ext uri="{9D8B030D-6E8A-4147-A177-3AD203B41FA5}">
                      <a16:colId xmlns:a16="http://schemas.microsoft.com/office/drawing/2014/main" val="710913062"/>
                    </a:ext>
                  </a:extLst>
                </a:gridCol>
              </a:tblGrid>
              <a:tr h="322161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 b="1">
                          <a:effectLst/>
                        </a:rPr>
                        <a:t>Decision variable  </a:t>
                      </a: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 b="1">
                          <a:effectLst/>
                        </a:rPr>
                        <a:t>Fitur </a:t>
                      </a: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 b="1" err="1">
                          <a:effectLst/>
                        </a:rPr>
                        <a:t>Deskripsi</a:t>
                      </a:r>
                      <a:r>
                        <a:rPr lang="en-ID" sz="1600" b="1">
                          <a:effectLst/>
                        </a:rPr>
                        <a:t> </a:t>
                      </a: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2446340097"/>
                  </a:ext>
                </a:extLst>
              </a:tr>
              <a:tr h="523512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>
                          <a:effectLst/>
                        </a:rPr>
                        <a:t>X1 </a:t>
                      </a: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>
                          <a:effectLst/>
                        </a:rPr>
                        <a:t>Pool </a:t>
                      </a: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 err="1">
                          <a:effectLst/>
                        </a:rPr>
                        <a:t>Apakah</a:t>
                      </a:r>
                      <a:r>
                        <a:rPr lang="en-ID" sz="1600">
                          <a:effectLst/>
                        </a:rPr>
                        <a:t> hotel </a:t>
                      </a:r>
                      <a:r>
                        <a:rPr lang="en-ID" sz="1600" err="1">
                          <a:effectLst/>
                        </a:rPr>
                        <a:t>memiliki</a:t>
                      </a:r>
                      <a:r>
                        <a:rPr lang="en-ID" sz="1600">
                          <a:effectLst/>
                        </a:rPr>
                        <a:t> </a:t>
                      </a:r>
                      <a:r>
                        <a:rPr lang="en-ID" sz="1600" err="1">
                          <a:effectLst/>
                        </a:rPr>
                        <a:t>kolam</a:t>
                      </a:r>
                      <a:r>
                        <a:rPr lang="en-ID" sz="1600">
                          <a:effectLst/>
                        </a:rPr>
                        <a:t> </a:t>
                      </a:r>
                      <a:r>
                        <a:rPr lang="en-ID" sz="1600" err="1">
                          <a:effectLst/>
                        </a:rPr>
                        <a:t>renang</a:t>
                      </a:r>
                      <a:r>
                        <a:rPr lang="en-ID" sz="1600">
                          <a:effectLst/>
                        </a:rPr>
                        <a:t> (1 = </a:t>
                      </a:r>
                      <a:r>
                        <a:rPr lang="en-ID" sz="1600" err="1">
                          <a:effectLst/>
                        </a:rPr>
                        <a:t>ya</a:t>
                      </a:r>
                      <a:r>
                        <a:rPr lang="en-ID" sz="1600">
                          <a:effectLst/>
                        </a:rPr>
                        <a:t>, 0= </a:t>
                      </a:r>
                      <a:r>
                        <a:rPr lang="en-ID" sz="1600" err="1">
                          <a:effectLst/>
                        </a:rPr>
                        <a:t>tidak</a:t>
                      </a:r>
                      <a:r>
                        <a:rPr lang="en-ID" sz="1600">
                          <a:effectLst/>
                        </a:rPr>
                        <a:t>) </a:t>
                      </a: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2853210123"/>
                  </a:ext>
                </a:extLst>
              </a:tr>
              <a:tr h="362431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>
                          <a:effectLst/>
                        </a:rPr>
                        <a:t>X2 </a:t>
                      </a: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>
                          <a:effectLst/>
                        </a:rPr>
                        <a:t>Gym </a:t>
                      </a: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 err="1">
                          <a:effectLst/>
                        </a:rPr>
                        <a:t>Apakah</a:t>
                      </a:r>
                      <a:r>
                        <a:rPr lang="en-ID" sz="1600">
                          <a:effectLst/>
                        </a:rPr>
                        <a:t> hotel </a:t>
                      </a:r>
                      <a:r>
                        <a:rPr lang="en-ID" sz="1600" err="1">
                          <a:effectLst/>
                        </a:rPr>
                        <a:t>memiliki</a:t>
                      </a:r>
                      <a:r>
                        <a:rPr lang="en-ID" sz="1600">
                          <a:effectLst/>
                        </a:rPr>
                        <a:t> gym (1 = </a:t>
                      </a:r>
                      <a:r>
                        <a:rPr lang="en-ID" sz="1600" err="1">
                          <a:effectLst/>
                        </a:rPr>
                        <a:t>ya</a:t>
                      </a:r>
                      <a:r>
                        <a:rPr lang="en-ID" sz="1600">
                          <a:effectLst/>
                        </a:rPr>
                        <a:t>, 0= </a:t>
                      </a:r>
                      <a:r>
                        <a:rPr lang="en-ID" sz="1600" err="1">
                          <a:effectLst/>
                        </a:rPr>
                        <a:t>tidak</a:t>
                      </a:r>
                      <a:r>
                        <a:rPr lang="en-ID" sz="1600">
                          <a:effectLst/>
                        </a:rPr>
                        <a:t>) </a:t>
                      </a: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3562784578"/>
                  </a:ext>
                </a:extLst>
              </a:tr>
              <a:tr h="523512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>
                          <a:effectLst/>
                        </a:rPr>
                        <a:t>X3 </a:t>
                      </a: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>
                          <a:effectLst/>
                        </a:rPr>
                        <a:t>Tennis court </a:t>
                      </a: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 err="1">
                          <a:effectLst/>
                        </a:rPr>
                        <a:t>Apakah</a:t>
                      </a:r>
                      <a:r>
                        <a:rPr lang="en-ID" sz="1600">
                          <a:effectLst/>
                        </a:rPr>
                        <a:t> hotel </a:t>
                      </a:r>
                      <a:r>
                        <a:rPr lang="en-ID" sz="1600" err="1">
                          <a:effectLst/>
                        </a:rPr>
                        <a:t>memiliki</a:t>
                      </a:r>
                      <a:r>
                        <a:rPr lang="en-ID" sz="1600">
                          <a:effectLst/>
                        </a:rPr>
                        <a:t> </a:t>
                      </a:r>
                      <a:r>
                        <a:rPr lang="en-ID" sz="1600" err="1">
                          <a:effectLst/>
                        </a:rPr>
                        <a:t>lapangan</a:t>
                      </a:r>
                      <a:r>
                        <a:rPr lang="en-ID" sz="1600">
                          <a:effectLst/>
                        </a:rPr>
                        <a:t> </a:t>
                      </a:r>
                      <a:r>
                        <a:rPr lang="en-ID" sz="1600" err="1">
                          <a:effectLst/>
                        </a:rPr>
                        <a:t>tenis</a:t>
                      </a:r>
                      <a:r>
                        <a:rPr lang="en-ID" sz="1600">
                          <a:effectLst/>
                        </a:rPr>
                        <a:t> (1 = </a:t>
                      </a:r>
                      <a:r>
                        <a:rPr lang="en-ID" sz="1600" err="1">
                          <a:effectLst/>
                        </a:rPr>
                        <a:t>ya</a:t>
                      </a:r>
                      <a:r>
                        <a:rPr lang="en-ID" sz="1600">
                          <a:effectLst/>
                        </a:rPr>
                        <a:t>, 0= </a:t>
                      </a:r>
                      <a:r>
                        <a:rPr lang="en-ID" sz="1600" err="1">
                          <a:effectLst/>
                        </a:rPr>
                        <a:t>tidak</a:t>
                      </a:r>
                      <a:r>
                        <a:rPr lang="en-ID" sz="1600">
                          <a:effectLst/>
                        </a:rPr>
                        <a:t>) </a:t>
                      </a: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3094972340"/>
                  </a:ext>
                </a:extLst>
              </a:tr>
              <a:tr h="523512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>
                          <a:effectLst/>
                        </a:rPr>
                        <a:t>X4 </a:t>
                      </a: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>
                          <a:effectLst/>
                        </a:rPr>
                        <a:t>Spa </a:t>
                      </a: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 err="1">
                          <a:effectLst/>
                        </a:rPr>
                        <a:t>Apakah</a:t>
                      </a:r>
                      <a:r>
                        <a:rPr lang="en-ID" sz="1600">
                          <a:effectLst/>
                        </a:rPr>
                        <a:t> hotel </a:t>
                      </a:r>
                      <a:r>
                        <a:rPr lang="en-ID" sz="1600" err="1">
                          <a:effectLst/>
                        </a:rPr>
                        <a:t>memiliki</a:t>
                      </a:r>
                      <a:r>
                        <a:rPr lang="en-ID" sz="1600">
                          <a:effectLst/>
                        </a:rPr>
                        <a:t> </a:t>
                      </a:r>
                      <a:r>
                        <a:rPr lang="en-ID" sz="1600" err="1">
                          <a:effectLst/>
                        </a:rPr>
                        <a:t>fasilitas</a:t>
                      </a:r>
                      <a:r>
                        <a:rPr lang="en-ID" sz="1600">
                          <a:effectLst/>
                        </a:rPr>
                        <a:t> spa (1 = </a:t>
                      </a:r>
                      <a:r>
                        <a:rPr lang="en-ID" sz="1600" err="1">
                          <a:effectLst/>
                        </a:rPr>
                        <a:t>ya</a:t>
                      </a:r>
                      <a:r>
                        <a:rPr lang="en-ID" sz="1600">
                          <a:effectLst/>
                        </a:rPr>
                        <a:t>, 0= </a:t>
                      </a:r>
                      <a:r>
                        <a:rPr lang="en-ID" sz="1600" err="1">
                          <a:effectLst/>
                        </a:rPr>
                        <a:t>tidak</a:t>
                      </a:r>
                      <a:r>
                        <a:rPr lang="en-ID" sz="1600">
                          <a:effectLst/>
                        </a:rPr>
                        <a:t>) </a:t>
                      </a: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86594115"/>
                  </a:ext>
                </a:extLst>
              </a:tr>
              <a:tr h="523512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>
                          <a:effectLst/>
                        </a:rPr>
                        <a:t>X5 </a:t>
                      </a: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>
                          <a:effectLst/>
                        </a:rPr>
                        <a:t>Casino </a:t>
                      </a: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 err="1">
                          <a:effectLst/>
                        </a:rPr>
                        <a:t>Apakah</a:t>
                      </a:r>
                      <a:r>
                        <a:rPr lang="en-ID" sz="1600">
                          <a:effectLst/>
                        </a:rPr>
                        <a:t> hotel </a:t>
                      </a:r>
                      <a:r>
                        <a:rPr lang="en-ID" sz="1600" err="1">
                          <a:effectLst/>
                        </a:rPr>
                        <a:t>memiliki</a:t>
                      </a:r>
                      <a:r>
                        <a:rPr lang="en-ID" sz="1600">
                          <a:effectLst/>
                        </a:rPr>
                        <a:t> </a:t>
                      </a:r>
                      <a:r>
                        <a:rPr lang="en-ID" sz="1600" err="1">
                          <a:effectLst/>
                        </a:rPr>
                        <a:t>kasino</a:t>
                      </a:r>
                      <a:r>
                        <a:rPr lang="en-ID" sz="1600">
                          <a:effectLst/>
                        </a:rPr>
                        <a:t> (1 = </a:t>
                      </a:r>
                      <a:r>
                        <a:rPr lang="en-ID" sz="1600" err="1">
                          <a:effectLst/>
                        </a:rPr>
                        <a:t>ya</a:t>
                      </a:r>
                      <a:r>
                        <a:rPr lang="en-ID" sz="1600">
                          <a:effectLst/>
                        </a:rPr>
                        <a:t>, 0= </a:t>
                      </a:r>
                      <a:r>
                        <a:rPr lang="en-ID" sz="1600" err="1">
                          <a:effectLst/>
                        </a:rPr>
                        <a:t>tidak</a:t>
                      </a:r>
                      <a:r>
                        <a:rPr lang="en-ID" sz="1600">
                          <a:effectLst/>
                        </a:rPr>
                        <a:t>) </a:t>
                      </a: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2580534869"/>
                  </a:ext>
                </a:extLst>
              </a:tr>
              <a:tr h="523512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>
                          <a:effectLst/>
                        </a:rPr>
                        <a:t>X6 </a:t>
                      </a: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>
                          <a:effectLst/>
                        </a:rPr>
                        <a:t>Free Internet </a:t>
                      </a: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 err="1">
                          <a:effectLst/>
                        </a:rPr>
                        <a:t>Apakah</a:t>
                      </a:r>
                      <a:r>
                        <a:rPr lang="en-ID" sz="1600">
                          <a:effectLst/>
                        </a:rPr>
                        <a:t> hotel </a:t>
                      </a:r>
                      <a:r>
                        <a:rPr lang="en-ID" sz="1600" err="1">
                          <a:effectLst/>
                        </a:rPr>
                        <a:t>menyediakan</a:t>
                      </a:r>
                      <a:r>
                        <a:rPr lang="en-ID" sz="1600">
                          <a:effectLst/>
                        </a:rPr>
                        <a:t> internet gratis (1 = </a:t>
                      </a:r>
                      <a:r>
                        <a:rPr lang="en-ID" sz="1600" err="1">
                          <a:effectLst/>
                        </a:rPr>
                        <a:t>ya</a:t>
                      </a:r>
                      <a:r>
                        <a:rPr lang="en-ID" sz="1600">
                          <a:effectLst/>
                        </a:rPr>
                        <a:t>, 0= </a:t>
                      </a:r>
                      <a:r>
                        <a:rPr lang="en-ID" sz="1600" err="1">
                          <a:effectLst/>
                        </a:rPr>
                        <a:t>tidak</a:t>
                      </a:r>
                      <a:r>
                        <a:rPr lang="en-ID" sz="1600">
                          <a:effectLst/>
                        </a:rPr>
                        <a:t>) </a:t>
                      </a: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19054482"/>
                  </a:ext>
                </a:extLst>
              </a:tr>
              <a:tr h="362431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>
                          <a:effectLst/>
                        </a:rPr>
                        <a:t>X7 </a:t>
                      </a: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 err="1">
                          <a:effectLst/>
                        </a:rPr>
                        <a:t>Traveler_type_couples</a:t>
                      </a:r>
                      <a:r>
                        <a:rPr lang="en-ID" sz="1600">
                          <a:effectLst/>
                        </a:rPr>
                        <a:t> </a:t>
                      </a: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 err="1">
                          <a:effectLst/>
                        </a:rPr>
                        <a:t>Apakah</a:t>
                      </a:r>
                      <a:r>
                        <a:rPr lang="en-ID" sz="1600">
                          <a:effectLst/>
                        </a:rPr>
                        <a:t> </a:t>
                      </a:r>
                      <a:r>
                        <a:rPr lang="en-ID" sz="1600" err="1">
                          <a:effectLst/>
                        </a:rPr>
                        <a:t>tipe</a:t>
                      </a:r>
                      <a:r>
                        <a:rPr lang="en-ID" sz="1600">
                          <a:effectLst/>
                        </a:rPr>
                        <a:t> </a:t>
                      </a:r>
                      <a:r>
                        <a:rPr lang="en-ID" sz="1600" err="1">
                          <a:effectLst/>
                        </a:rPr>
                        <a:t>traveler</a:t>
                      </a:r>
                      <a:r>
                        <a:rPr lang="en-ID" sz="1600">
                          <a:effectLst/>
                        </a:rPr>
                        <a:t> </a:t>
                      </a:r>
                      <a:r>
                        <a:rPr lang="en-ID" sz="1600" err="1">
                          <a:effectLst/>
                        </a:rPr>
                        <a:t>adalah</a:t>
                      </a:r>
                      <a:r>
                        <a:rPr lang="en-ID" sz="1600">
                          <a:effectLst/>
                        </a:rPr>
                        <a:t> </a:t>
                      </a:r>
                      <a:r>
                        <a:rPr lang="en-ID" sz="1600" err="1">
                          <a:effectLst/>
                        </a:rPr>
                        <a:t>pasangan</a:t>
                      </a:r>
                      <a:r>
                        <a:rPr lang="en-ID" sz="1600">
                          <a:effectLst/>
                        </a:rPr>
                        <a:t> </a:t>
                      </a: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2547258414"/>
                  </a:ext>
                </a:extLst>
              </a:tr>
              <a:tr h="362431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>
                          <a:effectLst/>
                        </a:rPr>
                        <a:t>X8 </a:t>
                      </a: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 err="1">
                          <a:effectLst/>
                        </a:rPr>
                        <a:t>Traveler_type_families</a:t>
                      </a:r>
                      <a:r>
                        <a:rPr lang="en-ID" sz="1600">
                          <a:effectLst/>
                        </a:rPr>
                        <a:t> </a:t>
                      </a: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 err="1">
                          <a:effectLst/>
                        </a:rPr>
                        <a:t>Apakah</a:t>
                      </a:r>
                      <a:r>
                        <a:rPr lang="en-ID" sz="1600">
                          <a:effectLst/>
                        </a:rPr>
                        <a:t> </a:t>
                      </a:r>
                      <a:r>
                        <a:rPr lang="en-ID" sz="1600" err="1">
                          <a:effectLst/>
                        </a:rPr>
                        <a:t>tipe</a:t>
                      </a:r>
                      <a:r>
                        <a:rPr lang="en-ID" sz="1600">
                          <a:effectLst/>
                        </a:rPr>
                        <a:t> </a:t>
                      </a:r>
                      <a:r>
                        <a:rPr lang="en-ID" sz="1600" err="1">
                          <a:effectLst/>
                        </a:rPr>
                        <a:t>traveler</a:t>
                      </a:r>
                      <a:r>
                        <a:rPr lang="en-ID" sz="1600">
                          <a:effectLst/>
                        </a:rPr>
                        <a:t> </a:t>
                      </a:r>
                      <a:r>
                        <a:rPr lang="en-ID" sz="1600" err="1">
                          <a:effectLst/>
                        </a:rPr>
                        <a:t>adalah</a:t>
                      </a:r>
                      <a:r>
                        <a:rPr lang="en-ID" sz="1600">
                          <a:effectLst/>
                        </a:rPr>
                        <a:t> </a:t>
                      </a:r>
                      <a:r>
                        <a:rPr lang="en-ID" sz="1600" err="1">
                          <a:effectLst/>
                        </a:rPr>
                        <a:t>keluarga</a:t>
                      </a:r>
                      <a:r>
                        <a:rPr lang="en-ID" sz="1600">
                          <a:effectLst/>
                        </a:rPr>
                        <a:t> </a:t>
                      </a: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429725652"/>
                  </a:ext>
                </a:extLst>
              </a:tr>
              <a:tr h="362431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>
                          <a:effectLst/>
                        </a:rPr>
                        <a:t>X9 </a:t>
                      </a: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 err="1">
                          <a:effectLst/>
                        </a:rPr>
                        <a:t>Traveler_type_friends</a:t>
                      </a:r>
                      <a:r>
                        <a:rPr lang="en-ID" sz="1600">
                          <a:effectLst/>
                        </a:rPr>
                        <a:t> </a:t>
                      </a: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 err="1">
                          <a:effectLst/>
                        </a:rPr>
                        <a:t>Apakah</a:t>
                      </a:r>
                      <a:r>
                        <a:rPr lang="en-ID" sz="1600">
                          <a:effectLst/>
                        </a:rPr>
                        <a:t> </a:t>
                      </a:r>
                      <a:r>
                        <a:rPr lang="en-ID" sz="1600" err="1">
                          <a:effectLst/>
                        </a:rPr>
                        <a:t>tipe</a:t>
                      </a:r>
                      <a:r>
                        <a:rPr lang="en-ID" sz="1600">
                          <a:effectLst/>
                        </a:rPr>
                        <a:t> </a:t>
                      </a:r>
                      <a:r>
                        <a:rPr lang="en-ID" sz="1600" err="1">
                          <a:effectLst/>
                        </a:rPr>
                        <a:t>traveler</a:t>
                      </a:r>
                      <a:r>
                        <a:rPr lang="en-ID" sz="1600">
                          <a:effectLst/>
                        </a:rPr>
                        <a:t> </a:t>
                      </a:r>
                      <a:r>
                        <a:rPr lang="en-ID" sz="1600" err="1">
                          <a:effectLst/>
                        </a:rPr>
                        <a:t>adalah</a:t>
                      </a:r>
                      <a:r>
                        <a:rPr lang="en-ID" sz="1600">
                          <a:effectLst/>
                        </a:rPr>
                        <a:t> </a:t>
                      </a:r>
                      <a:r>
                        <a:rPr lang="en-ID" sz="1600" err="1">
                          <a:effectLst/>
                        </a:rPr>
                        <a:t>keluarga</a:t>
                      </a:r>
                      <a:r>
                        <a:rPr lang="en-ID" sz="1600">
                          <a:effectLst/>
                        </a:rPr>
                        <a:t> </a:t>
                      </a: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2596849415"/>
                  </a:ext>
                </a:extLst>
              </a:tr>
              <a:tr h="362431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>
                          <a:effectLst/>
                        </a:rPr>
                        <a:t>X10 </a:t>
                      </a: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 err="1">
                          <a:effectLst/>
                        </a:rPr>
                        <a:t>Traveler_type_solo</a:t>
                      </a:r>
                      <a:r>
                        <a:rPr lang="en-ID" sz="1600">
                          <a:effectLst/>
                        </a:rPr>
                        <a:t> </a:t>
                      </a: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ct val="100000"/>
                        </a:lnSpc>
                        <a:spcAft>
                          <a:spcPts val="200"/>
                        </a:spcAft>
                      </a:pPr>
                      <a:r>
                        <a:rPr lang="en-ID" sz="1600" err="1">
                          <a:effectLst/>
                        </a:rPr>
                        <a:t>Apakah</a:t>
                      </a:r>
                      <a:r>
                        <a:rPr lang="en-ID" sz="1600">
                          <a:effectLst/>
                        </a:rPr>
                        <a:t> </a:t>
                      </a:r>
                      <a:r>
                        <a:rPr lang="en-ID" sz="1600" err="1">
                          <a:effectLst/>
                        </a:rPr>
                        <a:t>tipe</a:t>
                      </a:r>
                      <a:r>
                        <a:rPr lang="en-ID" sz="1600">
                          <a:effectLst/>
                        </a:rPr>
                        <a:t> </a:t>
                      </a:r>
                      <a:r>
                        <a:rPr lang="en-ID" sz="1600" err="1">
                          <a:effectLst/>
                        </a:rPr>
                        <a:t>traveler</a:t>
                      </a:r>
                      <a:r>
                        <a:rPr lang="en-ID" sz="1600">
                          <a:effectLst/>
                        </a:rPr>
                        <a:t> </a:t>
                      </a:r>
                      <a:r>
                        <a:rPr lang="en-ID" sz="1600" err="1">
                          <a:effectLst/>
                        </a:rPr>
                        <a:t>adalah</a:t>
                      </a:r>
                      <a:r>
                        <a:rPr lang="en-ID" sz="1600">
                          <a:effectLst/>
                        </a:rPr>
                        <a:t> </a:t>
                      </a:r>
                      <a:r>
                        <a:rPr lang="en-ID" sz="1600" err="1">
                          <a:effectLst/>
                        </a:rPr>
                        <a:t>sendirian</a:t>
                      </a:r>
                      <a:r>
                        <a:rPr lang="en-ID" sz="1600">
                          <a:effectLst/>
                        </a:rPr>
                        <a:t> </a:t>
                      </a: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143834576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BCEBBE6-3300-F7CE-4EDB-2FC5108F2412}"/>
              </a:ext>
            </a:extLst>
          </p:cNvPr>
          <p:cNvSpPr/>
          <p:nvPr/>
        </p:nvSpPr>
        <p:spPr>
          <a:xfrm>
            <a:off x="377837" y="2042160"/>
            <a:ext cx="10336379" cy="298896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E6D75-6CF8-2B9D-FAA6-4E8F2B1FBD2B}"/>
              </a:ext>
            </a:extLst>
          </p:cNvPr>
          <p:cNvSpPr txBox="1"/>
          <p:nvPr/>
        </p:nvSpPr>
        <p:spPr>
          <a:xfrm>
            <a:off x="10690141" y="2839241"/>
            <a:ext cx="136958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err="1">
                <a:solidFill>
                  <a:srgbClr val="C00000"/>
                </a:solidFill>
              </a:rPr>
              <a:t>Fasilitas</a:t>
            </a:r>
            <a:r>
              <a:rPr lang="en-US" sz="2000" b="1">
                <a:solidFill>
                  <a:srgbClr val="C00000"/>
                </a:solidFill>
              </a:rPr>
              <a:t> Hotel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D1362-D736-EF7F-25D8-CF378FDEC31C}"/>
              </a:ext>
            </a:extLst>
          </p:cNvPr>
          <p:cNvSpPr/>
          <p:nvPr/>
        </p:nvSpPr>
        <p:spPr>
          <a:xfrm>
            <a:off x="377836" y="5034226"/>
            <a:ext cx="10325941" cy="1528577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744BD-357C-3AC6-BC0B-292051D1A3B4}"/>
              </a:ext>
            </a:extLst>
          </p:cNvPr>
          <p:cNvSpPr txBox="1"/>
          <p:nvPr/>
        </p:nvSpPr>
        <p:spPr>
          <a:xfrm>
            <a:off x="10690140" y="5513429"/>
            <a:ext cx="136958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70C0"/>
                </a:solidFill>
              </a:rPr>
              <a:t>Traveler type</a:t>
            </a:r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26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>
            <a:spLocks noGrp="1"/>
          </p:cNvSpPr>
          <p:nvPr>
            <p:ph type="pic" idx="2"/>
          </p:nvPr>
        </p:nvSpPr>
        <p:spPr>
          <a:xfrm>
            <a:off x="0" y="1124463"/>
            <a:ext cx="11660038" cy="544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ID" sz="2000" b="1"/>
          </a:p>
          <a:p>
            <a:pPr marL="285750" indent="-285750">
              <a:buFont typeface="Arial"/>
              <a:buChar char="•"/>
            </a:pPr>
            <a:r>
              <a:rPr lang="en-ID" sz="2000" b="1">
                <a:latin typeface="Calibri"/>
                <a:ea typeface="Calibri"/>
                <a:cs typeface="Calibri"/>
              </a:rPr>
              <a:t>Constraint</a:t>
            </a:r>
            <a:endParaRPr lang="en-ID" sz="2000"/>
          </a:p>
          <a:p>
            <a:pPr marL="285750" algn="l"/>
            <a:endParaRPr lang="en-ID" sz="2000" i="1"/>
          </a:p>
          <a:p>
            <a:pPr marL="285750" algn="l"/>
            <a:r>
              <a:rPr lang="en-ID" sz="2400"/>
              <a:t>Facility constraint (</a:t>
            </a:r>
            <a:r>
              <a:rPr lang="en-ID" sz="2400" b="1" err="1"/>
              <a:t>fokus</a:t>
            </a:r>
            <a:r>
              <a:rPr lang="en-ID" sz="2400" b="1"/>
              <a:t> </a:t>
            </a:r>
            <a:r>
              <a:rPr lang="en-ID" sz="2400" b="1" err="1"/>
              <a:t>ke</a:t>
            </a:r>
            <a:r>
              <a:rPr lang="en-ID" sz="2400" b="1"/>
              <a:t> </a:t>
            </a:r>
            <a:r>
              <a:rPr lang="en-ID" sz="2400" b="1" err="1">
                <a:solidFill>
                  <a:srgbClr val="0070C0"/>
                </a:solidFill>
              </a:rPr>
              <a:t>empat</a:t>
            </a:r>
            <a:r>
              <a:rPr lang="en-ID" sz="2400" b="1"/>
              <a:t> </a:t>
            </a:r>
            <a:r>
              <a:rPr lang="en-ID" sz="2400" b="1" err="1">
                <a:solidFill>
                  <a:srgbClr val="0070C0"/>
                </a:solidFill>
              </a:rPr>
              <a:t>fasilitas</a:t>
            </a:r>
            <a:r>
              <a:rPr lang="en-ID" sz="2400" b="1"/>
              <a:t> </a:t>
            </a:r>
            <a:r>
              <a:rPr lang="en-ID" sz="2400" b="1" err="1"/>
              <a:t>prioritas</a:t>
            </a:r>
            <a:r>
              <a:rPr lang="en-ID" sz="2400"/>
              <a:t>)</a:t>
            </a:r>
          </a:p>
          <a:p>
            <a:pPr marL="285750"/>
            <a:endParaRPr lang="en-ID" sz="2000"/>
          </a:p>
          <a:p>
            <a:pPr marL="285750"/>
            <a:endParaRPr lang="en-ID" sz="2000"/>
          </a:p>
          <a:p>
            <a:pPr marL="285750"/>
            <a:endParaRPr lang="en-ID" sz="2000"/>
          </a:p>
          <a:p>
            <a:pPr marL="285750"/>
            <a:r>
              <a:rPr lang="en-ID" sz="2400"/>
              <a:t>Traveler type targeting (</a:t>
            </a:r>
            <a:r>
              <a:rPr lang="en-ID" sz="2400" b="1" err="1"/>
              <a:t>hanya</a:t>
            </a:r>
            <a:r>
              <a:rPr lang="en-ID" sz="2400" b="1"/>
              <a:t> </a:t>
            </a:r>
            <a:r>
              <a:rPr lang="en-ID" sz="2400" b="1" err="1">
                <a:solidFill>
                  <a:srgbClr val="0070C0"/>
                </a:solidFill>
              </a:rPr>
              <a:t>satu</a:t>
            </a:r>
            <a:r>
              <a:rPr lang="en-ID" sz="2400" b="1"/>
              <a:t> </a:t>
            </a:r>
            <a:r>
              <a:rPr lang="en-ID" sz="2400" b="1">
                <a:solidFill>
                  <a:srgbClr val="0070C0"/>
                </a:solidFill>
              </a:rPr>
              <a:t>traveller</a:t>
            </a:r>
            <a:r>
              <a:rPr lang="en-ID" sz="2400" b="1"/>
              <a:t> yang </a:t>
            </a:r>
            <a:r>
              <a:rPr lang="en-ID" sz="2400" b="1" err="1"/>
              <a:t>menjadi</a:t>
            </a:r>
            <a:r>
              <a:rPr lang="en-ID" sz="2400" b="1"/>
              <a:t> </a:t>
            </a:r>
            <a:r>
              <a:rPr lang="en-ID" sz="2400" b="1" err="1"/>
              <a:t>fokus</a:t>
            </a:r>
            <a:r>
              <a:rPr lang="en-ID" sz="2400"/>
              <a:t>)</a:t>
            </a:r>
          </a:p>
          <a:p>
            <a:pPr marL="285750"/>
            <a:endParaRPr lang="en-ID" sz="2000"/>
          </a:p>
        </p:txBody>
      </p:sp>
      <p:grpSp>
        <p:nvGrpSpPr>
          <p:cNvPr id="204" name="Google Shape;204;p5"/>
          <p:cNvGrpSpPr/>
          <p:nvPr/>
        </p:nvGrpSpPr>
        <p:grpSpPr>
          <a:xfrm>
            <a:off x="379220" y="430460"/>
            <a:ext cx="6353049" cy="684887"/>
            <a:chOff x="379220" y="430460"/>
            <a:chExt cx="6353049" cy="684887"/>
          </a:xfrm>
        </p:grpSpPr>
        <p:sp>
          <p:nvSpPr>
            <p:cNvPr id="205" name="Google Shape;205;p5"/>
            <p:cNvSpPr/>
            <p:nvPr/>
          </p:nvSpPr>
          <p:spPr>
            <a:xfrm>
              <a:off x="1282640" y="582602"/>
              <a:ext cx="5449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400">
                  <a:solidFill>
                    <a:srgbClr val="2E3E5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Model Component Identification</a:t>
              </a:r>
              <a:endParaRPr sz="2400">
                <a:solidFill>
                  <a:srgbClr val="2E3E5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 flipH="1">
              <a:off x="379220" y="430460"/>
              <a:ext cx="684887" cy="684887"/>
            </a:xfrm>
            <a:custGeom>
              <a:avLst/>
              <a:gdLst/>
              <a:ahLst/>
              <a:cxnLst/>
              <a:rect l="l" t="t" r="r" b="b"/>
              <a:pathLst>
                <a:path w="684887" h="684887" extrusionOk="0">
                  <a:moveTo>
                    <a:pt x="518199" y="0"/>
                  </a:moveTo>
                  <a:lnTo>
                    <a:pt x="166688" y="0"/>
                  </a:lnTo>
                  <a:cubicBezTo>
                    <a:pt x="74629" y="0"/>
                    <a:pt x="0" y="74629"/>
                    <a:pt x="0" y="166688"/>
                  </a:cubicBezTo>
                  <a:lnTo>
                    <a:pt x="0" y="518199"/>
                  </a:lnTo>
                  <a:cubicBezTo>
                    <a:pt x="0" y="610258"/>
                    <a:pt x="74629" y="684887"/>
                    <a:pt x="166688" y="684887"/>
                  </a:cubicBezTo>
                  <a:lnTo>
                    <a:pt x="423978" y="684887"/>
                  </a:lnTo>
                  <a:lnTo>
                    <a:pt x="518199" y="684887"/>
                  </a:lnTo>
                  <a:lnTo>
                    <a:pt x="684887" y="684887"/>
                  </a:lnTo>
                  <a:lnTo>
                    <a:pt x="684887" y="518199"/>
                  </a:lnTo>
                  <a:lnTo>
                    <a:pt x="684887" y="423978"/>
                  </a:lnTo>
                  <a:lnTo>
                    <a:pt x="684887" y="166688"/>
                  </a:lnTo>
                  <a:cubicBezTo>
                    <a:pt x="684887" y="74629"/>
                    <a:pt x="610258" y="0"/>
                    <a:pt x="518199" y="0"/>
                  </a:cubicBezTo>
                  <a:close/>
                </a:path>
              </a:pathLst>
            </a:custGeom>
            <a:solidFill>
              <a:srgbClr val="172741"/>
            </a:solidFill>
            <a:ln>
              <a:noFill/>
            </a:ln>
            <a:effectLst>
              <a:outerShdw blurRad="635000" dist="38100" dir="270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 rot="-5400000">
              <a:off x="583365" y="628361"/>
              <a:ext cx="276596" cy="277814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6" y="52"/>
                  </a:moveTo>
                  <a:cubicBezTo>
                    <a:pt x="52" y="75"/>
                    <a:pt x="52" y="75"/>
                    <a:pt x="52" y="75"/>
                  </a:cubicBezTo>
                  <a:cubicBezTo>
                    <a:pt x="51" y="76"/>
                    <a:pt x="50" y="76"/>
                    <a:pt x="48" y="76"/>
                  </a:cubicBezTo>
                  <a:cubicBezTo>
                    <a:pt x="46" y="76"/>
                    <a:pt x="45" y="76"/>
                    <a:pt x="44" y="75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2"/>
                    <a:pt x="19" y="50"/>
                    <a:pt x="19" y="49"/>
                  </a:cubicBezTo>
                  <a:cubicBezTo>
                    <a:pt x="19" y="47"/>
                    <a:pt x="19" y="45"/>
                    <a:pt x="20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1"/>
                    <a:pt x="28" y="41"/>
                    <a:pt x="30" y="43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19"/>
                    <a:pt x="43" y="16"/>
                    <a:pt x="46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3" y="16"/>
                    <a:pt x="56" y="19"/>
                    <a:pt x="56" y="2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8" y="40"/>
                    <a:pt x="72" y="40"/>
                    <a:pt x="75" y="43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7" y="45"/>
                    <a:pt x="77" y="46"/>
                    <a:pt x="77" y="48"/>
                  </a:cubicBezTo>
                  <a:cubicBezTo>
                    <a:pt x="77" y="50"/>
                    <a:pt x="77" y="51"/>
                    <a:pt x="76" y="52"/>
                  </a:cubicBezTo>
                  <a:close/>
                </a:path>
              </a:pathLst>
            </a:custGeom>
            <a:solidFill>
              <a:srgbClr val="F99D0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7" name="Google Shape;227;p5"/>
          <p:cNvPicPr preferRelativeResize="0"/>
          <p:nvPr/>
        </p:nvPicPr>
        <p:blipFill rotWithShape="1">
          <a:blip r:embed="rId3">
            <a:alphaModFix/>
          </a:blip>
          <a:srcRect t="8488" r="25177"/>
          <a:stretch/>
        </p:blipFill>
        <p:spPr>
          <a:xfrm>
            <a:off x="9013910" y="432553"/>
            <a:ext cx="2644690" cy="669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1817FCC-DEB2-A87B-5DB6-B7107089C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13" y="2499954"/>
            <a:ext cx="3801373" cy="377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5E6317-A4DF-784B-5FD1-8809EDA23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562" y="3841900"/>
            <a:ext cx="3439064" cy="45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5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>
            <a:spLocks noGrp="1"/>
          </p:cNvSpPr>
          <p:nvPr>
            <p:ph type="pic" idx="2"/>
          </p:nvPr>
        </p:nvSpPr>
        <p:spPr>
          <a:xfrm>
            <a:off x="0" y="1124463"/>
            <a:ext cx="11660038" cy="5298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ID" sz="2000" b="1"/>
          </a:p>
          <a:p>
            <a:pPr marL="285750" indent="-285750">
              <a:buFont typeface="Arial"/>
              <a:buChar char="•"/>
            </a:pPr>
            <a:r>
              <a:rPr lang="en-ID" sz="2000" b="1">
                <a:latin typeface="Calibri"/>
                <a:ea typeface="Calibri"/>
                <a:cs typeface="Calibri"/>
              </a:rPr>
              <a:t>Analysis Methods</a:t>
            </a:r>
          </a:p>
          <a:p>
            <a:pPr marL="285750" algn="l"/>
            <a:endParaRPr lang="en-ID" sz="2000" i="1"/>
          </a:p>
          <a:p>
            <a:pPr marL="285750" algn="l"/>
            <a:r>
              <a:rPr lang="en-ID" sz="2000">
                <a:solidFill>
                  <a:srgbClr val="0070C0"/>
                </a:solidFill>
              </a:rPr>
              <a:t>Analisis </a:t>
            </a:r>
            <a:r>
              <a:rPr lang="en-ID" sz="2000" err="1">
                <a:solidFill>
                  <a:srgbClr val="0070C0"/>
                </a:solidFill>
              </a:rPr>
              <a:t>Deskriptif</a:t>
            </a:r>
            <a:r>
              <a:rPr lang="en-ID" sz="2000">
                <a:solidFill>
                  <a:srgbClr val="0070C0"/>
                </a:solidFill>
              </a:rPr>
              <a:t> dan </a:t>
            </a:r>
            <a:r>
              <a:rPr lang="en-ID" sz="2000" err="1">
                <a:solidFill>
                  <a:srgbClr val="0070C0"/>
                </a:solidFill>
              </a:rPr>
              <a:t>diagnostik</a:t>
            </a:r>
            <a:endParaRPr lang="en-ID" sz="2000">
              <a:solidFill>
                <a:srgbClr val="0070C0"/>
              </a:solidFill>
            </a:endParaRPr>
          </a:p>
          <a:p>
            <a:pPr marL="285750" algn="l"/>
            <a:r>
              <a:rPr lang="en-ID" sz="2000"/>
              <a:t>Langkah 1: </a:t>
            </a:r>
            <a:r>
              <a:rPr lang="en-ID" sz="2000" b="1"/>
              <a:t>Data Preparation</a:t>
            </a:r>
          </a:p>
          <a:p>
            <a:pPr marL="285750" algn="l"/>
            <a:r>
              <a:rPr lang="en-ID" sz="2000"/>
              <a:t>Langkah 2: </a:t>
            </a:r>
            <a:r>
              <a:rPr lang="en-ID" sz="2000" b="1"/>
              <a:t>Analisis </a:t>
            </a:r>
            <a:r>
              <a:rPr lang="en-ID" sz="2000" b="1" err="1"/>
              <a:t>Korelasi</a:t>
            </a:r>
            <a:r>
              <a:rPr lang="en-ID" sz="2000" b="1"/>
              <a:t> </a:t>
            </a:r>
            <a:r>
              <a:rPr lang="en-ID" sz="2000" b="1" err="1"/>
              <a:t>menggunakan</a:t>
            </a:r>
            <a:r>
              <a:rPr lang="en-ID" sz="2000" b="1"/>
              <a:t> </a:t>
            </a:r>
            <a:r>
              <a:rPr lang="en-ID" sz="2000" b="1" err="1"/>
              <a:t>Regresi</a:t>
            </a:r>
            <a:r>
              <a:rPr lang="en-ID" sz="2000" b="1"/>
              <a:t> Linear</a:t>
            </a:r>
          </a:p>
          <a:p>
            <a:pPr marL="285750" algn="l"/>
            <a:endParaRPr lang="en-ID" sz="2000" i="1"/>
          </a:p>
          <a:p>
            <a:pPr marL="285750" algn="l"/>
            <a:r>
              <a:rPr lang="en-ID" sz="2000">
                <a:solidFill>
                  <a:srgbClr val="0070C0"/>
                </a:solidFill>
              </a:rPr>
              <a:t>Analisis </a:t>
            </a:r>
            <a:r>
              <a:rPr lang="en-ID" sz="2000" err="1">
                <a:solidFill>
                  <a:srgbClr val="0070C0"/>
                </a:solidFill>
              </a:rPr>
              <a:t>Prediktif</a:t>
            </a:r>
            <a:r>
              <a:rPr lang="en-ID" sz="2000"/>
              <a:t> </a:t>
            </a:r>
            <a:endParaRPr lang="en-ID"/>
          </a:p>
          <a:p>
            <a:pPr marL="285750" algn="l"/>
            <a:r>
              <a:rPr lang="en-ID" sz="2000"/>
              <a:t>Langkah 3: Feature Importance </a:t>
            </a:r>
            <a:r>
              <a:rPr lang="en-ID" sz="2000" err="1"/>
              <a:t>untuk</a:t>
            </a:r>
            <a:r>
              <a:rPr lang="en-ID" sz="2000"/>
              <a:t> </a:t>
            </a:r>
            <a:r>
              <a:rPr lang="en-ID" sz="2000" err="1"/>
              <a:t>mendapatkan</a:t>
            </a:r>
            <a:r>
              <a:rPr lang="en-ID" sz="2000"/>
              <a:t> </a:t>
            </a:r>
            <a:r>
              <a:rPr lang="en-ID" sz="2000" err="1"/>
              <a:t>bobot</a:t>
            </a:r>
            <a:r>
              <a:rPr lang="en-ID" sz="2000"/>
              <a:t> </a:t>
            </a:r>
            <a:r>
              <a:rPr lang="en-ID" sz="2000" err="1"/>
              <a:t>dengan</a:t>
            </a:r>
            <a:r>
              <a:rPr lang="en-ID" sz="2000"/>
              <a:t> </a:t>
            </a:r>
            <a:r>
              <a:rPr lang="en-ID" sz="2000" b="1"/>
              <a:t>Random Forest Regressor</a:t>
            </a:r>
          </a:p>
          <a:p>
            <a:pPr marL="285750" algn="l"/>
            <a:endParaRPr lang="en-ID" sz="2000" i="1"/>
          </a:p>
          <a:p>
            <a:pPr marL="285750" algn="l"/>
            <a:r>
              <a:rPr lang="en-ID" sz="2000">
                <a:solidFill>
                  <a:srgbClr val="0070C0"/>
                </a:solidFill>
              </a:rPr>
              <a:t>Analisis </a:t>
            </a:r>
            <a:r>
              <a:rPr lang="en-ID" sz="2000" err="1">
                <a:solidFill>
                  <a:srgbClr val="0070C0"/>
                </a:solidFill>
              </a:rPr>
              <a:t>Preskriptif</a:t>
            </a:r>
            <a:endParaRPr lang="en-ID" sz="2000">
              <a:solidFill>
                <a:srgbClr val="0070C0"/>
              </a:solidFill>
            </a:endParaRPr>
          </a:p>
          <a:p>
            <a:pPr marL="285750" algn="l"/>
            <a:r>
              <a:rPr lang="en-ID" sz="2000"/>
              <a:t>Langkah 4: </a:t>
            </a:r>
            <a:r>
              <a:rPr lang="en-ID" sz="2000" err="1"/>
              <a:t>Mendapatkan</a:t>
            </a:r>
            <a:r>
              <a:rPr lang="en-ID" sz="2000"/>
              <a:t> </a:t>
            </a:r>
            <a:r>
              <a:rPr lang="en-ID" sz="2000" b="1"/>
              <a:t>Nilai </a:t>
            </a:r>
            <a:r>
              <a:rPr lang="en-ID" sz="2000" b="1" err="1"/>
              <a:t>Fungsi</a:t>
            </a:r>
            <a:r>
              <a:rPr lang="en-ID" sz="2000" b="1"/>
              <a:t> </a:t>
            </a:r>
            <a:r>
              <a:rPr lang="en-ID" sz="2000" b="1" err="1"/>
              <a:t>Maksimasi</a:t>
            </a:r>
            <a:r>
              <a:rPr lang="en-ID" sz="2000" b="1"/>
              <a:t> R</a:t>
            </a:r>
          </a:p>
          <a:p>
            <a:pPr marL="285750" algn="l"/>
            <a:r>
              <a:rPr lang="en-ID" sz="2000"/>
              <a:t>Langkah 5: </a:t>
            </a:r>
            <a:r>
              <a:rPr lang="en-ID" sz="2000" b="1"/>
              <a:t>Kesimpulan, </a:t>
            </a:r>
            <a:r>
              <a:rPr lang="en-ID" sz="2000" b="1" err="1"/>
              <a:t>Rekomendasi</a:t>
            </a:r>
            <a:r>
              <a:rPr lang="en-ID" sz="2000" b="1"/>
              <a:t> Strategi</a:t>
            </a:r>
            <a:r>
              <a:rPr lang="en-ID" sz="2000"/>
              <a:t> </a:t>
            </a:r>
            <a:r>
              <a:rPr lang="en-ID" sz="2000" err="1"/>
              <a:t>untuk</a:t>
            </a:r>
            <a:r>
              <a:rPr lang="en-ID" sz="2000"/>
              <a:t> </a:t>
            </a:r>
            <a:r>
              <a:rPr lang="en-ID" sz="2000" err="1"/>
              <a:t>memaksimalkan</a:t>
            </a:r>
            <a:r>
              <a:rPr lang="en-ID" sz="2000"/>
              <a:t> Skor/Rating dan </a:t>
            </a:r>
            <a:r>
              <a:rPr lang="en-ID" sz="2000" b="1"/>
              <a:t>Action Planning Strategy</a:t>
            </a:r>
          </a:p>
          <a:p>
            <a:pPr marL="285750" algn="l"/>
            <a:endParaRPr lang="en-ID" sz="2000" i="1"/>
          </a:p>
          <a:p>
            <a:pPr marL="285750" algn="just"/>
            <a:r>
              <a:rPr lang="en-ID" sz="2000" i="1" err="1"/>
              <a:t>Setelah</a:t>
            </a:r>
            <a:r>
              <a:rPr lang="en-ID" sz="2000" i="1"/>
              <a:t> </a:t>
            </a:r>
            <a:r>
              <a:rPr lang="en-ID" sz="2000" i="1" err="1"/>
              <a:t>melakukan</a:t>
            </a:r>
            <a:r>
              <a:rPr lang="en-ID" sz="2000" i="1"/>
              <a:t> </a:t>
            </a:r>
            <a:r>
              <a:rPr lang="en-ID" sz="2000" i="1" err="1"/>
              <a:t>analisis</a:t>
            </a:r>
            <a:r>
              <a:rPr lang="en-ID" sz="2000" i="1"/>
              <a:t> </a:t>
            </a:r>
            <a:r>
              <a:rPr lang="en-ID" sz="2000" i="1" err="1"/>
              <a:t>preskriptif</a:t>
            </a:r>
            <a:r>
              <a:rPr lang="en-ID" sz="2000" i="1"/>
              <a:t> </a:t>
            </a:r>
            <a:r>
              <a:rPr lang="en-ID" sz="2000" i="1" err="1"/>
              <a:t>diharapkan</a:t>
            </a:r>
            <a:r>
              <a:rPr lang="en-ID" sz="2000" i="1"/>
              <a:t> </a:t>
            </a:r>
            <a:r>
              <a:rPr lang="en-ID" sz="2000" i="1" err="1"/>
              <a:t>dapat</a:t>
            </a:r>
            <a:r>
              <a:rPr lang="en-ID" sz="2000" i="1"/>
              <a:t> </a:t>
            </a:r>
            <a:r>
              <a:rPr lang="en-ID" sz="2000" i="1" err="1"/>
              <a:t>membantu</a:t>
            </a:r>
            <a:r>
              <a:rPr lang="en-ID" sz="2000" i="1"/>
              <a:t> para </a:t>
            </a:r>
            <a:r>
              <a:rPr lang="en-ID" sz="2000" i="1" err="1"/>
              <a:t>manajemen</a:t>
            </a:r>
            <a:r>
              <a:rPr lang="en-ID" sz="2000" i="1"/>
              <a:t> hotel </a:t>
            </a:r>
            <a:r>
              <a:rPr lang="en-ID" sz="2000" i="1" err="1"/>
              <a:t>dalam</a:t>
            </a:r>
            <a:r>
              <a:rPr lang="en-ID" sz="2000" i="1"/>
              <a:t> </a:t>
            </a:r>
            <a:r>
              <a:rPr lang="en-ID" sz="2000" i="1" err="1"/>
              <a:t>mengambil</a:t>
            </a:r>
            <a:r>
              <a:rPr lang="en-ID" sz="2000" i="1"/>
              <a:t> </a:t>
            </a:r>
            <a:r>
              <a:rPr lang="en-ID" sz="2000" i="1" err="1"/>
              <a:t>beberapa</a:t>
            </a:r>
            <a:r>
              <a:rPr lang="en-ID" sz="2000" i="1"/>
              <a:t> </a:t>
            </a:r>
            <a:r>
              <a:rPr lang="en-ID" sz="2000" i="1" err="1"/>
              <a:t>keputusan</a:t>
            </a:r>
            <a:r>
              <a:rPr lang="en-ID" sz="2000" i="1"/>
              <a:t> </a:t>
            </a:r>
            <a:r>
              <a:rPr lang="en-ID" sz="2000" i="1" err="1"/>
              <a:t>terbaik</a:t>
            </a:r>
            <a:r>
              <a:rPr lang="en-ID" sz="2000" i="1"/>
              <a:t> </a:t>
            </a:r>
            <a:r>
              <a:rPr lang="en-ID" sz="2000" i="1" err="1"/>
              <a:t>terhadap</a:t>
            </a:r>
            <a:r>
              <a:rPr lang="en-ID" sz="2000" i="1"/>
              <a:t> </a:t>
            </a:r>
            <a:r>
              <a:rPr lang="en-ID" sz="2000" i="1" err="1"/>
              <a:t>fasilitas-fasilitas</a:t>
            </a:r>
            <a:r>
              <a:rPr lang="en-ID" sz="2000" i="1"/>
              <a:t> </a:t>
            </a:r>
            <a:r>
              <a:rPr lang="en-ID" sz="2000" i="1" err="1"/>
              <a:t>apa</a:t>
            </a:r>
            <a:r>
              <a:rPr lang="en-ID" sz="2000" i="1"/>
              <a:t> </a:t>
            </a:r>
            <a:r>
              <a:rPr lang="en-ID" sz="2000" i="1" err="1"/>
              <a:t>saja</a:t>
            </a:r>
            <a:r>
              <a:rPr lang="en-ID" sz="2000" i="1"/>
              <a:t> dan </a:t>
            </a:r>
            <a:r>
              <a:rPr lang="en-ID" sz="2000" i="1" err="1"/>
              <a:t>tipe</a:t>
            </a:r>
            <a:r>
              <a:rPr lang="en-ID" sz="2000" i="1"/>
              <a:t> </a:t>
            </a:r>
            <a:r>
              <a:rPr lang="en-ID" sz="2000" i="1" err="1"/>
              <a:t>traveler</a:t>
            </a:r>
            <a:r>
              <a:rPr lang="en-ID" sz="2000" i="1"/>
              <a:t> mana yang </a:t>
            </a:r>
            <a:r>
              <a:rPr lang="en-ID" sz="2000" i="1" err="1"/>
              <a:t>difokuskan</a:t>
            </a:r>
            <a:r>
              <a:rPr lang="en-ID" sz="2000" i="1"/>
              <a:t> </a:t>
            </a:r>
            <a:r>
              <a:rPr lang="en-ID" sz="2000" i="1" err="1"/>
              <a:t>dalam</a:t>
            </a:r>
            <a:r>
              <a:rPr lang="en-ID" sz="2000" i="1"/>
              <a:t> </a:t>
            </a:r>
            <a:r>
              <a:rPr lang="en-ID" sz="2000" b="1" i="1"/>
              <a:t>strategi </a:t>
            </a:r>
            <a:r>
              <a:rPr lang="en-ID" sz="2000" b="1" i="1" err="1"/>
              <a:t>pemasaran</a:t>
            </a:r>
            <a:endParaRPr lang="en-ID" sz="2000" b="1" i="1"/>
          </a:p>
          <a:p>
            <a:pPr marL="285750" algn="l"/>
            <a:endParaRPr lang="en-ID" sz="2000"/>
          </a:p>
          <a:p>
            <a:pPr marL="285750"/>
            <a:endParaRPr lang="en-ID" sz="2000"/>
          </a:p>
        </p:txBody>
      </p:sp>
      <p:grpSp>
        <p:nvGrpSpPr>
          <p:cNvPr id="204" name="Google Shape;204;p5"/>
          <p:cNvGrpSpPr/>
          <p:nvPr/>
        </p:nvGrpSpPr>
        <p:grpSpPr>
          <a:xfrm>
            <a:off x="379220" y="430460"/>
            <a:ext cx="6353049" cy="684887"/>
            <a:chOff x="379220" y="430460"/>
            <a:chExt cx="6353049" cy="684887"/>
          </a:xfrm>
        </p:grpSpPr>
        <p:sp>
          <p:nvSpPr>
            <p:cNvPr id="205" name="Google Shape;205;p5"/>
            <p:cNvSpPr/>
            <p:nvPr/>
          </p:nvSpPr>
          <p:spPr>
            <a:xfrm>
              <a:off x="1282640" y="582602"/>
              <a:ext cx="5449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400">
                  <a:solidFill>
                    <a:srgbClr val="2E3E5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Model Component Identification</a:t>
              </a:r>
              <a:endParaRPr sz="2400">
                <a:solidFill>
                  <a:srgbClr val="2E3E5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 flipH="1">
              <a:off x="379220" y="430460"/>
              <a:ext cx="684887" cy="684887"/>
            </a:xfrm>
            <a:custGeom>
              <a:avLst/>
              <a:gdLst/>
              <a:ahLst/>
              <a:cxnLst/>
              <a:rect l="l" t="t" r="r" b="b"/>
              <a:pathLst>
                <a:path w="684887" h="684887" extrusionOk="0">
                  <a:moveTo>
                    <a:pt x="518199" y="0"/>
                  </a:moveTo>
                  <a:lnTo>
                    <a:pt x="166688" y="0"/>
                  </a:lnTo>
                  <a:cubicBezTo>
                    <a:pt x="74629" y="0"/>
                    <a:pt x="0" y="74629"/>
                    <a:pt x="0" y="166688"/>
                  </a:cubicBezTo>
                  <a:lnTo>
                    <a:pt x="0" y="518199"/>
                  </a:lnTo>
                  <a:cubicBezTo>
                    <a:pt x="0" y="610258"/>
                    <a:pt x="74629" y="684887"/>
                    <a:pt x="166688" y="684887"/>
                  </a:cubicBezTo>
                  <a:lnTo>
                    <a:pt x="423978" y="684887"/>
                  </a:lnTo>
                  <a:lnTo>
                    <a:pt x="518199" y="684887"/>
                  </a:lnTo>
                  <a:lnTo>
                    <a:pt x="684887" y="684887"/>
                  </a:lnTo>
                  <a:lnTo>
                    <a:pt x="684887" y="518199"/>
                  </a:lnTo>
                  <a:lnTo>
                    <a:pt x="684887" y="423978"/>
                  </a:lnTo>
                  <a:lnTo>
                    <a:pt x="684887" y="166688"/>
                  </a:lnTo>
                  <a:cubicBezTo>
                    <a:pt x="684887" y="74629"/>
                    <a:pt x="610258" y="0"/>
                    <a:pt x="518199" y="0"/>
                  </a:cubicBezTo>
                  <a:close/>
                </a:path>
              </a:pathLst>
            </a:custGeom>
            <a:solidFill>
              <a:srgbClr val="172741"/>
            </a:solidFill>
            <a:ln>
              <a:noFill/>
            </a:ln>
            <a:effectLst>
              <a:outerShdw blurRad="635000" dist="38100" dir="270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 rot="-5400000">
              <a:off x="583365" y="628361"/>
              <a:ext cx="276596" cy="277814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6" y="52"/>
                  </a:moveTo>
                  <a:cubicBezTo>
                    <a:pt x="52" y="75"/>
                    <a:pt x="52" y="75"/>
                    <a:pt x="52" y="75"/>
                  </a:cubicBezTo>
                  <a:cubicBezTo>
                    <a:pt x="51" y="76"/>
                    <a:pt x="50" y="76"/>
                    <a:pt x="48" y="76"/>
                  </a:cubicBezTo>
                  <a:cubicBezTo>
                    <a:pt x="46" y="76"/>
                    <a:pt x="45" y="76"/>
                    <a:pt x="44" y="75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2"/>
                    <a:pt x="19" y="50"/>
                    <a:pt x="19" y="49"/>
                  </a:cubicBezTo>
                  <a:cubicBezTo>
                    <a:pt x="19" y="47"/>
                    <a:pt x="19" y="45"/>
                    <a:pt x="20" y="44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4" y="41"/>
                    <a:pt x="28" y="41"/>
                    <a:pt x="30" y="43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19"/>
                    <a:pt x="43" y="16"/>
                    <a:pt x="46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3" y="16"/>
                    <a:pt x="56" y="19"/>
                    <a:pt x="56" y="2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8" y="40"/>
                    <a:pt x="72" y="40"/>
                    <a:pt x="75" y="43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7" y="45"/>
                    <a:pt x="77" y="46"/>
                    <a:pt x="77" y="48"/>
                  </a:cubicBezTo>
                  <a:cubicBezTo>
                    <a:pt x="77" y="50"/>
                    <a:pt x="77" y="51"/>
                    <a:pt x="76" y="52"/>
                  </a:cubicBezTo>
                  <a:close/>
                </a:path>
              </a:pathLst>
            </a:custGeom>
            <a:solidFill>
              <a:srgbClr val="F99D0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7" name="Google Shape;227;p5"/>
          <p:cNvPicPr preferRelativeResize="0"/>
          <p:nvPr/>
        </p:nvPicPr>
        <p:blipFill rotWithShape="1">
          <a:blip r:embed="rId3">
            <a:alphaModFix/>
          </a:blip>
          <a:srcRect t="8488" r="25177"/>
          <a:stretch/>
        </p:blipFill>
        <p:spPr>
          <a:xfrm>
            <a:off x="9013910" y="432553"/>
            <a:ext cx="2644690" cy="669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70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DA8DBA-5F8B-ED70-19CA-B2427FBB74FA}"/>
              </a:ext>
            </a:extLst>
          </p:cNvPr>
          <p:cNvSpPr/>
          <p:nvPr/>
        </p:nvSpPr>
        <p:spPr>
          <a:xfrm>
            <a:off x="492029" y="4231642"/>
            <a:ext cx="1808508" cy="10843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2" name="Google Shape;232;p6"/>
          <p:cNvSpPr/>
          <p:nvPr/>
        </p:nvSpPr>
        <p:spPr>
          <a:xfrm>
            <a:off x="433900" y="0"/>
            <a:ext cx="11125200" cy="2859514"/>
          </a:xfrm>
          <a:custGeom>
            <a:avLst/>
            <a:gdLst/>
            <a:ahLst/>
            <a:cxnLst/>
            <a:rect l="l" t="t" r="r" b="b"/>
            <a:pathLst>
              <a:path w="11125200" h="4013200" extrusionOk="0">
                <a:moveTo>
                  <a:pt x="0" y="0"/>
                </a:moveTo>
                <a:lnTo>
                  <a:pt x="11125200" y="0"/>
                </a:lnTo>
                <a:lnTo>
                  <a:pt x="11125200" y="3730895"/>
                </a:lnTo>
                <a:cubicBezTo>
                  <a:pt x="11125200" y="3886808"/>
                  <a:pt x="10998808" y="4013200"/>
                  <a:pt x="10842895" y="4013200"/>
                </a:cubicBezTo>
                <a:lnTo>
                  <a:pt x="282305" y="4013200"/>
                </a:lnTo>
                <a:cubicBezTo>
                  <a:pt x="126392" y="4013200"/>
                  <a:pt x="0" y="3886808"/>
                  <a:pt x="0" y="3730895"/>
                </a:cubicBezTo>
                <a:close/>
              </a:path>
            </a:pathLst>
          </a:custGeom>
          <a:solidFill>
            <a:srgbClr val="1727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6"/>
          <p:cNvSpPr/>
          <p:nvPr/>
        </p:nvSpPr>
        <p:spPr>
          <a:xfrm flipH="1">
            <a:off x="1054741" y="428840"/>
            <a:ext cx="684887" cy="684887"/>
          </a:xfrm>
          <a:custGeom>
            <a:avLst/>
            <a:gdLst/>
            <a:ahLst/>
            <a:cxnLst/>
            <a:rect l="l" t="t" r="r" b="b"/>
            <a:pathLst>
              <a:path w="684887" h="684887" extrusionOk="0">
                <a:moveTo>
                  <a:pt x="518199" y="0"/>
                </a:moveTo>
                <a:lnTo>
                  <a:pt x="166688" y="0"/>
                </a:lnTo>
                <a:cubicBezTo>
                  <a:pt x="74629" y="0"/>
                  <a:pt x="0" y="74629"/>
                  <a:pt x="0" y="166688"/>
                </a:cubicBezTo>
                <a:lnTo>
                  <a:pt x="0" y="518199"/>
                </a:lnTo>
                <a:cubicBezTo>
                  <a:pt x="0" y="610258"/>
                  <a:pt x="74629" y="684887"/>
                  <a:pt x="166688" y="684887"/>
                </a:cubicBezTo>
                <a:lnTo>
                  <a:pt x="423978" y="684887"/>
                </a:lnTo>
                <a:lnTo>
                  <a:pt x="518199" y="684887"/>
                </a:lnTo>
                <a:lnTo>
                  <a:pt x="684887" y="684887"/>
                </a:lnTo>
                <a:lnTo>
                  <a:pt x="684887" y="518199"/>
                </a:lnTo>
                <a:lnTo>
                  <a:pt x="684887" y="423978"/>
                </a:lnTo>
                <a:lnTo>
                  <a:pt x="684887" y="166688"/>
                </a:lnTo>
                <a:cubicBezTo>
                  <a:pt x="684887" y="74629"/>
                  <a:pt x="610258" y="0"/>
                  <a:pt x="5181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635000" dist="38100" dir="270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"/>
          <p:cNvSpPr/>
          <p:nvPr/>
        </p:nvSpPr>
        <p:spPr>
          <a:xfrm rot="-5400000">
            <a:off x="1258886" y="632376"/>
            <a:ext cx="276596" cy="277814"/>
          </a:xfrm>
          <a:custGeom>
            <a:avLst/>
            <a:gdLst/>
            <a:ahLst/>
            <a:cxnLst/>
            <a:rect l="l" t="t" r="r" b="b"/>
            <a:pathLst>
              <a:path w="96" h="96" extrusionOk="0">
                <a:moveTo>
                  <a:pt x="48" y="0"/>
                </a:move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5" y="96"/>
                  <a:pt x="96" y="74"/>
                  <a:pt x="96" y="48"/>
                </a:cubicBezTo>
                <a:cubicBezTo>
                  <a:pt x="96" y="22"/>
                  <a:pt x="75" y="0"/>
                  <a:pt x="48" y="0"/>
                </a:cubicBezTo>
                <a:close/>
                <a:moveTo>
                  <a:pt x="76" y="52"/>
                </a:moveTo>
                <a:cubicBezTo>
                  <a:pt x="52" y="75"/>
                  <a:pt x="52" y="75"/>
                  <a:pt x="52" y="75"/>
                </a:cubicBezTo>
                <a:cubicBezTo>
                  <a:pt x="51" y="76"/>
                  <a:pt x="50" y="76"/>
                  <a:pt x="48" y="76"/>
                </a:cubicBezTo>
                <a:cubicBezTo>
                  <a:pt x="46" y="76"/>
                  <a:pt x="45" y="76"/>
                  <a:pt x="44" y="75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2"/>
                  <a:pt x="19" y="50"/>
                  <a:pt x="19" y="49"/>
                </a:cubicBezTo>
                <a:cubicBezTo>
                  <a:pt x="19" y="47"/>
                  <a:pt x="19" y="45"/>
                  <a:pt x="20" y="44"/>
                </a:cubicBezTo>
                <a:cubicBezTo>
                  <a:pt x="22" y="43"/>
                  <a:pt x="22" y="43"/>
                  <a:pt x="22" y="43"/>
                </a:cubicBezTo>
                <a:cubicBezTo>
                  <a:pt x="24" y="41"/>
                  <a:pt x="28" y="41"/>
                  <a:pt x="30" y="43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22"/>
                  <a:pt x="40" y="22"/>
                  <a:pt x="40" y="22"/>
                </a:cubicBezTo>
                <a:cubicBezTo>
                  <a:pt x="40" y="19"/>
                  <a:pt x="43" y="16"/>
                  <a:pt x="46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3" y="16"/>
                  <a:pt x="56" y="19"/>
                  <a:pt x="56" y="22"/>
                </a:cubicBezTo>
                <a:cubicBezTo>
                  <a:pt x="56" y="52"/>
                  <a:pt x="56" y="52"/>
                  <a:pt x="56" y="52"/>
                </a:cubicBezTo>
                <a:cubicBezTo>
                  <a:pt x="66" y="42"/>
                  <a:pt x="66" y="42"/>
                  <a:pt x="66" y="42"/>
                </a:cubicBezTo>
                <a:cubicBezTo>
                  <a:pt x="68" y="40"/>
                  <a:pt x="72" y="40"/>
                  <a:pt x="75" y="43"/>
                </a:cubicBezTo>
                <a:cubicBezTo>
                  <a:pt x="76" y="44"/>
                  <a:pt x="76" y="44"/>
                  <a:pt x="76" y="44"/>
                </a:cubicBezTo>
                <a:cubicBezTo>
                  <a:pt x="77" y="45"/>
                  <a:pt x="77" y="46"/>
                  <a:pt x="77" y="48"/>
                </a:cubicBezTo>
                <a:cubicBezTo>
                  <a:pt x="77" y="50"/>
                  <a:pt x="77" y="51"/>
                  <a:pt x="76" y="52"/>
                </a:cubicBezTo>
                <a:close/>
              </a:path>
            </a:pathLst>
          </a:custGeom>
          <a:solidFill>
            <a:srgbClr val="F99D0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958162" y="545068"/>
            <a:ext cx="59740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 Strategy</a:t>
            </a:r>
            <a:endParaRPr sz="24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4" name="Google Shape;244;p6"/>
          <p:cNvSpPr>
            <a:spLocks noGrp="1"/>
          </p:cNvSpPr>
          <p:nvPr>
            <p:ph type="pic" idx="2"/>
          </p:nvPr>
        </p:nvSpPr>
        <p:spPr>
          <a:xfrm>
            <a:off x="1260450" y="1372559"/>
            <a:ext cx="7863422" cy="149637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just"/>
            <a:r>
              <a:rPr lang="en-ID" sz="2400" b="1">
                <a:solidFill>
                  <a:schemeClr val="bg1"/>
                </a:solidFill>
              </a:rPr>
              <a:t>Data</a:t>
            </a:r>
            <a:r>
              <a:rPr lang="en-ID" sz="2400">
                <a:solidFill>
                  <a:schemeClr val="bg1"/>
                </a:solidFill>
              </a:rPr>
              <a:t> </a:t>
            </a:r>
            <a:r>
              <a:rPr lang="en-ID" sz="2400" err="1">
                <a:solidFill>
                  <a:schemeClr val="bg1"/>
                </a:solidFill>
              </a:rPr>
              <a:t>menggunakan</a:t>
            </a:r>
            <a:r>
              <a:rPr lang="en-ID" sz="2400">
                <a:solidFill>
                  <a:schemeClr val="bg1"/>
                </a:solidFill>
              </a:rPr>
              <a:t> </a:t>
            </a:r>
            <a:r>
              <a:rPr lang="en-ID" sz="2400" b="1">
                <a:solidFill>
                  <a:srgbClr val="FF0000"/>
                </a:solidFill>
              </a:rPr>
              <a:t>504</a:t>
            </a:r>
            <a:r>
              <a:rPr lang="en-ID" sz="2400">
                <a:solidFill>
                  <a:schemeClr val="bg1"/>
                </a:solidFill>
              </a:rPr>
              <a:t> </a:t>
            </a:r>
            <a:r>
              <a:rPr lang="en-ID" sz="2400" err="1">
                <a:solidFill>
                  <a:schemeClr val="bg1"/>
                </a:solidFill>
              </a:rPr>
              <a:t>ulasan</a:t>
            </a:r>
            <a:r>
              <a:rPr lang="en-ID" sz="2400">
                <a:solidFill>
                  <a:schemeClr val="bg1"/>
                </a:solidFill>
              </a:rPr>
              <a:t> yang </a:t>
            </a:r>
            <a:r>
              <a:rPr lang="en-ID" sz="2400" err="1">
                <a:solidFill>
                  <a:schemeClr val="bg1"/>
                </a:solidFill>
              </a:rPr>
              <a:t>dipublikasikan</a:t>
            </a:r>
            <a:r>
              <a:rPr lang="en-ID" sz="2400">
                <a:solidFill>
                  <a:schemeClr val="bg1"/>
                </a:solidFill>
              </a:rPr>
              <a:t> pada </a:t>
            </a:r>
            <a:r>
              <a:rPr lang="en-ID" sz="2400" err="1">
                <a:solidFill>
                  <a:schemeClr val="bg1"/>
                </a:solidFill>
              </a:rPr>
              <a:t>tahun</a:t>
            </a:r>
            <a:r>
              <a:rPr lang="en-ID" sz="2400">
                <a:solidFill>
                  <a:schemeClr val="bg1"/>
                </a:solidFill>
              </a:rPr>
              <a:t> 2015 </a:t>
            </a:r>
            <a:r>
              <a:rPr lang="en-ID" sz="2400" err="1">
                <a:solidFill>
                  <a:schemeClr val="bg1"/>
                </a:solidFill>
              </a:rPr>
              <a:t>untuk</a:t>
            </a:r>
            <a:r>
              <a:rPr lang="en-ID" sz="2400">
                <a:solidFill>
                  <a:schemeClr val="bg1"/>
                </a:solidFill>
              </a:rPr>
              <a:t> </a:t>
            </a:r>
            <a:r>
              <a:rPr lang="en-ID" sz="2400">
                <a:solidFill>
                  <a:srgbClr val="FF0000"/>
                </a:solidFill>
              </a:rPr>
              <a:t>21</a:t>
            </a:r>
            <a:r>
              <a:rPr lang="en-ID" sz="2400">
                <a:solidFill>
                  <a:schemeClr val="bg1"/>
                </a:solidFill>
              </a:rPr>
              <a:t> hotel di </a:t>
            </a:r>
            <a:r>
              <a:rPr lang="en-ID" sz="2400" err="1">
                <a:solidFill>
                  <a:schemeClr val="bg1"/>
                </a:solidFill>
              </a:rPr>
              <a:t>kawasan</a:t>
            </a:r>
            <a:r>
              <a:rPr lang="en-ID" sz="2400">
                <a:solidFill>
                  <a:schemeClr val="bg1"/>
                </a:solidFill>
              </a:rPr>
              <a:t> Strip, Las Vegas. Dataset </a:t>
            </a:r>
            <a:r>
              <a:rPr lang="en-ID" sz="2400" err="1">
                <a:solidFill>
                  <a:schemeClr val="bg1"/>
                </a:solidFill>
              </a:rPr>
              <a:t>mencakup</a:t>
            </a:r>
            <a:r>
              <a:rPr lang="en-ID" sz="2400">
                <a:solidFill>
                  <a:schemeClr val="bg1"/>
                </a:solidFill>
              </a:rPr>
              <a:t> </a:t>
            </a:r>
            <a:r>
              <a:rPr lang="en-ID" sz="2400" err="1">
                <a:solidFill>
                  <a:schemeClr val="bg1"/>
                </a:solidFill>
              </a:rPr>
              <a:t>sebanyak</a:t>
            </a:r>
            <a:r>
              <a:rPr lang="en-ID" sz="2400">
                <a:solidFill>
                  <a:schemeClr val="bg1"/>
                </a:solidFill>
              </a:rPr>
              <a:t> 20 </a:t>
            </a:r>
            <a:r>
              <a:rPr lang="en-ID" sz="2400" err="1">
                <a:solidFill>
                  <a:schemeClr val="bg1"/>
                </a:solidFill>
              </a:rPr>
              <a:t>variabel</a:t>
            </a:r>
            <a:r>
              <a:rPr lang="en-ID" sz="2400">
                <a:solidFill>
                  <a:schemeClr val="bg1"/>
                </a:solidFill>
              </a:rPr>
              <a:t> (</a:t>
            </a:r>
            <a:r>
              <a:rPr lang="en-ID" sz="2400" err="1">
                <a:solidFill>
                  <a:schemeClr val="bg1"/>
                </a:solidFill>
              </a:rPr>
              <a:t>kolom</a:t>
            </a:r>
            <a:r>
              <a:rPr lang="en-ID" sz="2400">
                <a:solidFill>
                  <a:schemeClr val="bg1"/>
                </a:solidFill>
              </a:rPr>
              <a:t>).</a:t>
            </a:r>
          </a:p>
          <a:p>
            <a:pPr algn="just"/>
            <a:endParaRPr lang="en-ID" sz="2400">
              <a:solidFill>
                <a:schemeClr val="bg1"/>
              </a:solidFill>
            </a:endParaRPr>
          </a:p>
          <a:p>
            <a:pPr algn="just"/>
            <a:endParaRPr lang="en-ID" sz="2400">
              <a:solidFill>
                <a:schemeClr val="bg1"/>
              </a:solidFill>
            </a:endParaRPr>
          </a:p>
        </p:txBody>
      </p:sp>
      <p:pic>
        <p:nvPicPr>
          <p:cNvPr id="254" name="Google Shape;254;p6"/>
          <p:cNvPicPr preferRelativeResize="0"/>
          <p:nvPr/>
        </p:nvPicPr>
        <p:blipFill rotWithShape="1">
          <a:blip r:embed="rId3">
            <a:alphaModFix/>
          </a:blip>
          <a:srcRect r="27315"/>
          <a:stretch/>
        </p:blipFill>
        <p:spPr>
          <a:xfrm>
            <a:off x="8017818" y="363974"/>
            <a:ext cx="317003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graphic of a computer file&#10;&#10;Description automatically generated with medium confidence">
            <a:extLst>
              <a:ext uri="{FF2B5EF4-FFF2-40B4-BE49-F238E27FC236}">
                <a16:creationId xmlns:a16="http://schemas.microsoft.com/office/drawing/2014/main" id="{F9E4F70E-9F7F-5901-D017-A0DD2D2CC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836" y="3366730"/>
            <a:ext cx="982162" cy="98216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298993-8183-9061-0B6C-8D263A32936D}"/>
              </a:ext>
            </a:extLst>
          </p:cNvPr>
          <p:cNvCxnSpPr>
            <a:cxnSpLocks/>
          </p:cNvCxnSpPr>
          <p:nvPr/>
        </p:nvCxnSpPr>
        <p:spPr>
          <a:xfrm>
            <a:off x="3611411" y="4460455"/>
            <a:ext cx="0" cy="91060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1B512F-E11F-B27C-A532-DAB5D355BD88}"/>
              </a:ext>
            </a:extLst>
          </p:cNvPr>
          <p:cNvSpPr txBox="1"/>
          <p:nvPr/>
        </p:nvSpPr>
        <p:spPr>
          <a:xfrm>
            <a:off x="2730440" y="3019311"/>
            <a:ext cx="2338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Pengumpulan</a:t>
            </a:r>
            <a:r>
              <a:rPr lang="en-US"/>
              <a:t> Data</a:t>
            </a:r>
            <a:endParaRPr lang="en-ID"/>
          </a:p>
        </p:txBody>
      </p:sp>
      <p:pic>
        <p:nvPicPr>
          <p:cNvPr id="14" name="Picture 13" descr="A computer screen with graphics and a magnifying glass&#10;&#10;Description automatically generated">
            <a:extLst>
              <a:ext uri="{FF2B5EF4-FFF2-40B4-BE49-F238E27FC236}">
                <a16:creationId xmlns:a16="http://schemas.microsoft.com/office/drawing/2014/main" id="{94A22F82-7377-24BD-4E27-08C91B6CE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998" y="5433251"/>
            <a:ext cx="857785" cy="8577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C692E72-5775-3D24-8B24-982404CAFE23}"/>
              </a:ext>
            </a:extLst>
          </p:cNvPr>
          <p:cNvSpPr txBox="1"/>
          <p:nvPr/>
        </p:nvSpPr>
        <p:spPr>
          <a:xfrm>
            <a:off x="2929940" y="6375307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 Cleaning</a:t>
            </a:r>
            <a:endParaRPr lang="en-ID"/>
          </a:p>
        </p:txBody>
      </p:sp>
      <p:pic>
        <p:nvPicPr>
          <p:cNvPr id="20" name="Picture 19" descr="A magnifying glass over a stack of files&#10;&#10;Description automatically generated">
            <a:extLst>
              <a:ext uri="{FF2B5EF4-FFF2-40B4-BE49-F238E27FC236}">
                <a16:creationId xmlns:a16="http://schemas.microsoft.com/office/drawing/2014/main" id="{E6F6FEBB-09F6-DCCC-14E2-653354D98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3836" y="5310421"/>
            <a:ext cx="1231425" cy="12314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CD20D47-7DD1-A17A-BB96-70725BB5BC02}"/>
              </a:ext>
            </a:extLst>
          </p:cNvPr>
          <p:cNvSpPr txBox="1"/>
          <p:nvPr/>
        </p:nvSpPr>
        <p:spPr>
          <a:xfrm>
            <a:off x="5793048" y="6330442"/>
            <a:ext cx="2207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Analisis</a:t>
            </a:r>
            <a:r>
              <a:rPr lang="en-US"/>
              <a:t> </a:t>
            </a:r>
            <a:r>
              <a:rPr lang="en-US" err="1"/>
              <a:t>Korelasi</a:t>
            </a:r>
            <a:r>
              <a:rPr lang="en-US"/>
              <a:t> </a:t>
            </a:r>
            <a:r>
              <a:rPr lang="en-US" err="1"/>
              <a:t>Variabel</a:t>
            </a:r>
            <a:endParaRPr lang="en-ID"/>
          </a:p>
        </p:txBody>
      </p:sp>
      <p:pic>
        <p:nvPicPr>
          <p:cNvPr id="32" name="Picture 31" descr="A blue circle with arrows around a paper&#10;&#10;Description automatically generated">
            <a:extLst>
              <a:ext uri="{FF2B5EF4-FFF2-40B4-BE49-F238E27FC236}">
                <a16:creationId xmlns:a16="http://schemas.microsoft.com/office/drawing/2014/main" id="{37516421-5794-0971-5A41-35A1B6A7B7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6286" y="3271068"/>
            <a:ext cx="982163" cy="98216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78CF5B-BC91-B597-3126-8049C232F573}"/>
              </a:ext>
            </a:extLst>
          </p:cNvPr>
          <p:cNvCxnSpPr>
            <a:cxnSpLocks/>
          </p:cNvCxnSpPr>
          <p:nvPr/>
        </p:nvCxnSpPr>
        <p:spPr>
          <a:xfrm flipV="1">
            <a:off x="6447367" y="4348892"/>
            <a:ext cx="0" cy="91498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E4067AF-98C5-C866-709F-331ACEA48C65}"/>
              </a:ext>
            </a:extLst>
          </p:cNvPr>
          <p:cNvSpPr txBox="1"/>
          <p:nvPr/>
        </p:nvSpPr>
        <p:spPr>
          <a:xfrm>
            <a:off x="5473072" y="2819425"/>
            <a:ext cx="20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</a:t>
            </a:r>
            <a:r>
              <a:rPr lang="en-ID" err="1">
                <a:solidFill>
                  <a:schemeClr val="tx1"/>
                </a:solidFill>
              </a:rPr>
              <a:t>achine</a:t>
            </a:r>
            <a:r>
              <a:rPr lang="en-ID">
                <a:solidFill>
                  <a:schemeClr val="tx1"/>
                </a:solidFill>
              </a:rPr>
              <a:t> Learning </a:t>
            </a:r>
          </a:p>
          <a:p>
            <a:r>
              <a:rPr lang="en-ID" err="1">
                <a:solidFill>
                  <a:schemeClr val="tx1"/>
                </a:solidFill>
              </a:rPr>
              <a:t>Klasifikasi</a:t>
            </a:r>
            <a:r>
              <a:rPr lang="en-ID">
                <a:solidFill>
                  <a:schemeClr val="tx1"/>
                </a:solidFill>
              </a:rPr>
              <a:t> </a:t>
            </a:r>
            <a:r>
              <a:rPr lang="en-ID" err="1">
                <a:solidFill>
                  <a:schemeClr val="tx1"/>
                </a:solidFill>
              </a:rPr>
              <a:t>Atau</a:t>
            </a:r>
            <a:r>
              <a:rPr lang="en-ID">
                <a:solidFill>
                  <a:schemeClr val="tx1"/>
                </a:solidFill>
              </a:rPr>
              <a:t> </a:t>
            </a:r>
            <a:r>
              <a:rPr lang="en-ID" err="1">
                <a:solidFill>
                  <a:schemeClr val="tx1"/>
                </a:solidFill>
              </a:rPr>
              <a:t>Regresi</a:t>
            </a:r>
            <a:endParaRPr lang="en-ID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11C41A0-64AB-E64C-C4D0-75C2BF028291}"/>
              </a:ext>
            </a:extLst>
          </p:cNvPr>
          <p:cNvCxnSpPr>
            <a:cxnSpLocks/>
          </p:cNvCxnSpPr>
          <p:nvPr/>
        </p:nvCxnSpPr>
        <p:spPr>
          <a:xfrm>
            <a:off x="7034093" y="3741863"/>
            <a:ext cx="1332587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A close up of a paper&#10;&#10;Description automatically generated">
            <a:extLst>
              <a:ext uri="{FF2B5EF4-FFF2-40B4-BE49-F238E27FC236}">
                <a16:creationId xmlns:a16="http://schemas.microsoft.com/office/drawing/2014/main" id="{06EFC85A-F24F-34C5-53DB-E268EC33FA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1360" y="3295888"/>
            <a:ext cx="1032967" cy="103296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EBD5146-E808-1F34-7993-4DAF88637D94}"/>
              </a:ext>
            </a:extLst>
          </p:cNvPr>
          <p:cNvSpPr txBox="1"/>
          <p:nvPr/>
        </p:nvSpPr>
        <p:spPr>
          <a:xfrm>
            <a:off x="7895295" y="2958088"/>
            <a:ext cx="208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err="1">
                <a:solidFill>
                  <a:schemeClr val="tx1"/>
                </a:solidFill>
              </a:rPr>
              <a:t>Peninjauan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jurnal</a:t>
            </a:r>
            <a:r>
              <a:rPr lang="en-ID" sz="1400">
                <a:solidFill>
                  <a:schemeClr val="tx1"/>
                </a:solidFill>
              </a:rPr>
              <a:t> </a:t>
            </a:r>
            <a:r>
              <a:rPr lang="en-ID" sz="1400" err="1">
                <a:solidFill>
                  <a:schemeClr val="tx1"/>
                </a:solidFill>
              </a:rPr>
              <a:t>ilmiah</a:t>
            </a:r>
            <a:endParaRPr lang="en-ID"/>
          </a:p>
        </p:txBody>
      </p:sp>
      <p:pic>
        <p:nvPicPr>
          <p:cNvPr id="44" name="Picture 43" descr="A magnifying glass with a light bulb inside&#10;&#10;Description automatically generated">
            <a:extLst>
              <a:ext uri="{FF2B5EF4-FFF2-40B4-BE49-F238E27FC236}">
                <a16:creationId xmlns:a16="http://schemas.microsoft.com/office/drawing/2014/main" id="{73D99FD1-FB39-C1A4-CB93-32D28068D9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1724" y="5409649"/>
            <a:ext cx="1032968" cy="103296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C2A7533-8DF9-F88C-5A48-0AC07236E74A}"/>
              </a:ext>
            </a:extLst>
          </p:cNvPr>
          <p:cNvSpPr txBox="1"/>
          <p:nvPr/>
        </p:nvSpPr>
        <p:spPr>
          <a:xfrm>
            <a:off x="8651816" y="6387957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Insight</a:t>
            </a:r>
            <a:endParaRPr lang="en-ID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8EC8912-4F57-B69E-DD53-1A0ABB2858BB}"/>
              </a:ext>
            </a:extLst>
          </p:cNvPr>
          <p:cNvCxnSpPr>
            <a:cxnSpLocks/>
          </p:cNvCxnSpPr>
          <p:nvPr/>
        </p:nvCxnSpPr>
        <p:spPr>
          <a:xfrm>
            <a:off x="8918151" y="4460455"/>
            <a:ext cx="0" cy="92152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ED1C94B-E0BF-37FC-17E1-4241B0E2D53E}"/>
              </a:ext>
            </a:extLst>
          </p:cNvPr>
          <p:cNvCxnSpPr>
            <a:cxnSpLocks/>
          </p:cNvCxnSpPr>
          <p:nvPr/>
        </p:nvCxnSpPr>
        <p:spPr>
          <a:xfrm>
            <a:off x="4403056" y="5899526"/>
            <a:ext cx="1332587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6B930D-81D1-B031-9EDC-531F55E62BC6}"/>
              </a:ext>
            </a:extLst>
          </p:cNvPr>
          <p:cNvSpPr txBox="1"/>
          <p:nvPr/>
        </p:nvSpPr>
        <p:spPr>
          <a:xfrm>
            <a:off x="493006" y="4410783"/>
            <a:ext cx="180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800">
                <a:latin typeface="Amasis MT Pro Black" panose="02040A04050005020304" pitchFamily="18" charset="0"/>
              </a:rPr>
              <a:t>Data </a:t>
            </a:r>
          </a:p>
          <a:p>
            <a:pPr algn="ctr"/>
            <a:r>
              <a:rPr lang="en-ID" sz="1800">
                <a:latin typeface="Amasis MT Pro Black" panose="02040A04050005020304" pitchFamily="18" charset="0"/>
              </a:rPr>
              <a:t>Preprocessing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2862</Words>
  <Application>Microsoft Office PowerPoint</Application>
  <PresentationFormat>Widescreen</PresentationFormat>
  <Paragraphs>421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Montserrat ExtraBold</vt:lpstr>
      <vt:lpstr>Courier New,monospace</vt:lpstr>
      <vt:lpstr>Calibri</vt:lpstr>
      <vt:lpstr>Segoe UI</vt:lpstr>
      <vt:lpstr>Aptos</vt:lpstr>
      <vt:lpstr>Courier New</vt:lpstr>
      <vt:lpstr>Amasis MT Pro Black</vt:lpstr>
      <vt:lpstr>Open Sans</vt:lpstr>
      <vt:lpstr>Wingdings,Sans-Serif</vt:lpstr>
      <vt:lpstr>Wingdings</vt:lpstr>
      <vt:lpstr>Aptos Narrow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Aziz Hakim Astqolani</dc:creator>
  <cp:lastModifiedBy>Mochammad Reyhan M</cp:lastModifiedBy>
  <cp:revision>3</cp:revision>
  <dcterms:created xsi:type="dcterms:W3CDTF">2022-10-24T05:54:45Z</dcterms:created>
  <dcterms:modified xsi:type="dcterms:W3CDTF">2025-03-12T07:05:13Z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2024-11-14T06:34:39Z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0e48f9d7-2701-4b80-bb71-211bde24768a</vt:lpwstr>
  </property>
  <property fmtid="{D5CDD505-2E9C-101B-9397-08002B2CF9AE}" pid="7" name="MSIP_Label_defa4170-0d19-0005-0004-bc88714345d2_ActionId">
    <vt:lpwstr>4439d534-d2ab-4302-b95b-628f85b8afe6</vt:lpwstr>
  </property>
  <property fmtid="{D5CDD505-2E9C-101B-9397-08002B2CF9AE}" pid="8" name="MSIP_Label_defa4170-0d19-0005-0004-bc88714345d2_ContentBits">
    <vt:lpwstr>0</vt:lpwstr>
  </property>
</Properties>
</file>