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88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19" roundtripDataSignature="AMtx7mhZkM9qKz0snjdOrAitauo5axoD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Greetings everyone. Thank you for joining us today.</a:t>
            </a:r>
            <a:endParaRPr/>
          </a:p>
          <a:p>
            <a:pPr indent="0" lvl="0" marL="0" rtl="0" algn="l">
              <a:lnSpc>
                <a:spcPct val="115000"/>
              </a:lnSpc>
              <a:spcBef>
                <a:spcPts val="1200"/>
              </a:spcBef>
              <a:spcAft>
                <a:spcPts val="0"/>
              </a:spcAft>
              <a:buClr>
                <a:schemeClr val="dk1"/>
              </a:buClr>
              <a:buSzPts val="1100"/>
              <a:buFont typeface="Arial"/>
              <a:buNone/>
            </a:pPr>
            <a:r>
              <a:rPr lang="en-US"/>
              <a:t>We are Group 2 of the Advanced </a:t>
            </a:r>
            <a:r>
              <a:rPr lang="en-US"/>
              <a:t>Cyber Warfare</a:t>
            </a:r>
            <a:r>
              <a:rPr lang="en-US"/>
              <a:t> course. My name is Rachael Kivuti and I’m presenting with my colleagues Reyhan Usman and Munir Iro.</a:t>
            </a:r>
            <a:endParaRPr/>
          </a:p>
          <a:p>
            <a:pPr indent="0" lvl="0" marL="0" rtl="0" algn="l">
              <a:lnSpc>
                <a:spcPct val="115000"/>
              </a:lnSpc>
              <a:spcBef>
                <a:spcPts val="1200"/>
              </a:spcBef>
              <a:spcAft>
                <a:spcPts val="0"/>
              </a:spcAft>
              <a:buClr>
                <a:schemeClr val="dk1"/>
              </a:buClr>
              <a:buSzPts val="1100"/>
              <a:buFont typeface="Arial"/>
              <a:buNone/>
            </a:pPr>
            <a:r>
              <a:rPr lang="en-US"/>
              <a:t>Our presentation is titled Weaponizing Vulnerabilities: The Art of Exploit Development. In this session, we’ll walk through how exploits are built from scratch, from discovering a flaw to writing a proof-of-concept and finally weaponizing it to bypass modern defenses like ASLR and DEP.</a:t>
            </a:r>
            <a:endParaRPr/>
          </a:p>
          <a:p>
            <a:pPr indent="0" lvl="0" marL="0" rtl="0" algn="l">
              <a:lnSpc>
                <a:spcPct val="115000"/>
              </a:lnSpc>
              <a:spcBef>
                <a:spcPts val="1200"/>
              </a:spcBef>
              <a:spcAft>
                <a:spcPts val="0"/>
              </a:spcAft>
              <a:buClr>
                <a:schemeClr val="dk1"/>
              </a:buClr>
              <a:buSzPts val="1100"/>
              <a:buFont typeface="Arial"/>
              <a:buNone/>
            </a:pPr>
            <a:r>
              <a:rPr lang="en-US"/>
              <a:t>To make this practical, we selected EternalBlue as our main case study. EternalBlue is one of the most famous and destructive exploits ever released, targeting Microsoft’s SMB protocol. We chose it because it’s a real-world, nation-state-grade exploit that clearly demonstrates the full exploit chain; fuzzing, payload crafting, bypassing protections and finally being used in major attacks like WannaCry and NotPetya.</a:t>
            </a:r>
            <a:endParaRPr/>
          </a:p>
          <a:p>
            <a:pPr indent="0" lvl="0" marL="0" rtl="0" algn="l">
              <a:lnSpc>
                <a:spcPct val="115000"/>
              </a:lnSpc>
              <a:spcBef>
                <a:spcPts val="1200"/>
              </a:spcBef>
              <a:spcAft>
                <a:spcPts val="1200"/>
              </a:spcAft>
              <a:buSzPts val="1100"/>
              <a:buNone/>
            </a:pPr>
            <a:r>
              <a:rPr lang="en-US"/>
              <a:t>With that context, let’s look at today’s agenda.</a:t>
            </a:r>
            <a:endParaRPr/>
          </a:p>
        </p:txBody>
      </p:sp>
      <p:sp>
        <p:nvSpPr>
          <p:cNvPr id="102" name="Google Shape;10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83eca0747f_0_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US"/>
              <a:t>Applying patches quickly is the most direct way to prevent exploits like EternalBlue from succeeding.</a:t>
            </a:r>
            <a:br>
              <a:rPr lang="en-US"/>
            </a:br>
            <a:r>
              <a:rPr lang="en-US"/>
              <a:t>Network segmentation helps limit the impact of a wormable exploit by preventing lateral movement.</a:t>
            </a:r>
            <a:endParaRPr/>
          </a:p>
          <a:p>
            <a:pPr indent="0" lvl="0" marL="0" rtl="0" algn="l">
              <a:lnSpc>
                <a:spcPct val="115000"/>
              </a:lnSpc>
              <a:spcBef>
                <a:spcPts val="1200"/>
              </a:spcBef>
              <a:spcAft>
                <a:spcPts val="0"/>
              </a:spcAft>
              <a:buSzPts val="1100"/>
              <a:buNone/>
            </a:pPr>
            <a:r>
              <a:rPr lang="en-US"/>
              <a:t>Disabling SMBv1 removes the protocol EternalBlue targets, reducing the attack surface.</a:t>
            </a:r>
            <a:endParaRPr/>
          </a:p>
          <a:p>
            <a:pPr indent="0" lvl="0" marL="0" rtl="0" algn="l">
              <a:lnSpc>
                <a:spcPct val="115000"/>
              </a:lnSpc>
              <a:spcBef>
                <a:spcPts val="1200"/>
              </a:spcBef>
              <a:spcAft>
                <a:spcPts val="1200"/>
              </a:spcAft>
              <a:buSzPts val="1100"/>
              <a:buNone/>
            </a:pPr>
            <a:r>
              <a:rPr lang="en-US"/>
              <a:t>Strong access controls and continuous monitoring allow early detection of suspicious activity before compromise spreads.</a:t>
            </a:r>
            <a:br>
              <a:rPr lang="en-US"/>
            </a:br>
            <a:r>
              <a:rPr lang="en-US"/>
              <a:t>Incident response preparation, including backups and containment playbooks, ensures organizations can respond rapidly.</a:t>
            </a:r>
            <a:br>
              <a:rPr lang="en-US"/>
            </a:br>
            <a:r>
              <a:rPr lang="en-US"/>
              <a:t>Threat intelligence and IDS/IPS rules provide proactive defense against known exploit patterns and anomalous behaviors.</a:t>
            </a:r>
            <a:endParaRPr/>
          </a:p>
        </p:txBody>
      </p:sp>
      <p:sp>
        <p:nvSpPr>
          <p:cNvPr id="161" name="Google Shape;161;g383eca0747f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83eca0747f_0_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US"/>
              <a:t>EternalBlue illustrates how one exploit can cascade into a worldwide crisis, making it a watershed event in cybersecurity history.</a:t>
            </a:r>
            <a:endParaRPr/>
          </a:p>
          <a:p>
            <a:pPr indent="0" lvl="0" marL="0" rtl="0" algn="l">
              <a:lnSpc>
                <a:spcPct val="115000"/>
              </a:lnSpc>
              <a:spcBef>
                <a:spcPts val="1200"/>
              </a:spcBef>
              <a:spcAft>
                <a:spcPts val="0"/>
              </a:spcAft>
              <a:buSzPts val="1100"/>
              <a:buNone/>
            </a:pPr>
            <a:r>
              <a:rPr lang="en-US"/>
              <a:t>It reminds us that attackers exploit trust and assumptions in networks as much as the underlying technology itself.</a:t>
            </a:r>
            <a:endParaRPr/>
          </a:p>
          <a:p>
            <a:pPr indent="0" lvl="0" marL="0" rtl="0" algn="l">
              <a:lnSpc>
                <a:spcPct val="115000"/>
              </a:lnSpc>
              <a:spcBef>
                <a:spcPts val="1200"/>
              </a:spcBef>
              <a:spcAft>
                <a:spcPts val="0"/>
              </a:spcAft>
              <a:buSzPts val="1100"/>
              <a:buNone/>
            </a:pPr>
            <a:r>
              <a:rPr lang="en-US"/>
              <a:t>Effective defense requires more than patching: organizations must build systemic resilience through layered security measures.</a:t>
            </a:r>
            <a:endParaRPr/>
          </a:p>
          <a:p>
            <a:pPr indent="0" lvl="0" marL="0" rtl="0" algn="l">
              <a:lnSpc>
                <a:spcPct val="115000"/>
              </a:lnSpc>
              <a:spcBef>
                <a:spcPts val="1200"/>
              </a:spcBef>
              <a:spcAft>
                <a:spcPts val="0"/>
              </a:spcAft>
              <a:buSzPts val="1100"/>
              <a:buNone/>
            </a:pPr>
            <a:r>
              <a:rPr lang="en-US"/>
              <a:t>Cybersecurity has become a matter of national security, diplomacy and strategic planning, not just IT operations.</a:t>
            </a:r>
            <a:endParaRPr/>
          </a:p>
          <a:p>
            <a:pPr indent="0" lvl="0" marL="0" rtl="0" algn="l">
              <a:lnSpc>
                <a:spcPct val="115000"/>
              </a:lnSpc>
              <a:spcBef>
                <a:spcPts val="1200"/>
              </a:spcBef>
              <a:spcAft>
                <a:spcPts val="1200"/>
              </a:spcAft>
              <a:buSzPts val="1100"/>
              <a:buNone/>
            </a:pPr>
            <a:r>
              <a:rPr lang="en-US"/>
              <a:t>The focus of defenders must move from merely detecting threats to preventing them, misleading attackers through deception and creating deterrence through robust defenses.</a:t>
            </a:r>
            <a:endParaRPr/>
          </a:p>
        </p:txBody>
      </p:sp>
      <p:sp>
        <p:nvSpPr>
          <p:cNvPr id="167" name="Google Shape;167;g383eca0747f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8440669e7d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SzPts val="1100"/>
              <a:buNone/>
            </a:pPr>
            <a:r>
              <a:rPr lang="en-US"/>
              <a:t>These references cover both the official advisories and technical analyses I relied on. Microsoft and NIST provide the authoritative details for MS17-010 and CVE-2017-0144. CIS and CISA outline the defensive guidance and indicators tied to WannaCry. The Avast blog and CyberIR@MIT give accessible technical overviews of EternalBlue, while community sources like ThreatNG and UncleSp1d3r highlight exploit development concepts. Together, they show a mix of primary sources, industry advisories and practitioner insights.</a:t>
            </a:r>
            <a:endParaRPr/>
          </a:p>
        </p:txBody>
      </p:sp>
      <p:sp>
        <p:nvSpPr>
          <p:cNvPr id="173" name="Google Shape;173;g38440669e7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SzPts val="1100"/>
              <a:buNone/>
            </a:pPr>
            <a:r>
              <a:rPr lang="en-US"/>
              <a:t>Thank you for your time and attention. I welcome any questions.</a:t>
            </a:r>
            <a:endParaRPr/>
          </a:p>
        </p:txBody>
      </p:sp>
      <p:sp>
        <p:nvSpPr>
          <p:cNvPr id="179" name="Google Shape;17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This is our roadmap for the presentation.</a:t>
            </a:r>
            <a:endParaRPr/>
          </a:p>
          <a:p>
            <a:pPr indent="0" lvl="0" marL="0" rtl="0" algn="l">
              <a:lnSpc>
                <a:spcPct val="115000"/>
              </a:lnSpc>
              <a:spcBef>
                <a:spcPts val="1200"/>
              </a:spcBef>
              <a:spcAft>
                <a:spcPts val="0"/>
              </a:spcAft>
              <a:buClr>
                <a:schemeClr val="dk1"/>
              </a:buClr>
              <a:buSzPts val="1100"/>
              <a:buFont typeface="Arial"/>
              <a:buNone/>
            </a:pPr>
            <a:r>
              <a:rPr lang="en-US"/>
              <a:t>We’ll begin with an Introduction to exploit development. Then we’ll cover the technical process: fuzzing and discovery, proof-of-concept writing and bypassing protections. Next, we’ll dive into our case study on EternalBlue, where we’ll explain the exploit chain, why it spread so quickly and its real-world impact.”</a:t>
            </a:r>
            <a:endParaRPr/>
          </a:p>
          <a:p>
            <a:pPr indent="0" lvl="0" marL="0" rtl="0" algn="l">
              <a:lnSpc>
                <a:spcPct val="115000"/>
              </a:lnSpc>
              <a:spcBef>
                <a:spcPts val="1200"/>
              </a:spcBef>
              <a:spcAft>
                <a:spcPts val="0"/>
              </a:spcAft>
              <a:buClr>
                <a:schemeClr val="dk1"/>
              </a:buClr>
              <a:buSzPts val="1100"/>
              <a:buFont typeface="Arial"/>
              <a:buNone/>
            </a:pPr>
            <a:r>
              <a:rPr lang="en-US"/>
              <a:t>Finally, we’ll discuss defensive countermeasures organizations can use to protect against these kinds of threats, our conclusion and leave a few minutes for questions.</a:t>
            </a:r>
            <a:endParaRPr/>
          </a:p>
          <a:p>
            <a:pPr indent="0" lvl="0" marL="0" rtl="0" algn="l">
              <a:lnSpc>
                <a:spcPct val="115000"/>
              </a:lnSpc>
              <a:spcBef>
                <a:spcPts val="1200"/>
              </a:spcBef>
              <a:spcAft>
                <a:spcPts val="1200"/>
              </a:spcAft>
              <a:buSzPts val="1100"/>
              <a:buNone/>
            </a:pPr>
            <a:r>
              <a:rPr lang="en-US"/>
              <a:t>So let’s start with the exploit development overview.</a:t>
            </a:r>
            <a:endParaRPr/>
          </a:p>
        </p:txBody>
      </p:sp>
      <p:sp>
        <p:nvSpPr>
          <p:cNvPr id="108" name="Google Shape;10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Let’s start with a short definition: exploit development is an engineering loop; you discover a bug, analyze it and demonstrate it in a controlled way so vendors can fix it. It spans everything from small local memory bugs to large remote protocol parsing flaws, EternalBlue is a textbook example of the latter.</a:t>
            </a:r>
            <a:endParaRPr/>
          </a:p>
          <a:p>
            <a:pPr indent="0" lvl="0" marL="0" rtl="0" algn="l">
              <a:lnSpc>
                <a:spcPct val="115000"/>
              </a:lnSpc>
              <a:spcBef>
                <a:spcPts val="1200"/>
              </a:spcBef>
              <a:spcAft>
                <a:spcPts val="0"/>
              </a:spcAft>
              <a:buClr>
                <a:schemeClr val="dk1"/>
              </a:buClr>
              <a:buSzPts val="1100"/>
              <a:buFont typeface="Arial"/>
              <a:buNone/>
            </a:pPr>
            <a:r>
              <a:rPr lang="en-US"/>
              <a:t>This timeline visualizes the lifecycle of a vulnerability.</a:t>
            </a:r>
            <a:endParaRPr/>
          </a:p>
          <a:p>
            <a:pPr indent="0" lvl="0" marL="0" rtl="0" algn="l">
              <a:lnSpc>
                <a:spcPct val="115000"/>
              </a:lnSpc>
              <a:spcBef>
                <a:spcPts val="1200"/>
              </a:spcBef>
              <a:spcAft>
                <a:spcPts val="0"/>
              </a:spcAft>
              <a:buClr>
                <a:schemeClr val="dk1"/>
              </a:buClr>
              <a:buSzPts val="1100"/>
              <a:buFont typeface="Arial"/>
              <a:buNone/>
            </a:pPr>
            <a:r>
              <a:rPr lang="en-US"/>
              <a:t>At the top we mark a Zero‑Day: a vulnerability that’s unknown or unpatched at the time of discovery, meaning attackers could exploit it immediately.</a:t>
            </a:r>
            <a:endParaRPr/>
          </a:p>
          <a:p>
            <a:pPr indent="0" lvl="0" marL="0" rtl="0" algn="l">
              <a:lnSpc>
                <a:spcPct val="115000"/>
              </a:lnSpc>
              <a:spcBef>
                <a:spcPts val="1200"/>
              </a:spcBef>
              <a:spcAft>
                <a:spcPts val="0"/>
              </a:spcAft>
              <a:buClr>
                <a:schemeClr val="dk1"/>
              </a:buClr>
              <a:buSzPts val="1100"/>
              <a:buFont typeface="Arial"/>
              <a:buNone/>
            </a:pPr>
            <a:r>
              <a:rPr lang="en-US"/>
              <a:t>First, someone discovers the bug, that could be a researcher, a vendor or an adversary. Discovery starts the engine of both defensive and offensive activity.</a:t>
            </a:r>
            <a:endParaRPr/>
          </a:p>
          <a:p>
            <a:pPr indent="0" lvl="0" marL="0" rtl="0" algn="l">
              <a:lnSpc>
                <a:spcPct val="115000"/>
              </a:lnSpc>
              <a:spcBef>
                <a:spcPts val="1200"/>
              </a:spcBef>
              <a:spcAft>
                <a:spcPts val="0"/>
              </a:spcAft>
              <a:buClr>
                <a:schemeClr val="dk1"/>
              </a:buClr>
              <a:buSzPts val="1100"/>
              <a:buFont typeface="Arial"/>
              <a:buNone/>
            </a:pPr>
            <a:r>
              <a:rPr lang="en-US"/>
              <a:t>Next, if responsibly disclosed, the issue is triaged and a CVE identifier is assigned. This gives a formal reference so all stakeholders can track it.</a:t>
            </a:r>
            <a:endParaRPr/>
          </a:p>
          <a:p>
            <a:pPr indent="0" lvl="0" marL="0" rtl="0" algn="l">
              <a:lnSpc>
                <a:spcPct val="115000"/>
              </a:lnSpc>
              <a:spcBef>
                <a:spcPts val="1200"/>
              </a:spcBef>
              <a:spcAft>
                <a:spcPts val="0"/>
              </a:spcAft>
              <a:buClr>
                <a:schemeClr val="dk1"/>
              </a:buClr>
              <a:buSzPts val="1100"/>
              <a:buFont typeface="Arial"/>
              <a:buNone/>
            </a:pPr>
            <a:r>
              <a:rPr lang="en-US"/>
              <a:t>The vendor develops and issues a patch to remediate the underlying bug. This is the defensive corrective action that closes the window of vulnerability, if deployed.</a:t>
            </a:r>
            <a:endParaRPr/>
          </a:p>
          <a:p>
            <a:pPr indent="0" lvl="0" marL="0" rtl="0" algn="l">
              <a:lnSpc>
                <a:spcPct val="115000"/>
              </a:lnSpc>
              <a:spcBef>
                <a:spcPts val="1200"/>
              </a:spcBef>
              <a:spcAft>
                <a:spcPts val="0"/>
              </a:spcAft>
              <a:buClr>
                <a:schemeClr val="dk1"/>
              </a:buClr>
              <a:buSzPts val="1100"/>
              <a:buFont typeface="Arial"/>
              <a:buNone/>
            </a:pPr>
            <a:r>
              <a:rPr lang="en-US"/>
              <a:t>When the CVE details are published, the vulnerability becomes widely known. Publication helps defenders but also informs attackers what to target.</a:t>
            </a:r>
            <a:endParaRPr/>
          </a:p>
          <a:p>
            <a:pPr indent="0" lvl="0" marL="0" rtl="0" algn="l">
              <a:lnSpc>
                <a:spcPct val="115000"/>
              </a:lnSpc>
              <a:spcBef>
                <a:spcPts val="1200"/>
              </a:spcBef>
              <a:spcAft>
                <a:spcPts val="0"/>
              </a:spcAft>
              <a:buClr>
                <a:schemeClr val="dk1"/>
              </a:buClr>
              <a:buSzPts val="1100"/>
              <a:buFont typeface="Arial"/>
              <a:buNone/>
            </a:pPr>
            <a:r>
              <a:rPr lang="en-US"/>
              <a:t>A 0‑Day exploit is an exploit that exists before a patch is available. It appears once because it’s a single critical moment when attackers can operate without a fix in place.</a:t>
            </a:r>
            <a:endParaRPr/>
          </a:p>
          <a:p>
            <a:pPr indent="0" lvl="0" marL="0" rtl="0" algn="l">
              <a:lnSpc>
                <a:spcPct val="115000"/>
              </a:lnSpc>
              <a:spcBef>
                <a:spcPts val="1200"/>
              </a:spcBef>
              <a:spcAft>
                <a:spcPts val="0"/>
              </a:spcAft>
              <a:buClr>
                <a:schemeClr val="dk1"/>
              </a:buClr>
              <a:buSzPts val="1100"/>
              <a:buFont typeface="Arial"/>
              <a:buNone/>
            </a:pPr>
            <a:r>
              <a:rPr lang="en-US"/>
              <a:t>You’ll also see ‘Exploit’ events; these indicate when working exploit code or techniques become available. Early exploits may be limited or private.</a:t>
            </a:r>
            <a:endParaRPr/>
          </a:p>
          <a:p>
            <a:pPr indent="0" lvl="0" marL="0" rtl="0" algn="l">
              <a:lnSpc>
                <a:spcPct val="115000"/>
              </a:lnSpc>
              <a:spcBef>
                <a:spcPts val="1200"/>
              </a:spcBef>
              <a:spcAft>
                <a:spcPts val="0"/>
              </a:spcAft>
              <a:buClr>
                <a:schemeClr val="dk1"/>
              </a:buClr>
              <a:buSzPts val="1100"/>
              <a:buFont typeface="Arial"/>
              <a:buNone/>
            </a:pPr>
            <a:r>
              <a:rPr lang="en-US"/>
              <a:t>Not all exploits immediately cause mass damage, some remain private or targeted.</a:t>
            </a:r>
            <a:endParaRPr/>
          </a:p>
          <a:p>
            <a:pPr indent="0" lvl="0" marL="0" rtl="0" algn="l">
              <a:lnSpc>
                <a:spcPct val="115000"/>
              </a:lnSpc>
              <a:spcBef>
                <a:spcPts val="1200"/>
              </a:spcBef>
              <a:spcAft>
                <a:spcPts val="0"/>
              </a:spcAft>
              <a:buClr>
                <a:schemeClr val="dk1"/>
              </a:buClr>
              <a:buSzPts val="1100"/>
              <a:buFont typeface="Arial"/>
              <a:buNone/>
            </a:pPr>
            <a:r>
              <a:rPr lang="en-US"/>
              <a:t>The second ‘Exploit’ here represents wider availability or weaponization, for example, when exploit code is public or when worms begin to propagate. This can happen after publication or when patches aren’t widely deployed.”</a:t>
            </a:r>
            <a:endParaRPr/>
          </a:p>
          <a:p>
            <a:pPr indent="0" lvl="0" marL="0" rtl="0" algn="l">
              <a:lnSpc>
                <a:spcPct val="115000"/>
              </a:lnSpc>
              <a:spcBef>
                <a:spcPts val="1200"/>
              </a:spcBef>
              <a:spcAft>
                <a:spcPts val="1200"/>
              </a:spcAft>
              <a:buSzPts val="1100"/>
              <a:buNone/>
            </a:pPr>
            <a:r>
              <a:rPr lang="en-US"/>
              <a:t>So the key idea: timing matters. A </a:t>
            </a:r>
            <a:r>
              <a:rPr lang="en-US"/>
              <a:t>vulnerability</a:t>
            </a:r>
            <a:r>
              <a:rPr lang="en-US"/>
              <a:t> impact depends on discovery, disclosure practices, patching speed and whether reliable exploit code exists and whether that exploit is used privately or released publicly.</a:t>
            </a:r>
            <a:endParaRPr/>
          </a:p>
        </p:txBody>
      </p:sp>
      <p:sp>
        <p:nvSpPr>
          <p:cNvPr id="114" name="Google Shape;11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83eca0747f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t>Let’s break down the technical essence of exploit development. At its core, the goal is simple in words but complex in practice: we take a software bug and turn it into a predictable, controllable behavior. That could be anything from causing a crash to eventually delivering a payload, all while minimizing side effects and maximizing repeatability.”</a:t>
            </a:r>
            <a:endParaRPr/>
          </a:p>
          <a:p>
            <a:pPr indent="0" lvl="0" marL="0" rtl="0" algn="l">
              <a:lnSpc>
                <a:spcPct val="115000"/>
              </a:lnSpc>
              <a:spcBef>
                <a:spcPts val="1200"/>
              </a:spcBef>
              <a:spcAft>
                <a:spcPts val="0"/>
              </a:spcAft>
              <a:buClr>
                <a:schemeClr val="dk1"/>
              </a:buClr>
              <a:buSzPts val="1100"/>
              <a:buFont typeface="Arial"/>
              <a:buNone/>
            </a:pPr>
            <a:r>
              <a:rPr lang="en-US"/>
              <a:t>Goal: crash → control → payload</a:t>
            </a:r>
            <a:endParaRPr/>
          </a:p>
          <a:p>
            <a:pPr indent="0" lvl="0" marL="0" rtl="0" algn="l">
              <a:lnSpc>
                <a:spcPct val="115000"/>
              </a:lnSpc>
              <a:spcBef>
                <a:spcPts val="1200"/>
              </a:spcBef>
              <a:spcAft>
                <a:spcPts val="0"/>
              </a:spcAft>
              <a:buClr>
                <a:schemeClr val="dk1"/>
              </a:buClr>
              <a:buSzPts val="1100"/>
              <a:buFont typeface="Arial"/>
              <a:buNone/>
            </a:pPr>
            <a:r>
              <a:rPr lang="en-US"/>
              <a:t>Every exploit essentially follows this chain: first, identify how to trigger a crash; second, gain some form of control over program execution; finally, deliver a payload or achieve the intended effect.</a:t>
            </a:r>
            <a:endParaRPr/>
          </a:p>
          <a:p>
            <a:pPr indent="0" lvl="0" marL="0" rtl="0" algn="l">
              <a:lnSpc>
                <a:spcPct val="115000"/>
              </a:lnSpc>
              <a:spcBef>
                <a:spcPts val="1200"/>
              </a:spcBef>
              <a:spcAft>
                <a:spcPts val="0"/>
              </a:spcAft>
              <a:buClr>
                <a:schemeClr val="dk1"/>
              </a:buClr>
              <a:buSzPts val="1100"/>
              <a:buFont typeface="Arial"/>
              <a:buNone/>
            </a:pPr>
            <a:r>
              <a:rPr lang="en-US"/>
              <a:t>Reliability matters: an exploit that only works 1 out of 100 times is rarely useful outside of a lab environment.</a:t>
            </a:r>
            <a:endParaRPr/>
          </a:p>
          <a:p>
            <a:pPr indent="0" lvl="0" marL="0" rtl="0" algn="l">
              <a:lnSpc>
                <a:spcPct val="115000"/>
              </a:lnSpc>
              <a:spcBef>
                <a:spcPts val="1200"/>
              </a:spcBef>
              <a:spcAft>
                <a:spcPts val="0"/>
              </a:spcAft>
              <a:buClr>
                <a:schemeClr val="dk1"/>
              </a:buClr>
              <a:buSzPts val="1100"/>
              <a:buFont typeface="Arial"/>
              <a:buNone/>
            </a:pPr>
            <a:r>
              <a:rPr lang="en-US"/>
              <a:t>Typical stages of development</a:t>
            </a:r>
            <a:endParaRPr/>
          </a:p>
          <a:p>
            <a:pPr indent="0" lvl="0" marL="0" rtl="0" algn="l">
              <a:lnSpc>
                <a:spcPct val="115000"/>
              </a:lnSpc>
              <a:spcBef>
                <a:spcPts val="1200"/>
              </a:spcBef>
              <a:spcAft>
                <a:spcPts val="0"/>
              </a:spcAft>
              <a:buClr>
                <a:schemeClr val="dk1"/>
              </a:buClr>
              <a:buSzPts val="1100"/>
              <a:buFont typeface="Arial"/>
              <a:buNone/>
            </a:pPr>
            <a:r>
              <a:rPr lang="en-US"/>
              <a:t>Discovery: Vulnerability discovery can be manual code review, reverse engineering, or automated fuzzing. Fuzzing is particularly effective for edge-case inputs that trigger unexpected behavior.</a:t>
            </a:r>
            <a:endParaRPr/>
          </a:p>
          <a:p>
            <a:pPr indent="0" lvl="0" marL="0" rtl="0" algn="l">
              <a:lnSpc>
                <a:spcPct val="115000"/>
              </a:lnSpc>
              <a:spcBef>
                <a:spcPts val="1200"/>
              </a:spcBef>
              <a:spcAft>
                <a:spcPts val="0"/>
              </a:spcAft>
              <a:buClr>
                <a:schemeClr val="dk1"/>
              </a:buClr>
              <a:buSzPts val="1100"/>
              <a:buFont typeface="Arial"/>
              <a:buNone/>
            </a:pPr>
            <a:r>
              <a:rPr lang="en-US"/>
              <a:t>Triage &amp; Root-Cause Analysis: Once we find a potential bug, we analyze it with a debugger or disassembler to understand why it happens and how predictable it is.</a:t>
            </a:r>
            <a:endParaRPr/>
          </a:p>
          <a:p>
            <a:pPr indent="0" lvl="0" marL="0" rtl="0" algn="l">
              <a:lnSpc>
                <a:spcPct val="115000"/>
              </a:lnSpc>
              <a:spcBef>
                <a:spcPts val="1200"/>
              </a:spcBef>
              <a:spcAft>
                <a:spcPts val="0"/>
              </a:spcAft>
              <a:buClr>
                <a:schemeClr val="dk1"/>
              </a:buClr>
              <a:buSzPts val="1100"/>
              <a:buFont typeface="Arial"/>
              <a:buNone/>
            </a:pPr>
            <a:r>
              <a:rPr lang="en-US"/>
              <a:t>Proof-of-Concept (PoC): A PoC is a controlled demonstration that the bug can be exploited, it’s not fully weaponized, but it reproduces the crash consistently.</a:t>
            </a:r>
            <a:endParaRPr/>
          </a:p>
          <a:p>
            <a:pPr indent="0" lvl="0" marL="0" rtl="0" algn="l">
              <a:lnSpc>
                <a:spcPct val="115000"/>
              </a:lnSpc>
              <a:spcBef>
                <a:spcPts val="1200"/>
              </a:spcBef>
              <a:spcAft>
                <a:spcPts val="0"/>
              </a:spcAft>
              <a:buClr>
                <a:schemeClr val="dk1"/>
              </a:buClr>
              <a:buSzPts val="1100"/>
              <a:buFont typeface="Arial"/>
              <a:buNone/>
            </a:pPr>
            <a:r>
              <a:rPr lang="en-US"/>
              <a:t>Exploit Hardening: This stage involves improving reliability and bypassing mitigations like ASLR or stack canaries. Here we move from PoC to something an attacker might use, though in a lab context this is purely educational.</a:t>
            </a:r>
            <a:endParaRPr/>
          </a:p>
          <a:p>
            <a:pPr indent="0" lvl="0" marL="0" rtl="0" algn="l">
              <a:lnSpc>
                <a:spcPct val="115000"/>
              </a:lnSpc>
              <a:spcBef>
                <a:spcPts val="1200"/>
              </a:spcBef>
              <a:spcAft>
                <a:spcPts val="0"/>
              </a:spcAft>
              <a:buClr>
                <a:schemeClr val="dk1"/>
              </a:buClr>
              <a:buSzPts val="1100"/>
              <a:buFont typeface="Arial"/>
              <a:buNone/>
            </a:pPr>
            <a:r>
              <a:rPr lang="en-US"/>
              <a:t>Payload Integration &amp; Delivery: Finally, we integrate a payload, this could be as simple as code execution or as complex as a self-propagating worm in controlled research environments.</a:t>
            </a:r>
            <a:endParaRPr/>
          </a:p>
          <a:p>
            <a:pPr indent="0" lvl="0" marL="0" rtl="0" algn="l">
              <a:lnSpc>
                <a:spcPct val="115000"/>
              </a:lnSpc>
              <a:spcBef>
                <a:spcPts val="1200"/>
              </a:spcBef>
              <a:spcAft>
                <a:spcPts val="0"/>
              </a:spcAft>
              <a:buClr>
                <a:schemeClr val="dk1"/>
              </a:buClr>
              <a:buSzPts val="1100"/>
              <a:buFont typeface="Arial"/>
              <a:buNone/>
            </a:pPr>
            <a:r>
              <a:rPr lang="en-US"/>
              <a:t>Common vulnerability classes</a:t>
            </a:r>
            <a:endParaRPr/>
          </a:p>
          <a:p>
            <a:pPr indent="0" lvl="0" marL="0" rtl="0" algn="l">
              <a:lnSpc>
                <a:spcPct val="115000"/>
              </a:lnSpc>
              <a:spcBef>
                <a:spcPts val="1200"/>
              </a:spcBef>
              <a:spcAft>
                <a:spcPts val="0"/>
              </a:spcAft>
              <a:buClr>
                <a:schemeClr val="dk1"/>
              </a:buClr>
              <a:buSzPts val="1100"/>
              <a:buFont typeface="Arial"/>
              <a:buNone/>
            </a:pPr>
            <a:r>
              <a:rPr lang="en-US"/>
              <a:t>Most exploits come from a handful of recurring bug types: stack or heap buffer overflows, use-after-free, integer or length miscalculations, logic flaws or authorization bypasses and protocol parsing errors like in EternalBlue.</a:t>
            </a:r>
            <a:endParaRPr/>
          </a:p>
          <a:p>
            <a:pPr indent="0" lvl="0" marL="0" rtl="0" algn="l">
              <a:lnSpc>
                <a:spcPct val="115000"/>
              </a:lnSpc>
              <a:spcBef>
                <a:spcPts val="1200"/>
              </a:spcBef>
              <a:spcAft>
                <a:spcPts val="0"/>
              </a:spcAft>
              <a:buClr>
                <a:schemeClr val="dk1"/>
              </a:buClr>
              <a:buSzPts val="1100"/>
              <a:buFont typeface="Arial"/>
              <a:buNone/>
            </a:pPr>
            <a:r>
              <a:rPr lang="en-US"/>
              <a:t>Toolchain / technical tools</a:t>
            </a:r>
            <a:endParaRPr/>
          </a:p>
          <a:p>
            <a:pPr indent="0" lvl="0" marL="0" rtl="0" algn="l">
              <a:lnSpc>
                <a:spcPct val="115000"/>
              </a:lnSpc>
              <a:spcBef>
                <a:spcPts val="1200"/>
              </a:spcBef>
              <a:spcAft>
                <a:spcPts val="0"/>
              </a:spcAft>
              <a:buClr>
                <a:schemeClr val="dk1"/>
              </a:buClr>
              <a:buSzPts val="1100"/>
              <a:buFont typeface="Arial"/>
              <a:buNone/>
            </a:pPr>
            <a:r>
              <a:rPr lang="en-US"/>
              <a:t>Exploit engineers rely on a wide toolchain: fuzzers like AFL or libFuzzer to generate input; disassemblers like Ghidra or IDA for static analysis; debuggers like gdb or WinDbg for dynamic investigation; dynamic instrumentation frameworks like PIN or DynamoRIO; network analysis tools such as Wireshark or scapy; and symbolic/concolic execution tools like angr.</a:t>
            </a:r>
            <a:endParaRPr/>
          </a:p>
          <a:p>
            <a:pPr indent="0" lvl="0" marL="0" rtl="0" algn="l">
              <a:lnSpc>
                <a:spcPct val="115000"/>
              </a:lnSpc>
              <a:spcBef>
                <a:spcPts val="1200"/>
              </a:spcBef>
              <a:spcAft>
                <a:spcPts val="0"/>
              </a:spcAft>
              <a:buClr>
                <a:schemeClr val="dk1"/>
              </a:buClr>
              <a:buSzPts val="1100"/>
              <a:buFont typeface="Arial"/>
              <a:buNone/>
            </a:pPr>
            <a:r>
              <a:rPr lang="en-US"/>
              <a:t>Constraints / environment</a:t>
            </a:r>
            <a:endParaRPr/>
          </a:p>
          <a:p>
            <a:pPr indent="0" lvl="0" marL="0" rtl="0" algn="l">
              <a:lnSpc>
                <a:spcPct val="115000"/>
              </a:lnSpc>
              <a:spcBef>
                <a:spcPts val="1200"/>
              </a:spcBef>
              <a:spcAft>
                <a:spcPts val="0"/>
              </a:spcAft>
              <a:buClr>
                <a:schemeClr val="dk1"/>
              </a:buClr>
              <a:buSzPts val="1100"/>
              <a:buFont typeface="Arial"/>
              <a:buNone/>
            </a:pPr>
            <a:r>
              <a:rPr lang="en-US"/>
              <a:t>Modern software isn’t easy to exploit: ASLR randomizes memory layout, DEP/NX prevents code execution on the stack, stack canaries detect overflows and compilers add additional hardening. Exploit engineering is about understanding these defenses and balancing stealth versus reliability.</a:t>
            </a:r>
            <a:endParaRPr/>
          </a:p>
          <a:p>
            <a:pPr indent="0" lvl="0" marL="0" rtl="0" algn="l">
              <a:lnSpc>
                <a:spcPct val="115000"/>
              </a:lnSpc>
              <a:spcBef>
                <a:spcPts val="1200"/>
              </a:spcBef>
              <a:spcAft>
                <a:spcPts val="1200"/>
              </a:spcAft>
              <a:buSzPts val="1100"/>
              <a:buNone/>
            </a:pPr>
            <a:r>
              <a:rPr lang="en-US"/>
              <a:t>So, in summary: exploit development is an iterative, highly technical process, from discovery to payload delivery, constrained by modern defenses. Later, when we look at EternalBlue, we’ll see how a protocol-level parsing bug could bypass some of these challenges to become a wormable exploit.</a:t>
            </a:r>
            <a:endParaRPr/>
          </a:p>
        </p:txBody>
      </p:sp>
      <p:sp>
        <p:nvSpPr>
          <p:cNvPr id="121" name="Google Shape;121;g383eca0747f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83eca0747f_0_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US"/>
              <a:t>Fuzzing is the automated discovery of bugs using coverage feedback, grammar models and session-aware input generation.</a:t>
            </a:r>
            <a:endParaRPr/>
          </a:p>
          <a:p>
            <a:pPr indent="0" lvl="0" marL="0" rtl="0" algn="l">
              <a:lnSpc>
                <a:spcPct val="115000"/>
              </a:lnSpc>
              <a:spcBef>
                <a:spcPts val="1200"/>
              </a:spcBef>
              <a:spcAft>
                <a:spcPts val="0"/>
              </a:spcAft>
              <a:buSzPts val="1100"/>
              <a:buNone/>
            </a:pPr>
            <a:r>
              <a:rPr lang="en-US"/>
              <a:t>The workflow starts with a seed corpus, which is run through a harness, stateful if it’s a protocol, then inputs are mutated, executed and feedback is observed to retain interesting cases.</a:t>
            </a:r>
            <a:endParaRPr/>
          </a:p>
          <a:p>
            <a:pPr indent="0" lvl="0" marL="0" rtl="0" algn="l">
              <a:lnSpc>
                <a:spcPct val="115000"/>
              </a:lnSpc>
              <a:spcBef>
                <a:spcPts val="1200"/>
              </a:spcBef>
              <a:spcAft>
                <a:spcPts val="0"/>
              </a:spcAft>
              <a:buSzPts val="1100"/>
              <a:buNone/>
            </a:pPr>
            <a:r>
              <a:rPr lang="en-US"/>
              <a:t>We track signals such as edge or path coverage, sanitizer alerts like ASan, UBSan or MSan and application-level responses to know which inputs exercise new behavior.</a:t>
            </a:r>
            <a:endParaRPr/>
          </a:p>
          <a:p>
            <a:pPr indent="0" lvl="0" marL="0" rtl="0" algn="l">
              <a:lnSpc>
                <a:spcPct val="115000"/>
              </a:lnSpc>
              <a:spcBef>
                <a:spcPts val="1200"/>
              </a:spcBef>
              <a:spcAft>
                <a:spcPts val="0"/>
              </a:spcAft>
              <a:buSzPts val="1100"/>
              <a:buNone/>
            </a:pPr>
            <a:r>
              <a:rPr lang="en-US"/>
              <a:t>This process typically finds memory-safety bugs, integer or length miscalculations and parser edge cases that are otherwise hard to detect.</a:t>
            </a:r>
            <a:endParaRPr/>
          </a:p>
          <a:p>
            <a:pPr indent="0" lvl="0" marL="0" rtl="0" algn="l">
              <a:lnSpc>
                <a:spcPct val="115000"/>
              </a:lnSpc>
              <a:spcBef>
                <a:spcPts val="1200"/>
              </a:spcBef>
              <a:spcAft>
                <a:spcPts val="1200"/>
              </a:spcAft>
              <a:buSzPts val="1100"/>
              <a:buNone/>
            </a:pPr>
            <a:r>
              <a:rPr lang="en-US"/>
              <a:t>In lab practice, seeds must exercise full protocol flows, for example, handshake, negotiation and request sequences, to reach deep parsing code.</a:t>
            </a:r>
            <a:endParaRPr/>
          </a:p>
        </p:txBody>
      </p:sp>
      <p:sp>
        <p:nvSpPr>
          <p:cNvPr id="127" name="Google Shape;127;g383eca0747f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83eca0747f_0_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US"/>
              <a:t>First, for analysis and debugging we rebuild the target with debug symbols and enable sanitizers so crashes reproduce reliably under a debugger.</a:t>
            </a:r>
            <a:br>
              <a:rPr lang="en-US"/>
            </a:br>
            <a:r>
              <a:rPr lang="en-US"/>
              <a:t>We capture the immediate crash artefacts, the faulting program counter, the instruction bytes there, a register snapshot, stack frames and any relevant heap metadata, because those define the runtime state we must reason about.</a:t>
            </a:r>
            <a:br>
              <a:rPr lang="en-US"/>
            </a:br>
            <a:r>
              <a:rPr lang="en-US"/>
              <a:t>To pinpoint where control is corrupted we use patterned inputs to discover overwrite offsets and then map the backtrace to identify the caller and allocator paths that led into the faulty routine.</a:t>
            </a:r>
            <a:br>
              <a:rPr lang="en-US"/>
            </a:br>
            <a:r>
              <a:rPr lang="en-US"/>
              <a:t>We then combine static disassembly with dynamic inspection, using tools like Ghidra or IDA for code context and breakpoints in a debugger to observe memory layout and invariants during execution.</a:t>
            </a:r>
            <a:br>
              <a:rPr lang="en-US"/>
            </a:br>
            <a:r>
              <a:rPr lang="en-US"/>
              <a:t>The output of this phase is a minimized crash, a deterministic PoC that reproduces under instrumentation, and a full context capture that supports triage and vendor remediation.</a:t>
            </a:r>
            <a:endParaRPr/>
          </a:p>
          <a:p>
            <a:pPr indent="0" lvl="0" marL="0" rtl="0" algn="l">
              <a:lnSpc>
                <a:spcPct val="115000"/>
              </a:lnSpc>
              <a:spcBef>
                <a:spcPts val="1200"/>
              </a:spcBef>
              <a:spcAft>
                <a:spcPts val="1200"/>
              </a:spcAft>
              <a:buSzPts val="1100"/>
              <a:buNone/>
            </a:pPr>
            <a:r>
              <a:rPr lang="en-US"/>
              <a:t>Moving to exploitation techniques at a conceptual level, stack and heap overflows are about corrupting return addresses, saved registers or allocator/metadata structures to change control flow.</a:t>
            </a:r>
            <a:br>
              <a:rPr lang="en-US"/>
            </a:br>
            <a:r>
              <a:rPr lang="en-US"/>
              <a:t>Format‑string bugs are dangerous because misused format specifiers can leak memory contents or be abused to write arbitrary values, giving both disclosure and write primitives in some cases.</a:t>
            </a:r>
            <a:br>
              <a:rPr lang="en-US"/>
            </a:br>
            <a:r>
              <a:rPr lang="en-US"/>
              <a:t>Use‑after‑free weaknesses arise when freed objects are reused and attackers can influence object fields or vtable pointers, which may lead to control over virtual dispatch.</a:t>
            </a:r>
            <a:br>
              <a:rPr lang="en-US"/>
            </a:br>
            <a:r>
              <a:rPr lang="en-US"/>
              <a:t>Return‑Oriented Programming, is a code‑reuse approach that chains short instruction sequences already present in code to perform actions without injecting new executable data.</a:t>
            </a:r>
            <a:br>
              <a:rPr lang="en-US"/>
            </a:br>
            <a:r>
              <a:rPr lang="en-US"/>
              <a:t>Finally, shellcode or payloads represent the attacker’s end goal</a:t>
            </a:r>
            <a:endParaRPr/>
          </a:p>
        </p:txBody>
      </p:sp>
      <p:sp>
        <p:nvSpPr>
          <p:cNvPr id="134" name="Google Shape;134;g383eca0747f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83eca0747f_0_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US"/>
              <a:t>Modern systems use layered defenses to make exploitation harder. ASLR randomizes memory layouts, DEP/NX marks data regions non-executable, stack canaries detect sequential overflows and PIE/RELRO protect code and the GOT. Exploits often require multiple steps, leaking information, bypassing protections, then gaining control, because each layer raises the difficulty.</a:t>
            </a:r>
            <a:endParaRPr/>
          </a:p>
          <a:p>
            <a:pPr indent="0" lvl="0" marL="0" rtl="0" algn="l">
              <a:lnSpc>
                <a:spcPct val="115000"/>
              </a:lnSpc>
              <a:spcBef>
                <a:spcPts val="1200"/>
              </a:spcBef>
              <a:spcAft>
                <a:spcPts val="1200"/>
              </a:spcAft>
              <a:buSzPts val="1100"/>
              <a:buNone/>
            </a:pPr>
            <a:r>
              <a:rPr lang="en-US"/>
              <a:t>Payloads include inert markers for testing, staged loaders and logic payloads for privilege or persistence actions. Tools like msfvenom exist but remediation should only use safe markers and detection signatures. For each payload type, create rules to detect suspicious process creation, unusual network activity and potential privilege escalation.</a:t>
            </a:r>
            <a:endParaRPr/>
          </a:p>
        </p:txBody>
      </p:sp>
      <p:sp>
        <p:nvSpPr>
          <p:cNvPr id="141" name="Google Shape;141;g383eca0747f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83eca0747f_0_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US"/>
              <a:t>EternalBlue targets a critical flaw in Microsoft’s SMB version 1 implementation (MS17‑010), allowing remote code execution against exposed SMB services.</a:t>
            </a:r>
            <a:endParaRPr/>
          </a:p>
          <a:p>
            <a:pPr indent="0" lvl="0" marL="0" rtl="0" algn="l">
              <a:lnSpc>
                <a:spcPct val="115000"/>
              </a:lnSpc>
              <a:spcBef>
                <a:spcPts val="1200"/>
              </a:spcBef>
              <a:spcAft>
                <a:spcPts val="0"/>
              </a:spcAft>
              <a:buSzPts val="1100"/>
              <a:buNone/>
            </a:pPr>
            <a:r>
              <a:rPr lang="en-US"/>
              <a:t>The root cause is improper handling of specially crafted SMB packets that reach deep parsing routines in the server, producing memory corruption conditions on vulnerable hosts.</a:t>
            </a:r>
            <a:endParaRPr/>
          </a:p>
          <a:p>
            <a:pPr indent="0" lvl="0" marL="0" rtl="0" algn="l">
              <a:lnSpc>
                <a:spcPct val="115000"/>
              </a:lnSpc>
              <a:spcBef>
                <a:spcPts val="1200"/>
              </a:spcBef>
              <a:spcAft>
                <a:spcPts val="0"/>
              </a:spcAft>
              <a:buSzPts val="1100"/>
              <a:buNone/>
            </a:pPr>
            <a:r>
              <a:rPr lang="en-US"/>
              <a:t>The working exploit is not a single bug but a chain: researchers described a wrong‑casting bug and a wrong‑parsing‑function bug that enable a buffer overflow, plus a non‑paged‑pool allocation bug that the exploit uses to shape heap layout.</a:t>
            </a:r>
            <a:endParaRPr/>
          </a:p>
          <a:p>
            <a:pPr indent="0" lvl="0" marL="0" rtl="0" algn="l">
              <a:lnSpc>
                <a:spcPct val="115000"/>
              </a:lnSpc>
              <a:spcBef>
                <a:spcPts val="1200"/>
              </a:spcBef>
              <a:spcAft>
                <a:spcPts val="0"/>
              </a:spcAft>
              <a:buSzPts val="1100"/>
              <a:buNone/>
            </a:pPr>
            <a:r>
              <a:rPr lang="en-US"/>
              <a:t>Operationally the exploit is multi‑stage: an SMB handshake establishes a session, attackers then spray the heap using File Extended Attributes to influence allocation placement, a crafted request triggers the overflow, a nearby srvnet structure is corrupted, and the overwritten handler later executes the injected payload.</a:t>
            </a:r>
            <a:endParaRPr/>
          </a:p>
          <a:p>
            <a:pPr indent="0" lvl="0" marL="0" rtl="0" algn="l">
              <a:lnSpc>
                <a:spcPct val="115000"/>
              </a:lnSpc>
              <a:spcBef>
                <a:spcPts val="1200"/>
              </a:spcBef>
              <a:spcAft>
                <a:spcPts val="0"/>
              </a:spcAft>
              <a:buSzPts val="1100"/>
              <a:buNone/>
            </a:pPr>
            <a:r>
              <a:rPr lang="en-US"/>
              <a:t>The payload commonly associated with EternalBlue was DoublePulsar, a lightweight backdoor that provided persistent, remote command execution after initial compromise.</a:t>
            </a:r>
            <a:endParaRPr/>
          </a:p>
          <a:p>
            <a:pPr indent="0" lvl="0" marL="0" rtl="0" algn="l">
              <a:lnSpc>
                <a:spcPct val="115000"/>
              </a:lnSpc>
              <a:spcBef>
                <a:spcPts val="1200"/>
              </a:spcBef>
              <a:spcAft>
                <a:spcPts val="0"/>
              </a:spcAft>
              <a:buSzPts val="1100"/>
              <a:buNone/>
            </a:pPr>
            <a:r>
              <a:rPr lang="en-US"/>
              <a:t>EternalBlue illustrates careful memory‑corruption engineering: heap grooming, multiple interacting bugs and timing of actions are combined to bypass robustness checks and make remote code execution reliable.</a:t>
            </a:r>
            <a:endParaRPr/>
          </a:p>
          <a:p>
            <a:pPr indent="0" lvl="0" marL="0" rtl="0" algn="l">
              <a:lnSpc>
                <a:spcPct val="115000"/>
              </a:lnSpc>
              <a:spcBef>
                <a:spcPts val="1200"/>
              </a:spcBef>
              <a:spcAft>
                <a:spcPts val="1200"/>
              </a:spcAft>
              <a:buSzPts val="1100"/>
              <a:buNone/>
            </a:pPr>
            <a:r>
              <a:rPr lang="en-US"/>
              <a:t>The exploit tooling was publicly leaked by the Shadow Brokers on April 14, 2017; it has been attributed to NSA development and shortly after the leak was weaponized in large‑scale incidents</a:t>
            </a:r>
            <a:endParaRPr/>
          </a:p>
        </p:txBody>
      </p:sp>
      <p:sp>
        <p:nvSpPr>
          <p:cNvPr id="148" name="Google Shape;148;g383eca0747f_0_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83eca0747f_0_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n-US"/>
              <a:t>In April 2017, the Shadow Brokers publicly leaked the EternalBlue exploit, making it widely available.</a:t>
            </a:r>
            <a:endParaRPr/>
          </a:p>
          <a:p>
            <a:pPr indent="0" lvl="0" marL="0" rtl="0" algn="l">
              <a:lnSpc>
                <a:spcPct val="115000"/>
              </a:lnSpc>
              <a:spcBef>
                <a:spcPts val="1200"/>
              </a:spcBef>
              <a:spcAft>
                <a:spcPts val="0"/>
              </a:spcAft>
              <a:buSzPts val="1100"/>
              <a:buNone/>
            </a:pPr>
            <a:r>
              <a:rPr lang="en-US"/>
              <a:t>By May, WannaCry ransomware leveraged EternalBlue to rapidly spread via SMB, infecting over 250,000 systems in 150 countries and causing massive operational disruption.</a:t>
            </a:r>
            <a:endParaRPr/>
          </a:p>
          <a:p>
            <a:pPr indent="0" lvl="0" marL="0" rtl="0" algn="l">
              <a:lnSpc>
                <a:spcPct val="115000"/>
              </a:lnSpc>
              <a:spcBef>
                <a:spcPts val="1200"/>
              </a:spcBef>
              <a:spcAft>
                <a:spcPts val="0"/>
              </a:spcAft>
              <a:buSzPts val="1100"/>
              <a:buNone/>
            </a:pPr>
            <a:r>
              <a:rPr lang="en-US"/>
              <a:t>In June, NotPetya used EternalBlue combined with lateral movement tools, leading to global enterprise-scale impact and severe financial losses.</a:t>
            </a:r>
            <a:endParaRPr/>
          </a:p>
          <a:p>
            <a:pPr indent="0" lvl="0" marL="0" rtl="0" algn="l">
              <a:lnSpc>
                <a:spcPct val="115000"/>
              </a:lnSpc>
              <a:spcBef>
                <a:spcPts val="1200"/>
              </a:spcBef>
              <a:spcAft>
                <a:spcPts val="0"/>
              </a:spcAft>
              <a:buSzPts val="1100"/>
              <a:buNone/>
            </a:pPr>
            <a:r>
              <a:rPr lang="en-US"/>
              <a:t>The rapid spread was driven by several factors: the exploit was wormable, SMBv1 was still widely deployed, many systems were unpatched and enterprise networks often trusted internal hosts.</a:t>
            </a:r>
            <a:endParaRPr/>
          </a:p>
          <a:p>
            <a:pPr indent="0" lvl="0" marL="0" rtl="0" algn="l">
              <a:lnSpc>
                <a:spcPct val="115000"/>
              </a:lnSpc>
              <a:spcBef>
                <a:spcPts val="1200"/>
              </a:spcBef>
              <a:spcAft>
                <a:spcPts val="1200"/>
              </a:spcAft>
              <a:buSzPts val="1100"/>
              <a:buNone/>
            </a:pPr>
            <a:r>
              <a:rPr lang="en-US"/>
              <a:t>The legacy of these attacks highlighted critical defensive lessons: the importance of timely patching, network segmentation, rapid incident response and awareness of the dangers posed by self-propagating network vulnerabilities.</a:t>
            </a:r>
            <a:endParaRPr/>
          </a:p>
        </p:txBody>
      </p:sp>
      <p:sp>
        <p:nvSpPr>
          <p:cNvPr id="155" name="Google Shape;155;g383eca0747f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grpSp>
        <p:nvGrpSpPr>
          <p:cNvPr id="20" name="Google Shape;20;p14"/>
          <p:cNvGrpSpPr/>
          <p:nvPr/>
        </p:nvGrpSpPr>
        <p:grpSpPr>
          <a:xfrm>
            <a:off x="7516443" y="4145281"/>
            <a:ext cx="4686117" cy="2731407"/>
            <a:chOff x="5638800" y="3108960"/>
            <a:chExt cx="3515503" cy="2048555"/>
          </a:xfrm>
        </p:grpSpPr>
        <p:cxnSp>
          <p:nvCxnSpPr>
            <p:cNvPr id="21" name="Google Shape;21;p14"/>
            <p:cNvCxnSpPr/>
            <p:nvPr/>
          </p:nvCxnSpPr>
          <p:spPr>
            <a:xfrm flipH="1" rot="10800000">
              <a:off x="5638800" y="3108960"/>
              <a:ext cx="3515503" cy="2037116"/>
            </a:xfrm>
            <a:prstGeom prst="straightConnector1">
              <a:avLst/>
            </a:prstGeom>
            <a:noFill/>
            <a:ln cap="flat" cmpd="sng" w="38100">
              <a:solidFill>
                <a:srgbClr val="007272"/>
              </a:solidFill>
              <a:prstDash val="solid"/>
              <a:miter lim="800000"/>
              <a:headEnd len="sm" w="sm" type="none"/>
              <a:tailEnd len="sm" w="sm" type="none"/>
            </a:ln>
          </p:spPr>
        </p:cxnSp>
        <p:cxnSp>
          <p:nvCxnSpPr>
            <p:cNvPr id="22" name="Google Shape;22;p14"/>
            <p:cNvCxnSpPr/>
            <p:nvPr/>
          </p:nvCxnSpPr>
          <p:spPr>
            <a:xfrm flipH="1" rot="10800000">
              <a:off x="6004643" y="3333750"/>
              <a:ext cx="3149660" cy="1823765"/>
            </a:xfrm>
            <a:prstGeom prst="straightConnector1">
              <a:avLst/>
            </a:prstGeom>
            <a:noFill/>
            <a:ln cap="flat" cmpd="sng" w="28575">
              <a:solidFill>
                <a:srgbClr val="007272"/>
              </a:solidFill>
              <a:prstDash val="solid"/>
              <a:miter lim="800000"/>
              <a:headEnd len="sm" w="sm" type="none"/>
              <a:tailEnd len="sm" w="sm" type="none"/>
            </a:ln>
          </p:spPr>
        </p:cxnSp>
        <p:cxnSp>
          <p:nvCxnSpPr>
            <p:cNvPr id="23" name="Google Shape;23;p14"/>
            <p:cNvCxnSpPr/>
            <p:nvPr/>
          </p:nvCxnSpPr>
          <p:spPr>
            <a:xfrm flipH="1" rot="10800000">
              <a:off x="6388342" y="3549891"/>
              <a:ext cx="2765961" cy="1600149"/>
            </a:xfrm>
            <a:prstGeom prst="straightConnector1">
              <a:avLst/>
            </a:prstGeom>
            <a:noFill/>
            <a:ln cap="flat" cmpd="sng" w="25400">
              <a:solidFill>
                <a:srgbClr val="004C4C"/>
              </a:solidFill>
              <a:prstDash val="solid"/>
              <a:miter lim="800000"/>
              <a:headEnd len="sm" w="sm" type="none"/>
              <a:tailEnd len="sm" w="sm" type="none"/>
            </a:ln>
          </p:spPr>
        </p:cxnSp>
      </p:grpSp>
      <p:grpSp>
        <p:nvGrpSpPr>
          <p:cNvPr id="24" name="Google Shape;24;p14"/>
          <p:cNvGrpSpPr/>
          <p:nvPr/>
        </p:nvGrpSpPr>
        <p:grpSpPr>
          <a:xfrm>
            <a:off x="-8913" y="6057149"/>
            <a:ext cx="5498723" cy="820207"/>
            <a:chOff x="-6689" y="4553748"/>
            <a:chExt cx="4125119" cy="615155"/>
          </a:xfrm>
        </p:grpSpPr>
        <p:sp>
          <p:nvSpPr>
            <p:cNvPr id="25" name="Google Shape;25;p14"/>
            <p:cNvSpPr/>
            <p:nvPr/>
          </p:nvSpPr>
          <p:spPr>
            <a:xfrm rot="-5400000">
              <a:off x="1754302" y="2802395"/>
              <a:ext cx="612775" cy="4115481"/>
            </a:xfrm>
            <a:custGeom>
              <a:rect b="b" l="l" r="r" t="t"/>
              <a:pathLst>
                <a:path extrusionOk="0" h="4115481" w="612775">
                  <a:moveTo>
                    <a:pt x="0" y="4115481"/>
                  </a:moveTo>
                  <a:lnTo>
                    <a:pt x="612775" y="3180443"/>
                  </a:lnTo>
                  <a:lnTo>
                    <a:pt x="612775" y="0"/>
                  </a:lnTo>
                </a:path>
              </a:pathLst>
            </a:custGeom>
            <a:noFill/>
            <a:ln cap="flat" cmpd="sng" w="38100">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26" name="Google Shape;26;p14"/>
            <p:cNvSpPr/>
            <p:nvPr/>
          </p:nvSpPr>
          <p:spPr>
            <a:xfrm rot="-5400000">
              <a:off x="1604659" y="3152814"/>
              <a:ext cx="410751" cy="3621427"/>
            </a:xfrm>
            <a:custGeom>
              <a:rect b="b" l="l" r="r" t="t"/>
              <a:pathLst>
                <a:path extrusionOk="0" h="3621427" w="410751">
                  <a:moveTo>
                    <a:pt x="0" y="3621427"/>
                  </a:moveTo>
                  <a:lnTo>
                    <a:pt x="410751" y="2998251"/>
                  </a:lnTo>
                  <a:cubicBezTo>
                    <a:pt x="410359" y="2065358"/>
                    <a:pt x="406339" y="932893"/>
                    <a:pt x="405947" y="0"/>
                  </a:cubicBezTo>
                </a:path>
              </a:pathLst>
            </a:custGeom>
            <a:noFill/>
            <a:ln cap="flat" cmpd="sng" w="28575">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27" name="Google Shape;27;p14"/>
            <p:cNvSpPr/>
            <p:nvPr/>
          </p:nvSpPr>
          <p:spPr>
            <a:xfrm rot="-5400000">
              <a:off x="1462308" y="3453376"/>
              <a:ext cx="241768" cy="3179761"/>
            </a:xfrm>
            <a:custGeom>
              <a:rect b="b" l="l" r="r" t="t"/>
              <a:pathLst>
                <a:path extrusionOk="0" h="3179761" w="241768">
                  <a:moveTo>
                    <a:pt x="0" y="3179761"/>
                  </a:moveTo>
                  <a:lnTo>
                    <a:pt x="238919" y="2819370"/>
                  </a:lnTo>
                  <a:cubicBezTo>
                    <a:pt x="238654" y="1947313"/>
                    <a:pt x="242019" y="872057"/>
                    <a:pt x="241754" y="0"/>
                  </a:cubicBezTo>
                </a:path>
              </a:pathLst>
            </a:custGeom>
            <a:noFill/>
            <a:ln cap="flat" cmpd="sng" w="25400">
              <a:solidFill>
                <a:srgbClr val="004C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grpSp>
      <p:sp>
        <p:nvSpPr>
          <p:cNvPr id="28" name="Google Shape;28;p14"/>
          <p:cNvSpPr txBox="1"/>
          <p:nvPr>
            <p:ph type="ctrTitle"/>
          </p:nvPr>
        </p:nvSpPr>
        <p:spPr>
          <a:xfrm>
            <a:off x="1625176" y="584200"/>
            <a:ext cx="8735325" cy="2000251"/>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5400"/>
              <a:buFont typeface="Calibri"/>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 type="subTitle"/>
          </p:nvPr>
        </p:nvSpPr>
        <p:spPr>
          <a:xfrm>
            <a:off x="1625176" y="2616200"/>
            <a:ext cx="8735325" cy="1752600"/>
          </a:xfrm>
          <a:prstGeom prst="rect">
            <a:avLst/>
          </a:prstGeom>
          <a:noFill/>
          <a:ln>
            <a:noFill/>
          </a:ln>
        </p:spPr>
        <p:txBody>
          <a:bodyPr anchorCtr="0" anchor="t" bIns="60925" lIns="121875" spcFirstLastPara="1" rIns="121875" wrap="square" tIns="60925">
            <a:normAutofit/>
          </a:bodyPr>
          <a:lstStyle>
            <a:lvl1pPr lvl="0" algn="l">
              <a:lnSpc>
                <a:spcPct val="90000"/>
              </a:lnSpc>
              <a:spcBef>
                <a:spcPts val="0"/>
              </a:spcBef>
              <a:spcAft>
                <a:spcPts val="0"/>
              </a:spcAft>
              <a:buSzPts val="2800"/>
              <a:buNone/>
              <a:defRPr sz="2800" cap="none">
                <a:solidFill>
                  <a:schemeClr val="accent1"/>
                </a:solidFill>
              </a:defRPr>
            </a:lvl1pPr>
            <a:lvl2pPr lvl="1" algn="ctr">
              <a:lnSpc>
                <a:spcPct val="90000"/>
              </a:lnSpc>
              <a:spcBef>
                <a:spcPts val="800"/>
              </a:spcBef>
              <a:spcAft>
                <a:spcPts val="0"/>
              </a:spcAft>
              <a:buSzPts val="1920"/>
              <a:buNone/>
              <a:defRPr>
                <a:solidFill>
                  <a:schemeClr val="lt1"/>
                </a:solidFill>
              </a:defRPr>
            </a:lvl2pPr>
            <a:lvl3pPr lvl="2" algn="ctr">
              <a:lnSpc>
                <a:spcPct val="90000"/>
              </a:lnSpc>
              <a:spcBef>
                <a:spcPts val="800"/>
              </a:spcBef>
              <a:spcAft>
                <a:spcPts val="0"/>
              </a:spcAft>
              <a:buSzPts val="1600"/>
              <a:buNone/>
              <a:defRPr>
                <a:solidFill>
                  <a:schemeClr val="lt1"/>
                </a:solidFill>
              </a:defRPr>
            </a:lvl3pPr>
            <a:lvl4pPr lvl="3" algn="ctr">
              <a:lnSpc>
                <a:spcPct val="90000"/>
              </a:lnSpc>
              <a:spcBef>
                <a:spcPts val="800"/>
              </a:spcBef>
              <a:spcAft>
                <a:spcPts val="0"/>
              </a:spcAft>
              <a:buSzPts val="1600"/>
              <a:buNone/>
              <a:defRPr>
                <a:solidFill>
                  <a:schemeClr val="lt1"/>
                </a:solidFill>
              </a:defRPr>
            </a:lvl4pPr>
            <a:lvl5pPr lvl="4" algn="ctr">
              <a:lnSpc>
                <a:spcPct val="90000"/>
              </a:lnSpc>
              <a:spcBef>
                <a:spcPts val="800"/>
              </a:spcBef>
              <a:spcAft>
                <a:spcPts val="0"/>
              </a:spcAft>
              <a:buSzPts val="1600"/>
              <a:buNone/>
              <a:defRPr>
                <a:solidFill>
                  <a:schemeClr val="lt1"/>
                </a:solidFill>
              </a:defRPr>
            </a:lvl5pPr>
            <a:lvl6pPr lvl="5" algn="ctr">
              <a:lnSpc>
                <a:spcPct val="90000"/>
              </a:lnSpc>
              <a:spcBef>
                <a:spcPts val="800"/>
              </a:spcBef>
              <a:spcAft>
                <a:spcPts val="0"/>
              </a:spcAft>
              <a:buSzPts val="1600"/>
              <a:buNone/>
              <a:defRPr>
                <a:solidFill>
                  <a:schemeClr val="lt1"/>
                </a:solidFill>
              </a:defRPr>
            </a:lvl6pPr>
            <a:lvl7pPr lvl="6" algn="ctr">
              <a:lnSpc>
                <a:spcPct val="90000"/>
              </a:lnSpc>
              <a:spcBef>
                <a:spcPts val="800"/>
              </a:spcBef>
              <a:spcAft>
                <a:spcPts val="0"/>
              </a:spcAft>
              <a:buSzPts val="1600"/>
              <a:buNone/>
              <a:defRPr>
                <a:solidFill>
                  <a:schemeClr val="lt1"/>
                </a:solidFill>
              </a:defRPr>
            </a:lvl7pPr>
            <a:lvl8pPr lvl="7" algn="ctr">
              <a:lnSpc>
                <a:spcPct val="90000"/>
              </a:lnSpc>
              <a:spcBef>
                <a:spcPts val="800"/>
              </a:spcBef>
              <a:spcAft>
                <a:spcPts val="0"/>
              </a:spcAft>
              <a:buSzPts val="1600"/>
              <a:buNone/>
              <a:defRPr>
                <a:solidFill>
                  <a:schemeClr val="lt1"/>
                </a:solidFill>
              </a:defRPr>
            </a:lvl8pPr>
            <a:lvl9pPr lvl="8" algn="ctr">
              <a:lnSpc>
                <a:spcPct val="90000"/>
              </a:lnSpc>
              <a:spcBef>
                <a:spcPts val="800"/>
              </a:spcBef>
              <a:spcAft>
                <a:spcPts val="0"/>
              </a:spcAft>
              <a:buSzPts val="1600"/>
              <a:buNone/>
              <a:defRPr>
                <a:solidFill>
                  <a:schemeClr val="lt1"/>
                </a:solidFill>
              </a:defRPr>
            </a:lvl9pPr>
          </a:lstStyle>
          <a:p/>
        </p:txBody>
      </p:sp>
      <p:sp>
        <p:nvSpPr>
          <p:cNvPr id="30" name="Google Shape;30;p14"/>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23"/>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23"/>
          <p:cNvSpPr txBox="1"/>
          <p:nvPr>
            <p:ph idx="1" type="body"/>
          </p:nvPr>
        </p:nvSpPr>
        <p:spPr>
          <a:xfrm rot="5400000">
            <a:off x="4167998" y="-1247317"/>
            <a:ext cx="4462272" cy="10360501"/>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91" name="Google Shape;91;p23"/>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3"/>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3"/>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24"/>
          <p:cNvSpPr txBox="1"/>
          <p:nvPr>
            <p:ph type="title"/>
          </p:nvPr>
        </p:nvSpPr>
        <p:spPr>
          <a:xfrm rot="5400000">
            <a:off x="7414141" y="2006957"/>
            <a:ext cx="5588000" cy="2742486"/>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4"/>
          <p:cNvSpPr txBox="1"/>
          <p:nvPr>
            <p:ph idx="1" type="body"/>
          </p:nvPr>
        </p:nvSpPr>
        <p:spPr>
          <a:xfrm rot="5400000">
            <a:off x="2132317" y="-329235"/>
            <a:ext cx="5588000" cy="7414869"/>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97" name="Google Shape;97;p24"/>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4"/>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4"/>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5"/>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 type="body"/>
          </p:nvPr>
        </p:nvSpPr>
        <p:spPr>
          <a:xfrm>
            <a:off x="1218883" y="1701797"/>
            <a:ext cx="10360501" cy="4462272"/>
          </a:xfrm>
          <a:prstGeom prst="rect">
            <a:avLst/>
          </a:prstGeom>
          <a:noFill/>
          <a:ln>
            <a:noFill/>
          </a:ln>
        </p:spPr>
        <p:txBody>
          <a:bodyPr anchorCtr="0" anchor="t" bIns="60925" lIns="121875" spcFirstLastPara="1" rIns="121875" wrap="square" tIns="60925">
            <a:normAutofit/>
          </a:bodyPr>
          <a:lstStyle>
            <a:lvl1pPr indent="-342900" lvl="0" marL="457200" algn="l">
              <a:lnSpc>
                <a:spcPct val="90000"/>
              </a:lnSpc>
              <a:spcBef>
                <a:spcPts val="1600"/>
              </a:spcBef>
              <a:spcAft>
                <a:spcPts val="0"/>
              </a:spcAft>
              <a:buSzPts val="1800"/>
              <a:buChar char="•"/>
              <a:defRPr/>
            </a:lvl1pPr>
            <a:lvl2pPr indent="-320040" lvl="1" marL="914400" algn="l">
              <a:lnSpc>
                <a:spcPct val="90000"/>
              </a:lnSpc>
              <a:spcBef>
                <a:spcPts val="800"/>
              </a:spcBef>
              <a:spcAft>
                <a:spcPts val="0"/>
              </a:spcAft>
              <a:buSzPts val="1440"/>
              <a:buChar char="•"/>
              <a:defRPr/>
            </a:lvl2pPr>
            <a:lvl3pPr indent="-320039" lvl="2" marL="1371600" algn="l">
              <a:lnSpc>
                <a:spcPct val="90000"/>
              </a:lnSpc>
              <a:spcBef>
                <a:spcPts val="800"/>
              </a:spcBef>
              <a:spcAft>
                <a:spcPts val="0"/>
              </a:spcAft>
              <a:buSzPts val="1440"/>
              <a:buChar char="•"/>
              <a:defRPr/>
            </a:lvl3pPr>
            <a:lvl4pPr indent="-320039" lvl="3" marL="1828800" algn="l">
              <a:lnSpc>
                <a:spcPct val="90000"/>
              </a:lnSpc>
              <a:spcBef>
                <a:spcPts val="800"/>
              </a:spcBef>
              <a:spcAft>
                <a:spcPts val="0"/>
              </a:spcAft>
              <a:buSzPts val="1440"/>
              <a:buChar char="•"/>
              <a:defRPr/>
            </a:lvl4pPr>
            <a:lvl5pPr indent="-330200" lvl="4" marL="2286000" algn="l">
              <a:lnSpc>
                <a:spcPct val="90000"/>
              </a:lnSpc>
              <a:spcBef>
                <a:spcPts val="800"/>
              </a:spcBef>
              <a:spcAft>
                <a:spcPts val="0"/>
              </a:spcAft>
              <a:buSzPts val="1600"/>
              <a:buChar char="•"/>
              <a:defRPr/>
            </a:lvl5pPr>
            <a:lvl6pPr indent="-330200" lvl="5" marL="2743200" algn="l">
              <a:lnSpc>
                <a:spcPct val="90000"/>
              </a:lnSpc>
              <a:spcBef>
                <a:spcPts val="800"/>
              </a:spcBef>
              <a:spcAft>
                <a:spcPts val="0"/>
              </a:spcAft>
              <a:buSzPts val="1600"/>
              <a:buChar char="•"/>
              <a:defRPr/>
            </a:lvl6pPr>
            <a:lvl7pPr indent="-330200" lvl="6" marL="3200400" algn="l">
              <a:lnSpc>
                <a:spcPct val="90000"/>
              </a:lnSpc>
              <a:spcBef>
                <a:spcPts val="800"/>
              </a:spcBef>
              <a:spcAft>
                <a:spcPts val="0"/>
              </a:spcAft>
              <a:buSzPts val="1600"/>
              <a:buChar char="•"/>
              <a:defRPr/>
            </a:lvl7pPr>
            <a:lvl8pPr indent="-330200" lvl="7" marL="3657600" algn="l">
              <a:lnSpc>
                <a:spcPct val="90000"/>
              </a:lnSpc>
              <a:spcBef>
                <a:spcPts val="800"/>
              </a:spcBef>
              <a:spcAft>
                <a:spcPts val="0"/>
              </a:spcAft>
              <a:buSzPts val="1600"/>
              <a:buChar char="•"/>
              <a:defRPr/>
            </a:lvl8pPr>
            <a:lvl9pPr indent="-330200" lvl="8" marL="4114800" algn="l">
              <a:lnSpc>
                <a:spcPct val="90000"/>
              </a:lnSpc>
              <a:spcBef>
                <a:spcPts val="800"/>
              </a:spcBef>
              <a:spcAft>
                <a:spcPts val="0"/>
              </a:spcAft>
              <a:buSzPts val="1600"/>
              <a:buChar char="•"/>
              <a:defRPr/>
            </a:lvl9pPr>
          </a:lstStyle>
          <a:p/>
        </p:txBody>
      </p:sp>
      <p:sp>
        <p:nvSpPr>
          <p:cNvPr id="36" name="Google Shape;36;p15"/>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5"/>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16"/>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accent1"/>
              </a:buClr>
              <a:buSzPts val="2800"/>
              <a:buFont typeface="Calibri"/>
              <a:buNone/>
              <a:defRPr b="0" sz="2800" cap="none">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6"/>
          <p:cNvSpPr txBox="1"/>
          <p:nvPr>
            <p:ph idx="1" type="body"/>
          </p:nvPr>
        </p:nvSpPr>
        <p:spPr>
          <a:xfrm>
            <a:off x="1218882" y="4241800"/>
            <a:ext cx="4062942" cy="1930400"/>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80"/>
              <a:buNone/>
              <a:defRPr sz="1600"/>
            </a:lvl2pPr>
            <a:lvl3pPr indent="-228600" lvl="2" marL="1371600" algn="l">
              <a:lnSpc>
                <a:spcPct val="90000"/>
              </a:lnSpc>
              <a:spcBef>
                <a:spcPts val="800"/>
              </a:spcBef>
              <a:spcAft>
                <a:spcPts val="0"/>
              </a:spcAft>
              <a:buSzPts val="1040"/>
              <a:buNone/>
              <a:defRPr sz="1300"/>
            </a:lvl3pPr>
            <a:lvl4pPr indent="-228600" lvl="3" marL="1828800" algn="l">
              <a:lnSpc>
                <a:spcPct val="90000"/>
              </a:lnSpc>
              <a:spcBef>
                <a:spcPts val="800"/>
              </a:spcBef>
              <a:spcAft>
                <a:spcPts val="0"/>
              </a:spcAft>
              <a:buSzPts val="960"/>
              <a:buNone/>
              <a:defRPr sz="1200"/>
            </a:lvl4pPr>
            <a:lvl5pPr indent="-228600" lvl="4" marL="2286000" algn="l">
              <a:lnSpc>
                <a:spcPct val="90000"/>
              </a:lnSpc>
              <a:spcBef>
                <a:spcPts val="800"/>
              </a:spcBef>
              <a:spcAft>
                <a:spcPts val="0"/>
              </a:spcAft>
              <a:buSzPts val="960"/>
              <a:buNone/>
              <a:defRPr sz="1200"/>
            </a:lvl5pPr>
            <a:lvl6pPr indent="-228600" lvl="5" marL="2743200" algn="l">
              <a:lnSpc>
                <a:spcPct val="90000"/>
              </a:lnSpc>
              <a:spcBef>
                <a:spcPts val="800"/>
              </a:spcBef>
              <a:spcAft>
                <a:spcPts val="0"/>
              </a:spcAft>
              <a:buSzPts val="960"/>
              <a:buNone/>
              <a:defRPr sz="1200"/>
            </a:lvl6pPr>
            <a:lvl7pPr indent="-228600" lvl="6" marL="3200400" algn="l">
              <a:lnSpc>
                <a:spcPct val="90000"/>
              </a:lnSpc>
              <a:spcBef>
                <a:spcPts val="800"/>
              </a:spcBef>
              <a:spcAft>
                <a:spcPts val="0"/>
              </a:spcAft>
              <a:buSzPts val="960"/>
              <a:buNone/>
              <a:defRPr sz="1200"/>
            </a:lvl7pPr>
            <a:lvl8pPr indent="-228600" lvl="7" marL="3657600" algn="l">
              <a:lnSpc>
                <a:spcPct val="90000"/>
              </a:lnSpc>
              <a:spcBef>
                <a:spcPts val="800"/>
              </a:spcBef>
              <a:spcAft>
                <a:spcPts val="0"/>
              </a:spcAft>
              <a:buSzPts val="960"/>
              <a:buNone/>
              <a:defRPr sz="1200"/>
            </a:lvl8pPr>
            <a:lvl9pPr indent="-228600" lvl="8" marL="4114800" algn="l">
              <a:lnSpc>
                <a:spcPct val="90000"/>
              </a:lnSpc>
              <a:spcBef>
                <a:spcPts val="800"/>
              </a:spcBef>
              <a:spcAft>
                <a:spcPts val="0"/>
              </a:spcAft>
              <a:buSzPts val="960"/>
              <a:buNone/>
              <a:defRPr sz="1200"/>
            </a:lvl9pPr>
          </a:lstStyle>
          <a:p/>
        </p:txBody>
      </p:sp>
      <p:sp>
        <p:nvSpPr>
          <p:cNvPr descr="An empty placeholder to add an image. Click on the placeholder and select the image that you wish to add." id="42" name="Google Shape;42;p16"/>
          <p:cNvSpPr/>
          <p:nvPr>
            <p:ph idx="2" type="pic"/>
          </p:nvPr>
        </p:nvSpPr>
        <p:spPr>
          <a:xfrm>
            <a:off x="5484971" y="584200"/>
            <a:ext cx="6094413" cy="5588000"/>
          </a:xfrm>
          <a:prstGeom prst="rect">
            <a:avLst/>
          </a:prstGeom>
          <a:noFill/>
          <a:ln cap="flat" cmpd="sng" w="12700">
            <a:solidFill>
              <a:srgbClr val="3F3F3F"/>
            </a:solidFill>
            <a:prstDash val="solid"/>
            <a:miter lim="800000"/>
            <a:headEnd len="sm" w="sm" type="none"/>
            <a:tailEnd len="sm" w="sm" type="none"/>
          </a:ln>
        </p:spPr>
      </p:sp>
      <p:sp>
        <p:nvSpPr>
          <p:cNvPr id="43" name="Google Shape;43;p16"/>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6"/>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grpSp>
        <p:nvGrpSpPr>
          <p:cNvPr id="47" name="Google Shape;47;p17"/>
          <p:cNvGrpSpPr/>
          <p:nvPr/>
        </p:nvGrpSpPr>
        <p:grpSpPr>
          <a:xfrm>
            <a:off x="7516443" y="4145281"/>
            <a:ext cx="4686117" cy="2731407"/>
            <a:chOff x="5638800" y="3108960"/>
            <a:chExt cx="3515503" cy="2048555"/>
          </a:xfrm>
        </p:grpSpPr>
        <p:cxnSp>
          <p:nvCxnSpPr>
            <p:cNvPr id="48" name="Google Shape;48;p17"/>
            <p:cNvCxnSpPr/>
            <p:nvPr/>
          </p:nvCxnSpPr>
          <p:spPr>
            <a:xfrm flipH="1" rot="10800000">
              <a:off x="5638800" y="3108960"/>
              <a:ext cx="3515503" cy="2037116"/>
            </a:xfrm>
            <a:prstGeom prst="straightConnector1">
              <a:avLst/>
            </a:prstGeom>
            <a:noFill/>
            <a:ln cap="flat" cmpd="sng" w="38100">
              <a:solidFill>
                <a:srgbClr val="007272"/>
              </a:solidFill>
              <a:prstDash val="solid"/>
              <a:miter lim="800000"/>
              <a:headEnd len="sm" w="sm" type="none"/>
              <a:tailEnd len="sm" w="sm" type="none"/>
            </a:ln>
          </p:spPr>
        </p:cxnSp>
        <p:cxnSp>
          <p:nvCxnSpPr>
            <p:cNvPr id="49" name="Google Shape;49;p17"/>
            <p:cNvCxnSpPr/>
            <p:nvPr/>
          </p:nvCxnSpPr>
          <p:spPr>
            <a:xfrm flipH="1" rot="10800000">
              <a:off x="6004643" y="3333750"/>
              <a:ext cx="3149660" cy="1823765"/>
            </a:xfrm>
            <a:prstGeom prst="straightConnector1">
              <a:avLst/>
            </a:prstGeom>
            <a:noFill/>
            <a:ln cap="flat" cmpd="sng" w="28575">
              <a:solidFill>
                <a:srgbClr val="007272"/>
              </a:solidFill>
              <a:prstDash val="solid"/>
              <a:miter lim="800000"/>
              <a:headEnd len="sm" w="sm" type="none"/>
              <a:tailEnd len="sm" w="sm" type="none"/>
            </a:ln>
          </p:spPr>
        </p:cxnSp>
        <p:cxnSp>
          <p:nvCxnSpPr>
            <p:cNvPr id="50" name="Google Shape;50;p17"/>
            <p:cNvCxnSpPr/>
            <p:nvPr/>
          </p:nvCxnSpPr>
          <p:spPr>
            <a:xfrm flipH="1" rot="10800000">
              <a:off x="6388342" y="3549891"/>
              <a:ext cx="2765961" cy="1600149"/>
            </a:xfrm>
            <a:prstGeom prst="straightConnector1">
              <a:avLst/>
            </a:prstGeom>
            <a:noFill/>
            <a:ln cap="flat" cmpd="sng" w="25400">
              <a:solidFill>
                <a:srgbClr val="004C4C"/>
              </a:solidFill>
              <a:prstDash val="solid"/>
              <a:miter lim="800000"/>
              <a:headEnd len="sm" w="sm" type="none"/>
              <a:tailEnd len="sm" w="sm" type="none"/>
            </a:ln>
          </p:spPr>
        </p:cxnSp>
      </p:grpSp>
      <p:sp>
        <p:nvSpPr>
          <p:cNvPr id="51" name="Google Shape;51;p17"/>
          <p:cNvSpPr txBox="1"/>
          <p:nvPr>
            <p:ph type="title"/>
          </p:nvPr>
        </p:nvSpPr>
        <p:spPr>
          <a:xfrm>
            <a:off x="1625177" y="2209801"/>
            <a:ext cx="8938472" cy="2764335"/>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5400"/>
              <a:buFont typeface="Calibri"/>
              <a:buNone/>
              <a:defRPr b="0" sz="5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 type="body"/>
          </p:nvPr>
        </p:nvSpPr>
        <p:spPr>
          <a:xfrm>
            <a:off x="1625176" y="4951266"/>
            <a:ext cx="7069519" cy="1220933"/>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0"/>
              </a:spcBef>
              <a:spcAft>
                <a:spcPts val="0"/>
              </a:spcAft>
              <a:buSzPts val="2800"/>
              <a:buNone/>
              <a:defRPr sz="2800" cap="none">
                <a:solidFill>
                  <a:schemeClr val="accent1"/>
                </a:solidFill>
              </a:defRPr>
            </a:lvl1pPr>
            <a:lvl2pPr indent="-228600" lvl="1" marL="914400" algn="l">
              <a:lnSpc>
                <a:spcPct val="90000"/>
              </a:lnSpc>
              <a:spcBef>
                <a:spcPts val="800"/>
              </a:spcBef>
              <a:spcAft>
                <a:spcPts val="0"/>
              </a:spcAft>
              <a:buSzPts val="1920"/>
              <a:buNone/>
              <a:defRPr sz="2400">
                <a:solidFill>
                  <a:schemeClr val="lt1"/>
                </a:solidFill>
              </a:defRPr>
            </a:lvl2pPr>
            <a:lvl3pPr indent="-228600" lvl="2" marL="1371600" algn="l">
              <a:lnSpc>
                <a:spcPct val="90000"/>
              </a:lnSpc>
              <a:spcBef>
                <a:spcPts val="800"/>
              </a:spcBef>
              <a:spcAft>
                <a:spcPts val="0"/>
              </a:spcAft>
              <a:buSzPts val="1680"/>
              <a:buNone/>
              <a:defRPr sz="2100">
                <a:solidFill>
                  <a:schemeClr val="lt1"/>
                </a:solidFill>
              </a:defRPr>
            </a:lvl3pPr>
            <a:lvl4pPr indent="-228600" lvl="3" marL="1828800" algn="l">
              <a:lnSpc>
                <a:spcPct val="90000"/>
              </a:lnSpc>
              <a:spcBef>
                <a:spcPts val="800"/>
              </a:spcBef>
              <a:spcAft>
                <a:spcPts val="0"/>
              </a:spcAft>
              <a:buSzPts val="1520"/>
              <a:buNone/>
              <a:defRPr sz="1900">
                <a:solidFill>
                  <a:schemeClr val="lt1"/>
                </a:solidFill>
              </a:defRPr>
            </a:lvl4pPr>
            <a:lvl5pPr indent="-228600" lvl="4" marL="2286000" algn="l">
              <a:lnSpc>
                <a:spcPct val="90000"/>
              </a:lnSpc>
              <a:spcBef>
                <a:spcPts val="800"/>
              </a:spcBef>
              <a:spcAft>
                <a:spcPts val="0"/>
              </a:spcAft>
              <a:buSzPts val="1520"/>
              <a:buNone/>
              <a:defRPr sz="1900">
                <a:solidFill>
                  <a:schemeClr val="lt1"/>
                </a:solidFill>
              </a:defRPr>
            </a:lvl5pPr>
            <a:lvl6pPr indent="-228600" lvl="5" marL="2743200" algn="l">
              <a:lnSpc>
                <a:spcPct val="90000"/>
              </a:lnSpc>
              <a:spcBef>
                <a:spcPts val="800"/>
              </a:spcBef>
              <a:spcAft>
                <a:spcPts val="0"/>
              </a:spcAft>
              <a:buSzPts val="1520"/>
              <a:buNone/>
              <a:defRPr sz="1900">
                <a:solidFill>
                  <a:schemeClr val="lt1"/>
                </a:solidFill>
              </a:defRPr>
            </a:lvl6pPr>
            <a:lvl7pPr indent="-228600" lvl="6" marL="3200400" algn="l">
              <a:lnSpc>
                <a:spcPct val="90000"/>
              </a:lnSpc>
              <a:spcBef>
                <a:spcPts val="800"/>
              </a:spcBef>
              <a:spcAft>
                <a:spcPts val="0"/>
              </a:spcAft>
              <a:buSzPts val="1520"/>
              <a:buNone/>
              <a:defRPr sz="1900">
                <a:solidFill>
                  <a:schemeClr val="lt1"/>
                </a:solidFill>
              </a:defRPr>
            </a:lvl7pPr>
            <a:lvl8pPr indent="-228600" lvl="7" marL="3657600" algn="l">
              <a:lnSpc>
                <a:spcPct val="90000"/>
              </a:lnSpc>
              <a:spcBef>
                <a:spcPts val="800"/>
              </a:spcBef>
              <a:spcAft>
                <a:spcPts val="0"/>
              </a:spcAft>
              <a:buSzPts val="1520"/>
              <a:buNone/>
              <a:defRPr sz="1900">
                <a:solidFill>
                  <a:schemeClr val="lt1"/>
                </a:solidFill>
              </a:defRPr>
            </a:lvl8pPr>
            <a:lvl9pPr indent="-228600" lvl="8" marL="4114800" algn="l">
              <a:lnSpc>
                <a:spcPct val="90000"/>
              </a:lnSpc>
              <a:spcBef>
                <a:spcPts val="800"/>
              </a:spcBef>
              <a:spcAft>
                <a:spcPts val="0"/>
              </a:spcAft>
              <a:buSzPts val="1520"/>
              <a:buNone/>
              <a:defRPr sz="1900">
                <a:solidFill>
                  <a:schemeClr val="lt1"/>
                </a:solidFill>
              </a:defRPr>
            </a:lvl9pPr>
          </a:lstStyle>
          <a:p/>
        </p:txBody>
      </p:sp>
      <p:sp>
        <p:nvSpPr>
          <p:cNvPr id="53" name="Google Shape;53;p17"/>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7"/>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18"/>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8"/>
          <p:cNvSpPr txBox="1"/>
          <p:nvPr>
            <p:ph idx="1" type="body"/>
          </p:nvPr>
        </p:nvSpPr>
        <p:spPr>
          <a:xfrm>
            <a:off x="1218883" y="1706880"/>
            <a:ext cx="5078677" cy="4465320"/>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59" name="Google Shape;59;p18"/>
          <p:cNvSpPr txBox="1"/>
          <p:nvPr>
            <p:ph idx="2" type="body"/>
          </p:nvPr>
        </p:nvSpPr>
        <p:spPr>
          <a:xfrm>
            <a:off x="6500707" y="1706880"/>
            <a:ext cx="5078677" cy="4465320"/>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60" name="Google Shape;60;p18"/>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8"/>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19"/>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36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txBox="1"/>
          <p:nvPr>
            <p:ph idx="1" type="body"/>
          </p:nvPr>
        </p:nvSpPr>
        <p:spPr>
          <a:xfrm>
            <a:off x="1218883" y="1701800"/>
            <a:ext cx="5082740" cy="914400"/>
          </a:xfrm>
          <a:prstGeom prst="rect">
            <a:avLst/>
          </a:prstGeom>
          <a:noFill/>
          <a:ln>
            <a:noFill/>
          </a:ln>
        </p:spPr>
        <p:txBody>
          <a:bodyPr anchorCtr="0" anchor="b" bIns="60925" lIns="121875" spcFirstLastPara="1" rIns="121875" wrap="square" tIns="60925">
            <a:normAutofit/>
          </a:bodyPr>
          <a:lstStyle>
            <a:lvl1pPr indent="-228600" lvl="0" marL="457200" algn="l">
              <a:lnSpc>
                <a:spcPct val="90000"/>
              </a:lnSpc>
              <a:spcBef>
                <a:spcPts val="0"/>
              </a:spcBef>
              <a:spcAft>
                <a:spcPts val="0"/>
              </a:spcAft>
              <a:buSzPts val="2800"/>
              <a:buNone/>
              <a:defRPr b="0" sz="2800" cap="none">
                <a:solidFill>
                  <a:schemeClr val="accent1"/>
                </a:solidFill>
              </a:defRPr>
            </a:lvl1pPr>
            <a:lvl2pPr indent="-228600" lvl="1" marL="914400" algn="l">
              <a:lnSpc>
                <a:spcPct val="90000"/>
              </a:lnSpc>
              <a:spcBef>
                <a:spcPts val="800"/>
              </a:spcBef>
              <a:spcAft>
                <a:spcPts val="0"/>
              </a:spcAft>
              <a:buSzPts val="2160"/>
              <a:buNone/>
              <a:defRPr b="1" sz="2700"/>
            </a:lvl2pPr>
            <a:lvl3pPr indent="-228600" lvl="2" marL="1371600" algn="l">
              <a:lnSpc>
                <a:spcPct val="90000"/>
              </a:lnSpc>
              <a:spcBef>
                <a:spcPts val="800"/>
              </a:spcBef>
              <a:spcAft>
                <a:spcPts val="0"/>
              </a:spcAft>
              <a:buSzPts val="1920"/>
              <a:buNone/>
              <a:defRPr b="1" sz="2400"/>
            </a:lvl3pPr>
            <a:lvl4pPr indent="-228600" lvl="3" marL="1828800" algn="l">
              <a:lnSpc>
                <a:spcPct val="90000"/>
              </a:lnSpc>
              <a:spcBef>
                <a:spcPts val="800"/>
              </a:spcBef>
              <a:spcAft>
                <a:spcPts val="0"/>
              </a:spcAft>
              <a:buSzPts val="1680"/>
              <a:buNone/>
              <a:defRPr b="1" sz="2100"/>
            </a:lvl4pPr>
            <a:lvl5pPr indent="-228600" lvl="4" marL="2286000" algn="l">
              <a:lnSpc>
                <a:spcPct val="90000"/>
              </a:lnSpc>
              <a:spcBef>
                <a:spcPts val="800"/>
              </a:spcBef>
              <a:spcAft>
                <a:spcPts val="0"/>
              </a:spcAft>
              <a:buSzPts val="1680"/>
              <a:buNone/>
              <a:defRPr b="1" sz="2100"/>
            </a:lvl5pPr>
            <a:lvl6pPr indent="-228600" lvl="5" marL="2743200" algn="l">
              <a:lnSpc>
                <a:spcPct val="90000"/>
              </a:lnSpc>
              <a:spcBef>
                <a:spcPts val="800"/>
              </a:spcBef>
              <a:spcAft>
                <a:spcPts val="0"/>
              </a:spcAft>
              <a:buSzPts val="1680"/>
              <a:buNone/>
              <a:defRPr b="1" sz="2100"/>
            </a:lvl6pPr>
            <a:lvl7pPr indent="-228600" lvl="6" marL="3200400" algn="l">
              <a:lnSpc>
                <a:spcPct val="90000"/>
              </a:lnSpc>
              <a:spcBef>
                <a:spcPts val="800"/>
              </a:spcBef>
              <a:spcAft>
                <a:spcPts val="0"/>
              </a:spcAft>
              <a:buSzPts val="1680"/>
              <a:buNone/>
              <a:defRPr b="1" sz="2100"/>
            </a:lvl7pPr>
            <a:lvl8pPr indent="-228600" lvl="7" marL="3657600" algn="l">
              <a:lnSpc>
                <a:spcPct val="90000"/>
              </a:lnSpc>
              <a:spcBef>
                <a:spcPts val="800"/>
              </a:spcBef>
              <a:spcAft>
                <a:spcPts val="0"/>
              </a:spcAft>
              <a:buSzPts val="1680"/>
              <a:buNone/>
              <a:defRPr b="1" sz="2100"/>
            </a:lvl8pPr>
            <a:lvl9pPr indent="-228600" lvl="8" marL="4114800" algn="l">
              <a:lnSpc>
                <a:spcPct val="90000"/>
              </a:lnSpc>
              <a:spcBef>
                <a:spcPts val="800"/>
              </a:spcBef>
              <a:spcAft>
                <a:spcPts val="0"/>
              </a:spcAft>
              <a:buSzPts val="1680"/>
              <a:buNone/>
              <a:defRPr b="1" sz="2100"/>
            </a:lvl9pPr>
          </a:lstStyle>
          <a:p/>
        </p:txBody>
      </p:sp>
      <p:sp>
        <p:nvSpPr>
          <p:cNvPr id="66" name="Google Shape;66;p19"/>
          <p:cNvSpPr txBox="1"/>
          <p:nvPr>
            <p:ph idx="2" type="body"/>
          </p:nvPr>
        </p:nvSpPr>
        <p:spPr>
          <a:xfrm>
            <a:off x="1218883" y="2717800"/>
            <a:ext cx="5078677" cy="3454400"/>
          </a:xfrm>
          <a:prstGeom prst="rect">
            <a:avLst/>
          </a:prstGeom>
          <a:noFill/>
          <a:ln>
            <a:noFill/>
          </a:ln>
        </p:spPr>
        <p:txBody>
          <a:bodyPr anchorCtr="0" anchor="t" bIns="60925" lIns="121875" spcFirstLastPara="1" rIns="121875" wrap="square" tIns="60925">
            <a:no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67" name="Google Shape;67;p19"/>
          <p:cNvSpPr txBox="1"/>
          <p:nvPr>
            <p:ph idx="3" type="body"/>
          </p:nvPr>
        </p:nvSpPr>
        <p:spPr>
          <a:xfrm>
            <a:off x="6496644" y="1701800"/>
            <a:ext cx="5082740" cy="914400"/>
          </a:xfrm>
          <a:prstGeom prst="rect">
            <a:avLst/>
          </a:prstGeom>
          <a:noFill/>
          <a:ln>
            <a:noFill/>
          </a:ln>
        </p:spPr>
        <p:txBody>
          <a:bodyPr anchorCtr="0" anchor="b" bIns="60925" lIns="121875" spcFirstLastPara="1" rIns="121875" wrap="square" tIns="60925">
            <a:normAutofit/>
          </a:bodyPr>
          <a:lstStyle>
            <a:lvl1pPr indent="-228600" lvl="0" marL="457200" algn="l">
              <a:lnSpc>
                <a:spcPct val="90000"/>
              </a:lnSpc>
              <a:spcBef>
                <a:spcPts val="0"/>
              </a:spcBef>
              <a:spcAft>
                <a:spcPts val="0"/>
              </a:spcAft>
              <a:buSzPts val="2800"/>
              <a:buNone/>
              <a:defRPr b="0" sz="2800" cap="none">
                <a:solidFill>
                  <a:schemeClr val="accent1"/>
                </a:solidFill>
              </a:defRPr>
            </a:lvl1pPr>
            <a:lvl2pPr indent="-228600" lvl="1" marL="914400" algn="l">
              <a:lnSpc>
                <a:spcPct val="90000"/>
              </a:lnSpc>
              <a:spcBef>
                <a:spcPts val="800"/>
              </a:spcBef>
              <a:spcAft>
                <a:spcPts val="0"/>
              </a:spcAft>
              <a:buSzPts val="2160"/>
              <a:buNone/>
              <a:defRPr b="1" sz="2700"/>
            </a:lvl2pPr>
            <a:lvl3pPr indent="-228600" lvl="2" marL="1371600" algn="l">
              <a:lnSpc>
                <a:spcPct val="90000"/>
              </a:lnSpc>
              <a:spcBef>
                <a:spcPts val="800"/>
              </a:spcBef>
              <a:spcAft>
                <a:spcPts val="0"/>
              </a:spcAft>
              <a:buSzPts val="1920"/>
              <a:buNone/>
              <a:defRPr b="1" sz="2400"/>
            </a:lvl3pPr>
            <a:lvl4pPr indent="-228600" lvl="3" marL="1828800" algn="l">
              <a:lnSpc>
                <a:spcPct val="90000"/>
              </a:lnSpc>
              <a:spcBef>
                <a:spcPts val="800"/>
              </a:spcBef>
              <a:spcAft>
                <a:spcPts val="0"/>
              </a:spcAft>
              <a:buSzPts val="1680"/>
              <a:buNone/>
              <a:defRPr b="1" sz="2100"/>
            </a:lvl4pPr>
            <a:lvl5pPr indent="-228600" lvl="4" marL="2286000" algn="l">
              <a:lnSpc>
                <a:spcPct val="90000"/>
              </a:lnSpc>
              <a:spcBef>
                <a:spcPts val="800"/>
              </a:spcBef>
              <a:spcAft>
                <a:spcPts val="0"/>
              </a:spcAft>
              <a:buSzPts val="1680"/>
              <a:buNone/>
              <a:defRPr b="1" sz="2100"/>
            </a:lvl5pPr>
            <a:lvl6pPr indent="-228600" lvl="5" marL="2743200" algn="l">
              <a:lnSpc>
                <a:spcPct val="90000"/>
              </a:lnSpc>
              <a:spcBef>
                <a:spcPts val="800"/>
              </a:spcBef>
              <a:spcAft>
                <a:spcPts val="0"/>
              </a:spcAft>
              <a:buSzPts val="1680"/>
              <a:buNone/>
              <a:defRPr b="1" sz="2100"/>
            </a:lvl6pPr>
            <a:lvl7pPr indent="-228600" lvl="6" marL="3200400" algn="l">
              <a:lnSpc>
                <a:spcPct val="90000"/>
              </a:lnSpc>
              <a:spcBef>
                <a:spcPts val="800"/>
              </a:spcBef>
              <a:spcAft>
                <a:spcPts val="0"/>
              </a:spcAft>
              <a:buSzPts val="1680"/>
              <a:buNone/>
              <a:defRPr b="1" sz="2100"/>
            </a:lvl7pPr>
            <a:lvl8pPr indent="-228600" lvl="7" marL="3657600" algn="l">
              <a:lnSpc>
                <a:spcPct val="90000"/>
              </a:lnSpc>
              <a:spcBef>
                <a:spcPts val="800"/>
              </a:spcBef>
              <a:spcAft>
                <a:spcPts val="0"/>
              </a:spcAft>
              <a:buSzPts val="1680"/>
              <a:buNone/>
              <a:defRPr b="1" sz="2100"/>
            </a:lvl8pPr>
            <a:lvl9pPr indent="-228600" lvl="8" marL="4114800" algn="l">
              <a:lnSpc>
                <a:spcPct val="90000"/>
              </a:lnSpc>
              <a:spcBef>
                <a:spcPts val="800"/>
              </a:spcBef>
              <a:spcAft>
                <a:spcPts val="0"/>
              </a:spcAft>
              <a:buSzPts val="1680"/>
              <a:buNone/>
              <a:defRPr b="1" sz="2100"/>
            </a:lvl9pPr>
          </a:lstStyle>
          <a:p/>
        </p:txBody>
      </p:sp>
      <p:sp>
        <p:nvSpPr>
          <p:cNvPr id="68" name="Google Shape;68;p19"/>
          <p:cNvSpPr txBox="1"/>
          <p:nvPr>
            <p:ph idx="4" type="body"/>
          </p:nvPr>
        </p:nvSpPr>
        <p:spPr>
          <a:xfrm>
            <a:off x="6500707" y="2717800"/>
            <a:ext cx="5078677" cy="3454400"/>
          </a:xfrm>
          <a:prstGeom prst="rect">
            <a:avLst/>
          </a:prstGeom>
          <a:noFill/>
          <a:ln>
            <a:noFill/>
          </a:ln>
        </p:spPr>
        <p:txBody>
          <a:bodyPr anchorCtr="0" anchor="t" bIns="60925" lIns="121875" spcFirstLastPara="1" rIns="121875" wrap="square" tIns="60925">
            <a:no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69" name="Google Shape;69;p19"/>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9"/>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20"/>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0"/>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0"/>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
        <p:nvSpPr>
          <p:cNvPr id="78" name="Google Shape;78;p21"/>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1" name="Shape 81"/>
        <p:cNvGrpSpPr/>
        <p:nvPr/>
      </p:nvGrpSpPr>
      <p:grpSpPr>
        <a:xfrm>
          <a:off x="0" y="0"/>
          <a:ext cx="0" cy="0"/>
          <a:chOff x="0" y="0"/>
          <a:chExt cx="0" cy="0"/>
        </a:xfrm>
      </p:grpSpPr>
      <p:sp>
        <p:nvSpPr>
          <p:cNvPr id="82" name="Google Shape;82;p22"/>
          <p:cNvSpPr txBox="1"/>
          <p:nvPr>
            <p:ph type="title"/>
          </p:nvPr>
        </p:nvSpPr>
        <p:spPr>
          <a:xfrm>
            <a:off x="1218882" y="1701800"/>
            <a:ext cx="4062942" cy="2438400"/>
          </a:xfrm>
          <a:prstGeom prst="rect">
            <a:avLst/>
          </a:prstGeom>
          <a:noFill/>
          <a:ln>
            <a:noFill/>
          </a:ln>
        </p:spPr>
        <p:txBody>
          <a:bodyPr anchorCtr="0" anchor="b" bIns="60925" lIns="121875" spcFirstLastPara="1" rIns="121875" wrap="square" tIns="60925">
            <a:normAutofit/>
          </a:bodyPr>
          <a:lstStyle>
            <a:lvl1pPr lvl="0" algn="l">
              <a:lnSpc>
                <a:spcPct val="90000"/>
              </a:lnSpc>
              <a:spcBef>
                <a:spcPts val="0"/>
              </a:spcBef>
              <a:spcAft>
                <a:spcPts val="0"/>
              </a:spcAft>
              <a:buClr>
                <a:schemeClr val="accent1"/>
              </a:buClr>
              <a:buSzPts val="2800"/>
              <a:buFont typeface="Calibri"/>
              <a:buNone/>
              <a:defRPr b="0" sz="2800" cap="none">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 type="body"/>
          </p:nvPr>
        </p:nvSpPr>
        <p:spPr>
          <a:xfrm>
            <a:off x="1218882" y="4241800"/>
            <a:ext cx="4062942" cy="1930400"/>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600"/>
              </a:spcBef>
              <a:spcAft>
                <a:spcPts val="0"/>
              </a:spcAft>
              <a:buSzPts val="2000"/>
              <a:buNone/>
              <a:defRPr sz="2000"/>
            </a:lvl1pPr>
            <a:lvl2pPr indent="-228600" lvl="1" marL="914400" algn="l">
              <a:lnSpc>
                <a:spcPct val="90000"/>
              </a:lnSpc>
              <a:spcBef>
                <a:spcPts val="800"/>
              </a:spcBef>
              <a:spcAft>
                <a:spcPts val="0"/>
              </a:spcAft>
              <a:buSzPts val="1280"/>
              <a:buNone/>
              <a:defRPr sz="1600"/>
            </a:lvl2pPr>
            <a:lvl3pPr indent="-228600" lvl="2" marL="1371600" algn="l">
              <a:lnSpc>
                <a:spcPct val="90000"/>
              </a:lnSpc>
              <a:spcBef>
                <a:spcPts val="800"/>
              </a:spcBef>
              <a:spcAft>
                <a:spcPts val="0"/>
              </a:spcAft>
              <a:buSzPts val="1040"/>
              <a:buNone/>
              <a:defRPr sz="1300"/>
            </a:lvl3pPr>
            <a:lvl4pPr indent="-228600" lvl="3" marL="1828800" algn="l">
              <a:lnSpc>
                <a:spcPct val="90000"/>
              </a:lnSpc>
              <a:spcBef>
                <a:spcPts val="800"/>
              </a:spcBef>
              <a:spcAft>
                <a:spcPts val="0"/>
              </a:spcAft>
              <a:buSzPts val="960"/>
              <a:buNone/>
              <a:defRPr sz="1200"/>
            </a:lvl4pPr>
            <a:lvl5pPr indent="-228600" lvl="4" marL="2286000" algn="l">
              <a:lnSpc>
                <a:spcPct val="90000"/>
              </a:lnSpc>
              <a:spcBef>
                <a:spcPts val="800"/>
              </a:spcBef>
              <a:spcAft>
                <a:spcPts val="0"/>
              </a:spcAft>
              <a:buSzPts val="960"/>
              <a:buNone/>
              <a:defRPr sz="1200"/>
            </a:lvl5pPr>
            <a:lvl6pPr indent="-228600" lvl="5" marL="2743200" algn="l">
              <a:lnSpc>
                <a:spcPct val="90000"/>
              </a:lnSpc>
              <a:spcBef>
                <a:spcPts val="800"/>
              </a:spcBef>
              <a:spcAft>
                <a:spcPts val="0"/>
              </a:spcAft>
              <a:buSzPts val="960"/>
              <a:buNone/>
              <a:defRPr sz="1200"/>
            </a:lvl6pPr>
            <a:lvl7pPr indent="-228600" lvl="6" marL="3200400" algn="l">
              <a:lnSpc>
                <a:spcPct val="90000"/>
              </a:lnSpc>
              <a:spcBef>
                <a:spcPts val="800"/>
              </a:spcBef>
              <a:spcAft>
                <a:spcPts val="0"/>
              </a:spcAft>
              <a:buSzPts val="960"/>
              <a:buNone/>
              <a:defRPr sz="1200"/>
            </a:lvl7pPr>
            <a:lvl8pPr indent="-228600" lvl="7" marL="3657600" algn="l">
              <a:lnSpc>
                <a:spcPct val="90000"/>
              </a:lnSpc>
              <a:spcBef>
                <a:spcPts val="800"/>
              </a:spcBef>
              <a:spcAft>
                <a:spcPts val="0"/>
              </a:spcAft>
              <a:buSzPts val="960"/>
              <a:buNone/>
              <a:defRPr sz="1200"/>
            </a:lvl8pPr>
            <a:lvl9pPr indent="-228600" lvl="8" marL="4114800" algn="l">
              <a:lnSpc>
                <a:spcPct val="90000"/>
              </a:lnSpc>
              <a:spcBef>
                <a:spcPts val="800"/>
              </a:spcBef>
              <a:spcAft>
                <a:spcPts val="0"/>
              </a:spcAft>
              <a:buSzPts val="960"/>
              <a:buNone/>
              <a:defRPr sz="1200"/>
            </a:lvl9pPr>
          </a:lstStyle>
          <a:p/>
        </p:txBody>
      </p:sp>
      <p:sp>
        <p:nvSpPr>
          <p:cNvPr id="84" name="Google Shape;84;p22"/>
          <p:cNvSpPr txBox="1"/>
          <p:nvPr>
            <p:ph idx="2" type="body"/>
          </p:nvPr>
        </p:nvSpPr>
        <p:spPr>
          <a:xfrm>
            <a:off x="5484971" y="584200"/>
            <a:ext cx="6094413" cy="5588000"/>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600"/>
              </a:spcBef>
              <a:spcAft>
                <a:spcPts val="0"/>
              </a:spcAft>
              <a:buSzPts val="2800"/>
              <a:buChar char="•"/>
              <a:defRPr sz="2800"/>
            </a:lvl1pPr>
            <a:lvl2pPr indent="-350519" lvl="1" marL="914400" algn="l">
              <a:lnSpc>
                <a:spcPct val="90000"/>
              </a:lnSpc>
              <a:spcBef>
                <a:spcPts val="800"/>
              </a:spcBef>
              <a:spcAft>
                <a:spcPts val="0"/>
              </a:spcAft>
              <a:buSzPts val="1920"/>
              <a:buChar char="•"/>
              <a:defRPr sz="2400"/>
            </a:lvl2pPr>
            <a:lvl3pPr indent="-330200" lvl="2" marL="1371600" algn="l">
              <a:lnSpc>
                <a:spcPct val="90000"/>
              </a:lnSpc>
              <a:spcBef>
                <a:spcPts val="800"/>
              </a:spcBef>
              <a:spcAft>
                <a:spcPts val="0"/>
              </a:spcAft>
              <a:buSzPts val="1600"/>
              <a:buChar char="•"/>
              <a:defRPr sz="2000"/>
            </a:lvl3pPr>
            <a:lvl4pPr indent="-330200" lvl="3" marL="1828800" algn="l">
              <a:lnSpc>
                <a:spcPct val="90000"/>
              </a:lnSpc>
              <a:spcBef>
                <a:spcPts val="800"/>
              </a:spcBef>
              <a:spcAft>
                <a:spcPts val="0"/>
              </a:spcAft>
              <a:buSzPts val="1600"/>
              <a:buChar char="•"/>
              <a:defRPr sz="2000"/>
            </a:lvl4pPr>
            <a:lvl5pPr indent="-330200" lvl="4" marL="2286000" algn="l">
              <a:lnSpc>
                <a:spcPct val="90000"/>
              </a:lnSpc>
              <a:spcBef>
                <a:spcPts val="800"/>
              </a:spcBef>
              <a:spcAft>
                <a:spcPts val="0"/>
              </a:spcAft>
              <a:buSzPts val="1600"/>
              <a:buChar char="•"/>
              <a:defRPr sz="2000"/>
            </a:lvl5pPr>
            <a:lvl6pPr indent="-330200" lvl="5" marL="2743200" algn="l">
              <a:lnSpc>
                <a:spcPct val="90000"/>
              </a:lnSpc>
              <a:spcBef>
                <a:spcPts val="800"/>
              </a:spcBef>
              <a:spcAft>
                <a:spcPts val="0"/>
              </a:spcAft>
              <a:buSzPts val="1600"/>
              <a:buChar char="•"/>
              <a:defRPr sz="2000"/>
            </a:lvl6pPr>
            <a:lvl7pPr indent="-330200" lvl="6" marL="3200400" algn="l">
              <a:lnSpc>
                <a:spcPct val="90000"/>
              </a:lnSpc>
              <a:spcBef>
                <a:spcPts val="800"/>
              </a:spcBef>
              <a:spcAft>
                <a:spcPts val="0"/>
              </a:spcAft>
              <a:buSzPts val="1600"/>
              <a:buChar char="•"/>
              <a:defRPr sz="2000"/>
            </a:lvl7pPr>
            <a:lvl8pPr indent="-330200" lvl="7" marL="3657600" algn="l">
              <a:lnSpc>
                <a:spcPct val="90000"/>
              </a:lnSpc>
              <a:spcBef>
                <a:spcPts val="800"/>
              </a:spcBef>
              <a:spcAft>
                <a:spcPts val="0"/>
              </a:spcAft>
              <a:buSzPts val="1600"/>
              <a:buChar char="•"/>
              <a:defRPr sz="2000"/>
            </a:lvl8pPr>
            <a:lvl9pPr indent="-330200" lvl="8" marL="4114800" algn="l">
              <a:lnSpc>
                <a:spcPct val="90000"/>
              </a:lnSpc>
              <a:spcBef>
                <a:spcPts val="800"/>
              </a:spcBef>
              <a:spcAft>
                <a:spcPts val="0"/>
              </a:spcAft>
              <a:buSzPts val="1600"/>
              <a:buChar char="•"/>
              <a:defRPr sz="2000"/>
            </a:lvl9pPr>
          </a:lstStyle>
          <a:p/>
        </p:txBody>
      </p:sp>
      <p:sp>
        <p:nvSpPr>
          <p:cNvPr id="85" name="Google Shape;85;p22"/>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00"/>
            </a:gs>
            <a:gs pos="85000">
              <a:srgbClr val="0D172F"/>
            </a:gs>
            <a:gs pos="100000">
              <a:srgbClr val="122041"/>
            </a:gs>
          </a:gsLst>
          <a:lin ang="3600000" scaled="0"/>
        </a:gradFill>
      </p:bgPr>
    </p:bg>
    <p:spTree>
      <p:nvGrpSpPr>
        <p:cNvPr id="9" name="Shape 9"/>
        <p:cNvGrpSpPr/>
        <p:nvPr/>
      </p:nvGrpSpPr>
      <p:grpSpPr>
        <a:xfrm>
          <a:off x="0" y="0"/>
          <a:ext cx="0" cy="0"/>
          <a:chOff x="0" y="0"/>
          <a:chExt cx="0" cy="0"/>
        </a:xfrm>
      </p:grpSpPr>
      <p:grpSp>
        <p:nvGrpSpPr>
          <p:cNvPr id="10" name="Google Shape;10;p13"/>
          <p:cNvGrpSpPr/>
          <p:nvPr/>
        </p:nvGrpSpPr>
        <p:grpSpPr>
          <a:xfrm>
            <a:off x="-15870" y="-3174"/>
            <a:ext cx="819993" cy="5229225"/>
            <a:chOff x="-11906" y="-2381"/>
            <a:chExt cx="615155" cy="3921919"/>
          </a:xfrm>
        </p:grpSpPr>
        <p:sp>
          <p:nvSpPr>
            <p:cNvPr id="11" name="Google Shape;11;p13"/>
            <p:cNvSpPr/>
            <p:nvPr/>
          </p:nvSpPr>
          <p:spPr>
            <a:xfrm>
              <a:off x="-9526" y="0"/>
              <a:ext cx="612775" cy="3919538"/>
            </a:xfrm>
            <a:custGeom>
              <a:rect b="b" l="l" r="r" t="t"/>
              <a:pathLst>
                <a:path extrusionOk="0" h="3919538" w="612775">
                  <a:moveTo>
                    <a:pt x="0" y="3919538"/>
                  </a:moveTo>
                  <a:lnTo>
                    <a:pt x="612775" y="2984500"/>
                  </a:lnTo>
                  <a:lnTo>
                    <a:pt x="612775" y="0"/>
                  </a:lnTo>
                </a:path>
              </a:pathLst>
            </a:custGeom>
            <a:noFill/>
            <a:ln cap="flat" cmpd="sng" w="38100">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12" name="Google Shape;12;p13"/>
            <p:cNvSpPr/>
            <p:nvPr/>
          </p:nvSpPr>
          <p:spPr>
            <a:xfrm>
              <a:off x="-11906" y="0"/>
              <a:ext cx="410751" cy="3421856"/>
            </a:xfrm>
            <a:custGeom>
              <a:rect b="b" l="l" r="r" t="t"/>
              <a:pathLst>
                <a:path extrusionOk="0" h="3421856" w="410751">
                  <a:moveTo>
                    <a:pt x="0" y="3421856"/>
                  </a:moveTo>
                  <a:lnTo>
                    <a:pt x="410751" y="2798680"/>
                  </a:lnTo>
                  <a:lnTo>
                    <a:pt x="409575" y="0"/>
                  </a:lnTo>
                </a:path>
              </a:pathLst>
            </a:custGeom>
            <a:noFill/>
            <a:ln cap="flat" cmpd="sng" w="28575">
              <a:solidFill>
                <a:srgbClr val="00727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sp>
          <p:nvSpPr>
            <p:cNvPr id="13" name="Google Shape;13;p13"/>
            <p:cNvSpPr/>
            <p:nvPr/>
          </p:nvSpPr>
          <p:spPr>
            <a:xfrm>
              <a:off x="-7144" y="-2381"/>
              <a:ext cx="238919" cy="2976561"/>
            </a:xfrm>
            <a:custGeom>
              <a:rect b="b" l="l" r="r" t="t"/>
              <a:pathLst>
                <a:path extrusionOk="0" h="2976561" w="238919">
                  <a:moveTo>
                    <a:pt x="0" y="2976561"/>
                  </a:moveTo>
                  <a:lnTo>
                    <a:pt x="238919" y="2616170"/>
                  </a:lnTo>
                  <a:cubicBezTo>
                    <a:pt x="238654" y="1744113"/>
                    <a:pt x="238390" y="872057"/>
                    <a:pt x="238125" y="0"/>
                  </a:cubicBezTo>
                </a:path>
              </a:pathLst>
            </a:custGeom>
            <a:noFill/>
            <a:ln cap="flat" cmpd="sng" w="25400">
              <a:solidFill>
                <a:srgbClr val="004C4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Calibri"/>
                <a:ea typeface="Calibri"/>
                <a:cs typeface="Calibri"/>
                <a:sym typeface="Calibri"/>
              </a:endParaRPr>
            </a:p>
          </p:txBody>
        </p:sp>
      </p:grpSp>
      <p:sp>
        <p:nvSpPr>
          <p:cNvPr id="14" name="Google Shape;14;p13"/>
          <p:cNvSpPr txBox="1"/>
          <p:nvPr>
            <p:ph type="title"/>
          </p:nvPr>
        </p:nvSpPr>
        <p:spPr>
          <a:xfrm>
            <a:off x="1218883" y="274637"/>
            <a:ext cx="10360501" cy="1223963"/>
          </a:xfrm>
          <a:prstGeom prst="rect">
            <a:avLst/>
          </a:prstGeom>
          <a:noFill/>
          <a:ln>
            <a:noFill/>
          </a:ln>
        </p:spPr>
        <p:txBody>
          <a:bodyPr anchorCtr="0" anchor="b" bIns="60925" lIns="121875" spcFirstLastPara="1" rIns="121875" wrap="square" tIns="60925">
            <a:normAutofit/>
          </a:bodyPr>
          <a:lstStyle>
            <a:lvl1pPr lvl="0" marR="0" rtl="0" algn="l">
              <a:lnSpc>
                <a:spcPct val="90000"/>
              </a:lnSpc>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13"/>
          <p:cNvSpPr txBox="1"/>
          <p:nvPr>
            <p:ph idx="1" type="body"/>
          </p:nvPr>
        </p:nvSpPr>
        <p:spPr>
          <a:xfrm>
            <a:off x="1218883" y="1701797"/>
            <a:ext cx="10360501" cy="4462272"/>
          </a:xfrm>
          <a:prstGeom prst="rect">
            <a:avLst/>
          </a:prstGeom>
          <a:noFill/>
          <a:ln>
            <a:noFill/>
          </a:ln>
        </p:spPr>
        <p:txBody>
          <a:bodyPr anchorCtr="0" anchor="t" bIns="60925" lIns="121875" spcFirstLastPara="1" rIns="121875" wrap="square" tIns="60925">
            <a:normAutofit/>
          </a:bodyPr>
          <a:lstStyle>
            <a:lvl1pPr indent="-406400" lvl="0" marL="457200" marR="0" rtl="0" algn="l">
              <a:lnSpc>
                <a:spcPct val="90000"/>
              </a:lnSpc>
              <a:spcBef>
                <a:spcPts val="1600"/>
              </a:spcBef>
              <a:spcAft>
                <a:spcPts val="0"/>
              </a:spcAft>
              <a:buClr>
                <a:schemeClr val="accent1"/>
              </a:buClr>
              <a:buSzPts val="2800"/>
              <a:buFont typeface="Arial"/>
              <a:buChar char="•"/>
              <a:defRPr b="0" i="0" sz="2800" u="none" cap="none" strike="noStrike">
                <a:solidFill>
                  <a:schemeClr val="lt1"/>
                </a:solidFill>
                <a:latin typeface="Calibri"/>
                <a:ea typeface="Calibri"/>
                <a:cs typeface="Calibri"/>
                <a:sym typeface="Calibri"/>
              </a:defRPr>
            </a:lvl1pPr>
            <a:lvl2pPr indent="-350519" lvl="1" marL="914400" marR="0" rtl="0" algn="l">
              <a:lnSpc>
                <a:spcPct val="90000"/>
              </a:lnSpc>
              <a:spcBef>
                <a:spcPts val="800"/>
              </a:spcBef>
              <a:spcAft>
                <a:spcPts val="0"/>
              </a:spcAft>
              <a:buClr>
                <a:schemeClr val="accent1"/>
              </a:buClr>
              <a:buSzPts val="1920"/>
              <a:buFont typeface="Arial"/>
              <a:buChar char="•"/>
              <a:defRPr b="0" i="0" sz="2400" u="none" cap="none" strike="noStrike">
                <a:solidFill>
                  <a:schemeClr val="lt1"/>
                </a:solidFill>
                <a:latin typeface="Calibri"/>
                <a:ea typeface="Calibri"/>
                <a:cs typeface="Calibri"/>
                <a:sym typeface="Calibri"/>
              </a:defRPr>
            </a:lvl2pPr>
            <a:lvl3pPr indent="-330200" lvl="2" marL="1371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3pPr>
            <a:lvl4pPr indent="-330200" lvl="3" marL="1828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4pPr>
            <a:lvl5pPr indent="-330200" lvl="4" marL="22860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5pPr>
            <a:lvl6pPr indent="-330200" lvl="5" marL="27432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6pPr>
            <a:lvl7pPr indent="-330200" lvl="6" marL="32004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7pPr>
            <a:lvl8pPr indent="-330200" lvl="7" marL="36576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8pPr>
            <a:lvl9pPr indent="-330200" lvl="8" marL="4114800" marR="0" rtl="0" algn="l">
              <a:lnSpc>
                <a:spcPct val="90000"/>
              </a:lnSpc>
              <a:spcBef>
                <a:spcPts val="800"/>
              </a:spcBef>
              <a:spcAft>
                <a:spcPts val="0"/>
              </a:spcAft>
              <a:buClr>
                <a:schemeClr val="accent1"/>
              </a:buClr>
              <a:buSzPts val="1600"/>
              <a:buFont typeface="Arial"/>
              <a:buChar char="•"/>
              <a:defRPr b="0" i="0" sz="2000" u="none" cap="none" strike="noStrike">
                <a:solidFill>
                  <a:schemeClr val="lt1"/>
                </a:solidFill>
                <a:latin typeface="Calibri"/>
                <a:ea typeface="Calibri"/>
                <a:cs typeface="Calibri"/>
                <a:sym typeface="Calibri"/>
              </a:defRPr>
            </a:lvl9pPr>
          </a:lstStyle>
          <a:p/>
        </p:txBody>
      </p:sp>
      <p:sp>
        <p:nvSpPr>
          <p:cNvPr id="16" name="Google Shape;16;p13"/>
          <p:cNvSpPr txBox="1"/>
          <p:nvPr>
            <p:ph idx="10" type="dt"/>
          </p:nvPr>
        </p:nvSpPr>
        <p:spPr>
          <a:xfrm>
            <a:off x="1218882" y="6356352"/>
            <a:ext cx="2234618" cy="365125"/>
          </a:xfrm>
          <a:prstGeom prst="rect">
            <a:avLst/>
          </a:prstGeom>
          <a:noFill/>
          <a:ln>
            <a:noFill/>
          </a:ln>
        </p:spPr>
        <p:txBody>
          <a:bodyPr anchorCtr="0" anchor="ctr" bIns="60925" lIns="121875" spcFirstLastPara="1" rIns="121875" wrap="square" tIns="609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9pPr>
          </a:lstStyle>
          <a:p/>
        </p:txBody>
      </p:sp>
      <p:sp>
        <p:nvSpPr>
          <p:cNvPr id="17" name="Google Shape;17;p13"/>
          <p:cNvSpPr txBox="1"/>
          <p:nvPr>
            <p:ph idx="11" type="ftr"/>
          </p:nvPr>
        </p:nvSpPr>
        <p:spPr>
          <a:xfrm>
            <a:off x="3453501" y="6356352"/>
            <a:ext cx="5281824" cy="365125"/>
          </a:xfrm>
          <a:prstGeom prst="rect">
            <a:avLst/>
          </a:prstGeom>
          <a:noFill/>
          <a:ln>
            <a:noFill/>
          </a:ln>
        </p:spPr>
        <p:txBody>
          <a:bodyPr anchorCtr="0" anchor="ctr" bIns="60925" lIns="121875" spcFirstLastPara="1" rIns="121875" wrap="square" tIns="60925">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Calibri"/>
                <a:ea typeface="Calibri"/>
                <a:cs typeface="Calibri"/>
                <a:sym typeface="Calibri"/>
              </a:defRPr>
            </a:lvl9pPr>
          </a:lstStyle>
          <a:p/>
        </p:txBody>
      </p:sp>
      <p:sp>
        <p:nvSpPr>
          <p:cNvPr id="18" name="Google Shape;18;p13"/>
          <p:cNvSpPr txBox="1"/>
          <p:nvPr>
            <p:ph idx="12" type="sldNum"/>
          </p:nvPr>
        </p:nvSpPr>
        <p:spPr>
          <a:xfrm>
            <a:off x="10563649" y="6356352"/>
            <a:ext cx="1015735" cy="365125"/>
          </a:xfrm>
          <a:prstGeom prst="rect">
            <a:avLst/>
          </a:prstGeom>
          <a:noFill/>
          <a:ln>
            <a:noFill/>
          </a:ln>
        </p:spPr>
        <p:txBody>
          <a:bodyPr anchorCtr="0" anchor="ctr" bIns="60925" lIns="121875" spcFirstLastPara="1" rIns="121875" wrap="square" tIns="60925">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learn.microsoft.com/en-us/security-updates/securitybulletins/2017/ms17-010" TargetMode="External"/><Relationship Id="rId4" Type="http://schemas.openxmlformats.org/officeDocument/2006/relationships/hyperlink" Target="https://www.cisecurity.org/wp-content/uploads/2019/01/security-primer-eternalblue" TargetMode="External"/><Relationship Id="rId10" Type="http://schemas.openxmlformats.org/officeDocument/2006/relationships/hyperlink" Target="https://unclesp1d3r.github.io/posts/2023/04/exploit-development-introduction-and-techniques/" TargetMode="External"/><Relationship Id="rId9" Type="http://schemas.openxmlformats.org/officeDocument/2006/relationships/hyperlink" Target="https://www.threatngsecurity.com/glossary/proof-of-concept-exploit" TargetMode="External"/><Relationship Id="rId5" Type="http://schemas.openxmlformats.org/officeDocument/2006/relationships/hyperlink" Target="https://www.cisa.gov/news-events/alerts/2017/05/12/indicators-associated-wannacry-ransomware" TargetMode="External"/><Relationship Id="rId6" Type="http://schemas.openxmlformats.org/officeDocument/2006/relationships/hyperlink" Target="https://nvd.nist.gov/vuln/detail/CVE-2017-0144" TargetMode="External"/><Relationship Id="rId7" Type="http://schemas.openxmlformats.org/officeDocument/2006/relationships/hyperlink" Target="https://www.avast.com/c-eternalblue" TargetMode="External"/><Relationship Id="rId8" Type="http://schemas.openxmlformats.org/officeDocument/2006/relationships/hyperlink" Target="https://cyberir.mit.edu/site/eternalblue-exploit-what-it-and-how-it-work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611964" y="709275"/>
            <a:ext cx="8964900" cy="2000400"/>
          </a:xfrm>
          <a:prstGeom prst="rect">
            <a:avLst/>
          </a:prstGeom>
          <a:noFill/>
          <a:ln>
            <a:noFill/>
          </a:ln>
        </p:spPr>
        <p:txBody>
          <a:bodyPr anchorCtr="0" anchor="b" bIns="60925" lIns="121875" spcFirstLastPara="1" rIns="121875" wrap="square" tIns="60925">
            <a:normAutofit/>
          </a:bodyPr>
          <a:lstStyle/>
          <a:p>
            <a:pPr indent="0" lvl="0" marL="0" rtl="0" algn="l">
              <a:lnSpc>
                <a:spcPct val="90000"/>
              </a:lnSpc>
              <a:spcBef>
                <a:spcPts val="0"/>
              </a:spcBef>
              <a:spcAft>
                <a:spcPts val="0"/>
              </a:spcAft>
              <a:buClr>
                <a:schemeClr val="lt1"/>
              </a:buClr>
              <a:buSzPts val="5400"/>
              <a:buFont typeface="Calibri"/>
              <a:buNone/>
            </a:pPr>
            <a:r>
              <a:rPr lang="en-US" sz="4100"/>
              <a:t>WEAPONIZING VULNERABILITIES: THE ART OF EXPLOIT DEVELOPMENT</a:t>
            </a:r>
            <a:endParaRPr sz="4100"/>
          </a:p>
        </p:txBody>
      </p:sp>
      <p:sp>
        <p:nvSpPr>
          <p:cNvPr id="105" name="Google Shape;105;p1"/>
          <p:cNvSpPr txBox="1"/>
          <p:nvPr>
            <p:ph idx="1" type="subTitle"/>
          </p:nvPr>
        </p:nvSpPr>
        <p:spPr>
          <a:xfrm>
            <a:off x="1726725" y="2866200"/>
            <a:ext cx="8850000" cy="2842200"/>
          </a:xfrm>
          <a:prstGeom prst="rect">
            <a:avLst/>
          </a:prstGeom>
          <a:noFill/>
          <a:ln>
            <a:noFill/>
          </a:ln>
        </p:spPr>
        <p:txBody>
          <a:bodyPr anchorCtr="0" anchor="t" bIns="60925" lIns="121875" spcFirstLastPara="1" rIns="121875" wrap="square" tIns="60925">
            <a:normAutofit fontScale="70000" lnSpcReduction="20000"/>
          </a:bodyPr>
          <a:lstStyle/>
          <a:p>
            <a:pPr indent="0" lvl="0" marL="0" rtl="0" algn="l">
              <a:lnSpc>
                <a:spcPct val="90000"/>
              </a:lnSpc>
              <a:spcBef>
                <a:spcPts val="0"/>
              </a:spcBef>
              <a:spcAft>
                <a:spcPts val="0"/>
              </a:spcAft>
              <a:buSzPct val="98701"/>
              <a:buNone/>
            </a:pPr>
            <a:r>
              <a:rPr lang="en-US" sz="3850"/>
              <a:t>CASE STUDY - ETERNALBLUE(CVE-2017-0144)</a:t>
            </a:r>
            <a:endParaRPr sz="3850">
              <a:solidFill>
                <a:schemeClr val="lt1"/>
              </a:solidFill>
            </a:endParaRPr>
          </a:p>
          <a:p>
            <a:pPr indent="0" lvl="0" marL="0" rtl="0" algn="l">
              <a:lnSpc>
                <a:spcPct val="115000"/>
              </a:lnSpc>
              <a:spcBef>
                <a:spcPts val="1200"/>
              </a:spcBef>
              <a:spcAft>
                <a:spcPts val="0"/>
              </a:spcAft>
              <a:buSzPct val="30555"/>
              <a:buNone/>
            </a:pPr>
            <a:r>
              <a:t/>
            </a:r>
            <a:endParaRPr b="1" sz="3600">
              <a:solidFill>
                <a:schemeClr val="lt1"/>
              </a:solidFill>
            </a:endParaRPr>
          </a:p>
          <a:p>
            <a:pPr indent="0" lvl="0" marL="0" rtl="0" algn="l">
              <a:lnSpc>
                <a:spcPct val="115000"/>
              </a:lnSpc>
              <a:spcBef>
                <a:spcPts val="1200"/>
              </a:spcBef>
              <a:spcAft>
                <a:spcPts val="0"/>
              </a:spcAft>
              <a:buSzPct val="30555"/>
              <a:buNone/>
            </a:pPr>
            <a:r>
              <a:rPr b="1" lang="en-US" sz="3600">
                <a:solidFill>
                  <a:schemeClr val="lt1"/>
                </a:solidFill>
              </a:rPr>
              <a:t>BY GROUP 2 - Members:</a:t>
            </a:r>
            <a:r>
              <a:rPr lang="en-US" sz="3600">
                <a:solidFill>
                  <a:schemeClr val="lt1"/>
                </a:solidFill>
              </a:rPr>
              <a:t> </a:t>
            </a:r>
            <a:endParaRPr sz="3600">
              <a:solidFill>
                <a:schemeClr val="lt1"/>
              </a:solidFill>
            </a:endParaRPr>
          </a:p>
          <a:p>
            <a:pPr indent="457200" lvl="0" marL="0" rtl="0" algn="l">
              <a:lnSpc>
                <a:spcPct val="115000"/>
              </a:lnSpc>
              <a:spcBef>
                <a:spcPts val="1200"/>
              </a:spcBef>
              <a:spcAft>
                <a:spcPts val="1200"/>
              </a:spcAft>
              <a:buSzPct val="30555"/>
              <a:buNone/>
            </a:pPr>
            <a:r>
              <a:rPr lang="en-US" sz="3600">
                <a:solidFill>
                  <a:schemeClr val="lt1"/>
                </a:solidFill>
              </a:rPr>
              <a:t>• Rachael Ngatha Kivuti — 2025/ACW/5608</a:t>
            </a:r>
            <a:br>
              <a:rPr lang="en-US" sz="3600">
                <a:solidFill>
                  <a:schemeClr val="lt1"/>
                </a:solidFill>
              </a:rPr>
            </a:br>
            <a:r>
              <a:rPr lang="en-US" sz="3600">
                <a:solidFill>
                  <a:schemeClr val="lt1"/>
                </a:solidFill>
              </a:rPr>
              <a:t> 	• Reyhan Usman — 2025/ACW/5993</a:t>
            </a:r>
            <a:br>
              <a:rPr lang="en-US" sz="3600">
                <a:solidFill>
                  <a:schemeClr val="lt1"/>
                </a:solidFill>
              </a:rPr>
            </a:br>
            <a:r>
              <a:rPr lang="en-US" sz="3600">
                <a:solidFill>
                  <a:schemeClr val="lt1"/>
                </a:solidFill>
              </a:rPr>
              <a:t> 	• Munir Iro — 2025/ACW/6013</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383eca0747f_0_100"/>
          <p:cNvSpPr txBox="1"/>
          <p:nvPr/>
        </p:nvSpPr>
        <p:spPr>
          <a:xfrm>
            <a:off x="1070100" y="368275"/>
            <a:ext cx="10631100" cy="70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3300">
                <a:solidFill>
                  <a:schemeClr val="lt1"/>
                </a:solidFill>
                <a:latin typeface="Calibri"/>
                <a:ea typeface="Calibri"/>
                <a:cs typeface="Calibri"/>
                <a:sym typeface="Calibri"/>
              </a:rPr>
              <a:t>Defensive countermeasures </a:t>
            </a:r>
            <a:endParaRPr b="1" sz="3300">
              <a:solidFill>
                <a:schemeClr val="lt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b="1" sz="3300">
              <a:solidFill>
                <a:schemeClr val="lt1"/>
              </a:solidFill>
              <a:latin typeface="Calibri"/>
              <a:ea typeface="Calibri"/>
              <a:cs typeface="Calibri"/>
              <a:sym typeface="Calibri"/>
            </a:endParaRPr>
          </a:p>
          <a:p>
            <a:pPr indent="0" lvl="0" marL="0" rtl="0" algn="l">
              <a:spcBef>
                <a:spcPts val="1200"/>
              </a:spcBef>
              <a:spcAft>
                <a:spcPts val="0"/>
              </a:spcAft>
              <a:buClr>
                <a:schemeClr val="dk1"/>
              </a:buClr>
              <a:buSzPts val="3300"/>
              <a:buFont typeface="Arial"/>
              <a:buNone/>
            </a:pPr>
            <a:r>
              <a:t/>
            </a:r>
            <a:endParaRPr b="1" sz="33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3500"/>
              <a:buFont typeface="Arial"/>
              <a:buNone/>
            </a:pPr>
            <a:r>
              <a:t/>
            </a:r>
            <a:endParaRPr b="1" sz="35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500"/>
              <a:buFont typeface="Arial"/>
              <a:buNone/>
            </a:pPr>
            <a:r>
              <a:t/>
            </a:r>
            <a:endParaRPr b="1" sz="3500">
              <a:solidFill>
                <a:schemeClr val="lt1"/>
              </a:solidFill>
              <a:latin typeface="Calibri"/>
              <a:ea typeface="Calibri"/>
              <a:cs typeface="Calibri"/>
              <a:sym typeface="Calibri"/>
            </a:endParaRPr>
          </a:p>
        </p:txBody>
      </p:sp>
      <p:sp>
        <p:nvSpPr>
          <p:cNvPr id="164" name="Google Shape;164;g383eca0747f_0_100"/>
          <p:cNvSpPr txBox="1"/>
          <p:nvPr/>
        </p:nvSpPr>
        <p:spPr>
          <a:xfrm>
            <a:off x="1070100" y="1194800"/>
            <a:ext cx="10485600" cy="4513500"/>
          </a:xfrm>
          <a:prstGeom prst="rect">
            <a:avLst/>
          </a:prstGeom>
          <a:noFill/>
          <a:ln>
            <a:noFill/>
          </a:ln>
        </p:spPr>
        <p:txBody>
          <a:bodyPr anchorCtr="0" anchor="t" bIns="91425" lIns="91425" spcFirstLastPara="1" rIns="91425" wrap="square" tIns="91425">
            <a:noAutofit/>
          </a:bodyPr>
          <a:lstStyle/>
          <a:p>
            <a:pPr indent="-349250" lvl="0" marL="457200" rtl="0" algn="just">
              <a:lnSpc>
                <a:spcPct val="150000"/>
              </a:lnSpc>
              <a:spcBef>
                <a:spcPts val="1200"/>
              </a:spcBef>
              <a:spcAft>
                <a:spcPts val="0"/>
              </a:spcAft>
              <a:buClr>
                <a:schemeClr val="lt1"/>
              </a:buClr>
              <a:buSzPts val="1900"/>
              <a:buFont typeface="Calibri"/>
              <a:buChar char="●"/>
            </a:pPr>
            <a:r>
              <a:rPr b="1" lang="en-US" sz="1900">
                <a:solidFill>
                  <a:schemeClr val="lt1"/>
                </a:solidFill>
                <a:latin typeface="Calibri"/>
                <a:ea typeface="Calibri"/>
                <a:cs typeface="Calibri"/>
                <a:sym typeface="Calibri"/>
              </a:rPr>
              <a:t>Timely Patching:</a:t>
            </a:r>
            <a:r>
              <a:rPr lang="en-US" sz="1900">
                <a:solidFill>
                  <a:schemeClr val="lt1"/>
                </a:solidFill>
                <a:latin typeface="Calibri"/>
                <a:ea typeface="Calibri"/>
                <a:cs typeface="Calibri"/>
                <a:sym typeface="Calibri"/>
              </a:rPr>
              <a:t> Apply security updates promptly, especially for SMB and network-facing services.</a:t>
            </a:r>
            <a:endParaRPr sz="1900">
              <a:solidFill>
                <a:schemeClr val="lt1"/>
              </a:solidFill>
              <a:latin typeface="Calibri"/>
              <a:ea typeface="Calibri"/>
              <a:cs typeface="Calibri"/>
              <a:sym typeface="Calibri"/>
            </a:endParaRPr>
          </a:p>
          <a:p>
            <a:pPr indent="-349250" lvl="0" marL="457200" rtl="0" algn="just">
              <a:lnSpc>
                <a:spcPct val="150000"/>
              </a:lnSpc>
              <a:spcBef>
                <a:spcPts val="0"/>
              </a:spcBef>
              <a:spcAft>
                <a:spcPts val="0"/>
              </a:spcAft>
              <a:buClr>
                <a:schemeClr val="lt1"/>
              </a:buClr>
              <a:buSzPts val="1900"/>
              <a:buFont typeface="Calibri"/>
              <a:buChar char="●"/>
            </a:pPr>
            <a:r>
              <a:rPr b="1" lang="en-US" sz="1900">
                <a:solidFill>
                  <a:schemeClr val="lt1"/>
                </a:solidFill>
                <a:latin typeface="Calibri"/>
                <a:ea typeface="Calibri"/>
                <a:cs typeface="Calibri"/>
                <a:sym typeface="Calibri"/>
              </a:rPr>
              <a:t>Network Segmentation:</a:t>
            </a:r>
            <a:r>
              <a:rPr lang="en-US" sz="1900">
                <a:solidFill>
                  <a:schemeClr val="lt1"/>
                </a:solidFill>
                <a:latin typeface="Calibri"/>
                <a:ea typeface="Calibri"/>
                <a:cs typeface="Calibri"/>
                <a:sym typeface="Calibri"/>
              </a:rPr>
              <a:t> Isolate critical systems and restrict lateral movement opportunities.</a:t>
            </a:r>
            <a:endParaRPr sz="1900">
              <a:solidFill>
                <a:schemeClr val="lt1"/>
              </a:solidFill>
              <a:latin typeface="Calibri"/>
              <a:ea typeface="Calibri"/>
              <a:cs typeface="Calibri"/>
              <a:sym typeface="Calibri"/>
            </a:endParaRPr>
          </a:p>
          <a:p>
            <a:pPr indent="-349250" lvl="0" marL="457200" rtl="0" algn="just">
              <a:lnSpc>
                <a:spcPct val="150000"/>
              </a:lnSpc>
              <a:spcBef>
                <a:spcPts val="0"/>
              </a:spcBef>
              <a:spcAft>
                <a:spcPts val="0"/>
              </a:spcAft>
              <a:buClr>
                <a:schemeClr val="lt1"/>
              </a:buClr>
              <a:buSzPts val="1900"/>
              <a:buFont typeface="Calibri"/>
              <a:buChar char="●"/>
            </a:pPr>
            <a:r>
              <a:rPr b="1" lang="en-US" sz="1900">
                <a:solidFill>
                  <a:schemeClr val="lt1"/>
                </a:solidFill>
                <a:latin typeface="Calibri"/>
                <a:ea typeface="Calibri"/>
                <a:cs typeface="Calibri"/>
                <a:sym typeface="Calibri"/>
              </a:rPr>
              <a:t>Disable SMBv1:</a:t>
            </a:r>
            <a:r>
              <a:rPr lang="en-US" sz="1900">
                <a:solidFill>
                  <a:schemeClr val="lt1"/>
                </a:solidFill>
                <a:latin typeface="Calibri"/>
                <a:ea typeface="Calibri"/>
                <a:cs typeface="Calibri"/>
                <a:sym typeface="Calibri"/>
              </a:rPr>
              <a:t> Remove legacy protocols that are no longer needed to reduce attack surface.</a:t>
            </a:r>
            <a:endParaRPr sz="1900">
              <a:solidFill>
                <a:schemeClr val="lt1"/>
              </a:solidFill>
              <a:latin typeface="Calibri"/>
              <a:ea typeface="Calibri"/>
              <a:cs typeface="Calibri"/>
              <a:sym typeface="Calibri"/>
            </a:endParaRPr>
          </a:p>
          <a:p>
            <a:pPr indent="-349250" lvl="0" marL="457200" rtl="0" algn="just">
              <a:lnSpc>
                <a:spcPct val="150000"/>
              </a:lnSpc>
              <a:spcBef>
                <a:spcPts val="0"/>
              </a:spcBef>
              <a:spcAft>
                <a:spcPts val="0"/>
              </a:spcAft>
              <a:buClr>
                <a:schemeClr val="lt1"/>
              </a:buClr>
              <a:buSzPts val="1900"/>
              <a:buFont typeface="Calibri"/>
              <a:buChar char="●"/>
            </a:pPr>
            <a:r>
              <a:rPr b="1" lang="en-US" sz="1900">
                <a:solidFill>
                  <a:schemeClr val="lt1"/>
                </a:solidFill>
                <a:latin typeface="Calibri"/>
                <a:ea typeface="Calibri"/>
                <a:cs typeface="Calibri"/>
                <a:sym typeface="Calibri"/>
              </a:rPr>
              <a:t>Access Controls and  monitoring:</a:t>
            </a:r>
            <a:r>
              <a:rPr lang="en-US" sz="1900">
                <a:solidFill>
                  <a:schemeClr val="lt1"/>
                </a:solidFill>
                <a:latin typeface="Calibri"/>
                <a:ea typeface="Calibri"/>
                <a:cs typeface="Calibri"/>
                <a:sym typeface="Calibri"/>
              </a:rPr>
              <a:t> Enforce least privilege, monitor for abnormal network traffic and process behavior.</a:t>
            </a:r>
            <a:endParaRPr sz="1900">
              <a:solidFill>
                <a:schemeClr val="lt1"/>
              </a:solidFill>
              <a:latin typeface="Calibri"/>
              <a:ea typeface="Calibri"/>
              <a:cs typeface="Calibri"/>
              <a:sym typeface="Calibri"/>
            </a:endParaRPr>
          </a:p>
          <a:p>
            <a:pPr indent="-349250" lvl="0" marL="457200" rtl="0" algn="just">
              <a:lnSpc>
                <a:spcPct val="150000"/>
              </a:lnSpc>
              <a:spcBef>
                <a:spcPts val="0"/>
              </a:spcBef>
              <a:spcAft>
                <a:spcPts val="0"/>
              </a:spcAft>
              <a:buClr>
                <a:schemeClr val="lt1"/>
              </a:buClr>
              <a:buSzPts val="1900"/>
              <a:buFont typeface="Calibri"/>
              <a:buChar char="●"/>
            </a:pPr>
            <a:r>
              <a:rPr b="1" lang="en-US" sz="1900">
                <a:solidFill>
                  <a:schemeClr val="lt1"/>
                </a:solidFill>
                <a:latin typeface="Calibri"/>
                <a:ea typeface="Calibri"/>
                <a:cs typeface="Calibri"/>
                <a:sym typeface="Calibri"/>
              </a:rPr>
              <a:t>Incident Response preparedness:</a:t>
            </a:r>
            <a:r>
              <a:rPr lang="en-US" sz="1900">
                <a:solidFill>
                  <a:schemeClr val="lt1"/>
                </a:solidFill>
                <a:latin typeface="Calibri"/>
                <a:ea typeface="Calibri"/>
                <a:cs typeface="Calibri"/>
                <a:sym typeface="Calibri"/>
              </a:rPr>
              <a:t> Maintain backups, snapshots and playbooks for rapid containment.</a:t>
            </a:r>
            <a:endParaRPr sz="1900">
              <a:solidFill>
                <a:schemeClr val="lt1"/>
              </a:solidFill>
              <a:latin typeface="Calibri"/>
              <a:ea typeface="Calibri"/>
              <a:cs typeface="Calibri"/>
              <a:sym typeface="Calibri"/>
            </a:endParaRPr>
          </a:p>
          <a:p>
            <a:pPr indent="-349250" lvl="0" marL="457200" rtl="0" algn="just">
              <a:lnSpc>
                <a:spcPct val="150000"/>
              </a:lnSpc>
              <a:spcBef>
                <a:spcPts val="0"/>
              </a:spcBef>
              <a:spcAft>
                <a:spcPts val="0"/>
              </a:spcAft>
              <a:buClr>
                <a:schemeClr val="lt1"/>
              </a:buClr>
              <a:buSzPts val="1900"/>
              <a:buFont typeface="Calibri"/>
              <a:buChar char="●"/>
            </a:pPr>
            <a:r>
              <a:rPr b="1" lang="en-US" sz="1900">
                <a:solidFill>
                  <a:schemeClr val="lt1"/>
                </a:solidFill>
                <a:latin typeface="Calibri"/>
                <a:ea typeface="Calibri"/>
                <a:cs typeface="Calibri"/>
                <a:sym typeface="Calibri"/>
              </a:rPr>
              <a:t>Threat Intelligence and detection:</a:t>
            </a:r>
            <a:r>
              <a:rPr lang="en-US" sz="1900">
                <a:solidFill>
                  <a:schemeClr val="lt1"/>
                </a:solidFill>
                <a:latin typeface="Calibri"/>
                <a:ea typeface="Calibri"/>
                <a:cs typeface="Calibri"/>
                <a:sym typeface="Calibri"/>
              </a:rPr>
              <a:t> Deploy IDS/IPS signatures for known exploits and anomalous activity detection.</a:t>
            </a:r>
            <a:endParaRPr b="1" sz="2100">
              <a:solidFill>
                <a:schemeClr val="lt1"/>
              </a:solidFill>
              <a:latin typeface="Calibri"/>
              <a:ea typeface="Calibri"/>
              <a:cs typeface="Calibri"/>
              <a:sym typeface="Calibri"/>
            </a:endParaRPr>
          </a:p>
          <a:p>
            <a:pPr indent="0" lvl="0" marL="457200" rtl="0" algn="just">
              <a:lnSpc>
                <a:spcPct val="150000"/>
              </a:lnSpc>
              <a:spcBef>
                <a:spcPts val="1200"/>
              </a:spcBef>
              <a:spcAft>
                <a:spcPts val="1200"/>
              </a:spcAft>
              <a:buNone/>
            </a:pPr>
            <a:r>
              <a:t/>
            </a:r>
            <a:endParaRPr sz="15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83eca0747f_0_109"/>
          <p:cNvSpPr txBox="1"/>
          <p:nvPr/>
        </p:nvSpPr>
        <p:spPr>
          <a:xfrm>
            <a:off x="1070100" y="368275"/>
            <a:ext cx="10631100" cy="70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3300">
                <a:solidFill>
                  <a:schemeClr val="lt1"/>
                </a:solidFill>
                <a:latin typeface="Calibri"/>
                <a:ea typeface="Calibri"/>
                <a:cs typeface="Calibri"/>
                <a:sym typeface="Calibri"/>
              </a:rPr>
              <a:t>Conclusion</a:t>
            </a:r>
            <a:endParaRPr b="1" sz="3300">
              <a:solidFill>
                <a:schemeClr val="lt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b="1" sz="3300">
              <a:solidFill>
                <a:schemeClr val="lt1"/>
              </a:solidFill>
              <a:latin typeface="Calibri"/>
              <a:ea typeface="Calibri"/>
              <a:cs typeface="Calibri"/>
              <a:sym typeface="Calibri"/>
            </a:endParaRPr>
          </a:p>
          <a:p>
            <a:pPr indent="0" lvl="0" marL="0" rtl="0" algn="l">
              <a:spcBef>
                <a:spcPts val="1200"/>
              </a:spcBef>
              <a:spcAft>
                <a:spcPts val="0"/>
              </a:spcAft>
              <a:buClr>
                <a:schemeClr val="dk1"/>
              </a:buClr>
              <a:buSzPts val="3300"/>
              <a:buFont typeface="Arial"/>
              <a:buNone/>
            </a:pPr>
            <a:r>
              <a:t/>
            </a:r>
            <a:endParaRPr b="1" sz="33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3500"/>
              <a:buFont typeface="Arial"/>
              <a:buNone/>
            </a:pPr>
            <a:r>
              <a:t/>
            </a:r>
            <a:endParaRPr b="1" sz="35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500"/>
              <a:buFont typeface="Arial"/>
              <a:buNone/>
            </a:pPr>
            <a:r>
              <a:t/>
            </a:r>
            <a:endParaRPr b="1" sz="3500">
              <a:solidFill>
                <a:schemeClr val="lt1"/>
              </a:solidFill>
              <a:latin typeface="Calibri"/>
              <a:ea typeface="Calibri"/>
              <a:cs typeface="Calibri"/>
              <a:sym typeface="Calibri"/>
            </a:endParaRPr>
          </a:p>
        </p:txBody>
      </p:sp>
      <p:sp>
        <p:nvSpPr>
          <p:cNvPr id="170" name="Google Shape;170;g383eca0747f_0_109"/>
          <p:cNvSpPr txBox="1"/>
          <p:nvPr/>
        </p:nvSpPr>
        <p:spPr>
          <a:xfrm>
            <a:off x="1070100" y="1194800"/>
            <a:ext cx="10485600" cy="3699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Clr>
                <a:schemeClr val="dk1"/>
              </a:buClr>
              <a:buSzPts val="1100"/>
              <a:buFont typeface="Arial"/>
              <a:buNone/>
            </a:pPr>
            <a:r>
              <a:rPr lang="en-US" sz="1900">
                <a:solidFill>
                  <a:schemeClr val="lt1"/>
                </a:solidFill>
                <a:latin typeface="Calibri"/>
                <a:ea typeface="Calibri"/>
                <a:cs typeface="Calibri"/>
                <a:sym typeface="Calibri"/>
              </a:rPr>
              <a:t>EternalBlue was a watershed moment in cybersecurity, showing how a single vulnerability can have global impact.</a:t>
            </a:r>
            <a:endParaRPr sz="1900">
              <a:solidFill>
                <a:schemeClr val="lt1"/>
              </a:solidFill>
              <a:latin typeface="Calibri"/>
              <a:ea typeface="Calibri"/>
              <a:cs typeface="Calibri"/>
              <a:sym typeface="Calibri"/>
            </a:endParaRPr>
          </a:p>
          <a:p>
            <a:pPr indent="0" lvl="0" marL="0" rtl="0" algn="just">
              <a:lnSpc>
                <a:spcPct val="150000"/>
              </a:lnSpc>
              <a:spcBef>
                <a:spcPts val="1200"/>
              </a:spcBef>
              <a:spcAft>
                <a:spcPts val="0"/>
              </a:spcAft>
              <a:buClr>
                <a:schemeClr val="dk1"/>
              </a:buClr>
              <a:buSzPts val="1100"/>
              <a:buFont typeface="Arial"/>
              <a:buNone/>
            </a:pPr>
            <a:r>
              <a:rPr lang="en-US" sz="1900">
                <a:solidFill>
                  <a:schemeClr val="lt1"/>
                </a:solidFill>
                <a:latin typeface="Calibri"/>
                <a:ea typeface="Calibri"/>
                <a:cs typeface="Calibri"/>
                <a:sym typeface="Calibri"/>
              </a:rPr>
              <a:t>Attackers exploit trust, network assumptions and legacy systems, not just technical flaws.</a:t>
            </a:r>
            <a:endParaRPr sz="1900">
              <a:solidFill>
                <a:schemeClr val="lt1"/>
              </a:solidFill>
              <a:latin typeface="Calibri"/>
              <a:ea typeface="Calibri"/>
              <a:cs typeface="Calibri"/>
              <a:sym typeface="Calibri"/>
            </a:endParaRPr>
          </a:p>
          <a:p>
            <a:pPr indent="0" lvl="0" marL="0" rtl="0" algn="just">
              <a:lnSpc>
                <a:spcPct val="150000"/>
              </a:lnSpc>
              <a:spcBef>
                <a:spcPts val="1200"/>
              </a:spcBef>
              <a:spcAft>
                <a:spcPts val="0"/>
              </a:spcAft>
              <a:buClr>
                <a:schemeClr val="dk1"/>
              </a:buClr>
              <a:buSzPts val="1100"/>
              <a:buFont typeface="Arial"/>
              <a:buNone/>
            </a:pPr>
            <a:r>
              <a:rPr lang="en-US" sz="1900">
                <a:solidFill>
                  <a:schemeClr val="lt1"/>
                </a:solidFill>
                <a:latin typeface="Calibri"/>
                <a:ea typeface="Calibri"/>
                <a:cs typeface="Calibri"/>
                <a:sym typeface="Calibri"/>
              </a:rPr>
              <a:t>Response must go beyond patching; organizations need systemic resilience and layered defenses.</a:t>
            </a:r>
            <a:endParaRPr sz="1900">
              <a:solidFill>
                <a:schemeClr val="lt1"/>
              </a:solidFill>
              <a:latin typeface="Calibri"/>
              <a:ea typeface="Calibri"/>
              <a:cs typeface="Calibri"/>
              <a:sym typeface="Calibri"/>
            </a:endParaRPr>
          </a:p>
          <a:p>
            <a:pPr indent="0" lvl="0" marL="0" rtl="0" algn="just">
              <a:lnSpc>
                <a:spcPct val="150000"/>
              </a:lnSpc>
              <a:spcBef>
                <a:spcPts val="1200"/>
              </a:spcBef>
              <a:spcAft>
                <a:spcPts val="0"/>
              </a:spcAft>
              <a:buClr>
                <a:schemeClr val="dk1"/>
              </a:buClr>
              <a:buSzPts val="1100"/>
              <a:buFont typeface="Arial"/>
              <a:buNone/>
            </a:pPr>
            <a:r>
              <a:rPr lang="en-US" sz="1900">
                <a:solidFill>
                  <a:schemeClr val="lt1"/>
                </a:solidFill>
                <a:latin typeface="Calibri"/>
                <a:ea typeface="Calibri"/>
                <a:cs typeface="Calibri"/>
                <a:sym typeface="Calibri"/>
              </a:rPr>
              <a:t>Cybersecurity is now a strategic concern, intersecting with national security and global operations.</a:t>
            </a:r>
            <a:endParaRPr sz="1900">
              <a:solidFill>
                <a:schemeClr val="lt1"/>
              </a:solidFill>
              <a:latin typeface="Calibri"/>
              <a:ea typeface="Calibri"/>
              <a:cs typeface="Calibri"/>
              <a:sym typeface="Calibri"/>
            </a:endParaRPr>
          </a:p>
          <a:p>
            <a:pPr indent="0" lvl="0" marL="0" rtl="0" algn="just">
              <a:lnSpc>
                <a:spcPct val="150000"/>
              </a:lnSpc>
              <a:spcBef>
                <a:spcPts val="1200"/>
              </a:spcBef>
              <a:spcAft>
                <a:spcPts val="1200"/>
              </a:spcAft>
              <a:buNone/>
            </a:pPr>
            <a:r>
              <a:rPr lang="en-US" sz="1900">
                <a:solidFill>
                  <a:schemeClr val="lt1"/>
                </a:solidFill>
                <a:latin typeface="Calibri"/>
                <a:ea typeface="Calibri"/>
                <a:cs typeface="Calibri"/>
                <a:sym typeface="Calibri"/>
              </a:rPr>
              <a:t>Focus must shift from reactive detection to proactive prevention, deception and deterrence.</a:t>
            </a:r>
            <a:endParaRPr sz="15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38440669e7d_0_0"/>
          <p:cNvSpPr txBox="1"/>
          <p:nvPr/>
        </p:nvSpPr>
        <p:spPr>
          <a:xfrm>
            <a:off x="1070100" y="368275"/>
            <a:ext cx="10631100" cy="70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3300">
                <a:solidFill>
                  <a:schemeClr val="lt1"/>
                </a:solidFill>
                <a:latin typeface="Calibri"/>
                <a:ea typeface="Calibri"/>
                <a:cs typeface="Calibri"/>
                <a:sym typeface="Calibri"/>
              </a:rPr>
              <a:t>References</a:t>
            </a:r>
            <a:endParaRPr b="1" sz="3300">
              <a:solidFill>
                <a:schemeClr val="lt1"/>
              </a:solidFill>
              <a:latin typeface="Calibri"/>
              <a:ea typeface="Calibri"/>
              <a:cs typeface="Calibri"/>
              <a:sym typeface="Calibri"/>
            </a:endParaRPr>
          </a:p>
          <a:p>
            <a:pPr indent="0" lvl="0" marL="0" rtl="0" algn="l">
              <a:spcBef>
                <a:spcPts val="1200"/>
              </a:spcBef>
              <a:spcAft>
                <a:spcPts val="0"/>
              </a:spcAft>
              <a:buClr>
                <a:schemeClr val="dk1"/>
              </a:buClr>
              <a:buSzPts val="3300"/>
              <a:buFont typeface="Arial"/>
              <a:buNone/>
            </a:pPr>
            <a:r>
              <a:t/>
            </a:r>
            <a:endParaRPr b="1" sz="33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3500"/>
              <a:buFont typeface="Arial"/>
              <a:buNone/>
            </a:pPr>
            <a:r>
              <a:t/>
            </a:r>
            <a:endParaRPr b="1" sz="35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500"/>
              <a:buFont typeface="Arial"/>
              <a:buNone/>
            </a:pPr>
            <a:r>
              <a:t/>
            </a:r>
            <a:endParaRPr b="1" sz="3500">
              <a:solidFill>
                <a:schemeClr val="lt1"/>
              </a:solidFill>
              <a:latin typeface="Calibri"/>
              <a:ea typeface="Calibri"/>
              <a:cs typeface="Calibri"/>
              <a:sym typeface="Calibri"/>
            </a:endParaRPr>
          </a:p>
        </p:txBody>
      </p:sp>
      <p:sp>
        <p:nvSpPr>
          <p:cNvPr id="176" name="Google Shape;176;g38440669e7d_0_0"/>
          <p:cNvSpPr txBox="1"/>
          <p:nvPr/>
        </p:nvSpPr>
        <p:spPr>
          <a:xfrm>
            <a:off x="1070100" y="1194800"/>
            <a:ext cx="11118600" cy="533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US" sz="1300">
                <a:solidFill>
                  <a:schemeClr val="lt1"/>
                </a:solidFill>
                <a:latin typeface="Calibri"/>
                <a:ea typeface="Calibri"/>
                <a:cs typeface="Calibri"/>
                <a:sym typeface="Calibri"/>
              </a:rPr>
              <a:t>Microsoft, "Microsoft Security Bulletin MS17-010 – Critical," Microsoft Learn, Mar. 2017. [Online]. Available: </a:t>
            </a:r>
            <a:r>
              <a:rPr lang="en-US" sz="1300" u="sng">
                <a:solidFill>
                  <a:schemeClr val="hlink"/>
                </a:solidFill>
                <a:latin typeface="Calibri"/>
                <a:ea typeface="Calibri"/>
                <a:cs typeface="Calibri"/>
                <a:sym typeface="Calibri"/>
                <a:hlinkClick r:id="rId3"/>
              </a:rPr>
              <a:t>https://learn.microsoft.com/en-us/security-updates/securitybulletins/2017/ms17-010</a:t>
            </a:r>
            <a:r>
              <a:rPr lang="en-US" sz="1300">
                <a:solidFill>
                  <a:schemeClr val="lt1"/>
                </a:solidFill>
                <a:latin typeface="Calibri"/>
                <a:ea typeface="Calibri"/>
                <a:cs typeface="Calibri"/>
                <a:sym typeface="Calibri"/>
              </a:rPr>
              <a:t>.</a:t>
            </a:r>
            <a:endParaRPr sz="1300">
              <a:solidFill>
                <a:schemeClr val="lt1"/>
              </a:solidFill>
              <a:latin typeface="Calibri"/>
              <a:ea typeface="Calibri"/>
              <a:cs typeface="Calibri"/>
              <a:sym typeface="Calibri"/>
            </a:endParaRPr>
          </a:p>
          <a:p>
            <a:pPr indent="0" lvl="0" marL="0" rtl="0" algn="l">
              <a:lnSpc>
                <a:spcPct val="150000"/>
              </a:lnSpc>
              <a:spcBef>
                <a:spcPts val="1200"/>
              </a:spcBef>
              <a:spcAft>
                <a:spcPts val="0"/>
              </a:spcAft>
              <a:buNone/>
            </a:pPr>
            <a:r>
              <a:rPr lang="en-US" sz="1300">
                <a:solidFill>
                  <a:schemeClr val="lt1"/>
                </a:solidFill>
                <a:latin typeface="Calibri"/>
                <a:ea typeface="Calibri"/>
                <a:cs typeface="Calibri"/>
                <a:sym typeface="Calibri"/>
              </a:rPr>
              <a:t>Center for Internet Security (CIS), "EternalBlue — Security Primer," CIS, Jan. 2019. [Online]. Available: </a:t>
            </a:r>
            <a:r>
              <a:rPr lang="en-US" sz="1300" u="sng">
                <a:solidFill>
                  <a:schemeClr val="hlink"/>
                </a:solidFill>
                <a:latin typeface="Calibri"/>
                <a:ea typeface="Calibri"/>
                <a:cs typeface="Calibri"/>
                <a:sym typeface="Calibri"/>
                <a:hlinkClick r:id="rId4"/>
              </a:rPr>
              <a:t>https://www.cisecurity.org/wp-content/uploads/2019/01/security-primer-eternalblue</a:t>
            </a:r>
            <a:r>
              <a:rPr lang="en-US" sz="1300">
                <a:solidFill>
                  <a:schemeClr val="lt1"/>
                </a:solidFill>
                <a:latin typeface="Calibri"/>
                <a:ea typeface="Calibri"/>
                <a:cs typeface="Calibri"/>
                <a:sym typeface="Calibri"/>
              </a:rPr>
              <a:t>.</a:t>
            </a:r>
            <a:endParaRPr sz="1300">
              <a:solidFill>
                <a:schemeClr val="lt1"/>
              </a:solidFill>
              <a:latin typeface="Calibri"/>
              <a:ea typeface="Calibri"/>
              <a:cs typeface="Calibri"/>
              <a:sym typeface="Calibri"/>
            </a:endParaRPr>
          </a:p>
          <a:p>
            <a:pPr indent="0" lvl="0" marL="0" rtl="0" algn="l">
              <a:lnSpc>
                <a:spcPct val="150000"/>
              </a:lnSpc>
              <a:spcBef>
                <a:spcPts val="1200"/>
              </a:spcBef>
              <a:spcAft>
                <a:spcPts val="0"/>
              </a:spcAft>
              <a:buNone/>
            </a:pPr>
            <a:r>
              <a:rPr lang="en-US" sz="1300">
                <a:solidFill>
                  <a:schemeClr val="lt1"/>
                </a:solidFill>
                <a:latin typeface="Calibri"/>
                <a:ea typeface="Calibri"/>
                <a:cs typeface="Calibri"/>
                <a:sym typeface="Calibri"/>
              </a:rPr>
              <a:t>Cybersecurity and Infrastructure Security Agency (CISA), "Indicators Associated With WannaCry Ransomware," CISA Alert, May 12, 2017. [Online]. Available: </a:t>
            </a:r>
            <a:r>
              <a:rPr lang="en-US" sz="1300" u="sng">
                <a:solidFill>
                  <a:schemeClr val="hlink"/>
                </a:solidFill>
                <a:latin typeface="Calibri"/>
                <a:ea typeface="Calibri"/>
                <a:cs typeface="Calibri"/>
                <a:sym typeface="Calibri"/>
                <a:hlinkClick r:id="rId5"/>
              </a:rPr>
              <a:t>https://www.cisa.gov/news-events/alerts/2017/05/12/indicators-associated-wannacry-ransomware</a:t>
            </a:r>
            <a:endParaRPr sz="1300">
              <a:solidFill>
                <a:schemeClr val="lt1"/>
              </a:solidFill>
              <a:latin typeface="Calibri"/>
              <a:ea typeface="Calibri"/>
              <a:cs typeface="Calibri"/>
              <a:sym typeface="Calibri"/>
            </a:endParaRPr>
          </a:p>
          <a:p>
            <a:pPr indent="0" lvl="0" marL="0" rtl="0" algn="l">
              <a:lnSpc>
                <a:spcPct val="150000"/>
              </a:lnSpc>
              <a:spcBef>
                <a:spcPts val="1200"/>
              </a:spcBef>
              <a:spcAft>
                <a:spcPts val="0"/>
              </a:spcAft>
              <a:buNone/>
            </a:pPr>
            <a:r>
              <a:rPr lang="en-US" sz="1300">
                <a:solidFill>
                  <a:schemeClr val="lt1"/>
                </a:solidFill>
                <a:latin typeface="Calibri"/>
                <a:ea typeface="Calibri"/>
                <a:cs typeface="Calibri"/>
                <a:sym typeface="Calibri"/>
              </a:rPr>
              <a:t>NIST / National Vulnerability Database, "CVE-2017-0144 Detail," NVD, Mar. 16, 2017. [Online]. Available: </a:t>
            </a:r>
            <a:r>
              <a:rPr lang="en-US" sz="1300" u="sng">
                <a:solidFill>
                  <a:schemeClr val="hlink"/>
                </a:solidFill>
                <a:latin typeface="Calibri"/>
                <a:ea typeface="Calibri"/>
                <a:cs typeface="Calibri"/>
                <a:sym typeface="Calibri"/>
                <a:hlinkClick r:id="rId6"/>
              </a:rPr>
              <a:t>https://nvd.nist.gov/vuln/detail/CVE-2017-0144</a:t>
            </a:r>
            <a:r>
              <a:rPr lang="en-US" sz="1300">
                <a:solidFill>
                  <a:schemeClr val="lt1"/>
                </a:solidFill>
                <a:latin typeface="Calibri"/>
                <a:ea typeface="Calibri"/>
                <a:cs typeface="Calibri"/>
                <a:sym typeface="Calibri"/>
              </a:rPr>
              <a:t>. </a:t>
            </a:r>
            <a:endParaRPr sz="1300">
              <a:solidFill>
                <a:schemeClr val="lt1"/>
              </a:solidFill>
              <a:latin typeface="Calibri"/>
              <a:ea typeface="Calibri"/>
              <a:cs typeface="Calibri"/>
              <a:sym typeface="Calibri"/>
            </a:endParaRPr>
          </a:p>
          <a:p>
            <a:pPr indent="0" lvl="0" marL="0" rtl="0" algn="l">
              <a:lnSpc>
                <a:spcPct val="150000"/>
              </a:lnSpc>
              <a:spcBef>
                <a:spcPts val="1200"/>
              </a:spcBef>
              <a:spcAft>
                <a:spcPts val="0"/>
              </a:spcAft>
              <a:buNone/>
            </a:pPr>
            <a:r>
              <a:rPr lang="en-US" sz="1300">
                <a:solidFill>
                  <a:schemeClr val="lt1"/>
                </a:solidFill>
                <a:latin typeface="Calibri"/>
                <a:ea typeface="Calibri"/>
                <a:cs typeface="Calibri"/>
                <a:sym typeface="Calibri"/>
              </a:rPr>
              <a:t>Burdova, C., "What is EternalBlue and why is the MS17-010 exploit still relevant?," Avast Blog, Sep. 16, 2025. [Online]. Available: </a:t>
            </a:r>
            <a:r>
              <a:rPr lang="en-US" sz="1300" u="sng">
                <a:solidFill>
                  <a:schemeClr val="hlink"/>
                </a:solidFill>
                <a:latin typeface="Calibri"/>
                <a:ea typeface="Calibri"/>
                <a:cs typeface="Calibri"/>
                <a:sym typeface="Calibri"/>
                <a:hlinkClick r:id="rId7"/>
              </a:rPr>
              <a:t>https://www.avast.com/c-eternalblue</a:t>
            </a:r>
            <a:r>
              <a:rPr lang="en-US" sz="1300">
                <a:solidFill>
                  <a:schemeClr val="lt1"/>
                </a:solidFill>
                <a:latin typeface="Calibri"/>
                <a:ea typeface="Calibri"/>
                <a:cs typeface="Calibri"/>
                <a:sym typeface="Calibri"/>
              </a:rPr>
              <a:t>.</a:t>
            </a:r>
            <a:endParaRPr sz="1300">
              <a:solidFill>
                <a:schemeClr val="lt1"/>
              </a:solidFill>
              <a:latin typeface="Calibri"/>
              <a:ea typeface="Calibri"/>
              <a:cs typeface="Calibri"/>
              <a:sym typeface="Calibri"/>
            </a:endParaRPr>
          </a:p>
          <a:p>
            <a:pPr indent="0" lvl="0" marL="0" rtl="0" algn="l">
              <a:lnSpc>
                <a:spcPct val="150000"/>
              </a:lnSpc>
              <a:spcBef>
                <a:spcPts val="1200"/>
              </a:spcBef>
              <a:spcAft>
                <a:spcPts val="0"/>
              </a:spcAft>
              <a:buNone/>
            </a:pPr>
            <a:r>
              <a:rPr lang="en-US" sz="1300">
                <a:solidFill>
                  <a:schemeClr val="lt1"/>
                </a:solidFill>
                <a:latin typeface="Calibri"/>
                <a:ea typeface="Calibri"/>
                <a:cs typeface="Calibri"/>
                <a:sym typeface="Calibri"/>
              </a:rPr>
              <a:t>"EternalBlue Exploit: What it is and how it works," CyberIR@MIT. [Online]. Available: </a:t>
            </a:r>
            <a:r>
              <a:rPr lang="en-US" sz="1300" u="sng">
                <a:solidFill>
                  <a:schemeClr val="hlink"/>
                </a:solidFill>
                <a:latin typeface="Calibri"/>
                <a:ea typeface="Calibri"/>
                <a:cs typeface="Calibri"/>
                <a:sym typeface="Calibri"/>
                <a:hlinkClick r:id="rId8"/>
              </a:rPr>
              <a:t>https://cyberir.mit.edu/site/eternalblue-exploit-what-it-and-how-it-works/</a:t>
            </a:r>
            <a:endParaRPr sz="1300">
              <a:solidFill>
                <a:schemeClr val="lt1"/>
              </a:solidFill>
              <a:latin typeface="Calibri"/>
              <a:ea typeface="Calibri"/>
              <a:cs typeface="Calibri"/>
              <a:sym typeface="Calibri"/>
            </a:endParaRPr>
          </a:p>
          <a:p>
            <a:pPr indent="0" lvl="0" marL="0" rtl="0" algn="l">
              <a:lnSpc>
                <a:spcPct val="150000"/>
              </a:lnSpc>
              <a:spcBef>
                <a:spcPts val="1200"/>
              </a:spcBef>
              <a:spcAft>
                <a:spcPts val="0"/>
              </a:spcAft>
              <a:buNone/>
            </a:pPr>
            <a:r>
              <a:rPr lang="en-US" sz="1300">
                <a:solidFill>
                  <a:schemeClr val="lt1"/>
                </a:solidFill>
                <a:latin typeface="Calibri"/>
                <a:ea typeface="Calibri"/>
                <a:cs typeface="Calibri"/>
                <a:sym typeface="Calibri"/>
              </a:rPr>
              <a:t>Staff, T. N., "Proof of Concept (POC) exploit," ThreatNG Security, May 27, 2025. [Online]. Available: </a:t>
            </a:r>
            <a:r>
              <a:rPr lang="en-US" sz="1300" u="sng">
                <a:solidFill>
                  <a:schemeClr val="hlink"/>
                </a:solidFill>
                <a:latin typeface="Calibri"/>
                <a:ea typeface="Calibri"/>
                <a:cs typeface="Calibri"/>
                <a:sym typeface="Calibri"/>
                <a:hlinkClick r:id="rId9"/>
              </a:rPr>
              <a:t>https://www.threatngsecurity.com/glossary/proof-of-concept-exploit</a:t>
            </a:r>
            <a:endParaRPr sz="1300">
              <a:solidFill>
                <a:schemeClr val="lt1"/>
              </a:solidFill>
              <a:latin typeface="Calibri"/>
              <a:ea typeface="Calibri"/>
              <a:cs typeface="Calibri"/>
              <a:sym typeface="Calibri"/>
            </a:endParaRPr>
          </a:p>
          <a:p>
            <a:pPr indent="0" lvl="0" marL="0" rtl="0" algn="l">
              <a:lnSpc>
                <a:spcPct val="150000"/>
              </a:lnSpc>
              <a:spcBef>
                <a:spcPts val="1200"/>
              </a:spcBef>
              <a:spcAft>
                <a:spcPts val="1200"/>
              </a:spcAft>
              <a:buNone/>
            </a:pPr>
            <a:r>
              <a:rPr lang="en-US" sz="1300">
                <a:solidFill>
                  <a:schemeClr val="lt1"/>
                </a:solidFill>
                <a:latin typeface="Calibri"/>
                <a:ea typeface="Calibri"/>
                <a:cs typeface="Calibri"/>
                <a:sym typeface="Calibri"/>
              </a:rPr>
              <a:t>UncleSp1d3r, "Exploit Development – Introduction and techniques," UncleSp1d3r Blog, Apr. 18, 2023. [Online]. Available: </a:t>
            </a:r>
            <a:r>
              <a:rPr lang="en-US" sz="1300" u="sng">
                <a:solidFill>
                  <a:schemeClr val="hlink"/>
                </a:solidFill>
                <a:latin typeface="Calibri"/>
                <a:ea typeface="Calibri"/>
                <a:cs typeface="Calibri"/>
                <a:sym typeface="Calibri"/>
                <a:hlinkClick r:id="rId10"/>
              </a:rPr>
              <a:t>https://unclesp1d3r.github.io/posts/2023/04/exploit-development-introduction-and-techniques/</a:t>
            </a:r>
            <a:endParaRPr sz="13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ph type="title"/>
          </p:nvPr>
        </p:nvSpPr>
        <p:spPr>
          <a:xfrm>
            <a:off x="4189412" y="2057400"/>
            <a:ext cx="4062942" cy="2184400"/>
          </a:xfrm>
          <a:prstGeom prst="rect">
            <a:avLst/>
          </a:prstGeom>
          <a:noFill/>
          <a:ln>
            <a:noFill/>
          </a:ln>
        </p:spPr>
        <p:txBody>
          <a:bodyPr anchorCtr="0" anchor="b" bIns="60925" lIns="121875" spcFirstLastPara="1" rIns="121875" wrap="square" tIns="60925">
            <a:noAutofit/>
          </a:bodyPr>
          <a:lstStyle/>
          <a:p>
            <a:pPr indent="0" lvl="0" marL="0" rtl="0" algn="ctr">
              <a:lnSpc>
                <a:spcPct val="90000"/>
              </a:lnSpc>
              <a:spcBef>
                <a:spcPts val="0"/>
              </a:spcBef>
              <a:spcAft>
                <a:spcPts val="0"/>
              </a:spcAft>
              <a:buClr>
                <a:schemeClr val="accent1"/>
              </a:buClr>
              <a:buSzPts val="7200"/>
              <a:buFont typeface="Calibri"/>
              <a:buNone/>
            </a:pPr>
            <a:r>
              <a:rPr lang="en-US" sz="7200"/>
              <a:t>THANK </a:t>
            </a:r>
            <a:br>
              <a:rPr lang="en-US" sz="7200"/>
            </a:br>
            <a:r>
              <a:rPr lang="en-US" sz="7200"/>
              <a:t>YOU</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
          <p:cNvSpPr txBox="1"/>
          <p:nvPr/>
        </p:nvSpPr>
        <p:spPr>
          <a:xfrm>
            <a:off x="1049200" y="326575"/>
            <a:ext cx="10818600" cy="91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Calibri"/>
                <a:ea typeface="Calibri"/>
                <a:cs typeface="Calibri"/>
                <a:sym typeface="Calibri"/>
              </a:rPr>
              <a:t>TABLE OF CONTENTS</a:t>
            </a:r>
            <a:endParaRPr b="1" i="0" sz="2800" u="none" cap="none" strike="noStrike">
              <a:solidFill>
                <a:schemeClr val="lt1"/>
              </a:solidFill>
              <a:latin typeface="Calibri"/>
              <a:ea typeface="Calibri"/>
              <a:cs typeface="Calibri"/>
              <a:sym typeface="Calibri"/>
            </a:endParaRPr>
          </a:p>
        </p:txBody>
      </p:sp>
      <p:sp>
        <p:nvSpPr>
          <p:cNvPr id="111" name="Google Shape;111;p2"/>
          <p:cNvSpPr txBox="1"/>
          <p:nvPr/>
        </p:nvSpPr>
        <p:spPr>
          <a:xfrm>
            <a:off x="1070050" y="1243675"/>
            <a:ext cx="10797600" cy="4961100"/>
          </a:xfrm>
          <a:prstGeom prst="rect">
            <a:avLst/>
          </a:prstGeom>
          <a:noFill/>
          <a:ln>
            <a:noFill/>
          </a:ln>
        </p:spPr>
        <p:txBody>
          <a:bodyPr anchorCtr="0" anchor="t" bIns="91425" lIns="91425" spcFirstLastPara="1" rIns="91425" wrap="square" tIns="91425">
            <a:noAutofit/>
          </a:bodyPr>
          <a:lstStyle/>
          <a:p>
            <a:pPr indent="-349250" lvl="0" marL="457200" marR="0" rtl="0" algn="l">
              <a:lnSpc>
                <a:spcPct val="150000"/>
              </a:lnSpc>
              <a:spcBef>
                <a:spcPts val="1200"/>
              </a:spcBef>
              <a:spcAft>
                <a:spcPts val="0"/>
              </a:spcAft>
              <a:buClr>
                <a:schemeClr val="lt1"/>
              </a:buClr>
              <a:buSzPts val="1900"/>
              <a:buFont typeface="Calibri"/>
              <a:buAutoNum type="arabicPeriod"/>
            </a:pPr>
            <a:r>
              <a:rPr lang="en-US" sz="1900">
                <a:solidFill>
                  <a:schemeClr val="lt1"/>
                </a:solidFill>
                <a:latin typeface="Calibri"/>
                <a:ea typeface="Calibri"/>
                <a:cs typeface="Calibri"/>
                <a:sym typeface="Calibri"/>
              </a:rPr>
              <a:t>Introduction</a:t>
            </a:r>
            <a:endParaRPr b="0" i="0" sz="1900" u="none" cap="none" strike="noStrike">
              <a:solidFill>
                <a:schemeClr val="lt1"/>
              </a:solidFill>
              <a:latin typeface="Calibri"/>
              <a:ea typeface="Calibri"/>
              <a:cs typeface="Calibri"/>
              <a:sym typeface="Calibri"/>
            </a:endParaRPr>
          </a:p>
          <a:p>
            <a:pPr indent="-349250" lvl="0" marL="457200" marR="0" rtl="0" algn="l">
              <a:lnSpc>
                <a:spcPct val="150000"/>
              </a:lnSpc>
              <a:spcBef>
                <a:spcPts val="0"/>
              </a:spcBef>
              <a:spcAft>
                <a:spcPts val="0"/>
              </a:spcAft>
              <a:buClr>
                <a:schemeClr val="lt1"/>
              </a:buClr>
              <a:buSzPts val="1900"/>
              <a:buFont typeface="Calibri"/>
              <a:buAutoNum type="arabicPeriod"/>
            </a:pPr>
            <a:r>
              <a:rPr lang="en-US" sz="1900">
                <a:solidFill>
                  <a:schemeClr val="lt1"/>
                </a:solidFill>
                <a:latin typeface="Calibri"/>
                <a:ea typeface="Calibri"/>
                <a:cs typeface="Calibri"/>
                <a:sym typeface="Calibri"/>
              </a:rPr>
              <a:t>Exploit development overview</a:t>
            </a:r>
            <a:endParaRPr sz="1900">
              <a:solidFill>
                <a:schemeClr val="lt1"/>
              </a:solidFill>
              <a:latin typeface="Calibri"/>
              <a:ea typeface="Calibri"/>
              <a:cs typeface="Calibri"/>
              <a:sym typeface="Calibri"/>
            </a:endParaRPr>
          </a:p>
          <a:p>
            <a:pPr indent="-349250" lvl="0" marL="457200" marR="0" rtl="0" algn="l">
              <a:lnSpc>
                <a:spcPct val="150000"/>
              </a:lnSpc>
              <a:spcBef>
                <a:spcPts val="0"/>
              </a:spcBef>
              <a:spcAft>
                <a:spcPts val="0"/>
              </a:spcAft>
              <a:buClr>
                <a:schemeClr val="lt1"/>
              </a:buClr>
              <a:buSzPts val="1900"/>
              <a:buFont typeface="Calibri"/>
              <a:buAutoNum type="arabicPeriod"/>
            </a:pPr>
            <a:r>
              <a:rPr lang="en-US" sz="1900">
                <a:solidFill>
                  <a:schemeClr val="lt1"/>
                </a:solidFill>
                <a:latin typeface="Calibri"/>
                <a:ea typeface="Calibri"/>
                <a:cs typeface="Calibri"/>
                <a:sym typeface="Calibri"/>
              </a:rPr>
              <a:t>Key techniques and Methodologies</a:t>
            </a:r>
            <a:endParaRPr b="0" i="0" sz="1900" u="none" cap="none" strike="noStrike">
              <a:solidFill>
                <a:schemeClr val="lt1"/>
              </a:solidFill>
              <a:latin typeface="Calibri"/>
              <a:ea typeface="Calibri"/>
              <a:cs typeface="Calibri"/>
              <a:sym typeface="Calibri"/>
            </a:endParaRPr>
          </a:p>
          <a:p>
            <a:pPr indent="-349250" lvl="0" marL="457200" marR="0" rtl="0" algn="l">
              <a:lnSpc>
                <a:spcPct val="150000"/>
              </a:lnSpc>
              <a:spcBef>
                <a:spcPts val="0"/>
              </a:spcBef>
              <a:spcAft>
                <a:spcPts val="0"/>
              </a:spcAft>
              <a:buClr>
                <a:schemeClr val="lt1"/>
              </a:buClr>
              <a:buSzPts val="1900"/>
              <a:buFont typeface="Calibri"/>
              <a:buAutoNum type="arabicPeriod"/>
            </a:pPr>
            <a:r>
              <a:rPr lang="en-US" sz="1900">
                <a:solidFill>
                  <a:schemeClr val="lt1"/>
                </a:solidFill>
                <a:latin typeface="Calibri"/>
                <a:ea typeface="Calibri"/>
                <a:cs typeface="Calibri"/>
                <a:sym typeface="Calibri"/>
              </a:rPr>
              <a:t>Case Study: EternalBlue (CVE-2017-0144)</a:t>
            </a:r>
            <a:endParaRPr b="0" i="0" sz="1900" u="none" cap="none" strike="noStrike">
              <a:solidFill>
                <a:schemeClr val="lt1"/>
              </a:solidFill>
              <a:latin typeface="Calibri"/>
              <a:ea typeface="Calibri"/>
              <a:cs typeface="Calibri"/>
              <a:sym typeface="Calibri"/>
            </a:endParaRPr>
          </a:p>
          <a:p>
            <a:pPr indent="-349250" lvl="0" marL="457200" rtl="0" algn="l">
              <a:lnSpc>
                <a:spcPct val="150000"/>
              </a:lnSpc>
              <a:spcBef>
                <a:spcPts val="0"/>
              </a:spcBef>
              <a:spcAft>
                <a:spcPts val="0"/>
              </a:spcAft>
              <a:buClr>
                <a:schemeClr val="lt1"/>
              </a:buClr>
              <a:buSzPts val="1900"/>
              <a:buFont typeface="Calibri"/>
              <a:buAutoNum type="arabicPeriod"/>
            </a:pPr>
            <a:r>
              <a:rPr lang="en-US" sz="1900">
                <a:solidFill>
                  <a:schemeClr val="lt1"/>
                </a:solidFill>
                <a:latin typeface="Calibri"/>
                <a:ea typeface="Calibri"/>
                <a:cs typeface="Calibri"/>
                <a:sym typeface="Calibri"/>
              </a:rPr>
              <a:t>EternalBlue attack timeline and impact</a:t>
            </a:r>
            <a:endParaRPr sz="1900">
              <a:solidFill>
                <a:schemeClr val="lt1"/>
              </a:solidFill>
              <a:latin typeface="Calibri"/>
              <a:ea typeface="Calibri"/>
              <a:cs typeface="Calibri"/>
              <a:sym typeface="Calibri"/>
            </a:endParaRPr>
          </a:p>
          <a:p>
            <a:pPr indent="-349250" lvl="0" marL="457200" rtl="0" algn="l">
              <a:lnSpc>
                <a:spcPct val="150000"/>
              </a:lnSpc>
              <a:spcBef>
                <a:spcPts val="0"/>
              </a:spcBef>
              <a:spcAft>
                <a:spcPts val="0"/>
              </a:spcAft>
              <a:buClr>
                <a:schemeClr val="lt1"/>
              </a:buClr>
              <a:buSzPts val="1900"/>
              <a:buFont typeface="Calibri"/>
              <a:buAutoNum type="arabicPeriod"/>
            </a:pPr>
            <a:r>
              <a:rPr lang="en-US" sz="1900">
                <a:solidFill>
                  <a:schemeClr val="lt1"/>
                </a:solidFill>
                <a:latin typeface="Calibri"/>
                <a:ea typeface="Calibri"/>
                <a:cs typeface="Calibri"/>
                <a:sym typeface="Calibri"/>
              </a:rPr>
              <a:t>Defensive countermeasures</a:t>
            </a:r>
            <a:endParaRPr b="0" i="0" sz="1900" u="none" cap="none" strike="noStrike">
              <a:solidFill>
                <a:schemeClr val="lt1"/>
              </a:solidFill>
              <a:latin typeface="Calibri"/>
              <a:ea typeface="Calibri"/>
              <a:cs typeface="Calibri"/>
              <a:sym typeface="Calibri"/>
            </a:endParaRPr>
          </a:p>
          <a:p>
            <a:pPr indent="-349250" lvl="0" marL="457200" marR="0" rtl="0" algn="l">
              <a:lnSpc>
                <a:spcPct val="150000"/>
              </a:lnSpc>
              <a:spcBef>
                <a:spcPts val="0"/>
              </a:spcBef>
              <a:spcAft>
                <a:spcPts val="0"/>
              </a:spcAft>
              <a:buClr>
                <a:schemeClr val="lt1"/>
              </a:buClr>
              <a:buSzPts val="1900"/>
              <a:buFont typeface="Calibri"/>
              <a:buAutoNum type="arabicPeriod"/>
            </a:pPr>
            <a:r>
              <a:rPr b="0" i="0" lang="en-US" sz="1900" u="none" cap="none" strike="noStrike">
                <a:solidFill>
                  <a:schemeClr val="lt1"/>
                </a:solidFill>
                <a:latin typeface="Calibri"/>
                <a:ea typeface="Calibri"/>
                <a:cs typeface="Calibri"/>
                <a:sym typeface="Calibri"/>
              </a:rPr>
              <a:t>Conclusion </a:t>
            </a:r>
            <a:endParaRPr b="0" i="0" sz="1900" u="none" cap="none" strike="noStrike">
              <a:solidFill>
                <a:schemeClr val="lt1"/>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1700"/>
              <a:buFont typeface="Arial"/>
              <a:buNone/>
            </a:pPr>
            <a:r>
              <a:t/>
            </a:r>
            <a:endParaRPr b="0" i="0" sz="17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nvSpPr>
        <p:spPr>
          <a:xfrm>
            <a:off x="1070100" y="368275"/>
            <a:ext cx="10631100" cy="70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500"/>
              <a:buFont typeface="Arial"/>
              <a:buNone/>
            </a:pPr>
            <a:r>
              <a:rPr b="1" lang="en-US" sz="3500">
                <a:solidFill>
                  <a:schemeClr val="lt1"/>
                </a:solidFill>
                <a:latin typeface="Calibri"/>
                <a:ea typeface="Calibri"/>
                <a:cs typeface="Calibri"/>
                <a:sym typeface="Calibri"/>
              </a:rPr>
              <a:t>Introduction</a:t>
            </a:r>
            <a:endParaRPr b="1" i="0" sz="3500" u="none" cap="none" strike="noStrike">
              <a:solidFill>
                <a:schemeClr val="lt1"/>
              </a:solidFill>
              <a:latin typeface="Calibri"/>
              <a:ea typeface="Calibri"/>
              <a:cs typeface="Calibri"/>
              <a:sym typeface="Calibri"/>
            </a:endParaRPr>
          </a:p>
        </p:txBody>
      </p:sp>
      <p:sp>
        <p:nvSpPr>
          <p:cNvPr id="117" name="Google Shape;117;p3"/>
          <p:cNvSpPr txBox="1"/>
          <p:nvPr/>
        </p:nvSpPr>
        <p:spPr>
          <a:xfrm>
            <a:off x="1069950" y="1188925"/>
            <a:ext cx="10631100" cy="1965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lang="en-US" sz="1900">
                <a:solidFill>
                  <a:schemeClr val="lt1"/>
                </a:solidFill>
                <a:latin typeface="Calibri"/>
                <a:ea typeface="Calibri"/>
                <a:cs typeface="Calibri"/>
                <a:sym typeface="Calibri"/>
              </a:rPr>
              <a:t>Exploit development is the iterative engineering process that finds, analyzes and demonstrates software weaknesses so they can be fixed, ranging from simple memory corruptions to complex protocol parsing bugs (e.g., </a:t>
            </a:r>
            <a:r>
              <a:rPr b="1" lang="en-US" sz="1900">
                <a:solidFill>
                  <a:schemeClr val="lt1"/>
                </a:solidFill>
                <a:latin typeface="Calibri"/>
                <a:ea typeface="Calibri"/>
                <a:cs typeface="Calibri"/>
                <a:sym typeface="Calibri"/>
              </a:rPr>
              <a:t>EternalBlue; CVE‑2017‑0144</a:t>
            </a:r>
            <a:r>
              <a:rPr lang="en-US" sz="1900">
                <a:solidFill>
                  <a:schemeClr val="lt1"/>
                </a:solidFill>
                <a:latin typeface="Calibri"/>
                <a:ea typeface="Calibri"/>
                <a:cs typeface="Calibri"/>
                <a:sym typeface="Calibri"/>
              </a:rPr>
              <a:t>, an SMBv1 server parsing bug that enables remote code execution and wide worming.</a:t>
            </a:r>
            <a:endParaRPr sz="1900">
              <a:solidFill>
                <a:schemeClr val="lt1"/>
              </a:solidFill>
              <a:latin typeface="Calibri"/>
              <a:ea typeface="Calibri"/>
              <a:cs typeface="Calibri"/>
              <a:sym typeface="Calibri"/>
            </a:endParaRPr>
          </a:p>
          <a:p>
            <a:pPr indent="0" lvl="0" marL="0" rtl="0" algn="just">
              <a:lnSpc>
                <a:spcPct val="150000"/>
              </a:lnSpc>
              <a:spcBef>
                <a:spcPts val="1200"/>
              </a:spcBef>
              <a:spcAft>
                <a:spcPts val="0"/>
              </a:spcAft>
              <a:buNone/>
            </a:pPr>
            <a:r>
              <a:t/>
            </a:r>
            <a:endParaRPr sz="1600">
              <a:solidFill>
                <a:schemeClr val="lt1"/>
              </a:solidFill>
              <a:latin typeface="Calibri"/>
              <a:ea typeface="Calibri"/>
              <a:cs typeface="Calibri"/>
              <a:sym typeface="Calibri"/>
            </a:endParaRPr>
          </a:p>
          <a:p>
            <a:pPr indent="0" lvl="0" marL="0" rtl="0" algn="l">
              <a:lnSpc>
                <a:spcPct val="115000"/>
              </a:lnSpc>
              <a:spcBef>
                <a:spcPts val="1200"/>
              </a:spcBef>
              <a:spcAft>
                <a:spcPts val="0"/>
              </a:spcAft>
              <a:buNone/>
            </a:pPr>
            <a:r>
              <a:t/>
            </a:r>
            <a:endParaRPr sz="2400">
              <a:solidFill>
                <a:schemeClr val="lt1"/>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100"/>
              <a:buFont typeface="Arial"/>
              <a:buNone/>
            </a:pPr>
            <a:r>
              <a:t/>
            </a:r>
            <a:endParaRPr b="0" i="0" sz="2100" u="none" cap="none" strike="noStrike">
              <a:solidFill>
                <a:schemeClr val="lt1"/>
              </a:solidFill>
              <a:latin typeface="Calibri"/>
              <a:ea typeface="Calibri"/>
              <a:cs typeface="Calibri"/>
              <a:sym typeface="Calibri"/>
            </a:endParaRPr>
          </a:p>
        </p:txBody>
      </p:sp>
      <p:pic>
        <p:nvPicPr>
          <p:cNvPr id="118" name="Google Shape;118;p3" title="exploit 1.png"/>
          <p:cNvPicPr preferRelativeResize="0"/>
          <p:nvPr/>
        </p:nvPicPr>
        <p:blipFill>
          <a:blip r:embed="rId3">
            <a:alphaModFix/>
          </a:blip>
          <a:stretch>
            <a:fillRect/>
          </a:stretch>
        </p:blipFill>
        <p:spPr>
          <a:xfrm>
            <a:off x="1207550" y="3266875"/>
            <a:ext cx="10355901" cy="29277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383eca0747f_0_20"/>
          <p:cNvSpPr txBox="1"/>
          <p:nvPr/>
        </p:nvSpPr>
        <p:spPr>
          <a:xfrm>
            <a:off x="1070100" y="368275"/>
            <a:ext cx="106311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500"/>
              <a:buFont typeface="Arial"/>
              <a:buNone/>
            </a:pPr>
            <a:r>
              <a:rPr b="1" lang="en-US" sz="3500">
                <a:solidFill>
                  <a:schemeClr val="lt1"/>
                </a:solidFill>
                <a:latin typeface="Calibri"/>
                <a:ea typeface="Calibri"/>
                <a:cs typeface="Calibri"/>
                <a:sym typeface="Calibri"/>
              </a:rPr>
              <a:t>Exploit development overview</a:t>
            </a:r>
            <a:endParaRPr b="1" sz="35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500"/>
              <a:buFont typeface="Arial"/>
              <a:buNone/>
            </a:pPr>
            <a:r>
              <a:t/>
            </a:r>
            <a:endParaRPr b="1" sz="3500">
              <a:solidFill>
                <a:schemeClr val="lt1"/>
              </a:solidFill>
              <a:latin typeface="Calibri"/>
              <a:ea typeface="Calibri"/>
              <a:cs typeface="Calibri"/>
              <a:sym typeface="Calibri"/>
            </a:endParaRPr>
          </a:p>
        </p:txBody>
      </p:sp>
      <p:sp>
        <p:nvSpPr>
          <p:cNvPr id="124" name="Google Shape;124;g383eca0747f_0_20"/>
          <p:cNvSpPr txBox="1"/>
          <p:nvPr/>
        </p:nvSpPr>
        <p:spPr>
          <a:xfrm>
            <a:off x="1069950" y="1188925"/>
            <a:ext cx="10528800" cy="4873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49250" lvl="0" marL="457200" rtl="0" algn="just">
              <a:lnSpc>
                <a:spcPct val="150000"/>
              </a:lnSpc>
              <a:spcBef>
                <a:spcPts val="1200"/>
              </a:spcBef>
              <a:spcAft>
                <a:spcPts val="0"/>
              </a:spcAft>
              <a:buClr>
                <a:schemeClr val="lt1"/>
              </a:buClr>
              <a:buSzPts val="1900"/>
              <a:buChar char="❖"/>
            </a:pPr>
            <a:r>
              <a:rPr b="1" lang="en-US" sz="1900">
                <a:solidFill>
                  <a:schemeClr val="lt1"/>
                </a:solidFill>
                <a:latin typeface="Calibri"/>
                <a:ea typeface="Calibri"/>
                <a:cs typeface="Calibri"/>
                <a:sym typeface="Calibri"/>
              </a:rPr>
              <a:t>Goal:</a:t>
            </a:r>
            <a:r>
              <a:rPr lang="en-US" sz="1900">
                <a:solidFill>
                  <a:schemeClr val="lt1"/>
                </a:solidFill>
                <a:latin typeface="Calibri"/>
                <a:ea typeface="Calibri"/>
                <a:cs typeface="Calibri"/>
                <a:sym typeface="Calibri"/>
              </a:rPr>
              <a:t> To turn a software bug into a controllable behavior (crash → control → payload delivery) while minimizing noise and maximizing repeatability.</a:t>
            </a:r>
            <a:endParaRPr sz="1900">
              <a:solidFill>
                <a:schemeClr val="lt1"/>
              </a:solidFill>
              <a:latin typeface="Calibri"/>
              <a:ea typeface="Calibri"/>
              <a:cs typeface="Calibri"/>
              <a:sym typeface="Calibri"/>
            </a:endParaRPr>
          </a:p>
          <a:p>
            <a:pPr indent="-349250" lvl="0" marL="457200" rtl="0" algn="just">
              <a:lnSpc>
                <a:spcPct val="150000"/>
              </a:lnSpc>
              <a:spcBef>
                <a:spcPts val="0"/>
              </a:spcBef>
              <a:spcAft>
                <a:spcPts val="0"/>
              </a:spcAft>
              <a:buClr>
                <a:schemeClr val="lt1"/>
              </a:buClr>
              <a:buSzPts val="1900"/>
              <a:buChar char="❖"/>
            </a:pPr>
            <a:r>
              <a:rPr b="1" lang="en-US" sz="1900">
                <a:solidFill>
                  <a:schemeClr val="lt1"/>
                </a:solidFill>
                <a:latin typeface="Calibri"/>
                <a:ea typeface="Calibri"/>
                <a:cs typeface="Calibri"/>
                <a:sym typeface="Calibri"/>
              </a:rPr>
              <a:t>Typical stages:</a:t>
            </a:r>
            <a:r>
              <a:rPr lang="en-US" sz="1900">
                <a:solidFill>
                  <a:schemeClr val="lt1"/>
                </a:solidFill>
                <a:latin typeface="Calibri"/>
                <a:ea typeface="Calibri"/>
                <a:cs typeface="Calibri"/>
                <a:sym typeface="Calibri"/>
              </a:rPr>
              <a:t> discovery (fuzzing, code review) → triage and root-cause analysis (disassembler, debugger) → PoC (crash reproduction) → exploit hardening (reliability, bypass mitigations) → payload integration &amp; delivery.</a:t>
            </a:r>
            <a:endParaRPr sz="1900">
              <a:solidFill>
                <a:schemeClr val="lt1"/>
              </a:solidFill>
              <a:latin typeface="Calibri"/>
              <a:ea typeface="Calibri"/>
              <a:cs typeface="Calibri"/>
              <a:sym typeface="Calibri"/>
            </a:endParaRPr>
          </a:p>
          <a:p>
            <a:pPr indent="-349250" lvl="0" marL="457200" rtl="0" algn="just">
              <a:lnSpc>
                <a:spcPct val="150000"/>
              </a:lnSpc>
              <a:spcBef>
                <a:spcPts val="0"/>
              </a:spcBef>
              <a:spcAft>
                <a:spcPts val="0"/>
              </a:spcAft>
              <a:buClr>
                <a:schemeClr val="lt1"/>
              </a:buClr>
              <a:buSzPts val="1900"/>
              <a:buChar char="❖"/>
            </a:pPr>
            <a:r>
              <a:rPr b="1" lang="en-US" sz="1900">
                <a:solidFill>
                  <a:schemeClr val="lt1"/>
                </a:solidFill>
                <a:latin typeface="Calibri"/>
                <a:ea typeface="Calibri"/>
                <a:cs typeface="Calibri"/>
                <a:sym typeface="Calibri"/>
              </a:rPr>
              <a:t>Common vulnerability classes:</a:t>
            </a:r>
            <a:r>
              <a:rPr lang="en-US" sz="1900">
                <a:solidFill>
                  <a:schemeClr val="lt1"/>
                </a:solidFill>
                <a:latin typeface="Calibri"/>
                <a:ea typeface="Calibri"/>
                <a:cs typeface="Calibri"/>
                <a:sym typeface="Calibri"/>
              </a:rPr>
              <a:t> stack/heap buffer overflows, use‑after‑free, integer/length miscalculations, logic/authorization flaws, protocol parsing errors.</a:t>
            </a:r>
            <a:endParaRPr sz="1900">
              <a:solidFill>
                <a:schemeClr val="lt1"/>
              </a:solidFill>
              <a:latin typeface="Calibri"/>
              <a:ea typeface="Calibri"/>
              <a:cs typeface="Calibri"/>
              <a:sym typeface="Calibri"/>
            </a:endParaRPr>
          </a:p>
          <a:p>
            <a:pPr indent="-349250" lvl="0" marL="457200" rtl="0" algn="just">
              <a:lnSpc>
                <a:spcPct val="150000"/>
              </a:lnSpc>
              <a:spcBef>
                <a:spcPts val="0"/>
              </a:spcBef>
              <a:spcAft>
                <a:spcPts val="0"/>
              </a:spcAft>
              <a:buClr>
                <a:schemeClr val="lt1"/>
              </a:buClr>
              <a:buSzPts val="1900"/>
              <a:buChar char="❖"/>
            </a:pPr>
            <a:r>
              <a:rPr b="1" lang="en-US" sz="1900">
                <a:solidFill>
                  <a:schemeClr val="lt1"/>
                </a:solidFill>
                <a:latin typeface="Calibri"/>
                <a:ea typeface="Calibri"/>
                <a:cs typeface="Calibri"/>
                <a:sym typeface="Calibri"/>
              </a:rPr>
              <a:t>Toolchain:</a:t>
            </a:r>
            <a:r>
              <a:rPr lang="en-US" sz="1900">
                <a:solidFill>
                  <a:schemeClr val="lt1"/>
                </a:solidFill>
                <a:latin typeface="Calibri"/>
                <a:ea typeface="Calibri"/>
                <a:cs typeface="Calibri"/>
                <a:sym typeface="Calibri"/>
              </a:rPr>
              <a:t> fuzzers (AFL, libFuzzer), binary analysis (Ghidra, IDA), debuggers (gdb, WinDbg), dynamic instrumentation (PIN, DynamoRIO), network tools, symbolic/concolic tools (angr).</a:t>
            </a:r>
            <a:endParaRPr sz="1900">
              <a:solidFill>
                <a:schemeClr val="lt1"/>
              </a:solidFill>
              <a:latin typeface="Calibri"/>
              <a:ea typeface="Calibri"/>
              <a:cs typeface="Calibri"/>
              <a:sym typeface="Calibri"/>
            </a:endParaRPr>
          </a:p>
          <a:p>
            <a:pPr indent="-349250" lvl="0" marL="457200" rtl="0" algn="just">
              <a:lnSpc>
                <a:spcPct val="150000"/>
              </a:lnSpc>
              <a:spcBef>
                <a:spcPts val="0"/>
              </a:spcBef>
              <a:spcAft>
                <a:spcPts val="0"/>
              </a:spcAft>
              <a:buClr>
                <a:schemeClr val="lt1"/>
              </a:buClr>
              <a:buSzPts val="1900"/>
              <a:buChar char="❖"/>
            </a:pPr>
            <a:r>
              <a:rPr b="1" lang="en-US" sz="1900">
                <a:solidFill>
                  <a:schemeClr val="lt1"/>
                </a:solidFill>
                <a:latin typeface="Calibri"/>
                <a:ea typeface="Calibri"/>
                <a:cs typeface="Calibri"/>
                <a:sym typeface="Calibri"/>
              </a:rPr>
              <a:t>Constraints and environment:</a:t>
            </a:r>
            <a:r>
              <a:rPr lang="en-US" sz="1900">
                <a:solidFill>
                  <a:schemeClr val="lt1"/>
                </a:solidFill>
                <a:latin typeface="Calibri"/>
                <a:ea typeface="Calibri"/>
                <a:cs typeface="Calibri"/>
                <a:sym typeface="Calibri"/>
              </a:rPr>
              <a:t> ASLR, DEP/NX, stack canaries, modern compiler hardening; exploit engineering must adapt (reliability vs stealth tradeoffs).</a:t>
            </a:r>
            <a:endParaRPr sz="1900">
              <a:solidFill>
                <a:schemeClr val="lt1"/>
              </a:solidFill>
              <a:latin typeface="Calibri"/>
              <a:ea typeface="Calibri"/>
              <a:cs typeface="Calibri"/>
              <a:sym typeface="Calibri"/>
            </a:endParaRPr>
          </a:p>
          <a:p>
            <a:pPr indent="0" lvl="0" marL="0" rtl="0" algn="just">
              <a:lnSpc>
                <a:spcPct val="150000"/>
              </a:lnSpc>
              <a:spcBef>
                <a:spcPts val="1200"/>
              </a:spcBef>
              <a:spcAft>
                <a:spcPts val="0"/>
              </a:spcAft>
              <a:buNone/>
            </a:pPr>
            <a:r>
              <a:t/>
            </a:r>
            <a:endParaRPr sz="1900">
              <a:solidFill>
                <a:schemeClr val="lt1"/>
              </a:solidFill>
              <a:latin typeface="Calibri"/>
              <a:ea typeface="Calibri"/>
              <a:cs typeface="Calibri"/>
              <a:sym typeface="Calibri"/>
            </a:endParaRPr>
          </a:p>
          <a:p>
            <a:pPr indent="0" lvl="0" marL="0" rtl="0" algn="just">
              <a:lnSpc>
                <a:spcPct val="150000"/>
              </a:lnSpc>
              <a:spcBef>
                <a:spcPts val="1200"/>
              </a:spcBef>
              <a:spcAft>
                <a:spcPts val="0"/>
              </a:spcAft>
              <a:buNone/>
            </a:pPr>
            <a:r>
              <a:t/>
            </a:r>
            <a:endParaRPr sz="1600">
              <a:solidFill>
                <a:schemeClr val="lt1"/>
              </a:solidFill>
              <a:latin typeface="Calibri"/>
              <a:ea typeface="Calibri"/>
              <a:cs typeface="Calibri"/>
              <a:sym typeface="Calibri"/>
            </a:endParaRPr>
          </a:p>
          <a:p>
            <a:pPr indent="0" lvl="0" marL="0" rtl="0" algn="l">
              <a:lnSpc>
                <a:spcPct val="115000"/>
              </a:lnSpc>
              <a:spcBef>
                <a:spcPts val="1200"/>
              </a:spcBef>
              <a:spcAft>
                <a:spcPts val="0"/>
              </a:spcAft>
              <a:buNone/>
            </a:pPr>
            <a:r>
              <a:t/>
            </a:r>
            <a:endParaRPr sz="2400">
              <a:solidFill>
                <a:schemeClr val="lt1"/>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2100"/>
              <a:buFont typeface="Arial"/>
              <a:buNone/>
            </a:pPr>
            <a:r>
              <a:t/>
            </a:r>
            <a:endParaRPr b="0" i="0" sz="21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83eca0747f_0_31"/>
          <p:cNvSpPr txBox="1"/>
          <p:nvPr/>
        </p:nvSpPr>
        <p:spPr>
          <a:xfrm>
            <a:off x="1070100" y="368275"/>
            <a:ext cx="106311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300"/>
              <a:buFont typeface="Arial"/>
              <a:buNone/>
            </a:pPr>
            <a:r>
              <a:rPr b="1" lang="en-US" sz="3300">
                <a:solidFill>
                  <a:schemeClr val="lt1"/>
                </a:solidFill>
                <a:latin typeface="Calibri"/>
                <a:ea typeface="Calibri"/>
                <a:cs typeface="Calibri"/>
                <a:sym typeface="Calibri"/>
              </a:rPr>
              <a:t>Key Techniques &amp; Methodologies</a:t>
            </a:r>
            <a:endParaRPr b="1" sz="33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3500"/>
              <a:buFont typeface="Arial"/>
              <a:buNone/>
            </a:pPr>
            <a:r>
              <a:t/>
            </a:r>
            <a:endParaRPr b="1" sz="35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500"/>
              <a:buFont typeface="Arial"/>
              <a:buNone/>
            </a:pPr>
            <a:r>
              <a:t/>
            </a:r>
            <a:endParaRPr b="1" sz="3500">
              <a:solidFill>
                <a:schemeClr val="lt1"/>
              </a:solidFill>
              <a:latin typeface="Calibri"/>
              <a:ea typeface="Calibri"/>
              <a:cs typeface="Calibri"/>
              <a:sym typeface="Calibri"/>
            </a:endParaRPr>
          </a:p>
        </p:txBody>
      </p:sp>
      <p:sp>
        <p:nvSpPr>
          <p:cNvPr id="130" name="Google Shape;130;g383eca0747f_0_31"/>
          <p:cNvSpPr txBox="1"/>
          <p:nvPr/>
        </p:nvSpPr>
        <p:spPr>
          <a:xfrm>
            <a:off x="1069950" y="1188925"/>
            <a:ext cx="5381400" cy="541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1900">
                <a:solidFill>
                  <a:schemeClr val="lt1"/>
                </a:solidFill>
                <a:latin typeface="Calibri"/>
                <a:ea typeface="Calibri"/>
                <a:cs typeface="Calibri"/>
                <a:sym typeface="Calibri"/>
              </a:rPr>
              <a:t>Fuzzing and discovery</a:t>
            </a:r>
            <a:r>
              <a:rPr b="1" lang="en-US" sz="1800">
                <a:solidFill>
                  <a:schemeClr val="lt1"/>
                </a:solidFill>
                <a:latin typeface="Calibri"/>
                <a:ea typeface="Calibri"/>
                <a:cs typeface="Calibri"/>
                <a:sym typeface="Calibri"/>
              </a:rPr>
              <a:t> </a:t>
            </a:r>
            <a:endParaRPr b="1" sz="1800">
              <a:solidFill>
                <a:schemeClr val="lt1"/>
              </a:solidFill>
              <a:latin typeface="Calibri"/>
              <a:ea typeface="Calibri"/>
              <a:cs typeface="Calibri"/>
              <a:sym typeface="Calibri"/>
            </a:endParaRPr>
          </a:p>
          <a:p>
            <a:pPr indent="-336550" lvl="0" marL="457200" rtl="0" algn="l">
              <a:lnSpc>
                <a:spcPct val="150000"/>
              </a:lnSpc>
              <a:spcBef>
                <a:spcPts val="1200"/>
              </a:spcBef>
              <a:spcAft>
                <a:spcPts val="0"/>
              </a:spcAft>
              <a:buClr>
                <a:schemeClr val="lt1"/>
              </a:buClr>
              <a:buSzPts val="1700"/>
              <a:buFont typeface="Calibri"/>
              <a:buChar char="●"/>
            </a:pPr>
            <a:r>
              <a:rPr lang="en-US" sz="1700">
                <a:solidFill>
                  <a:schemeClr val="lt1"/>
                </a:solidFill>
                <a:latin typeface="Calibri"/>
                <a:ea typeface="Calibri"/>
                <a:cs typeface="Calibri"/>
                <a:sym typeface="Calibri"/>
              </a:rPr>
              <a:t>Coverage-guided, grammar-aware and stateful fuzzing are the main automated discovery approaches.</a:t>
            </a:r>
            <a:endParaRPr sz="1700">
              <a:solidFill>
                <a:schemeClr val="lt1"/>
              </a:solidFill>
              <a:latin typeface="Calibri"/>
              <a:ea typeface="Calibri"/>
              <a:cs typeface="Calibri"/>
              <a:sym typeface="Calibri"/>
            </a:endParaRPr>
          </a:p>
          <a:p>
            <a:pPr indent="-336550" lvl="0" marL="457200" rtl="0" algn="l">
              <a:lnSpc>
                <a:spcPct val="150000"/>
              </a:lnSpc>
              <a:spcBef>
                <a:spcPts val="0"/>
              </a:spcBef>
              <a:spcAft>
                <a:spcPts val="0"/>
              </a:spcAft>
              <a:buClr>
                <a:schemeClr val="lt1"/>
              </a:buClr>
              <a:buSzPts val="1700"/>
              <a:buFont typeface="Calibri"/>
              <a:buChar char="●"/>
            </a:pPr>
            <a:r>
              <a:rPr lang="en-US" sz="1700">
                <a:solidFill>
                  <a:schemeClr val="lt1"/>
                </a:solidFill>
                <a:latin typeface="Calibri"/>
                <a:ea typeface="Calibri"/>
                <a:cs typeface="Calibri"/>
                <a:sym typeface="Calibri"/>
              </a:rPr>
              <a:t>The typical workflow is: seed corpus, harness (stateful if protocol), mutate, execute, observe feedback and retain interesting inputs.</a:t>
            </a:r>
            <a:endParaRPr sz="1700">
              <a:solidFill>
                <a:schemeClr val="lt1"/>
              </a:solidFill>
              <a:latin typeface="Calibri"/>
              <a:ea typeface="Calibri"/>
              <a:cs typeface="Calibri"/>
              <a:sym typeface="Calibri"/>
            </a:endParaRPr>
          </a:p>
          <a:p>
            <a:pPr indent="-336550" lvl="0" marL="457200" rtl="0" algn="l">
              <a:lnSpc>
                <a:spcPct val="150000"/>
              </a:lnSpc>
              <a:spcBef>
                <a:spcPts val="0"/>
              </a:spcBef>
              <a:spcAft>
                <a:spcPts val="0"/>
              </a:spcAft>
              <a:buClr>
                <a:schemeClr val="lt1"/>
              </a:buClr>
              <a:buSzPts val="1700"/>
              <a:buFont typeface="Calibri"/>
              <a:buChar char="●"/>
            </a:pPr>
            <a:r>
              <a:rPr lang="en-US" sz="1700">
                <a:solidFill>
                  <a:schemeClr val="lt1"/>
                </a:solidFill>
                <a:latin typeface="Calibri"/>
                <a:ea typeface="Calibri"/>
                <a:cs typeface="Calibri"/>
                <a:sym typeface="Calibri"/>
              </a:rPr>
              <a:t>Feedback signals include edge/path coverage, sanitizer alerts (ASan, UBSan, MSan) and application responses.</a:t>
            </a:r>
            <a:endParaRPr sz="1700">
              <a:solidFill>
                <a:schemeClr val="lt1"/>
              </a:solidFill>
              <a:latin typeface="Calibri"/>
              <a:ea typeface="Calibri"/>
              <a:cs typeface="Calibri"/>
              <a:sym typeface="Calibri"/>
            </a:endParaRPr>
          </a:p>
          <a:p>
            <a:pPr indent="-336550" lvl="0" marL="457200" rtl="0" algn="l">
              <a:lnSpc>
                <a:spcPct val="150000"/>
              </a:lnSpc>
              <a:spcBef>
                <a:spcPts val="0"/>
              </a:spcBef>
              <a:spcAft>
                <a:spcPts val="0"/>
              </a:spcAft>
              <a:buClr>
                <a:schemeClr val="lt1"/>
              </a:buClr>
              <a:buSzPts val="1700"/>
              <a:buFont typeface="Calibri"/>
              <a:buChar char="●"/>
            </a:pPr>
            <a:r>
              <a:rPr lang="en-US" sz="1700">
                <a:solidFill>
                  <a:schemeClr val="lt1"/>
                </a:solidFill>
                <a:latin typeface="Calibri"/>
                <a:ea typeface="Calibri"/>
                <a:cs typeface="Calibri"/>
                <a:sym typeface="Calibri"/>
              </a:rPr>
              <a:t>The practical yield is memory-safety bugs, integer/length miscalculations and parser edge cases.</a:t>
            </a:r>
            <a:endParaRPr sz="1700">
              <a:solidFill>
                <a:schemeClr val="lt1"/>
              </a:solidFill>
              <a:latin typeface="Calibri"/>
              <a:ea typeface="Calibri"/>
              <a:cs typeface="Calibri"/>
              <a:sym typeface="Calibri"/>
            </a:endParaRPr>
          </a:p>
          <a:p>
            <a:pPr indent="-336550" lvl="0" marL="457200" rtl="0" algn="l">
              <a:lnSpc>
                <a:spcPct val="115000"/>
              </a:lnSpc>
              <a:spcBef>
                <a:spcPts val="0"/>
              </a:spcBef>
              <a:spcAft>
                <a:spcPts val="0"/>
              </a:spcAft>
              <a:buClr>
                <a:schemeClr val="lt1"/>
              </a:buClr>
              <a:buSzPts val="1700"/>
              <a:buFont typeface="Calibri"/>
              <a:buChar char="●"/>
            </a:pPr>
            <a:r>
              <a:rPr lang="en-US" sz="1700">
                <a:solidFill>
                  <a:schemeClr val="lt1"/>
                </a:solidFill>
                <a:latin typeface="Calibri"/>
                <a:ea typeface="Calibri"/>
                <a:cs typeface="Calibri"/>
                <a:sym typeface="Calibri"/>
              </a:rPr>
              <a:t>Seeds should exercise deep parsing paths such as handshake, negotiation and request sequences.</a:t>
            </a:r>
            <a:endParaRPr sz="1700">
              <a:solidFill>
                <a:schemeClr val="lt1"/>
              </a:solidFill>
              <a:latin typeface="Calibri"/>
              <a:ea typeface="Calibri"/>
              <a:cs typeface="Calibri"/>
              <a:sym typeface="Calibri"/>
            </a:endParaRPr>
          </a:p>
          <a:p>
            <a:pPr indent="0" lvl="0" marL="457200" rtl="0" algn="l">
              <a:lnSpc>
                <a:spcPct val="115000"/>
              </a:lnSpc>
              <a:spcBef>
                <a:spcPts val="1200"/>
              </a:spcBef>
              <a:spcAft>
                <a:spcPts val="1200"/>
              </a:spcAft>
              <a:buNone/>
            </a:pPr>
            <a:r>
              <a:t/>
            </a:r>
            <a:endParaRPr sz="1600">
              <a:solidFill>
                <a:schemeClr val="lt1"/>
              </a:solidFill>
              <a:latin typeface="Calibri"/>
              <a:ea typeface="Calibri"/>
              <a:cs typeface="Calibri"/>
              <a:sym typeface="Calibri"/>
            </a:endParaRPr>
          </a:p>
        </p:txBody>
      </p:sp>
      <p:pic>
        <p:nvPicPr>
          <p:cNvPr id="131" name="Google Shape;131;g383eca0747f_0_31" title="fuzz.jpg"/>
          <p:cNvPicPr preferRelativeResize="0"/>
          <p:nvPr/>
        </p:nvPicPr>
        <p:blipFill>
          <a:blip r:embed="rId3">
            <a:alphaModFix/>
          </a:blip>
          <a:stretch>
            <a:fillRect/>
          </a:stretch>
        </p:blipFill>
        <p:spPr>
          <a:xfrm>
            <a:off x="6816125" y="1229275"/>
            <a:ext cx="5149639" cy="54111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383eca0747f_0_44"/>
          <p:cNvSpPr txBox="1"/>
          <p:nvPr/>
        </p:nvSpPr>
        <p:spPr>
          <a:xfrm>
            <a:off x="1070100" y="368275"/>
            <a:ext cx="106311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300"/>
              <a:buFont typeface="Arial"/>
              <a:buNone/>
            </a:pPr>
            <a:r>
              <a:rPr b="1" lang="en-US" sz="3300">
                <a:solidFill>
                  <a:schemeClr val="lt1"/>
                </a:solidFill>
                <a:latin typeface="Calibri"/>
                <a:ea typeface="Calibri"/>
                <a:cs typeface="Calibri"/>
                <a:sym typeface="Calibri"/>
              </a:rPr>
              <a:t>Key Techniques &amp; Methodologies cont’d</a:t>
            </a:r>
            <a:endParaRPr b="1" sz="33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3500"/>
              <a:buFont typeface="Arial"/>
              <a:buNone/>
            </a:pPr>
            <a:r>
              <a:t/>
            </a:r>
            <a:endParaRPr b="1" sz="35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500"/>
              <a:buFont typeface="Arial"/>
              <a:buNone/>
            </a:pPr>
            <a:r>
              <a:t/>
            </a:r>
            <a:endParaRPr b="1" sz="3500">
              <a:solidFill>
                <a:schemeClr val="lt1"/>
              </a:solidFill>
              <a:latin typeface="Calibri"/>
              <a:ea typeface="Calibri"/>
              <a:cs typeface="Calibri"/>
              <a:sym typeface="Calibri"/>
            </a:endParaRPr>
          </a:p>
        </p:txBody>
      </p:sp>
      <p:sp>
        <p:nvSpPr>
          <p:cNvPr id="137" name="Google Shape;137;g383eca0747f_0_44"/>
          <p:cNvSpPr txBox="1"/>
          <p:nvPr/>
        </p:nvSpPr>
        <p:spPr>
          <a:xfrm>
            <a:off x="1069950" y="1188925"/>
            <a:ext cx="5381400" cy="541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1900">
                <a:solidFill>
                  <a:schemeClr val="lt1"/>
                </a:solidFill>
                <a:latin typeface="Calibri"/>
                <a:ea typeface="Calibri"/>
                <a:cs typeface="Calibri"/>
                <a:sym typeface="Calibri"/>
              </a:rPr>
              <a:t>Analysis and debugging</a:t>
            </a:r>
            <a:endParaRPr b="1" sz="1800">
              <a:solidFill>
                <a:schemeClr val="lt1"/>
              </a:solidFill>
              <a:latin typeface="Calibri"/>
              <a:ea typeface="Calibri"/>
              <a:cs typeface="Calibri"/>
              <a:sym typeface="Calibri"/>
            </a:endParaRPr>
          </a:p>
          <a:p>
            <a:pPr indent="-349250" lvl="0" marL="457200" rtl="0" algn="l">
              <a:lnSpc>
                <a:spcPct val="150000"/>
              </a:lnSpc>
              <a:spcBef>
                <a:spcPts val="1200"/>
              </a:spcBef>
              <a:spcAft>
                <a:spcPts val="0"/>
              </a:spcAft>
              <a:buClr>
                <a:schemeClr val="lt1"/>
              </a:buClr>
              <a:buSzPts val="1900"/>
              <a:buFont typeface="Calibri"/>
              <a:buChar char="●"/>
            </a:pPr>
            <a:r>
              <a:rPr lang="en-US">
                <a:solidFill>
                  <a:schemeClr val="lt1"/>
                </a:solidFill>
                <a:latin typeface="Calibri"/>
                <a:ea typeface="Calibri"/>
                <a:cs typeface="Calibri"/>
                <a:sym typeface="Calibri"/>
              </a:rPr>
              <a:t>Rebuild the target with debug symbols and sanitizers and reproduce crashes under a debugger.</a:t>
            </a:r>
            <a:endParaRPr>
              <a:solidFill>
                <a:schemeClr val="lt1"/>
              </a:solidFill>
              <a:latin typeface="Calibri"/>
              <a:ea typeface="Calibri"/>
              <a:cs typeface="Calibri"/>
              <a:sym typeface="Calibri"/>
            </a:endParaRPr>
          </a:p>
          <a:p>
            <a:pPr indent="-349250" lvl="0" marL="457200" rtl="0" algn="l">
              <a:lnSpc>
                <a:spcPct val="150000"/>
              </a:lnSpc>
              <a:spcBef>
                <a:spcPts val="0"/>
              </a:spcBef>
              <a:spcAft>
                <a:spcPts val="0"/>
              </a:spcAft>
              <a:buClr>
                <a:schemeClr val="lt1"/>
              </a:buClr>
              <a:buSzPts val="1900"/>
              <a:buFont typeface="Calibri"/>
              <a:buChar char="●"/>
            </a:pPr>
            <a:r>
              <a:rPr lang="en-US">
                <a:solidFill>
                  <a:schemeClr val="lt1"/>
                </a:solidFill>
                <a:latin typeface="Calibri"/>
                <a:ea typeface="Calibri"/>
                <a:cs typeface="Calibri"/>
                <a:sym typeface="Calibri"/>
              </a:rPr>
              <a:t>Capture key artefacts including the faulting program counter, instruction bytes, register snapshot, stack frames and heap metadata.</a:t>
            </a:r>
            <a:endParaRPr>
              <a:solidFill>
                <a:schemeClr val="lt1"/>
              </a:solidFill>
              <a:latin typeface="Calibri"/>
              <a:ea typeface="Calibri"/>
              <a:cs typeface="Calibri"/>
              <a:sym typeface="Calibri"/>
            </a:endParaRPr>
          </a:p>
          <a:p>
            <a:pPr indent="-349250" lvl="0" marL="457200" rtl="0" algn="l">
              <a:lnSpc>
                <a:spcPct val="150000"/>
              </a:lnSpc>
              <a:spcBef>
                <a:spcPts val="0"/>
              </a:spcBef>
              <a:spcAft>
                <a:spcPts val="0"/>
              </a:spcAft>
              <a:buClr>
                <a:schemeClr val="lt1"/>
              </a:buClr>
              <a:buSzPts val="1900"/>
              <a:buFont typeface="Calibri"/>
              <a:buChar char="●"/>
            </a:pPr>
            <a:r>
              <a:rPr lang="en-US">
                <a:solidFill>
                  <a:schemeClr val="lt1"/>
                </a:solidFill>
                <a:latin typeface="Calibri"/>
                <a:ea typeface="Calibri"/>
                <a:cs typeface="Calibri"/>
                <a:sym typeface="Calibri"/>
              </a:rPr>
              <a:t>Discover offsets using patterned inputs and map the backtrace to identify caller and allocator paths.</a:t>
            </a:r>
            <a:endParaRPr>
              <a:solidFill>
                <a:schemeClr val="lt1"/>
              </a:solidFill>
              <a:latin typeface="Calibri"/>
              <a:ea typeface="Calibri"/>
              <a:cs typeface="Calibri"/>
              <a:sym typeface="Calibri"/>
            </a:endParaRPr>
          </a:p>
          <a:p>
            <a:pPr indent="-349250" lvl="0" marL="457200" rtl="0" algn="l">
              <a:lnSpc>
                <a:spcPct val="150000"/>
              </a:lnSpc>
              <a:spcBef>
                <a:spcPts val="0"/>
              </a:spcBef>
              <a:spcAft>
                <a:spcPts val="0"/>
              </a:spcAft>
              <a:buClr>
                <a:schemeClr val="lt1"/>
              </a:buClr>
              <a:buSzPts val="1900"/>
              <a:buFont typeface="Calibri"/>
              <a:buChar char="●"/>
            </a:pPr>
            <a:r>
              <a:rPr lang="en-US">
                <a:solidFill>
                  <a:schemeClr val="lt1"/>
                </a:solidFill>
                <a:latin typeface="Calibri"/>
                <a:ea typeface="Calibri"/>
                <a:cs typeface="Calibri"/>
                <a:sym typeface="Calibri"/>
              </a:rPr>
              <a:t>Combine static and dynamic analysis by disassembling with tools like Ghidra or IDA, setting breakpoints and observing memory and layout invariants.</a:t>
            </a:r>
            <a:endParaRPr>
              <a:solidFill>
                <a:schemeClr val="lt1"/>
              </a:solidFill>
              <a:latin typeface="Calibri"/>
              <a:ea typeface="Calibri"/>
              <a:cs typeface="Calibri"/>
              <a:sym typeface="Calibri"/>
            </a:endParaRPr>
          </a:p>
          <a:p>
            <a:pPr indent="-349250" lvl="0" marL="457200" rtl="0" algn="l">
              <a:lnSpc>
                <a:spcPct val="150000"/>
              </a:lnSpc>
              <a:spcBef>
                <a:spcPts val="0"/>
              </a:spcBef>
              <a:spcAft>
                <a:spcPts val="0"/>
              </a:spcAft>
              <a:buClr>
                <a:schemeClr val="lt1"/>
              </a:buClr>
              <a:buSzPts val="1900"/>
              <a:buFont typeface="Calibri"/>
              <a:buChar char="●"/>
            </a:pPr>
            <a:r>
              <a:rPr lang="en-US">
                <a:solidFill>
                  <a:schemeClr val="lt1"/>
                </a:solidFill>
                <a:latin typeface="Calibri"/>
                <a:ea typeface="Calibri"/>
                <a:cs typeface="Calibri"/>
                <a:sym typeface="Calibri"/>
              </a:rPr>
              <a:t>Produce a minimized crash, a deterministic proof of concept and a full context capture for triage.</a:t>
            </a:r>
            <a:endParaRPr>
              <a:solidFill>
                <a:schemeClr val="lt1"/>
              </a:solidFill>
              <a:latin typeface="Calibri"/>
              <a:ea typeface="Calibri"/>
              <a:cs typeface="Calibri"/>
              <a:sym typeface="Calibri"/>
            </a:endParaRPr>
          </a:p>
          <a:p>
            <a:pPr indent="0" lvl="0" marL="457200" rtl="0" algn="l">
              <a:lnSpc>
                <a:spcPct val="115000"/>
              </a:lnSpc>
              <a:spcBef>
                <a:spcPts val="1200"/>
              </a:spcBef>
              <a:spcAft>
                <a:spcPts val="1200"/>
              </a:spcAft>
              <a:buNone/>
            </a:pPr>
            <a:r>
              <a:t/>
            </a:r>
            <a:endParaRPr sz="1300">
              <a:solidFill>
                <a:schemeClr val="lt1"/>
              </a:solidFill>
              <a:latin typeface="Calibri"/>
              <a:ea typeface="Calibri"/>
              <a:cs typeface="Calibri"/>
              <a:sym typeface="Calibri"/>
            </a:endParaRPr>
          </a:p>
        </p:txBody>
      </p:sp>
      <p:sp>
        <p:nvSpPr>
          <p:cNvPr id="138" name="Google Shape;138;g383eca0747f_0_44"/>
          <p:cNvSpPr txBox="1"/>
          <p:nvPr/>
        </p:nvSpPr>
        <p:spPr>
          <a:xfrm>
            <a:off x="6525450" y="1194800"/>
            <a:ext cx="5513100" cy="541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1900">
                <a:solidFill>
                  <a:schemeClr val="lt1"/>
                </a:solidFill>
                <a:latin typeface="Calibri"/>
                <a:ea typeface="Calibri"/>
                <a:cs typeface="Calibri"/>
                <a:sym typeface="Calibri"/>
              </a:rPr>
              <a:t>Exploitation Techniques</a:t>
            </a:r>
            <a:endParaRPr b="1" sz="1800">
              <a:solidFill>
                <a:schemeClr val="lt1"/>
              </a:solidFill>
              <a:latin typeface="Calibri"/>
              <a:ea typeface="Calibri"/>
              <a:cs typeface="Calibri"/>
              <a:sym typeface="Calibri"/>
            </a:endParaRPr>
          </a:p>
          <a:p>
            <a:pPr indent="-317500" lvl="0" marL="457200" rtl="0" algn="l">
              <a:lnSpc>
                <a:spcPct val="200000"/>
              </a:lnSpc>
              <a:spcBef>
                <a:spcPts val="1200"/>
              </a:spcBef>
              <a:spcAft>
                <a:spcPts val="0"/>
              </a:spcAft>
              <a:buClr>
                <a:schemeClr val="lt1"/>
              </a:buClr>
              <a:buSzPts val="1400"/>
              <a:buFont typeface="Calibri"/>
              <a:buChar char="●"/>
            </a:pPr>
            <a:r>
              <a:rPr b="1" lang="en-US">
                <a:solidFill>
                  <a:schemeClr val="lt1"/>
                </a:solidFill>
                <a:latin typeface="Calibri"/>
                <a:ea typeface="Calibri"/>
                <a:cs typeface="Calibri"/>
                <a:sym typeface="Calibri"/>
              </a:rPr>
              <a:t>Stack/Heap Overflow:</a:t>
            </a:r>
            <a:r>
              <a:rPr lang="en-US">
                <a:solidFill>
                  <a:schemeClr val="lt1"/>
                </a:solidFill>
                <a:latin typeface="Calibri"/>
                <a:ea typeface="Calibri"/>
                <a:cs typeface="Calibri"/>
                <a:sym typeface="Calibri"/>
              </a:rPr>
              <a:t> corrupt return addresses, saved registers or heap metadata.</a:t>
            </a:r>
            <a:endParaRPr>
              <a:solidFill>
                <a:schemeClr val="lt1"/>
              </a:solidFill>
              <a:latin typeface="Calibri"/>
              <a:ea typeface="Calibri"/>
              <a:cs typeface="Calibri"/>
              <a:sym typeface="Calibri"/>
            </a:endParaRPr>
          </a:p>
          <a:p>
            <a:pPr indent="-317500" lvl="0" marL="457200" rtl="0" algn="l">
              <a:lnSpc>
                <a:spcPct val="200000"/>
              </a:lnSpc>
              <a:spcBef>
                <a:spcPts val="0"/>
              </a:spcBef>
              <a:spcAft>
                <a:spcPts val="0"/>
              </a:spcAft>
              <a:buClr>
                <a:schemeClr val="lt1"/>
              </a:buClr>
              <a:buSzPts val="1400"/>
              <a:buFont typeface="Calibri"/>
              <a:buChar char="●"/>
            </a:pPr>
            <a:r>
              <a:rPr b="1" lang="en-US">
                <a:solidFill>
                  <a:schemeClr val="lt1"/>
                </a:solidFill>
                <a:latin typeface="Calibri"/>
                <a:ea typeface="Calibri"/>
                <a:cs typeface="Calibri"/>
                <a:sym typeface="Calibri"/>
              </a:rPr>
              <a:t>Format‑String:</a:t>
            </a:r>
            <a:r>
              <a:rPr lang="en-US">
                <a:solidFill>
                  <a:schemeClr val="lt1"/>
                </a:solidFill>
                <a:latin typeface="Calibri"/>
                <a:ea typeface="Calibri"/>
                <a:cs typeface="Calibri"/>
                <a:sym typeface="Calibri"/>
              </a:rPr>
              <a:t> misuse of user format strings can leak memory or write arbitrary values.</a:t>
            </a:r>
            <a:endParaRPr>
              <a:solidFill>
                <a:schemeClr val="lt1"/>
              </a:solidFill>
              <a:latin typeface="Calibri"/>
              <a:ea typeface="Calibri"/>
              <a:cs typeface="Calibri"/>
              <a:sym typeface="Calibri"/>
            </a:endParaRPr>
          </a:p>
          <a:p>
            <a:pPr indent="-317500" lvl="0" marL="457200" rtl="0" algn="l">
              <a:lnSpc>
                <a:spcPct val="200000"/>
              </a:lnSpc>
              <a:spcBef>
                <a:spcPts val="0"/>
              </a:spcBef>
              <a:spcAft>
                <a:spcPts val="0"/>
              </a:spcAft>
              <a:buClr>
                <a:schemeClr val="lt1"/>
              </a:buClr>
              <a:buSzPts val="1400"/>
              <a:buFont typeface="Calibri"/>
              <a:buChar char="●"/>
            </a:pPr>
            <a:r>
              <a:rPr b="1" lang="en-US">
                <a:solidFill>
                  <a:schemeClr val="lt1"/>
                </a:solidFill>
                <a:latin typeface="Calibri"/>
                <a:ea typeface="Calibri"/>
                <a:cs typeface="Calibri"/>
                <a:sym typeface="Calibri"/>
              </a:rPr>
              <a:t>Use‑After‑Free (UAF):</a:t>
            </a:r>
            <a:r>
              <a:rPr lang="en-US">
                <a:solidFill>
                  <a:schemeClr val="lt1"/>
                </a:solidFill>
                <a:latin typeface="Calibri"/>
                <a:ea typeface="Calibri"/>
                <a:cs typeface="Calibri"/>
                <a:sym typeface="Calibri"/>
              </a:rPr>
              <a:t> reusing freed objects may allow control of object fields or vtable pointers.</a:t>
            </a:r>
            <a:endParaRPr>
              <a:solidFill>
                <a:schemeClr val="lt1"/>
              </a:solidFill>
              <a:latin typeface="Calibri"/>
              <a:ea typeface="Calibri"/>
              <a:cs typeface="Calibri"/>
              <a:sym typeface="Calibri"/>
            </a:endParaRPr>
          </a:p>
          <a:p>
            <a:pPr indent="-317500" lvl="0" marL="457200" rtl="0" algn="l">
              <a:lnSpc>
                <a:spcPct val="200000"/>
              </a:lnSpc>
              <a:spcBef>
                <a:spcPts val="0"/>
              </a:spcBef>
              <a:spcAft>
                <a:spcPts val="0"/>
              </a:spcAft>
              <a:buClr>
                <a:schemeClr val="lt1"/>
              </a:buClr>
              <a:buSzPts val="1400"/>
              <a:buFont typeface="Calibri"/>
              <a:buChar char="●"/>
            </a:pPr>
            <a:r>
              <a:rPr b="1" lang="en-US">
                <a:solidFill>
                  <a:schemeClr val="lt1"/>
                </a:solidFill>
                <a:latin typeface="Calibri"/>
                <a:ea typeface="Calibri"/>
                <a:cs typeface="Calibri"/>
                <a:sym typeface="Calibri"/>
              </a:rPr>
              <a:t>Return‑Oriented Programming (ROP):</a:t>
            </a:r>
            <a:r>
              <a:rPr lang="en-US">
                <a:solidFill>
                  <a:schemeClr val="lt1"/>
                </a:solidFill>
                <a:latin typeface="Calibri"/>
                <a:ea typeface="Calibri"/>
                <a:cs typeface="Calibri"/>
                <a:sym typeface="Calibri"/>
              </a:rPr>
              <a:t> chain existing instruction snippets to perform actions without injecting new executable code.</a:t>
            </a:r>
            <a:endParaRPr>
              <a:solidFill>
                <a:schemeClr val="lt1"/>
              </a:solidFill>
              <a:latin typeface="Calibri"/>
              <a:ea typeface="Calibri"/>
              <a:cs typeface="Calibri"/>
              <a:sym typeface="Calibri"/>
            </a:endParaRPr>
          </a:p>
          <a:p>
            <a:pPr indent="-317500" lvl="0" marL="457200" rtl="0" algn="l">
              <a:lnSpc>
                <a:spcPct val="200000"/>
              </a:lnSpc>
              <a:spcBef>
                <a:spcPts val="0"/>
              </a:spcBef>
              <a:spcAft>
                <a:spcPts val="0"/>
              </a:spcAft>
              <a:buClr>
                <a:schemeClr val="lt1"/>
              </a:buClr>
              <a:buSzPts val="1400"/>
              <a:buFont typeface="Calibri"/>
              <a:buChar char="●"/>
            </a:pPr>
            <a:r>
              <a:rPr b="1" lang="en-US">
                <a:solidFill>
                  <a:schemeClr val="lt1"/>
                </a:solidFill>
                <a:latin typeface="Calibri"/>
                <a:ea typeface="Calibri"/>
                <a:cs typeface="Calibri"/>
                <a:sym typeface="Calibri"/>
              </a:rPr>
              <a:t>Shellcode:</a:t>
            </a:r>
            <a:r>
              <a:rPr lang="en-US">
                <a:solidFill>
                  <a:schemeClr val="lt1"/>
                </a:solidFill>
                <a:latin typeface="Calibri"/>
                <a:ea typeface="Calibri"/>
                <a:cs typeface="Calibri"/>
                <a:sym typeface="Calibri"/>
              </a:rPr>
              <a:t> payloads achieve actions</a:t>
            </a:r>
            <a:endParaRPr>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383eca0747f_0_61"/>
          <p:cNvSpPr txBox="1"/>
          <p:nvPr/>
        </p:nvSpPr>
        <p:spPr>
          <a:xfrm>
            <a:off x="1070100" y="368275"/>
            <a:ext cx="106311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300"/>
              <a:buFont typeface="Arial"/>
              <a:buNone/>
            </a:pPr>
            <a:r>
              <a:rPr b="1" lang="en-US" sz="3300">
                <a:solidFill>
                  <a:schemeClr val="lt1"/>
                </a:solidFill>
                <a:latin typeface="Calibri"/>
                <a:ea typeface="Calibri"/>
                <a:cs typeface="Calibri"/>
                <a:sym typeface="Calibri"/>
              </a:rPr>
              <a:t>Key Techniques &amp; Methodologies cont’d</a:t>
            </a:r>
            <a:endParaRPr b="1" sz="33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3500"/>
              <a:buFont typeface="Arial"/>
              <a:buNone/>
            </a:pPr>
            <a:r>
              <a:t/>
            </a:r>
            <a:endParaRPr b="1" sz="35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500"/>
              <a:buFont typeface="Arial"/>
              <a:buNone/>
            </a:pPr>
            <a:r>
              <a:t/>
            </a:r>
            <a:endParaRPr b="1" sz="3500">
              <a:solidFill>
                <a:schemeClr val="lt1"/>
              </a:solidFill>
              <a:latin typeface="Calibri"/>
              <a:ea typeface="Calibri"/>
              <a:cs typeface="Calibri"/>
              <a:sym typeface="Calibri"/>
            </a:endParaRPr>
          </a:p>
        </p:txBody>
      </p:sp>
      <p:sp>
        <p:nvSpPr>
          <p:cNvPr id="144" name="Google Shape;144;g383eca0747f_0_61"/>
          <p:cNvSpPr txBox="1"/>
          <p:nvPr/>
        </p:nvSpPr>
        <p:spPr>
          <a:xfrm>
            <a:off x="1069950" y="1188925"/>
            <a:ext cx="5381400" cy="5411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1900">
                <a:solidFill>
                  <a:schemeClr val="lt1"/>
                </a:solidFill>
                <a:latin typeface="Calibri"/>
                <a:ea typeface="Calibri"/>
                <a:cs typeface="Calibri"/>
                <a:sym typeface="Calibri"/>
              </a:rPr>
              <a:t>Bypassing Modern Protections</a:t>
            </a:r>
            <a:endParaRPr b="1" sz="1800">
              <a:solidFill>
                <a:schemeClr val="lt1"/>
              </a:solidFill>
              <a:latin typeface="Calibri"/>
              <a:ea typeface="Calibri"/>
              <a:cs typeface="Calibri"/>
              <a:sym typeface="Calibri"/>
            </a:endParaRPr>
          </a:p>
          <a:p>
            <a:pPr indent="-317500" lvl="0" marL="457200" rtl="0" algn="l">
              <a:lnSpc>
                <a:spcPct val="150000"/>
              </a:lnSpc>
              <a:spcBef>
                <a:spcPts val="1200"/>
              </a:spcBef>
              <a:spcAft>
                <a:spcPts val="0"/>
              </a:spcAft>
              <a:buClr>
                <a:schemeClr val="lt1"/>
              </a:buClr>
              <a:buSzPts val="1400"/>
              <a:buFont typeface="Calibri"/>
              <a:buChar char="●"/>
            </a:pPr>
            <a:r>
              <a:rPr b="1" lang="en-US">
                <a:solidFill>
                  <a:schemeClr val="lt1"/>
                </a:solidFill>
                <a:latin typeface="Calibri"/>
                <a:ea typeface="Calibri"/>
                <a:cs typeface="Calibri"/>
                <a:sym typeface="Calibri"/>
              </a:rPr>
              <a:t>ASLR</a:t>
            </a:r>
            <a:r>
              <a:rPr lang="en-US">
                <a:solidFill>
                  <a:schemeClr val="lt1"/>
                </a:solidFill>
                <a:latin typeface="Calibri"/>
                <a:ea typeface="Calibri"/>
                <a:cs typeface="Calibri"/>
                <a:sym typeface="Calibri"/>
              </a:rPr>
              <a:t>: Randomizes memory layout (stack, heap, libc); requires info leaks to bypass</a:t>
            </a:r>
            <a:endParaRPr>
              <a:solidFill>
                <a:schemeClr val="lt1"/>
              </a:solidFill>
              <a:latin typeface="Calibri"/>
              <a:ea typeface="Calibri"/>
              <a:cs typeface="Calibri"/>
              <a:sym typeface="Calibri"/>
            </a:endParaRPr>
          </a:p>
          <a:p>
            <a:pPr indent="-317500" lvl="0" marL="457200" rtl="0" algn="l">
              <a:lnSpc>
                <a:spcPct val="150000"/>
              </a:lnSpc>
              <a:spcBef>
                <a:spcPts val="0"/>
              </a:spcBef>
              <a:spcAft>
                <a:spcPts val="0"/>
              </a:spcAft>
              <a:buClr>
                <a:schemeClr val="lt1"/>
              </a:buClr>
              <a:buSzPts val="1400"/>
              <a:buFont typeface="Calibri"/>
              <a:buChar char="●"/>
            </a:pPr>
            <a:r>
              <a:rPr b="1" lang="en-US">
                <a:solidFill>
                  <a:schemeClr val="lt1"/>
                </a:solidFill>
                <a:latin typeface="Calibri"/>
                <a:ea typeface="Calibri"/>
                <a:cs typeface="Calibri"/>
                <a:sym typeface="Calibri"/>
              </a:rPr>
              <a:t>DEP/NX</a:t>
            </a:r>
            <a:r>
              <a:rPr lang="en-US">
                <a:solidFill>
                  <a:schemeClr val="lt1"/>
                </a:solidFill>
                <a:latin typeface="Calibri"/>
                <a:ea typeface="Calibri"/>
                <a:cs typeface="Calibri"/>
                <a:sym typeface="Calibri"/>
              </a:rPr>
              <a:t>:  Marks data regions non-executable; forces code-reuse (ROP, JOP) instead of shellcode injection</a:t>
            </a:r>
            <a:endParaRPr>
              <a:solidFill>
                <a:schemeClr val="lt1"/>
              </a:solidFill>
              <a:latin typeface="Calibri"/>
              <a:ea typeface="Calibri"/>
              <a:cs typeface="Calibri"/>
              <a:sym typeface="Calibri"/>
            </a:endParaRPr>
          </a:p>
          <a:p>
            <a:pPr indent="-317500" lvl="0" marL="457200" rtl="0" algn="l">
              <a:lnSpc>
                <a:spcPct val="150000"/>
              </a:lnSpc>
              <a:spcBef>
                <a:spcPts val="0"/>
              </a:spcBef>
              <a:spcAft>
                <a:spcPts val="0"/>
              </a:spcAft>
              <a:buClr>
                <a:schemeClr val="lt1"/>
              </a:buClr>
              <a:buSzPts val="1400"/>
              <a:buFont typeface="Calibri"/>
              <a:buChar char="●"/>
            </a:pPr>
            <a:r>
              <a:rPr b="1" lang="en-US">
                <a:solidFill>
                  <a:schemeClr val="lt1"/>
                </a:solidFill>
                <a:latin typeface="Calibri"/>
                <a:ea typeface="Calibri"/>
                <a:cs typeface="Calibri"/>
                <a:sym typeface="Calibri"/>
              </a:rPr>
              <a:t>Stack Canaries</a:t>
            </a:r>
            <a:r>
              <a:rPr lang="en-US">
                <a:solidFill>
                  <a:schemeClr val="lt1"/>
                </a:solidFill>
                <a:latin typeface="Calibri"/>
                <a:ea typeface="Calibri"/>
                <a:cs typeface="Calibri"/>
                <a:sym typeface="Calibri"/>
              </a:rPr>
              <a:t>:  Detect sequential stack overflows; can be leaked or bypassed with additional primitives</a:t>
            </a:r>
            <a:endParaRPr>
              <a:solidFill>
                <a:schemeClr val="lt1"/>
              </a:solidFill>
              <a:latin typeface="Calibri"/>
              <a:ea typeface="Calibri"/>
              <a:cs typeface="Calibri"/>
              <a:sym typeface="Calibri"/>
            </a:endParaRPr>
          </a:p>
          <a:p>
            <a:pPr indent="-317500" lvl="0" marL="457200" rtl="0" algn="l">
              <a:lnSpc>
                <a:spcPct val="150000"/>
              </a:lnSpc>
              <a:spcBef>
                <a:spcPts val="0"/>
              </a:spcBef>
              <a:spcAft>
                <a:spcPts val="0"/>
              </a:spcAft>
              <a:buClr>
                <a:schemeClr val="lt1"/>
              </a:buClr>
              <a:buSzPts val="1400"/>
              <a:buFont typeface="Calibri"/>
              <a:buChar char="●"/>
            </a:pPr>
            <a:r>
              <a:rPr b="1" lang="en-US">
                <a:solidFill>
                  <a:schemeClr val="lt1"/>
                </a:solidFill>
                <a:latin typeface="Calibri"/>
                <a:ea typeface="Calibri"/>
                <a:cs typeface="Calibri"/>
                <a:sym typeface="Calibri"/>
              </a:rPr>
              <a:t>PIE/RELRO</a:t>
            </a:r>
            <a:r>
              <a:rPr lang="en-US">
                <a:solidFill>
                  <a:schemeClr val="lt1"/>
                </a:solidFill>
                <a:latin typeface="Calibri"/>
                <a:ea typeface="Calibri"/>
                <a:cs typeface="Calibri"/>
                <a:sym typeface="Calibri"/>
              </a:rPr>
              <a:t>:  Enforce position-independent code and restrict writable GOT; hinder direct GOT overwrites</a:t>
            </a:r>
            <a:endParaRPr>
              <a:solidFill>
                <a:schemeClr val="lt1"/>
              </a:solidFill>
              <a:latin typeface="Calibri"/>
              <a:ea typeface="Calibri"/>
              <a:cs typeface="Calibri"/>
              <a:sym typeface="Calibri"/>
            </a:endParaRPr>
          </a:p>
          <a:p>
            <a:pPr indent="-317500" lvl="0" marL="457200" rtl="0" algn="l">
              <a:lnSpc>
                <a:spcPct val="150000"/>
              </a:lnSpc>
              <a:spcBef>
                <a:spcPts val="0"/>
              </a:spcBef>
              <a:spcAft>
                <a:spcPts val="0"/>
              </a:spcAft>
              <a:buClr>
                <a:schemeClr val="lt1"/>
              </a:buClr>
              <a:buSzPts val="1400"/>
              <a:buFont typeface="Calibri"/>
              <a:buChar char="●"/>
            </a:pPr>
            <a:r>
              <a:rPr lang="en-US">
                <a:solidFill>
                  <a:schemeClr val="lt1"/>
                </a:solidFill>
                <a:latin typeface="Calibri"/>
                <a:ea typeface="Calibri"/>
                <a:cs typeface="Calibri"/>
                <a:sym typeface="Calibri"/>
              </a:rPr>
              <a:t>Modern exploits chain multiple steps; </a:t>
            </a:r>
            <a:r>
              <a:rPr b="1" lang="en-US">
                <a:solidFill>
                  <a:schemeClr val="lt1"/>
                </a:solidFill>
                <a:latin typeface="Calibri"/>
                <a:ea typeface="Calibri"/>
                <a:cs typeface="Calibri"/>
                <a:sym typeface="Calibri"/>
              </a:rPr>
              <a:t> </a:t>
            </a:r>
            <a:r>
              <a:rPr b="1" lang="en-US">
                <a:solidFill>
                  <a:srgbClr val="007272"/>
                </a:solidFill>
                <a:latin typeface="Calibri"/>
                <a:ea typeface="Calibri"/>
                <a:cs typeface="Calibri"/>
                <a:sym typeface="Calibri"/>
              </a:rPr>
              <a:t>leak → bypass → control</a:t>
            </a:r>
            <a:r>
              <a:rPr b="1" lang="en-US">
                <a:solidFill>
                  <a:schemeClr val="lt1"/>
                </a:solidFill>
                <a:latin typeface="Calibri"/>
                <a:ea typeface="Calibri"/>
                <a:cs typeface="Calibri"/>
                <a:sym typeface="Calibri"/>
              </a:rPr>
              <a:t> </a:t>
            </a:r>
            <a:r>
              <a:rPr lang="en-US">
                <a:solidFill>
                  <a:schemeClr val="lt1"/>
                </a:solidFill>
                <a:latin typeface="Calibri"/>
                <a:ea typeface="Calibri"/>
                <a:cs typeface="Calibri"/>
                <a:sym typeface="Calibri"/>
              </a:rPr>
              <a:t>because protections are layered to raise the bar</a:t>
            </a:r>
            <a:r>
              <a:rPr lang="en-US">
                <a:solidFill>
                  <a:schemeClr val="lt1"/>
                </a:solidFill>
                <a:latin typeface="Calibri"/>
                <a:ea typeface="Calibri"/>
                <a:cs typeface="Calibri"/>
                <a:sym typeface="Calibri"/>
              </a:rPr>
              <a:t>.</a:t>
            </a:r>
            <a:endParaRPr>
              <a:solidFill>
                <a:schemeClr val="lt1"/>
              </a:solidFill>
              <a:latin typeface="Calibri"/>
              <a:ea typeface="Calibri"/>
              <a:cs typeface="Calibri"/>
              <a:sym typeface="Calibri"/>
            </a:endParaRPr>
          </a:p>
          <a:p>
            <a:pPr indent="0" lvl="0" marL="0" rtl="0" algn="l">
              <a:lnSpc>
                <a:spcPct val="150000"/>
              </a:lnSpc>
              <a:spcBef>
                <a:spcPts val="1200"/>
              </a:spcBef>
              <a:spcAft>
                <a:spcPts val="0"/>
              </a:spcAft>
              <a:buNone/>
            </a:pPr>
            <a:r>
              <a:t/>
            </a:r>
            <a:endParaRPr>
              <a:solidFill>
                <a:schemeClr val="lt1"/>
              </a:solidFill>
              <a:latin typeface="Calibri"/>
              <a:ea typeface="Calibri"/>
              <a:cs typeface="Calibri"/>
              <a:sym typeface="Calibri"/>
            </a:endParaRPr>
          </a:p>
          <a:p>
            <a:pPr indent="0" lvl="0" marL="457200" rtl="0" algn="l">
              <a:lnSpc>
                <a:spcPct val="115000"/>
              </a:lnSpc>
              <a:spcBef>
                <a:spcPts val="1200"/>
              </a:spcBef>
              <a:spcAft>
                <a:spcPts val="1200"/>
              </a:spcAft>
              <a:buNone/>
            </a:pPr>
            <a:r>
              <a:t/>
            </a:r>
            <a:endParaRPr sz="1300">
              <a:solidFill>
                <a:schemeClr val="lt1"/>
              </a:solidFill>
              <a:latin typeface="Calibri"/>
              <a:ea typeface="Calibri"/>
              <a:cs typeface="Calibri"/>
              <a:sym typeface="Calibri"/>
            </a:endParaRPr>
          </a:p>
        </p:txBody>
      </p:sp>
      <p:sp>
        <p:nvSpPr>
          <p:cNvPr id="145" name="Google Shape;145;g383eca0747f_0_61"/>
          <p:cNvSpPr txBox="1"/>
          <p:nvPr/>
        </p:nvSpPr>
        <p:spPr>
          <a:xfrm>
            <a:off x="6525450" y="1194800"/>
            <a:ext cx="5513100" cy="541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900">
                <a:solidFill>
                  <a:schemeClr val="lt1"/>
                </a:solidFill>
                <a:latin typeface="Calibri"/>
                <a:ea typeface="Calibri"/>
                <a:cs typeface="Calibri"/>
                <a:sym typeface="Calibri"/>
              </a:rPr>
              <a:t>Payload crafting</a:t>
            </a:r>
            <a:endParaRPr b="1" sz="1800">
              <a:solidFill>
                <a:schemeClr val="lt1"/>
              </a:solidFill>
              <a:latin typeface="Calibri"/>
              <a:ea typeface="Calibri"/>
              <a:cs typeface="Calibri"/>
              <a:sym typeface="Calibri"/>
            </a:endParaRPr>
          </a:p>
          <a:p>
            <a:pPr indent="-317500" lvl="0" marL="457200" rtl="0" algn="l">
              <a:lnSpc>
                <a:spcPct val="150000"/>
              </a:lnSpc>
              <a:spcBef>
                <a:spcPts val="1200"/>
              </a:spcBef>
              <a:spcAft>
                <a:spcPts val="0"/>
              </a:spcAft>
              <a:buClr>
                <a:schemeClr val="lt1"/>
              </a:buClr>
              <a:buSzPts val="1400"/>
              <a:buFont typeface="Calibri"/>
              <a:buChar char="●"/>
            </a:pPr>
            <a:r>
              <a:rPr lang="en-US">
                <a:solidFill>
                  <a:schemeClr val="lt1"/>
                </a:solidFill>
                <a:latin typeface="Calibri"/>
                <a:ea typeface="Calibri"/>
                <a:cs typeface="Calibri"/>
                <a:sym typeface="Calibri"/>
              </a:rPr>
              <a:t>Payload categories range from inert markers that log or write to staged loaders and payloads that perform privilege or persistence actions.</a:t>
            </a:r>
            <a:endParaRPr>
              <a:solidFill>
                <a:schemeClr val="lt1"/>
              </a:solidFill>
              <a:latin typeface="Calibri"/>
              <a:ea typeface="Calibri"/>
              <a:cs typeface="Calibri"/>
              <a:sym typeface="Calibri"/>
            </a:endParaRPr>
          </a:p>
          <a:p>
            <a:pPr indent="-317500" lvl="0" marL="457200" rtl="0" algn="l">
              <a:lnSpc>
                <a:spcPct val="150000"/>
              </a:lnSpc>
              <a:spcBef>
                <a:spcPts val="0"/>
              </a:spcBef>
              <a:spcAft>
                <a:spcPts val="0"/>
              </a:spcAft>
              <a:buClr>
                <a:schemeClr val="lt1"/>
              </a:buClr>
              <a:buSzPts val="1400"/>
              <a:buFont typeface="Calibri"/>
              <a:buChar char="●"/>
            </a:pPr>
            <a:r>
              <a:rPr lang="en-US">
                <a:solidFill>
                  <a:schemeClr val="lt1"/>
                </a:solidFill>
                <a:latin typeface="Calibri"/>
                <a:ea typeface="Calibri"/>
                <a:cs typeface="Calibri"/>
                <a:sym typeface="Calibri"/>
              </a:rPr>
              <a:t>Tools such as </a:t>
            </a:r>
            <a:r>
              <a:rPr b="1" lang="en-US">
                <a:solidFill>
                  <a:schemeClr val="lt1"/>
                </a:solidFill>
                <a:latin typeface="Calibri"/>
                <a:ea typeface="Calibri"/>
                <a:cs typeface="Calibri"/>
                <a:sym typeface="Calibri"/>
              </a:rPr>
              <a:t>msfvenom</a:t>
            </a:r>
            <a:r>
              <a:rPr lang="en-US">
                <a:solidFill>
                  <a:schemeClr val="lt1"/>
                </a:solidFill>
                <a:latin typeface="Calibri"/>
                <a:ea typeface="Calibri"/>
                <a:cs typeface="Calibri"/>
                <a:sym typeface="Calibri"/>
              </a:rPr>
              <a:t> and </a:t>
            </a:r>
            <a:r>
              <a:rPr b="1" lang="en-US">
                <a:solidFill>
                  <a:schemeClr val="lt1"/>
                </a:solidFill>
                <a:latin typeface="Calibri"/>
                <a:ea typeface="Calibri"/>
                <a:cs typeface="Calibri"/>
                <a:sym typeface="Calibri"/>
              </a:rPr>
              <a:t>custom shellcode frameworks</a:t>
            </a:r>
            <a:r>
              <a:rPr lang="en-US">
                <a:solidFill>
                  <a:schemeClr val="lt1"/>
                </a:solidFill>
                <a:latin typeface="Calibri"/>
                <a:ea typeface="Calibri"/>
                <a:cs typeface="Calibri"/>
                <a:sym typeface="Calibri"/>
              </a:rPr>
              <a:t> exist but remediation work should use benign markers and detection signatures.</a:t>
            </a:r>
            <a:endParaRPr>
              <a:solidFill>
                <a:schemeClr val="lt1"/>
              </a:solidFill>
              <a:latin typeface="Calibri"/>
              <a:ea typeface="Calibri"/>
              <a:cs typeface="Calibri"/>
              <a:sym typeface="Calibri"/>
            </a:endParaRPr>
          </a:p>
          <a:p>
            <a:pPr indent="-317500" lvl="0" marL="457200" rtl="0" algn="l">
              <a:lnSpc>
                <a:spcPct val="150000"/>
              </a:lnSpc>
              <a:spcBef>
                <a:spcPts val="0"/>
              </a:spcBef>
              <a:spcAft>
                <a:spcPts val="0"/>
              </a:spcAft>
              <a:buClr>
                <a:schemeClr val="lt1"/>
              </a:buClr>
              <a:buSzPts val="1400"/>
              <a:buFont typeface="Calibri"/>
              <a:buChar char="●"/>
            </a:pPr>
            <a:r>
              <a:rPr lang="en-US">
                <a:solidFill>
                  <a:schemeClr val="lt1"/>
                </a:solidFill>
                <a:latin typeface="Calibri"/>
                <a:ea typeface="Calibri"/>
                <a:cs typeface="Calibri"/>
                <a:sym typeface="Calibri"/>
              </a:rPr>
              <a:t>For each payload type create detection rules that look for suspicious process creation, unusual outbound connections and indicators of privilege escalation.</a:t>
            </a:r>
            <a:br>
              <a:rPr b="1" lang="en-US">
                <a:solidFill>
                  <a:schemeClr val="lt1"/>
                </a:solidFill>
                <a:latin typeface="Calibri"/>
                <a:ea typeface="Calibri"/>
                <a:cs typeface="Calibri"/>
                <a:sym typeface="Calibri"/>
              </a:rPr>
            </a:br>
            <a:endParaRPr b="1">
              <a:solidFill>
                <a:schemeClr val="lt1"/>
              </a:solidFill>
              <a:latin typeface="Calibri"/>
              <a:ea typeface="Calibri"/>
              <a:cs typeface="Calibri"/>
              <a:sym typeface="Calibri"/>
            </a:endParaRPr>
          </a:p>
          <a:p>
            <a:pPr indent="0" lvl="0" marL="457200" rtl="0" algn="l">
              <a:lnSpc>
                <a:spcPct val="150000"/>
              </a:lnSpc>
              <a:spcBef>
                <a:spcPts val="1200"/>
              </a:spcBef>
              <a:spcAft>
                <a:spcPts val="0"/>
              </a:spcAft>
              <a:buNone/>
            </a:pPr>
            <a:r>
              <a:t/>
            </a:r>
            <a:endParaRPr b="1">
              <a:solidFill>
                <a:schemeClr val="lt1"/>
              </a:solidFill>
              <a:latin typeface="Calibri"/>
              <a:ea typeface="Calibri"/>
              <a:cs typeface="Calibri"/>
              <a:sym typeface="Calibri"/>
            </a:endParaRPr>
          </a:p>
          <a:p>
            <a:pPr indent="0" lvl="0" marL="0" rtl="0" algn="l">
              <a:lnSpc>
                <a:spcPct val="200000"/>
              </a:lnSpc>
              <a:spcBef>
                <a:spcPts val="1200"/>
              </a:spcBef>
              <a:spcAft>
                <a:spcPts val="1200"/>
              </a:spcAft>
              <a:buNone/>
            </a:pPr>
            <a:r>
              <a:t/>
            </a:r>
            <a:endParaRPr b="1">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383eca0747f_0_74"/>
          <p:cNvSpPr txBox="1"/>
          <p:nvPr/>
        </p:nvSpPr>
        <p:spPr>
          <a:xfrm>
            <a:off x="1070100" y="368275"/>
            <a:ext cx="10631100" cy="7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300"/>
              <a:buFont typeface="Arial"/>
              <a:buNone/>
            </a:pPr>
            <a:r>
              <a:rPr b="1" lang="en-US" sz="3300">
                <a:solidFill>
                  <a:schemeClr val="lt1"/>
                </a:solidFill>
                <a:latin typeface="Calibri"/>
                <a:ea typeface="Calibri"/>
                <a:cs typeface="Calibri"/>
                <a:sym typeface="Calibri"/>
              </a:rPr>
              <a:t>EternalBlue (CVE‑2017‑0144)</a:t>
            </a:r>
            <a:endParaRPr b="1" sz="33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3500"/>
              <a:buFont typeface="Arial"/>
              <a:buNone/>
            </a:pPr>
            <a:r>
              <a:t/>
            </a:r>
            <a:endParaRPr b="1" sz="35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500"/>
              <a:buFont typeface="Arial"/>
              <a:buNone/>
            </a:pPr>
            <a:r>
              <a:t/>
            </a:r>
            <a:endParaRPr b="1" sz="3500">
              <a:solidFill>
                <a:schemeClr val="lt1"/>
              </a:solidFill>
              <a:latin typeface="Calibri"/>
              <a:ea typeface="Calibri"/>
              <a:cs typeface="Calibri"/>
              <a:sym typeface="Calibri"/>
            </a:endParaRPr>
          </a:p>
        </p:txBody>
      </p:sp>
      <p:sp>
        <p:nvSpPr>
          <p:cNvPr id="151" name="Google Shape;151;g383eca0747f_0_74"/>
          <p:cNvSpPr txBox="1"/>
          <p:nvPr/>
        </p:nvSpPr>
        <p:spPr>
          <a:xfrm>
            <a:off x="1070100" y="1194800"/>
            <a:ext cx="10485600" cy="3106800"/>
          </a:xfrm>
          <a:prstGeom prst="rect">
            <a:avLst/>
          </a:prstGeom>
          <a:noFill/>
          <a:ln>
            <a:noFill/>
          </a:ln>
        </p:spPr>
        <p:txBody>
          <a:bodyPr anchorCtr="0" anchor="t" bIns="91425" lIns="91425" spcFirstLastPara="1" rIns="91425" wrap="square" tIns="91425">
            <a:noAutofit/>
          </a:bodyPr>
          <a:lstStyle/>
          <a:p>
            <a:pPr indent="-323850" lvl="0" marL="457200" rtl="0" algn="just">
              <a:lnSpc>
                <a:spcPct val="150000"/>
              </a:lnSpc>
              <a:spcBef>
                <a:spcPts val="120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EternalBlue exploits a critical SMBv1 vulnerability (MS17‑010) to achieve remote code execution.</a:t>
            </a:r>
            <a:endParaRPr sz="1500">
              <a:solidFill>
                <a:schemeClr val="lt1"/>
              </a:solidFill>
              <a:latin typeface="Calibri"/>
              <a:ea typeface="Calibri"/>
              <a:cs typeface="Calibri"/>
              <a:sym typeface="Calibri"/>
            </a:endParaRPr>
          </a:p>
          <a:p>
            <a:pPr indent="-323850" lvl="0" marL="457200" rtl="0" algn="just">
              <a:lnSpc>
                <a:spcPct val="150000"/>
              </a:lnSpc>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The vulnerability arises from mishandling specially crafted SMB packets on Windows servers.</a:t>
            </a:r>
            <a:endParaRPr sz="1500">
              <a:solidFill>
                <a:schemeClr val="lt1"/>
              </a:solidFill>
              <a:latin typeface="Calibri"/>
              <a:ea typeface="Calibri"/>
              <a:cs typeface="Calibri"/>
              <a:sym typeface="Calibri"/>
            </a:endParaRPr>
          </a:p>
          <a:p>
            <a:pPr indent="-323850" lvl="0" marL="457200" rtl="0" algn="just">
              <a:lnSpc>
                <a:spcPct val="150000"/>
              </a:lnSpc>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Exploit chain leverages three distinct bugs: wrong casting bug, wrong parsing function bug and a non‑paged pool allocation bug.</a:t>
            </a:r>
            <a:endParaRPr sz="1500">
              <a:solidFill>
                <a:schemeClr val="lt1"/>
              </a:solidFill>
              <a:latin typeface="Calibri"/>
              <a:ea typeface="Calibri"/>
              <a:cs typeface="Calibri"/>
              <a:sym typeface="Calibri"/>
            </a:endParaRPr>
          </a:p>
          <a:p>
            <a:pPr indent="-323850" lvl="0" marL="457200" rtl="0" algn="just">
              <a:lnSpc>
                <a:spcPct val="150000"/>
              </a:lnSpc>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Multi-stage process: </a:t>
            </a:r>
            <a:r>
              <a:rPr lang="en-US" sz="1500">
                <a:solidFill>
                  <a:srgbClr val="007272"/>
                </a:solidFill>
                <a:latin typeface="Calibri"/>
                <a:ea typeface="Calibri"/>
                <a:cs typeface="Calibri"/>
                <a:sym typeface="Calibri"/>
              </a:rPr>
              <a:t>initial SMB handshake → heap spraying via File Extended Attributes (FEA) → trigger buffer overflow → overwrite srvnet struct → execute shellcode.</a:t>
            </a:r>
            <a:endParaRPr sz="1500">
              <a:solidFill>
                <a:srgbClr val="007272"/>
              </a:solidFill>
              <a:latin typeface="Calibri"/>
              <a:ea typeface="Calibri"/>
              <a:cs typeface="Calibri"/>
              <a:sym typeface="Calibri"/>
            </a:endParaRPr>
          </a:p>
          <a:p>
            <a:pPr indent="-323850" lvl="0" marL="457200" rtl="0" algn="just">
              <a:lnSpc>
                <a:spcPct val="150000"/>
              </a:lnSpc>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Shellcode commonly used was DoublePulsar, enabling persistent remote access.</a:t>
            </a:r>
            <a:endParaRPr sz="1500">
              <a:solidFill>
                <a:schemeClr val="lt1"/>
              </a:solidFill>
              <a:latin typeface="Calibri"/>
              <a:ea typeface="Calibri"/>
              <a:cs typeface="Calibri"/>
              <a:sym typeface="Calibri"/>
            </a:endParaRPr>
          </a:p>
          <a:p>
            <a:pPr indent="-323850" lvl="0" marL="457200" rtl="0" algn="just">
              <a:lnSpc>
                <a:spcPct val="150000"/>
              </a:lnSpc>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Exploit demonstrates meticulous memory corruption engineering to bypass protections and achieve reliable RCE.</a:t>
            </a:r>
            <a:endParaRPr sz="1500">
              <a:solidFill>
                <a:schemeClr val="lt1"/>
              </a:solidFill>
              <a:latin typeface="Calibri"/>
              <a:ea typeface="Calibri"/>
              <a:cs typeface="Calibri"/>
              <a:sym typeface="Calibri"/>
            </a:endParaRPr>
          </a:p>
          <a:p>
            <a:pPr indent="-323850" lvl="0" marL="457200" rtl="0" algn="just">
              <a:lnSpc>
                <a:spcPct val="150000"/>
              </a:lnSpc>
              <a:spcBef>
                <a:spcPts val="0"/>
              </a:spcBef>
              <a:spcAft>
                <a:spcPts val="0"/>
              </a:spcAft>
              <a:buClr>
                <a:schemeClr val="lt1"/>
              </a:buClr>
              <a:buSzPts val="1500"/>
              <a:buFont typeface="Calibri"/>
              <a:buChar char="●"/>
            </a:pPr>
            <a:r>
              <a:rPr lang="en-US" sz="1500">
                <a:solidFill>
                  <a:schemeClr val="lt1"/>
                </a:solidFill>
                <a:latin typeface="Calibri"/>
                <a:ea typeface="Calibri"/>
                <a:cs typeface="Calibri"/>
                <a:sym typeface="Calibri"/>
              </a:rPr>
              <a:t>Publicly leaked by Shadow Brokers in April 2017, originally developed by NSA.</a:t>
            </a:r>
            <a:endParaRPr sz="1500">
              <a:solidFill>
                <a:schemeClr val="lt1"/>
              </a:solidFill>
              <a:latin typeface="Calibri"/>
              <a:ea typeface="Calibri"/>
              <a:cs typeface="Calibri"/>
              <a:sym typeface="Calibri"/>
            </a:endParaRPr>
          </a:p>
        </p:txBody>
      </p:sp>
      <p:pic>
        <p:nvPicPr>
          <p:cNvPr id="152" name="Google Shape;152;g383eca0747f_0_74" title="eternalblue.png"/>
          <p:cNvPicPr preferRelativeResize="0"/>
          <p:nvPr/>
        </p:nvPicPr>
        <p:blipFill>
          <a:blip r:embed="rId3">
            <a:alphaModFix/>
          </a:blip>
          <a:stretch>
            <a:fillRect/>
          </a:stretch>
        </p:blipFill>
        <p:spPr>
          <a:xfrm>
            <a:off x="1263675" y="4475625"/>
            <a:ext cx="10034025" cy="21455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83eca0747f_0_91"/>
          <p:cNvSpPr txBox="1"/>
          <p:nvPr/>
        </p:nvSpPr>
        <p:spPr>
          <a:xfrm>
            <a:off x="1070100" y="368275"/>
            <a:ext cx="10631100" cy="70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3300">
                <a:solidFill>
                  <a:schemeClr val="lt1"/>
                </a:solidFill>
                <a:latin typeface="Calibri"/>
                <a:ea typeface="Calibri"/>
                <a:cs typeface="Calibri"/>
                <a:sym typeface="Calibri"/>
              </a:rPr>
              <a:t>EternalBlue attack timeline and impact</a:t>
            </a:r>
            <a:endParaRPr b="1" sz="3300">
              <a:solidFill>
                <a:schemeClr val="lt1"/>
              </a:solidFill>
              <a:latin typeface="Calibri"/>
              <a:ea typeface="Calibri"/>
              <a:cs typeface="Calibri"/>
              <a:sym typeface="Calibri"/>
            </a:endParaRPr>
          </a:p>
          <a:p>
            <a:pPr indent="0" lvl="0" marL="0" rtl="0" algn="l">
              <a:spcBef>
                <a:spcPts val="1200"/>
              </a:spcBef>
              <a:spcAft>
                <a:spcPts val="0"/>
              </a:spcAft>
              <a:buClr>
                <a:schemeClr val="dk1"/>
              </a:buClr>
              <a:buSzPts val="3300"/>
              <a:buFont typeface="Arial"/>
              <a:buNone/>
            </a:pPr>
            <a:r>
              <a:t/>
            </a:r>
            <a:endParaRPr b="1" sz="3300">
              <a:solidFill>
                <a:schemeClr val="lt1"/>
              </a:solidFill>
              <a:latin typeface="Calibri"/>
              <a:ea typeface="Calibri"/>
              <a:cs typeface="Calibri"/>
              <a:sym typeface="Calibri"/>
            </a:endParaRPr>
          </a:p>
          <a:p>
            <a:pPr indent="0" lvl="0" marL="0" rtl="0" algn="l">
              <a:spcBef>
                <a:spcPts val="0"/>
              </a:spcBef>
              <a:spcAft>
                <a:spcPts val="0"/>
              </a:spcAft>
              <a:buClr>
                <a:schemeClr val="dk1"/>
              </a:buClr>
              <a:buSzPts val="3500"/>
              <a:buFont typeface="Arial"/>
              <a:buNone/>
            </a:pPr>
            <a:r>
              <a:t/>
            </a:r>
            <a:endParaRPr b="1" sz="35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500"/>
              <a:buFont typeface="Arial"/>
              <a:buNone/>
            </a:pPr>
            <a:r>
              <a:t/>
            </a:r>
            <a:endParaRPr b="1" sz="3500">
              <a:solidFill>
                <a:schemeClr val="lt1"/>
              </a:solidFill>
              <a:latin typeface="Calibri"/>
              <a:ea typeface="Calibri"/>
              <a:cs typeface="Calibri"/>
              <a:sym typeface="Calibri"/>
            </a:endParaRPr>
          </a:p>
        </p:txBody>
      </p:sp>
      <p:sp>
        <p:nvSpPr>
          <p:cNvPr id="158" name="Google Shape;158;g383eca0747f_0_91"/>
          <p:cNvSpPr txBox="1"/>
          <p:nvPr/>
        </p:nvSpPr>
        <p:spPr>
          <a:xfrm>
            <a:off x="1070100" y="1194800"/>
            <a:ext cx="10485600" cy="54264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1200"/>
              </a:spcBef>
              <a:spcAft>
                <a:spcPts val="0"/>
              </a:spcAft>
              <a:buClr>
                <a:schemeClr val="lt1"/>
              </a:buClr>
              <a:buSzPts val="1600"/>
              <a:buFont typeface="Calibri"/>
              <a:buChar char="●"/>
            </a:pPr>
            <a:r>
              <a:rPr b="1" lang="en-US" sz="1600">
                <a:solidFill>
                  <a:schemeClr val="lt1"/>
                </a:solidFill>
                <a:latin typeface="Calibri"/>
                <a:ea typeface="Calibri"/>
                <a:cs typeface="Calibri"/>
                <a:sym typeface="Calibri"/>
              </a:rPr>
              <a:t>April 2017:</a:t>
            </a:r>
            <a:r>
              <a:rPr lang="en-US" sz="1600">
                <a:solidFill>
                  <a:schemeClr val="lt1"/>
                </a:solidFill>
                <a:latin typeface="Calibri"/>
                <a:ea typeface="Calibri"/>
                <a:cs typeface="Calibri"/>
                <a:sym typeface="Calibri"/>
              </a:rPr>
              <a:t> Shadow Brokers leak EternalBlue publicly.</a:t>
            </a:r>
            <a:endParaRPr sz="1600">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Char char="●"/>
            </a:pPr>
            <a:r>
              <a:rPr b="1" lang="en-US" sz="1600">
                <a:solidFill>
                  <a:schemeClr val="lt1"/>
                </a:solidFill>
                <a:latin typeface="Calibri"/>
                <a:ea typeface="Calibri"/>
                <a:cs typeface="Calibri"/>
                <a:sym typeface="Calibri"/>
              </a:rPr>
              <a:t>May 2017:</a:t>
            </a:r>
            <a:r>
              <a:rPr lang="en-US" sz="1600">
                <a:solidFill>
                  <a:schemeClr val="lt1"/>
                </a:solidFill>
                <a:latin typeface="Calibri"/>
                <a:ea typeface="Calibri"/>
                <a:cs typeface="Calibri"/>
                <a:sym typeface="Calibri"/>
              </a:rPr>
              <a:t> WannaCry rapidly spreads via SMB, infecting &gt;250,000 systems across 150 countries.</a:t>
            </a:r>
            <a:endParaRPr sz="1600">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Char char="●"/>
            </a:pPr>
            <a:r>
              <a:rPr b="1" lang="en-US" sz="1600">
                <a:solidFill>
                  <a:schemeClr val="lt1"/>
                </a:solidFill>
                <a:latin typeface="Calibri"/>
                <a:ea typeface="Calibri"/>
                <a:cs typeface="Calibri"/>
                <a:sym typeface="Calibri"/>
              </a:rPr>
              <a:t>June 2017:</a:t>
            </a:r>
            <a:r>
              <a:rPr lang="en-US" sz="1600">
                <a:solidFill>
                  <a:schemeClr val="lt1"/>
                </a:solidFill>
                <a:latin typeface="Calibri"/>
                <a:ea typeface="Calibri"/>
                <a:cs typeface="Calibri"/>
                <a:sym typeface="Calibri"/>
              </a:rPr>
              <a:t> NotPetya uses EternalBlue plus lateral movement tools, causing global enterprise disruption.</a:t>
            </a:r>
            <a:endParaRPr sz="1600">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Char char="●"/>
            </a:pPr>
            <a:r>
              <a:rPr b="1" lang="en-US" sz="1600">
                <a:solidFill>
                  <a:schemeClr val="lt1"/>
                </a:solidFill>
                <a:latin typeface="Calibri"/>
                <a:ea typeface="Calibri"/>
                <a:cs typeface="Calibri"/>
                <a:sym typeface="Calibri"/>
              </a:rPr>
              <a:t>Key factors</a:t>
            </a:r>
            <a:endParaRPr b="1" sz="1600">
              <a:solidFill>
                <a:schemeClr val="lt1"/>
              </a:solidFill>
              <a:latin typeface="Calibri"/>
              <a:ea typeface="Calibri"/>
              <a:cs typeface="Calibri"/>
              <a:sym typeface="Calibri"/>
            </a:endParaRPr>
          </a:p>
          <a:p>
            <a:pPr indent="-330200" lvl="1" marL="1371600" rtl="0" algn="just">
              <a:lnSpc>
                <a:spcPct val="150000"/>
              </a:lnSpc>
              <a:spcBef>
                <a:spcPts val="0"/>
              </a:spcBef>
              <a:spcAft>
                <a:spcPts val="0"/>
              </a:spcAft>
              <a:buClr>
                <a:schemeClr val="lt1"/>
              </a:buClr>
              <a:buSzPts val="1600"/>
              <a:buFont typeface="Calibri"/>
              <a:buChar char="○"/>
            </a:pPr>
            <a:r>
              <a:rPr lang="en-US" sz="1600">
                <a:solidFill>
                  <a:schemeClr val="lt1"/>
                </a:solidFill>
                <a:latin typeface="Calibri"/>
                <a:ea typeface="Calibri"/>
                <a:cs typeface="Calibri"/>
                <a:sym typeface="Calibri"/>
              </a:rPr>
              <a:t>wormable exploit</a:t>
            </a:r>
            <a:endParaRPr sz="1600">
              <a:solidFill>
                <a:schemeClr val="lt1"/>
              </a:solidFill>
              <a:latin typeface="Calibri"/>
              <a:ea typeface="Calibri"/>
              <a:cs typeface="Calibri"/>
              <a:sym typeface="Calibri"/>
            </a:endParaRPr>
          </a:p>
          <a:p>
            <a:pPr indent="-330200" lvl="1" marL="1371600" rtl="0" algn="just">
              <a:lnSpc>
                <a:spcPct val="150000"/>
              </a:lnSpc>
              <a:spcBef>
                <a:spcPts val="0"/>
              </a:spcBef>
              <a:spcAft>
                <a:spcPts val="0"/>
              </a:spcAft>
              <a:buClr>
                <a:schemeClr val="lt1"/>
              </a:buClr>
              <a:buSzPts val="1600"/>
              <a:buFont typeface="Calibri"/>
              <a:buChar char="○"/>
            </a:pPr>
            <a:r>
              <a:rPr lang="en-US" sz="1600">
                <a:solidFill>
                  <a:schemeClr val="lt1"/>
                </a:solidFill>
                <a:latin typeface="Calibri"/>
                <a:ea typeface="Calibri"/>
                <a:cs typeface="Calibri"/>
                <a:sym typeface="Calibri"/>
              </a:rPr>
              <a:t>widespread SMBv1 deployment</a:t>
            </a:r>
            <a:endParaRPr sz="1600">
              <a:solidFill>
                <a:schemeClr val="lt1"/>
              </a:solidFill>
              <a:latin typeface="Calibri"/>
              <a:ea typeface="Calibri"/>
              <a:cs typeface="Calibri"/>
              <a:sym typeface="Calibri"/>
            </a:endParaRPr>
          </a:p>
          <a:p>
            <a:pPr indent="-330200" lvl="1" marL="1371600" rtl="0" algn="just">
              <a:lnSpc>
                <a:spcPct val="150000"/>
              </a:lnSpc>
              <a:spcBef>
                <a:spcPts val="0"/>
              </a:spcBef>
              <a:spcAft>
                <a:spcPts val="0"/>
              </a:spcAft>
              <a:buClr>
                <a:schemeClr val="lt1"/>
              </a:buClr>
              <a:buSzPts val="1600"/>
              <a:buFont typeface="Calibri"/>
              <a:buChar char="○"/>
            </a:pPr>
            <a:r>
              <a:rPr lang="en-US" sz="1600">
                <a:solidFill>
                  <a:schemeClr val="lt1"/>
                </a:solidFill>
                <a:latin typeface="Calibri"/>
                <a:ea typeface="Calibri"/>
                <a:cs typeface="Calibri"/>
                <a:sym typeface="Calibri"/>
              </a:rPr>
              <a:t>unpatched systems</a:t>
            </a:r>
            <a:endParaRPr sz="1600">
              <a:solidFill>
                <a:schemeClr val="lt1"/>
              </a:solidFill>
              <a:latin typeface="Calibri"/>
              <a:ea typeface="Calibri"/>
              <a:cs typeface="Calibri"/>
              <a:sym typeface="Calibri"/>
            </a:endParaRPr>
          </a:p>
          <a:p>
            <a:pPr indent="-330200" lvl="1" marL="1371600" rtl="0" algn="just">
              <a:lnSpc>
                <a:spcPct val="150000"/>
              </a:lnSpc>
              <a:spcBef>
                <a:spcPts val="0"/>
              </a:spcBef>
              <a:spcAft>
                <a:spcPts val="0"/>
              </a:spcAft>
              <a:buClr>
                <a:schemeClr val="lt1"/>
              </a:buClr>
              <a:buSzPts val="1600"/>
              <a:buFont typeface="Calibri"/>
              <a:buChar char="○"/>
            </a:pPr>
            <a:r>
              <a:rPr lang="en-US" sz="1600">
                <a:solidFill>
                  <a:schemeClr val="lt1"/>
                </a:solidFill>
                <a:latin typeface="Calibri"/>
                <a:ea typeface="Calibri"/>
                <a:cs typeface="Calibri"/>
                <a:sym typeface="Calibri"/>
              </a:rPr>
              <a:t>enterprise network trust.</a:t>
            </a:r>
            <a:endParaRPr sz="1600">
              <a:solidFill>
                <a:schemeClr val="lt1"/>
              </a:solidFill>
              <a:latin typeface="Calibri"/>
              <a:ea typeface="Calibri"/>
              <a:cs typeface="Calibri"/>
              <a:sym typeface="Calibri"/>
            </a:endParaRPr>
          </a:p>
          <a:p>
            <a:pPr indent="-330200" lvl="0" marL="457200" rtl="0" algn="just">
              <a:lnSpc>
                <a:spcPct val="150000"/>
              </a:lnSpc>
              <a:spcBef>
                <a:spcPts val="0"/>
              </a:spcBef>
              <a:spcAft>
                <a:spcPts val="0"/>
              </a:spcAft>
              <a:buClr>
                <a:schemeClr val="lt1"/>
              </a:buClr>
              <a:buSzPts val="1600"/>
              <a:buFont typeface="Calibri"/>
              <a:buChar char="●"/>
            </a:pPr>
            <a:r>
              <a:rPr b="1" lang="en-US" sz="1600">
                <a:solidFill>
                  <a:schemeClr val="lt1"/>
                </a:solidFill>
                <a:latin typeface="Calibri"/>
                <a:ea typeface="Calibri"/>
                <a:cs typeface="Calibri"/>
                <a:sym typeface="Calibri"/>
              </a:rPr>
              <a:t>Legacy</a:t>
            </a:r>
            <a:endParaRPr b="1" sz="1600">
              <a:solidFill>
                <a:schemeClr val="lt1"/>
              </a:solidFill>
              <a:latin typeface="Calibri"/>
              <a:ea typeface="Calibri"/>
              <a:cs typeface="Calibri"/>
              <a:sym typeface="Calibri"/>
            </a:endParaRPr>
          </a:p>
          <a:p>
            <a:pPr indent="-330200" lvl="1" marL="1371600" rtl="0" algn="just">
              <a:lnSpc>
                <a:spcPct val="150000"/>
              </a:lnSpc>
              <a:spcBef>
                <a:spcPts val="0"/>
              </a:spcBef>
              <a:spcAft>
                <a:spcPts val="0"/>
              </a:spcAft>
              <a:buClr>
                <a:schemeClr val="lt1"/>
              </a:buClr>
              <a:buSzPts val="1600"/>
              <a:buFont typeface="Calibri"/>
              <a:buChar char="○"/>
            </a:pPr>
            <a:r>
              <a:rPr lang="en-US" sz="1600">
                <a:solidFill>
                  <a:schemeClr val="lt1"/>
                </a:solidFill>
                <a:latin typeface="Calibri"/>
                <a:ea typeface="Calibri"/>
                <a:cs typeface="Calibri"/>
                <a:sym typeface="Calibri"/>
              </a:rPr>
              <a:t>Highlighted the need for timely patching</a:t>
            </a:r>
            <a:endParaRPr sz="1600">
              <a:solidFill>
                <a:schemeClr val="lt1"/>
              </a:solidFill>
              <a:latin typeface="Calibri"/>
              <a:ea typeface="Calibri"/>
              <a:cs typeface="Calibri"/>
              <a:sym typeface="Calibri"/>
            </a:endParaRPr>
          </a:p>
          <a:p>
            <a:pPr indent="-330200" lvl="1" marL="1371600" rtl="0" algn="just">
              <a:lnSpc>
                <a:spcPct val="150000"/>
              </a:lnSpc>
              <a:spcBef>
                <a:spcPts val="0"/>
              </a:spcBef>
              <a:spcAft>
                <a:spcPts val="0"/>
              </a:spcAft>
              <a:buClr>
                <a:schemeClr val="lt1"/>
              </a:buClr>
              <a:buSzPts val="1600"/>
              <a:buFont typeface="Calibri"/>
              <a:buChar char="○"/>
            </a:pPr>
            <a:r>
              <a:rPr lang="en-US" sz="1600">
                <a:solidFill>
                  <a:schemeClr val="lt1"/>
                </a:solidFill>
                <a:latin typeface="Calibri"/>
                <a:ea typeface="Calibri"/>
                <a:cs typeface="Calibri"/>
                <a:sym typeface="Calibri"/>
              </a:rPr>
              <a:t>network segmentation</a:t>
            </a:r>
            <a:endParaRPr sz="1600">
              <a:solidFill>
                <a:schemeClr val="lt1"/>
              </a:solidFill>
              <a:latin typeface="Calibri"/>
              <a:ea typeface="Calibri"/>
              <a:cs typeface="Calibri"/>
              <a:sym typeface="Calibri"/>
            </a:endParaRPr>
          </a:p>
          <a:p>
            <a:pPr indent="-330200" lvl="1" marL="1371600" rtl="0" algn="just">
              <a:lnSpc>
                <a:spcPct val="150000"/>
              </a:lnSpc>
              <a:spcBef>
                <a:spcPts val="0"/>
              </a:spcBef>
              <a:spcAft>
                <a:spcPts val="0"/>
              </a:spcAft>
              <a:buClr>
                <a:schemeClr val="lt1"/>
              </a:buClr>
              <a:buSzPts val="1600"/>
              <a:buFont typeface="Calibri"/>
              <a:buChar char="○"/>
            </a:pPr>
            <a:r>
              <a:rPr lang="en-US" sz="1600">
                <a:solidFill>
                  <a:schemeClr val="lt1"/>
                </a:solidFill>
                <a:latin typeface="Calibri"/>
                <a:ea typeface="Calibri"/>
                <a:cs typeface="Calibri"/>
                <a:sym typeface="Calibri"/>
              </a:rPr>
              <a:t>rapid incident response</a:t>
            </a:r>
            <a:endParaRPr sz="1600">
              <a:solidFill>
                <a:schemeClr val="lt1"/>
              </a:solidFill>
              <a:latin typeface="Calibri"/>
              <a:ea typeface="Calibri"/>
              <a:cs typeface="Calibri"/>
              <a:sym typeface="Calibri"/>
            </a:endParaRPr>
          </a:p>
          <a:p>
            <a:pPr indent="-330200" lvl="1" marL="1371600" rtl="0" algn="just">
              <a:lnSpc>
                <a:spcPct val="150000"/>
              </a:lnSpc>
              <a:spcBef>
                <a:spcPts val="0"/>
              </a:spcBef>
              <a:spcAft>
                <a:spcPts val="0"/>
              </a:spcAft>
              <a:buClr>
                <a:schemeClr val="lt1"/>
              </a:buClr>
              <a:buSzPts val="1600"/>
              <a:buFont typeface="Calibri"/>
              <a:buChar char="○"/>
            </a:pPr>
            <a:r>
              <a:rPr lang="en-US" sz="1600">
                <a:solidFill>
                  <a:schemeClr val="lt1"/>
                </a:solidFill>
                <a:latin typeface="Calibri"/>
                <a:ea typeface="Calibri"/>
                <a:cs typeface="Calibri"/>
                <a:sym typeface="Calibri"/>
              </a:rPr>
              <a:t>demonstrated risks of self-propagating network vulnerabilities.</a:t>
            </a:r>
            <a:endParaRPr sz="1600">
              <a:solidFill>
                <a:schemeClr val="lt1"/>
              </a:solidFill>
              <a:latin typeface="Calibri"/>
              <a:ea typeface="Calibri"/>
              <a:cs typeface="Calibri"/>
              <a:sym typeface="Calibri"/>
            </a:endParaRPr>
          </a:p>
          <a:p>
            <a:pPr indent="0" lvl="0" marL="457200" rtl="0" algn="just">
              <a:lnSpc>
                <a:spcPct val="150000"/>
              </a:lnSpc>
              <a:spcBef>
                <a:spcPts val="1200"/>
              </a:spcBef>
              <a:spcAft>
                <a:spcPts val="1200"/>
              </a:spcAft>
              <a:buNone/>
            </a:pPr>
            <a:r>
              <a:t/>
            </a:r>
            <a:endParaRPr sz="15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ch 16x9">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Tech_16x9">
      <a:dk1>
        <a:srgbClr val="000000"/>
      </a:dk1>
      <a:lt1>
        <a:srgbClr val="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2025-02-21T06:45:02Z</dcterms:created>
  <dc:creator>Kivuti, Rachael (Contractor)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y fmtid="{D5CDD505-2E9C-101B-9397-08002B2CF9AE}" pid="8" name="MSIP_Label_a7c77bae-9cad-4b1a-aac3-2a4ad557d70b_Enabled">
    <vt:lpwstr>true</vt:lpwstr>
  </property>
  <property fmtid="{D5CDD505-2E9C-101B-9397-08002B2CF9AE}" pid="9" name="MSIP_Label_a7c77bae-9cad-4b1a-aac3-2a4ad557d70b_SetDate">
    <vt:lpwstr>2025-02-21T07:56:52Z</vt:lpwstr>
  </property>
  <property fmtid="{D5CDD505-2E9C-101B-9397-08002B2CF9AE}" pid="10" name="MSIP_Label_a7c77bae-9cad-4b1a-aac3-2a4ad557d70b_Method">
    <vt:lpwstr>Privileged</vt:lpwstr>
  </property>
  <property fmtid="{D5CDD505-2E9C-101B-9397-08002B2CF9AE}" pid="11" name="MSIP_Label_a7c77bae-9cad-4b1a-aac3-2a4ad557d70b_Name">
    <vt:lpwstr>General</vt:lpwstr>
  </property>
  <property fmtid="{D5CDD505-2E9C-101B-9397-08002B2CF9AE}" pid="12" name="MSIP_Label_a7c77bae-9cad-4b1a-aac3-2a4ad557d70b_SiteId">
    <vt:lpwstr>88ed286b-88d8-4faf-918f-883d693321ae</vt:lpwstr>
  </property>
  <property fmtid="{D5CDD505-2E9C-101B-9397-08002B2CF9AE}" pid="13" name="MSIP_Label_a7c77bae-9cad-4b1a-aac3-2a4ad557d70b_ActionId">
    <vt:lpwstr>cbe7ae48-0a24-4138-8371-c9b6614610cf</vt:lpwstr>
  </property>
  <property fmtid="{D5CDD505-2E9C-101B-9397-08002B2CF9AE}" pid="14" name="MSIP_Label_a7c77bae-9cad-4b1a-aac3-2a4ad557d70b_ContentBits">
    <vt:lpwstr>0</vt:lpwstr>
  </property>
</Properties>
</file>