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63" r:id="rId5"/>
    <p:sldId id="261" r:id="rId6"/>
    <p:sldId id="262" r:id="rId7"/>
    <p:sldId id="267" r:id="rId8"/>
    <p:sldId id="265" r:id="rId9"/>
    <p:sldId id="269" r:id="rId10"/>
    <p:sldId id="259" r:id="rId11"/>
    <p:sldId id="270" r:id="rId12"/>
    <p:sldId id="272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85DB"/>
    <a:srgbClr val="9751CB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29" autoAdjust="0"/>
    <p:restoredTop sz="94660"/>
  </p:normalViewPr>
  <p:slideViewPr>
    <p:cSldViewPr snapToGrid="0">
      <p:cViewPr varScale="1">
        <p:scale>
          <a:sx n="65" d="100"/>
          <a:sy n="65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29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F0FA-E615-D78F-CC3D-695A5995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C5375-8BCE-76DC-1D56-CEE07A217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48787-00F7-9A70-FB17-EF260D72E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AFDB-6396-4AD4-81BC-FA3D71663660}" type="datetimeFigureOut">
              <a:rPr lang="en-ID" smtClean="0"/>
              <a:t>21/02/2023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DCFEC-8D3A-4CD2-D5F8-FCF5693B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F247B-F040-6DD5-7A38-A1E079B1E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3146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6F51-23EB-8C81-2362-575A5DE5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103FD-D023-33A9-628A-F097968E1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96075-52F2-AEF0-1B60-DECD415CD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AFDB-6396-4AD4-81BC-FA3D71663660}" type="datetimeFigureOut">
              <a:rPr lang="en-ID" smtClean="0"/>
              <a:t>21/02/2023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8A95B-AC00-205F-8DE4-D91776260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4966-CE1F-5F8C-33DE-2CD65B42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280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D2D09A-890F-2842-AD03-79C1057CE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8A5DA-4C04-568B-867B-CD1C5D073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0502E-1F59-4392-8A63-87414BDD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AFDB-6396-4AD4-81BC-FA3D71663660}" type="datetimeFigureOut">
              <a:rPr lang="en-ID" smtClean="0"/>
              <a:t>21/02/2023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FA765-9B2E-E180-D759-A6A18466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576F8-6F91-6B92-9EFC-0B80F74A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1704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3A2A-714F-9C41-5E70-317EA1EB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ACDE7-531B-89F8-D7D1-2401FB30A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062EA-8FD3-C670-D3CA-ADD7BF95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AFDB-6396-4AD4-81BC-FA3D71663660}" type="datetimeFigureOut">
              <a:rPr lang="en-ID" smtClean="0"/>
              <a:t>21/02/2023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1A16D-8989-A57C-3FB8-D339A643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158A0-3BE8-5083-247F-BD65CAD2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3336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B870-F8E8-20C2-3E62-A21A5F13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1229B-F562-275C-55B8-1B6CA38EC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62C32-465D-AA7D-77D6-313ECB24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AFDB-6396-4AD4-81BC-FA3D71663660}" type="datetimeFigureOut">
              <a:rPr lang="en-ID" smtClean="0"/>
              <a:t>21/02/2023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0F03B-4FFE-C3AB-9470-F53DC8C5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180F6-DD80-18AF-68DA-C63703FE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8322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5593-D706-CE8D-386F-44C8D63E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CC19B-5540-9770-8FD4-A30F88EE9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C58DA-3562-DDC5-D383-8B48E584F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E4532-C6DC-C186-6351-1CE7B5E0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AFDB-6396-4AD4-81BC-FA3D71663660}" type="datetimeFigureOut">
              <a:rPr lang="en-ID" smtClean="0"/>
              <a:t>21/02/2023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AA69D-20D3-9DE6-4BD4-77A035BF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247AD-BFD4-1F77-5D79-B1C965B8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1637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EFDC2-76E1-40B3-CB87-615C2766B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8BC62-1499-A2DA-2301-43689B6B9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3D23B-4EEC-3704-1364-9C59173B8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4BA70-7492-D531-508D-188BC3EB5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3DB52-C8C7-8464-816F-7C386E10C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DC84E0-CC08-C85D-260C-ACB19652C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AFDB-6396-4AD4-81BC-FA3D71663660}" type="datetimeFigureOut">
              <a:rPr lang="en-ID" smtClean="0"/>
              <a:t>21/02/2023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3A54F-16C8-9770-B0A1-F87DFFBE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CE836-0F77-F489-F4FB-C2DE6474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1018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780C-FD00-94F2-FFA6-1E0AD27F6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B172A-ED64-BF2D-2E2F-AB488D8D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AFDB-6396-4AD4-81BC-FA3D71663660}" type="datetimeFigureOut">
              <a:rPr lang="en-ID" smtClean="0"/>
              <a:t>21/02/2023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18D7F-91CD-8DFE-9AA6-DACABEA05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875F2-E5CA-A1B8-8827-1529D160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4947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C76CE-720C-F92F-8DF7-668497A0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AFDB-6396-4AD4-81BC-FA3D71663660}" type="datetimeFigureOut">
              <a:rPr lang="en-ID" smtClean="0"/>
              <a:t>21/02/2023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85F4DE-F677-B81B-D01A-FF6128CE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F106A-90BF-70C3-EC8F-D252C02F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1477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99CD-E19A-6CF6-B0C6-8E9A0AED1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F0D12-78E0-6E1A-47B0-2847232B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2CF35-AADF-C49F-E2A1-FD3EAA71F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F836B-D2A2-9D26-60A6-90C24930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AFDB-6396-4AD4-81BC-FA3D71663660}" type="datetimeFigureOut">
              <a:rPr lang="en-ID" smtClean="0"/>
              <a:t>21/02/2023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B53B4-E826-E9F5-8C50-C1E3413A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A1791-BA7A-63EC-A8C1-F7076E43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8720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BD87-4A1A-C298-57CE-9139DDF3E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BBC602-D446-ECD0-5E67-A768C6D33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47996-B30D-64CF-4EB2-CC8ACA9D6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F31CA-047B-463C-99DC-41FCC7C5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AFDB-6396-4AD4-81BC-FA3D71663660}" type="datetimeFigureOut">
              <a:rPr lang="en-ID" smtClean="0"/>
              <a:t>21/02/2023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FFD44-6AC3-A650-9C04-DAB5FC9C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B79FC-5F53-BE19-E9A4-83A085CD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967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294D1-198B-23FA-14C6-F9D1C6F9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9B024-6D22-27E9-F0D0-75E0318E0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00F00-EDC9-661F-5304-B7F6E6FEF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5AFDB-6396-4AD4-81BC-FA3D71663660}" type="datetimeFigureOut">
              <a:rPr lang="en-ID" smtClean="0"/>
              <a:t>21/02/2023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DB861-F236-D365-6472-B4DD77E19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A1D76-FDAF-7D8D-B5C7-71774C06B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310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dmin\Downloads\cover ppt nugroho (1)_page-00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87" y="-13936"/>
            <a:ext cx="12211387" cy="687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30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4C33300-7480-9F9C-2BEA-52942337A648}"/>
              </a:ext>
            </a:extLst>
          </p:cNvPr>
          <p:cNvSpPr/>
          <p:nvPr/>
        </p:nvSpPr>
        <p:spPr>
          <a:xfrm>
            <a:off x="1" y="0"/>
            <a:ext cx="12192000" cy="16097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AC34312-45A1-12C9-24B0-0057840B1949}"/>
              </a:ext>
            </a:extLst>
          </p:cNvPr>
          <p:cNvSpPr txBox="1">
            <a:spLocks/>
          </p:cNvSpPr>
          <p:nvPr/>
        </p:nvSpPr>
        <p:spPr>
          <a:xfrm>
            <a:off x="347770" y="232373"/>
            <a:ext cx="4744401" cy="114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Uji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Validasi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</a:t>
            </a:r>
            <a:endParaRPr lang="en-ID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D1834E6-5E50-1A0F-4743-DF085C58A1EE}"/>
              </a:ext>
            </a:extLst>
          </p:cNvPr>
          <p:cNvGraphicFramePr>
            <a:graphicFrameLocks noGrp="1"/>
          </p:cNvGraphicFramePr>
          <p:nvPr/>
        </p:nvGraphicFramePr>
        <p:xfrm>
          <a:off x="1771789" y="1970543"/>
          <a:ext cx="3236807" cy="3962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065865692"/>
                    </a:ext>
                  </a:extLst>
                </a:gridCol>
                <a:gridCol w="1560407">
                  <a:extLst>
                    <a:ext uri="{9D8B030D-6E8A-4147-A177-3AD203B41FA5}">
                      <a16:colId xmlns:a16="http://schemas.microsoft.com/office/drawing/2014/main" val="136527354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 dirty="0" err="1">
                          <a:effectLst/>
                        </a:rPr>
                        <a:t>Perbandingan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Similarity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96030965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sim(PT_1, PT_1)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79327014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sim(PT_1, PT_2)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0,388514345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8629739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sim(PT_1, PT_3)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-0,650943396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5405018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sim(PT_1, PT_4)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 dirty="0">
                          <a:effectLst/>
                        </a:rPr>
                        <a:t>-0,582771517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504836028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sim(PT_1, PT_5)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0,356873214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19263801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sim(PT_2, PT_3)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-0,582771517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019778438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sim(PT_2, PT_4)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-0,25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48052026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sim(PT_2, PT_5)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0,40824829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67967482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sim(PT_3, PT_4)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0,388514345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42636788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sim(PT_3, PT_5)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-0,832704165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8529263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sim(PT_4, PT_5)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 dirty="0">
                          <a:effectLst/>
                        </a:rPr>
                        <a:t>-0,612372436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41852247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71B02F53-B219-429E-4106-655CC8031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787" y="3021787"/>
            <a:ext cx="5702300" cy="22606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8B9E24-DC5E-9A10-95C1-EC3BF04BFC6C}"/>
              </a:ext>
            </a:extLst>
          </p:cNvPr>
          <p:cNvGraphicFramePr>
            <a:graphicFrameLocks noGrp="1"/>
          </p:cNvGraphicFramePr>
          <p:nvPr/>
        </p:nvGraphicFramePr>
        <p:xfrm>
          <a:off x="359378" y="3437977"/>
          <a:ext cx="5753100" cy="1513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78750376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84620176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30164255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34929274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43362861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777956730"/>
                    </a:ext>
                  </a:extLst>
                </a:gridCol>
              </a:tblGrid>
              <a:tr h="2749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 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User_A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 err="1">
                          <a:effectLst/>
                        </a:rPr>
                        <a:t>User_B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 err="1">
                          <a:effectLst/>
                        </a:rPr>
                        <a:t>User_C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User_D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User_E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6271695"/>
                  </a:ext>
                </a:extLst>
              </a:tr>
              <a:tr h="2476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>
                          <a:effectLst/>
                        </a:rPr>
                        <a:t>1,694077793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1,784917351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4,083513299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0,409546348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4,027945209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8354448"/>
                  </a:ext>
                </a:extLst>
              </a:tr>
              <a:tr h="2476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PT_2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0,189699159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-0,431320788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2,586462831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-0,938167796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1,593326594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8994306"/>
                  </a:ext>
                </a:extLst>
              </a:tr>
              <a:tr h="2476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PT_3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2,673953699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3,651682082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0,545956648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4,264826524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0,863581048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3883049"/>
                  </a:ext>
                </a:extLst>
              </a:tr>
              <a:tr h="2476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0,671273361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1,192932547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-0,827365027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2,731509097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-0,768349978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3490790"/>
                  </a:ext>
                </a:extLst>
              </a:tr>
              <a:tr h="2476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2,514122638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1,082812625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4,118494098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0,436424859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>
                          <a:effectLst/>
                        </a:rPr>
                        <a:t>3,84814578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0722757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92177AC3-80AB-07ED-FD5A-F7E42FF44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427" y="3155137"/>
            <a:ext cx="4000500" cy="1993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C697995-8AB8-7589-6A3B-6AE69D4A8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288" y="3168364"/>
            <a:ext cx="4445000" cy="2006600"/>
          </a:xfrm>
          <a:prstGeom prst="rect">
            <a:avLst/>
          </a:prstGeom>
        </p:spPr>
      </p:pic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F288516-93B4-4BDB-52AC-1B421BDE2FA3}"/>
              </a:ext>
            </a:extLst>
          </p:cNvPr>
          <p:cNvGraphicFramePr>
            <a:graphicFrameLocks noGrp="1"/>
          </p:cNvGraphicFramePr>
          <p:nvPr/>
        </p:nvGraphicFramePr>
        <p:xfrm>
          <a:off x="2212085" y="3145028"/>
          <a:ext cx="2764746" cy="20299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1255">
                  <a:extLst>
                    <a:ext uri="{9D8B030D-6E8A-4147-A177-3AD203B41FA5}">
                      <a16:colId xmlns:a16="http://schemas.microsoft.com/office/drawing/2014/main" val="1697092087"/>
                    </a:ext>
                  </a:extLst>
                </a:gridCol>
                <a:gridCol w="1523491">
                  <a:extLst>
                    <a:ext uri="{9D8B030D-6E8A-4147-A177-3AD203B41FA5}">
                      <a16:colId xmlns:a16="http://schemas.microsoft.com/office/drawing/2014/main" val="3018360635"/>
                    </a:ext>
                  </a:extLst>
                </a:gridCol>
              </a:tblGrid>
              <a:tr h="3383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 err="1">
                          <a:effectLst/>
                        </a:rPr>
                        <a:t>Paket</a:t>
                      </a:r>
                      <a:r>
                        <a:rPr lang="en-ID" sz="1100" dirty="0">
                          <a:effectLst/>
                        </a:rPr>
                        <a:t> Tour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MAE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6787456"/>
                  </a:ext>
                </a:extLst>
              </a:tr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0,655092633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43171"/>
                  </a:ext>
                </a:extLst>
              </a:tr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PT_3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>
                          <a:effectLst/>
                        </a:rPr>
                        <a:t>0,669745688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0330630"/>
                  </a:ext>
                </a:extLst>
              </a:tr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PT_2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0,713210301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1582330"/>
                  </a:ext>
                </a:extLst>
              </a:tr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0,745682363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6690248"/>
                  </a:ext>
                </a:extLst>
              </a:tr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>
                          <a:effectLst/>
                        </a:rPr>
                        <a:t>0,874854976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4690140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285A64C7-4BF7-0235-86A5-78707770FD8C}"/>
              </a:ext>
            </a:extLst>
          </p:cNvPr>
          <p:cNvSpPr/>
          <p:nvPr/>
        </p:nvSpPr>
        <p:spPr>
          <a:xfrm>
            <a:off x="-173885" y="-169113"/>
            <a:ext cx="347769" cy="29565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549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36D746-819D-66E8-5C61-D1D00F5A21E7}"/>
              </a:ext>
            </a:extLst>
          </p:cNvPr>
          <p:cNvSpPr/>
          <p:nvPr/>
        </p:nvSpPr>
        <p:spPr>
          <a:xfrm>
            <a:off x="1" y="0"/>
            <a:ext cx="42635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C0FB5-F17B-9644-C7EF-CA415B5FAACE}"/>
              </a:ext>
            </a:extLst>
          </p:cNvPr>
          <p:cNvSpPr txBox="1">
            <a:spLocks/>
          </p:cNvSpPr>
          <p:nvPr/>
        </p:nvSpPr>
        <p:spPr>
          <a:xfrm>
            <a:off x="135354" y="206280"/>
            <a:ext cx="3814149" cy="1018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Uji Hasil Program</a:t>
            </a: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[Dataset]</a:t>
            </a:r>
            <a:endParaRPr lang="en-ID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CF4F7F5-B2C8-477A-CF2E-F6EACA605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038851"/>
              </p:ext>
            </p:extLst>
          </p:nvPr>
        </p:nvGraphicFramePr>
        <p:xfrm>
          <a:off x="1032388" y="1430594"/>
          <a:ext cx="5705936" cy="51780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5529">
                  <a:extLst>
                    <a:ext uri="{9D8B030D-6E8A-4147-A177-3AD203B41FA5}">
                      <a16:colId xmlns:a16="http://schemas.microsoft.com/office/drawing/2014/main" val="3760404467"/>
                    </a:ext>
                  </a:extLst>
                </a:gridCol>
                <a:gridCol w="884213">
                  <a:extLst>
                    <a:ext uri="{9D8B030D-6E8A-4147-A177-3AD203B41FA5}">
                      <a16:colId xmlns:a16="http://schemas.microsoft.com/office/drawing/2014/main" val="2807418837"/>
                    </a:ext>
                  </a:extLst>
                </a:gridCol>
                <a:gridCol w="704607">
                  <a:extLst>
                    <a:ext uri="{9D8B030D-6E8A-4147-A177-3AD203B41FA5}">
                      <a16:colId xmlns:a16="http://schemas.microsoft.com/office/drawing/2014/main" val="1013465974"/>
                    </a:ext>
                  </a:extLst>
                </a:gridCol>
                <a:gridCol w="856582">
                  <a:extLst>
                    <a:ext uri="{9D8B030D-6E8A-4147-A177-3AD203B41FA5}">
                      <a16:colId xmlns:a16="http://schemas.microsoft.com/office/drawing/2014/main" val="1700535491"/>
                    </a:ext>
                  </a:extLst>
                </a:gridCol>
                <a:gridCol w="400659">
                  <a:extLst>
                    <a:ext uri="{9D8B030D-6E8A-4147-A177-3AD203B41FA5}">
                      <a16:colId xmlns:a16="http://schemas.microsoft.com/office/drawing/2014/main" val="4172488850"/>
                    </a:ext>
                  </a:extLst>
                </a:gridCol>
                <a:gridCol w="1174346">
                  <a:extLst>
                    <a:ext uri="{9D8B030D-6E8A-4147-A177-3AD203B41FA5}">
                      <a16:colId xmlns:a16="http://schemas.microsoft.com/office/drawing/2014/main" val="126067696"/>
                    </a:ext>
                  </a:extLst>
                </a:gridCol>
              </a:tblGrid>
              <a:tr h="4918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 err="1">
                          <a:effectLst/>
                        </a:rPr>
                        <a:t>Prediksi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merianarusli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 err="1">
                          <a:effectLst/>
                        </a:rPr>
                        <a:t>hauralana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agussalim25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…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 err="1">
                          <a:effectLst/>
                        </a:rPr>
                        <a:t>almiraahugrahhh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extLst>
                  <a:ext uri="{0D108BD9-81ED-4DB2-BD59-A6C34878D82A}">
                    <a16:rowId xmlns:a16="http://schemas.microsoft.com/office/drawing/2014/main" val="1454298906"/>
                  </a:ext>
                </a:extLst>
              </a:tr>
              <a:tr h="7516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2 Hari 1 Malam [Camping Desa Sembalun]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>
                          <a:effectLst/>
                        </a:rPr>
                        <a:t>0.441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2.735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0.565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…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0.215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extLst>
                  <a:ext uri="{0D108BD9-81ED-4DB2-BD59-A6C34878D82A}">
                    <a16:rowId xmlns:a16="http://schemas.microsoft.com/office/drawing/2014/main" val="2979642139"/>
                  </a:ext>
                </a:extLst>
              </a:tr>
              <a:tr h="4918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3 Hari 2 Malam [Explore Gili]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0.341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0.422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3.322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…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-0.138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extLst>
                  <a:ext uri="{0D108BD9-81ED-4DB2-BD59-A6C34878D82A}">
                    <a16:rowId xmlns:a16="http://schemas.microsoft.com/office/drawing/2014/main" val="2900005845"/>
                  </a:ext>
                </a:extLst>
              </a:tr>
              <a:tr h="2320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1 Hari di Gili Kondo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3.411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0.071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0.264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…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-0.215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extLst>
                  <a:ext uri="{0D108BD9-81ED-4DB2-BD59-A6C34878D82A}">
                    <a16:rowId xmlns:a16="http://schemas.microsoft.com/office/drawing/2014/main" val="734207058"/>
                  </a:ext>
                </a:extLst>
              </a:tr>
              <a:tr h="2320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1 Hari di Mandalika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0.204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-0.194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0.022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…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1.494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extLst>
                  <a:ext uri="{0D108BD9-81ED-4DB2-BD59-A6C34878D82A}">
                    <a16:rowId xmlns:a16="http://schemas.microsoft.com/office/drawing/2014/main" val="2046370138"/>
                  </a:ext>
                </a:extLst>
              </a:tr>
              <a:tr h="4918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Trek to Pergasingan Hill[Harian]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-0.300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2.226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0.590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…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2.929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extLst>
                  <a:ext uri="{0D108BD9-81ED-4DB2-BD59-A6C34878D82A}">
                    <a16:rowId xmlns:a16="http://schemas.microsoft.com/office/drawing/2014/main" val="1575525844"/>
                  </a:ext>
                </a:extLst>
              </a:tr>
              <a:tr h="7516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Trekking Rinjani to Sangkareang[2 hari 1 malam]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-0.029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0.059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0.346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…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0.425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extLst>
                  <a:ext uri="{0D108BD9-81ED-4DB2-BD59-A6C34878D82A}">
                    <a16:rowId xmlns:a16="http://schemas.microsoft.com/office/drawing/2014/main" val="4216550068"/>
                  </a:ext>
                </a:extLst>
              </a:tr>
              <a:tr h="4918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Trekking Danau Segara Anak [3 hari 1 malam]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-0.248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0.478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0.059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…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3.185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extLst>
                  <a:ext uri="{0D108BD9-81ED-4DB2-BD59-A6C34878D82A}">
                    <a16:rowId xmlns:a16="http://schemas.microsoft.com/office/drawing/2014/main" val="2590697857"/>
                  </a:ext>
                </a:extLst>
              </a:tr>
              <a:tr h="7516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Trekking Kawah Senaru [2 hari 1 malam]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3.389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0.260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0.588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…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-0.180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extLst>
                  <a:ext uri="{0D108BD9-81ED-4DB2-BD59-A6C34878D82A}">
                    <a16:rowId xmlns:a16="http://schemas.microsoft.com/office/drawing/2014/main" val="1184263479"/>
                  </a:ext>
                </a:extLst>
              </a:tr>
              <a:tr h="4918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Eksplor Gili Trawangan [1 Hari]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0.052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0.328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0.567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…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>
                          <a:effectLst/>
                        </a:rPr>
                        <a:t>0.499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extLst>
                  <a:ext uri="{0D108BD9-81ED-4DB2-BD59-A6C34878D82A}">
                    <a16:rowId xmlns:a16="http://schemas.microsoft.com/office/drawing/2014/main" val="345684631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DA38CA4-B778-2F42-09B5-A9FC29F3B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463827"/>
              </p:ext>
            </p:extLst>
          </p:nvPr>
        </p:nvGraphicFramePr>
        <p:xfrm>
          <a:off x="6870527" y="958643"/>
          <a:ext cx="5186119" cy="56499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620">
                  <a:extLst>
                    <a:ext uri="{9D8B030D-6E8A-4147-A177-3AD203B41FA5}">
                      <a16:colId xmlns:a16="http://schemas.microsoft.com/office/drawing/2014/main" val="1914205708"/>
                    </a:ext>
                  </a:extLst>
                </a:gridCol>
                <a:gridCol w="771266">
                  <a:extLst>
                    <a:ext uri="{9D8B030D-6E8A-4147-A177-3AD203B41FA5}">
                      <a16:colId xmlns:a16="http://schemas.microsoft.com/office/drawing/2014/main" val="2465004908"/>
                    </a:ext>
                  </a:extLst>
                </a:gridCol>
                <a:gridCol w="641743">
                  <a:extLst>
                    <a:ext uri="{9D8B030D-6E8A-4147-A177-3AD203B41FA5}">
                      <a16:colId xmlns:a16="http://schemas.microsoft.com/office/drawing/2014/main" val="2371073243"/>
                    </a:ext>
                  </a:extLst>
                </a:gridCol>
                <a:gridCol w="739033">
                  <a:extLst>
                    <a:ext uri="{9D8B030D-6E8A-4147-A177-3AD203B41FA5}">
                      <a16:colId xmlns:a16="http://schemas.microsoft.com/office/drawing/2014/main" val="4233840230"/>
                    </a:ext>
                  </a:extLst>
                </a:gridCol>
                <a:gridCol w="243805">
                  <a:extLst>
                    <a:ext uri="{9D8B030D-6E8A-4147-A177-3AD203B41FA5}">
                      <a16:colId xmlns:a16="http://schemas.microsoft.com/office/drawing/2014/main" val="649360497"/>
                    </a:ext>
                  </a:extLst>
                </a:gridCol>
                <a:gridCol w="1012725">
                  <a:extLst>
                    <a:ext uri="{9D8B030D-6E8A-4147-A177-3AD203B41FA5}">
                      <a16:colId xmlns:a16="http://schemas.microsoft.com/office/drawing/2014/main" val="3198365121"/>
                    </a:ext>
                  </a:extLst>
                </a:gridCol>
                <a:gridCol w="504605">
                  <a:extLst>
                    <a:ext uri="{9D8B030D-6E8A-4147-A177-3AD203B41FA5}">
                      <a16:colId xmlns:a16="http://schemas.microsoft.com/office/drawing/2014/main" val="235050044"/>
                    </a:ext>
                  </a:extLst>
                </a:gridCol>
                <a:gridCol w="390322">
                  <a:extLst>
                    <a:ext uri="{9D8B030D-6E8A-4147-A177-3AD203B41FA5}">
                      <a16:colId xmlns:a16="http://schemas.microsoft.com/office/drawing/2014/main" val="3612504411"/>
                    </a:ext>
                  </a:extLst>
                </a:gridCol>
              </a:tblGrid>
              <a:tr h="2357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MAE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 dirty="0" err="1">
                          <a:effectLst/>
                        </a:rPr>
                        <a:t>merianarusli</a:t>
                      </a:r>
                      <a:endParaRPr lang="en-ID" sz="9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hauralana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 dirty="0">
                          <a:effectLst/>
                        </a:rPr>
                        <a:t>agussalim25</a:t>
                      </a:r>
                      <a:endParaRPr lang="en-ID" sz="9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…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almiraahugrahhh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Jumlah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Avg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extLst>
                  <a:ext uri="{0D108BD9-81ED-4DB2-BD59-A6C34878D82A}">
                    <a16:rowId xmlns:a16="http://schemas.microsoft.com/office/drawing/2014/main" val="1581456545"/>
                  </a:ext>
                </a:extLst>
              </a:tr>
              <a:tr h="9082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2 Hari 1 Malam [Camping Desa Sembalun]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 dirty="0">
                          <a:effectLst/>
                        </a:rPr>
                        <a:t>0.441</a:t>
                      </a:r>
                      <a:endParaRPr lang="en-ID" sz="9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1.265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0.565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…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0.215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85.213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0.636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extLst>
                  <a:ext uri="{0D108BD9-81ED-4DB2-BD59-A6C34878D82A}">
                    <a16:rowId xmlns:a16="http://schemas.microsoft.com/office/drawing/2014/main" val="1665595829"/>
                  </a:ext>
                </a:extLst>
              </a:tr>
              <a:tr h="536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3 Hari 2 Malam [Explore Gili]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0.341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0.422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1.678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…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0.138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67.683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0.505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extLst>
                  <a:ext uri="{0D108BD9-81ED-4DB2-BD59-A6C34878D82A}">
                    <a16:rowId xmlns:a16="http://schemas.microsoft.com/office/drawing/2014/main" val="3863922509"/>
                  </a:ext>
                </a:extLst>
              </a:tr>
              <a:tr h="3536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1 Hari di Gili Kondo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1.589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0.071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0.264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…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0.215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66.277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0.495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extLst>
                  <a:ext uri="{0D108BD9-81ED-4DB2-BD59-A6C34878D82A}">
                    <a16:rowId xmlns:a16="http://schemas.microsoft.com/office/drawing/2014/main" val="4170604118"/>
                  </a:ext>
                </a:extLst>
              </a:tr>
              <a:tr h="3536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1 Hari di Mandalika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0.204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0.194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0.022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…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1.506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56.063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0.418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extLst>
                  <a:ext uri="{0D108BD9-81ED-4DB2-BD59-A6C34878D82A}">
                    <a16:rowId xmlns:a16="http://schemas.microsoft.com/office/drawing/2014/main" val="670943501"/>
                  </a:ext>
                </a:extLst>
              </a:tr>
              <a:tr h="5404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Trek to Pergasingan Hill[Harian]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0.300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0.774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0.590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…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1.071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87.882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0.656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extLst>
                  <a:ext uri="{0D108BD9-81ED-4DB2-BD59-A6C34878D82A}">
                    <a16:rowId xmlns:a16="http://schemas.microsoft.com/office/drawing/2014/main" val="2792126813"/>
                  </a:ext>
                </a:extLst>
              </a:tr>
              <a:tr h="7272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Trekking Rinjani to Sangkareang[2 hari 1 malam]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0.029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0.059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0.346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…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0.425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52.622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0.393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extLst>
                  <a:ext uri="{0D108BD9-81ED-4DB2-BD59-A6C34878D82A}">
                    <a16:rowId xmlns:a16="http://schemas.microsoft.com/office/drawing/2014/main" val="2944603743"/>
                  </a:ext>
                </a:extLst>
              </a:tr>
              <a:tr h="7272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Trekking Danau Segara Anak [3 hari 1 malam]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0.248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0.478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0.059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…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1.815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54.230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0.405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extLst>
                  <a:ext uri="{0D108BD9-81ED-4DB2-BD59-A6C34878D82A}">
                    <a16:rowId xmlns:a16="http://schemas.microsoft.com/office/drawing/2014/main" val="222186612"/>
                  </a:ext>
                </a:extLst>
              </a:tr>
              <a:tr h="7272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Trekking Kawah Senaru [2 hari 1 malam]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1.611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0.260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0.588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…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0.180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67.994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0.507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extLst>
                  <a:ext uri="{0D108BD9-81ED-4DB2-BD59-A6C34878D82A}">
                    <a16:rowId xmlns:a16="http://schemas.microsoft.com/office/drawing/2014/main" val="4017755825"/>
                  </a:ext>
                </a:extLst>
              </a:tr>
              <a:tr h="5404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Eksplor Gili Trawangan [1 Hari]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0.052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0.328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0.567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…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0.499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96.023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 dirty="0">
                          <a:effectLst/>
                        </a:rPr>
                        <a:t>0.717</a:t>
                      </a:r>
                      <a:endParaRPr lang="en-ID" sz="9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extLst>
                  <a:ext uri="{0D108BD9-81ED-4DB2-BD59-A6C34878D82A}">
                    <a16:rowId xmlns:a16="http://schemas.microsoft.com/office/drawing/2014/main" val="199096884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A0AB3D74-C7BE-14A3-74AA-F7176762A97F}"/>
              </a:ext>
            </a:extLst>
          </p:cNvPr>
          <p:cNvSpPr/>
          <p:nvPr/>
        </p:nvSpPr>
        <p:spPr>
          <a:xfrm>
            <a:off x="-64024" y="3901441"/>
            <a:ext cx="347769" cy="29565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498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E2FBDF-6CD0-B9EC-558C-9575D72DBDB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003EF5-7413-3B3E-22BE-8DFF574D5167}"/>
              </a:ext>
            </a:extLst>
          </p:cNvPr>
          <p:cNvSpPr txBox="1"/>
          <p:nvPr/>
        </p:nvSpPr>
        <p:spPr>
          <a:xfrm>
            <a:off x="5951586" y="423535"/>
            <a:ext cx="60210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ID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mengetahui</a:t>
            </a:r>
            <a:r>
              <a:rPr lang="en-ID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kinerja</a:t>
            </a:r>
            <a:r>
              <a:rPr lang="en-ID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dihasilkan</a:t>
            </a:r>
            <a:r>
              <a:rPr lang="en-ID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r>
              <a:rPr lang="en-ID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maka</a:t>
            </a:r>
            <a:r>
              <a:rPr lang="en-ID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dibuatlah</a:t>
            </a:r>
            <a:r>
              <a:rPr lang="en-ID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tabel</a:t>
            </a:r>
            <a:r>
              <a:rPr lang="en-ID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pengujian</a:t>
            </a:r>
            <a:r>
              <a:rPr lang="en-ID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ID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melihat</a:t>
            </a:r>
            <a:r>
              <a:rPr lang="en-ID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kecepatan</a:t>
            </a:r>
            <a:r>
              <a:rPr lang="en-ID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running</a:t>
            </a:r>
            <a:r>
              <a:rPr lang="en-ID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aplikasi</a:t>
            </a:r>
            <a:r>
              <a:rPr lang="en-ID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berdasarkan</a:t>
            </a:r>
            <a:r>
              <a:rPr lang="en-ID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spesifikasi</a:t>
            </a:r>
            <a:r>
              <a:rPr lang="en-ID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perangkat</a:t>
            </a:r>
            <a:r>
              <a:rPr lang="en-ID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ID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banyaknya</a:t>
            </a:r>
            <a:r>
              <a:rPr lang="en-ID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yang </a:t>
            </a:r>
            <a:r>
              <a:rPr lang="en-ID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diinput</a:t>
            </a:r>
            <a:endParaRPr lang="en-ID" sz="2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4FD33D-0348-C5A8-8C8F-5F8D7C53A259}"/>
              </a:ext>
            </a:extLst>
          </p:cNvPr>
          <p:cNvSpPr/>
          <p:nvPr/>
        </p:nvSpPr>
        <p:spPr>
          <a:xfrm>
            <a:off x="0" y="730250"/>
            <a:ext cx="5732205" cy="13255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Tingkat Kecepatan Program</a:t>
            </a:r>
            <a:endParaRPr lang="en-ID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8ABF048-414E-DDFF-7AAE-1133A2089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964962"/>
              </p:ext>
            </p:extLst>
          </p:nvPr>
        </p:nvGraphicFramePr>
        <p:xfrm>
          <a:off x="2813765" y="3092777"/>
          <a:ext cx="6275641" cy="25725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9748">
                  <a:extLst>
                    <a:ext uri="{9D8B030D-6E8A-4147-A177-3AD203B41FA5}">
                      <a16:colId xmlns:a16="http://schemas.microsoft.com/office/drawing/2014/main" val="1745006166"/>
                    </a:ext>
                  </a:extLst>
                </a:gridCol>
                <a:gridCol w="2669307">
                  <a:extLst>
                    <a:ext uri="{9D8B030D-6E8A-4147-A177-3AD203B41FA5}">
                      <a16:colId xmlns:a16="http://schemas.microsoft.com/office/drawing/2014/main" val="2903743467"/>
                    </a:ext>
                  </a:extLst>
                </a:gridCol>
                <a:gridCol w="2826586">
                  <a:extLst>
                    <a:ext uri="{9D8B030D-6E8A-4147-A177-3AD203B41FA5}">
                      <a16:colId xmlns:a16="http://schemas.microsoft.com/office/drawing/2014/main" val="418146686"/>
                    </a:ext>
                  </a:extLst>
                </a:gridCol>
              </a:tblGrid>
              <a:tr h="4274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2100">
                          <a:effectLst/>
                        </a:rPr>
                        <a:t>No</a:t>
                      </a:r>
                      <a:endParaRPr lang="en-ID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620" marR="11962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2100">
                          <a:effectLst/>
                        </a:rPr>
                        <a:t>Jumlah Data Rating</a:t>
                      </a:r>
                      <a:endParaRPr lang="en-ID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620" marR="11962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2100">
                          <a:effectLst/>
                        </a:rPr>
                        <a:t>Waktu Running (detik)</a:t>
                      </a:r>
                      <a:endParaRPr lang="en-ID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620" marR="119620" marT="0" marB="0" anchor="ctr"/>
                </a:tc>
                <a:extLst>
                  <a:ext uri="{0D108BD9-81ED-4DB2-BD59-A6C34878D82A}">
                    <a16:rowId xmlns:a16="http://schemas.microsoft.com/office/drawing/2014/main" val="1837662060"/>
                  </a:ext>
                </a:extLst>
              </a:tr>
              <a:tr h="4274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2100">
                          <a:effectLst/>
                        </a:rPr>
                        <a:t>1</a:t>
                      </a:r>
                      <a:endParaRPr lang="en-ID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620" marR="11962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2100">
                          <a:effectLst/>
                        </a:rPr>
                        <a:t>206 Data Rating</a:t>
                      </a:r>
                      <a:endParaRPr lang="en-ID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620" marR="11962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2100">
                          <a:effectLst/>
                        </a:rPr>
                        <a:t>13.457173109055</a:t>
                      </a:r>
                      <a:endParaRPr lang="en-ID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620" marR="119620" marT="0" marB="0" anchor="ctr"/>
                </a:tc>
                <a:extLst>
                  <a:ext uri="{0D108BD9-81ED-4DB2-BD59-A6C34878D82A}">
                    <a16:rowId xmlns:a16="http://schemas.microsoft.com/office/drawing/2014/main" val="3231772856"/>
                  </a:ext>
                </a:extLst>
              </a:tr>
              <a:tr h="4274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2100">
                          <a:effectLst/>
                        </a:rPr>
                        <a:t>2</a:t>
                      </a:r>
                      <a:endParaRPr lang="en-ID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620" marR="11962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2100">
                          <a:effectLst/>
                        </a:rPr>
                        <a:t>150 Data Rating</a:t>
                      </a:r>
                      <a:endParaRPr lang="en-ID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620" marR="11962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2100">
                          <a:effectLst/>
                        </a:rPr>
                        <a:t>9.8572890758514</a:t>
                      </a:r>
                      <a:endParaRPr lang="en-ID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620" marR="119620" marT="0" marB="0" anchor="ctr"/>
                </a:tc>
                <a:extLst>
                  <a:ext uri="{0D108BD9-81ED-4DB2-BD59-A6C34878D82A}">
                    <a16:rowId xmlns:a16="http://schemas.microsoft.com/office/drawing/2014/main" val="2640541423"/>
                  </a:ext>
                </a:extLst>
              </a:tr>
              <a:tr h="4274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2100">
                          <a:effectLst/>
                        </a:rPr>
                        <a:t>3</a:t>
                      </a:r>
                      <a:endParaRPr lang="en-ID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620" marR="11962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2100">
                          <a:effectLst/>
                        </a:rPr>
                        <a:t>100 Data Rating</a:t>
                      </a:r>
                      <a:endParaRPr lang="en-ID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620" marR="11962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2100">
                          <a:effectLst/>
                        </a:rPr>
                        <a:t>4.0664949417114</a:t>
                      </a:r>
                      <a:endParaRPr lang="en-ID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620" marR="119620" marT="0" marB="0" anchor="ctr"/>
                </a:tc>
                <a:extLst>
                  <a:ext uri="{0D108BD9-81ED-4DB2-BD59-A6C34878D82A}">
                    <a16:rowId xmlns:a16="http://schemas.microsoft.com/office/drawing/2014/main" val="2676812221"/>
                  </a:ext>
                </a:extLst>
              </a:tr>
              <a:tr h="4274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2100">
                          <a:effectLst/>
                        </a:rPr>
                        <a:t>4</a:t>
                      </a:r>
                      <a:endParaRPr lang="en-ID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620" marR="11962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2100">
                          <a:effectLst/>
                        </a:rPr>
                        <a:t>50 Data Rating</a:t>
                      </a:r>
                      <a:endParaRPr lang="en-ID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620" marR="11962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2100">
                          <a:effectLst/>
                        </a:rPr>
                        <a:t>2.1350519657135</a:t>
                      </a:r>
                      <a:endParaRPr lang="en-ID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620" marR="119620" marT="0" marB="0" anchor="ctr"/>
                </a:tc>
                <a:extLst>
                  <a:ext uri="{0D108BD9-81ED-4DB2-BD59-A6C34878D82A}">
                    <a16:rowId xmlns:a16="http://schemas.microsoft.com/office/drawing/2014/main" val="4287519340"/>
                  </a:ext>
                </a:extLst>
              </a:tr>
              <a:tr h="4274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2100">
                          <a:effectLst/>
                        </a:rPr>
                        <a:t>5</a:t>
                      </a:r>
                      <a:endParaRPr lang="en-ID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620" marR="11962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2100">
                          <a:effectLst/>
                        </a:rPr>
                        <a:t>11 Data Rating</a:t>
                      </a:r>
                      <a:endParaRPr lang="en-ID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620" marR="11962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2100" dirty="0">
                          <a:effectLst/>
                        </a:rPr>
                        <a:t>0.3206000328064</a:t>
                      </a:r>
                      <a:endParaRPr lang="en-ID" sz="2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620" marR="119620" marT="0" marB="0" anchor="ctr"/>
                </a:tc>
                <a:extLst>
                  <a:ext uri="{0D108BD9-81ED-4DB2-BD59-A6C34878D82A}">
                    <a16:rowId xmlns:a16="http://schemas.microsoft.com/office/drawing/2014/main" val="3351591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144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79901DE-D5D5-316D-E116-813F710D72EC}"/>
              </a:ext>
            </a:extLst>
          </p:cNvPr>
          <p:cNvSpPr/>
          <p:nvPr/>
        </p:nvSpPr>
        <p:spPr>
          <a:xfrm>
            <a:off x="-1" y="883917"/>
            <a:ext cx="11710219" cy="59740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17A3ED-58AD-8E8C-0D42-553D13734FCC}"/>
              </a:ext>
            </a:extLst>
          </p:cNvPr>
          <p:cNvSpPr/>
          <p:nvPr/>
        </p:nvSpPr>
        <p:spPr>
          <a:xfrm>
            <a:off x="191407" y="499473"/>
            <a:ext cx="4263540" cy="10180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AE3FDE1-5729-872B-34EE-E19D20405B56}"/>
              </a:ext>
            </a:extLst>
          </p:cNvPr>
          <p:cNvSpPr/>
          <p:nvPr/>
        </p:nvSpPr>
        <p:spPr>
          <a:xfrm>
            <a:off x="-623019" y="601276"/>
            <a:ext cx="5497380" cy="814427"/>
          </a:xfrm>
          <a:prstGeom prst="parallelogram">
            <a:avLst>
              <a:gd name="adj" fmla="val 5369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02DAD-93DA-4214-5E9A-583DC205A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09" y="601276"/>
            <a:ext cx="3664920" cy="814427"/>
          </a:xfrm>
        </p:spPr>
        <p:txBody>
          <a:bodyPr>
            <a:normAutofit/>
          </a:bodyPr>
          <a:lstStyle/>
          <a:p>
            <a:pPr algn="ctr"/>
            <a:r>
              <a:rPr lang="en-US" sz="4267" dirty="0"/>
              <a:t>Kesimpulan</a:t>
            </a:r>
            <a:endParaRPr lang="en-ID" sz="4267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FDFCAB-1D4E-C7FE-C4E7-63E64C65ABD7}"/>
              </a:ext>
            </a:extLst>
          </p:cNvPr>
          <p:cNvSpPr txBox="1"/>
          <p:nvPr/>
        </p:nvSpPr>
        <p:spPr>
          <a:xfrm>
            <a:off x="904030" y="2586253"/>
            <a:ext cx="103839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algoritma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item based collaborative filtering,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rekomendasi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paket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tour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cukup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baik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meskipun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pemberian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rating minim. Hal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dibuktikan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hasil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rata-rata MAE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yaitu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sebesar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0,525222222 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karena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semakin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kecil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MAE,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maka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semakin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akurat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prediksi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dihasilkan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 algn="just"/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Namun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kekurangan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metode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adalahnya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proses running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cukup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lama yang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dipengaruhi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oleh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jumlah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data rating. 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mempengaruhi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kenyamanan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terlebih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52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A3FBA0E-64CD-CE28-DE8F-7BBAFFC30CBB}"/>
              </a:ext>
            </a:extLst>
          </p:cNvPr>
          <p:cNvSpPr/>
          <p:nvPr/>
        </p:nvSpPr>
        <p:spPr>
          <a:xfrm rot="21415301">
            <a:off x="-81956" y="992969"/>
            <a:ext cx="11238271" cy="24204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12944-7EF1-E30C-0D5A-900676795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948" y="1125160"/>
            <a:ext cx="8717279" cy="2226294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Pearson Correlation dan Weight Average Sebagai Sistem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Rekomendasi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E-Commerce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Wisata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Pulau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Lombok</a:t>
            </a:r>
            <a:endParaRPr lang="en-ID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61A76-EC45-A6CE-63E9-297DFD8FE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948" y="3835374"/>
            <a:ext cx="8717279" cy="564294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Retno Ekayanti – 197006516029 -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Reguler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F77537A-E68B-8282-B19B-27C016B2356E}"/>
              </a:ext>
            </a:extLst>
          </p:cNvPr>
          <p:cNvSpPr txBox="1">
            <a:spLocks/>
          </p:cNvSpPr>
          <p:nvPr/>
        </p:nvSpPr>
        <p:spPr>
          <a:xfrm>
            <a:off x="940948" y="5245589"/>
            <a:ext cx="8717279" cy="11333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FAKULTAS TEKONOLOGI KOMUNIKASI DAN INFORMATIKA</a:t>
            </a:r>
          </a:p>
          <a:p>
            <a:pPr algn="l"/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STUDI SISTEM INFORMASI</a:t>
            </a:r>
          </a:p>
          <a:p>
            <a:pPr algn="l"/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UNIVERSITAS NASIONAL</a:t>
            </a:r>
          </a:p>
          <a:p>
            <a:pPr algn="l"/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2022/2023</a:t>
            </a:r>
            <a:endParaRPr lang="en-ID" sz="16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7FD75-3450-E8F1-2DAD-3FA5525A951C}"/>
              </a:ext>
            </a:extLst>
          </p:cNvPr>
          <p:cNvGrpSpPr/>
          <p:nvPr/>
        </p:nvGrpSpPr>
        <p:grpSpPr>
          <a:xfrm>
            <a:off x="940948" y="4565916"/>
            <a:ext cx="10591707" cy="679673"/>
            <a:chOff x="940948" y="4220181"/>
            <a:chExt cx="10591707" cy="6796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5357D1-D6D3-4650-D668-B9D1C08F84D1}"/>
                </a:ext>
              </a:extLst>
            </p:cNvPr>
            <p:cNvSpPr txBox="1"/>
            <p:nvPr/>
          </p:nvSpPr>
          <p:spPr>
            <a:xfrm>
              <a:off x="940948" y="4220181"/>
              <a:ext cx="5289263" cy="6796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lang="en-US" sz="18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Pembimbing</a:t>
              </a:r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1: Dr. </a:t>
              </a:r>
              <a:r>
                <a:rPr lang="en-US" sz="18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Fauziah</a:t>
              </a:r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8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S.Kom</a:t>
              </a:r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MMSI</a:t>
              </a:r>
            </a:p>
            <a:p>
              <a:pPr algn="l">
                <a:lnSpc>
                  <a:spcPct val="110000"/>
                </a:lnSpc>
              </a:pPr>
              <a:r>
                <a:rPr lang="en-US" sz="18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Pembimbing</a:t>
              </a:r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2: Ir. </a:t>
              </a:r>
              <a:r>
                <a:rPr lang="en-US" sz="18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Endah</a:t>
              </a:r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Tri </a:t>
              </a:r>
              <a:r>
                <a:rPr lang="en-US" sz="18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Esti</a:t>
              </a:r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Handayani</a:t>
              </a:r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MMSI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2777D1-3392-098B-4D24-46AD0D2F11E8}"/>
                </a:ext>
              </a:extLst>
            </p:cNvPr>
            <p:cNvSpPr txBox="1"/>
            <p:nvPr/>
          </p:nvSpPr>
          <p:spPr>
            <a:xfrm>
              <a:off x="6573109" y="4220181"/>
              <a:ext cx="4959546" cy="6796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lang="en-ID" sz="18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Penguji</a:t>
              </a:r>
              <a:r>
                <a:rPr lang="en-ID" sz="18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	: </a:t>
              </a:r>
              <a:r>
                <a:rPr lang="en-ID" sz="18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Dr.</a:t>
              </a:r>
              <a:r>
                <a:rPr lang="en-ID" sz="18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Septi</a:t>
              </a:r>
              <a:r>
                <a:rPr lang="en-ID" sz="18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Andryana</a:t>
              </a:r>
              <a:r>
                <a:rPr lang="en-ID" sz="18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ID" sz="18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S.Kom</a:t>
              </a:r>
              <a:r>
                <a:rPr lang="en-ID" sz="18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., MMSI</a:t>
              </a:r>
            </a:p>
            <a:p>
              <a:pPr algn="l">
                <a:lnSpc>
                  <a:spcPct val="110000"/>
                </a:lnSpc>
              </a:pPr>
              <a:r>
                <a:rPr lang="en-ID" sz="18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Penguji</a:t>
              </a:r>
              <a:r>
                <a:rPr lang="en-ID" sz="18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	: </a:t>
              </a:r>
              <a:r>
                <a:rPr lang="en-ID" sz="18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Andrianingsih</a:t>
              </a:r>
              <a:r>
                <a:rPr lang="en-ID" sz="18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S.Kom</a:t>
              </a:r>
              <a:r>
                <a:rPr lang="en-ID" sz="18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., MMSI</a:t>
              </a:r>
              <a:endParaRPr lang="en-US" sz="18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0634639-9069-B91D-1D13-855F5F37A6CF}"/>
                </a:ext>
              </a:extLst>
            </p:cNvPr>
            <p:cNvCxnSpPr/>
            <p:nvPr/>
          </p:nvCxnSpPr>
          <p:spPr>
            <a:xfrm>
              <a:off x="6230211" y="4220181"/>
              <a:ext cx="0" cy="67967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DBA86B-E5CA-01CF-02F3-C159A727BB3C}"/>
              </a:ext>
            </a:extLst>
          </p:cNvPr>
          <p:cNvSpPr txBox="1">
            <a:spLocks/>
          </p:cNvSpPr>
          <p:nvPr/>
        </p:nvSpPr>
        <p:spPr>
          <a:xfrm>
            <a:off x="-4960744" y="821693"/>
            <a:ext cx="3833106" cy="748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Belakang</a:t>
            </a:r>
            <a:endParaRPr lang="en-ID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145A15E-20F6-DC87-9382-1A77B0A7A55C}"/>
              </a:ext>
            </a:extLst>
          </p:cNvPr>
          <p:cNvSpPr txBox="1">
            <a:spLocks/>
          </p:cNvSpPr>
          <p:nvPr/>
        </p:nvSpPr>
        <p:spPr>
          <a:xfrm>
            <a:off x="-7945505" y="2097958"/>
            <a:ext cx="4844515" cy="2135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Penetapan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Kawasan Ekonomi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Khusus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(KEK)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Mandalika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Kabupaten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Lombok Tengah,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Provinsi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Nusa Tenggara Barat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melalui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Peraturan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Pemerintah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Nomor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52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Tahun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2014.</a:t>
            </a:r>
            <a:endParaRPr lang="en-ID" dirty="0"/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Peresmian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Sirkuit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Mandalika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di Kawasan Ekonomi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Khusus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Mandalika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Jum’at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12 November 2021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F92FFA6-DEC5-2BA4-C6CC-1324003A43A5}"/>
              </a:ext>
            </a:extLst>
          </p:cNvPr>
          <p:cNvGrpSpPr/>
          <p:nvPr/>
        </p:nvGrpSpPr>
        <p:grpSpPr>
          <a:xfrm>
            <a:off x="3859328" y="65590"/>
            <a:ext cx="4741766" cy="691604"/>
            <a:chOff x="7057548" y="177754"/>
            <a:chExt cx="4741766" cy="69160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5710D5-7E50-39F8-67B9-C68B906BF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7548" y="177754"/>
              <a:ext cx="526954" cy="69160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B46BB4C-D1C2-A6CC-CF73-0E0922E249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63" t="18779" r="22760" b="27369"/>
            <a:stretch/>
          </p:blipFill>
          <p:spPr bwMode="auto">
            <a:xfrm>
              <a:off x="7716701" y="239466"/>
              <a:ext cx="723102" cy="460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4A14BE3-86CF-E45E-67C9-CB1E777F93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866"/>
            <a:stretch/>
          </p:blipFill>
          <p:spPr bwMode="auto">
            <a:xfrm>
              <a:off x="8478827" y="196908"/>
              <a:ext cx="1679755" cy="511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F48137A-81A8-B020-9B4F-E102EE5B1F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5911" y="262567"/>
              <a:ext cx="837041" cy="442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B29BAB2-E71C-D4E4-3A77-6EF553BE0A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39" t="8435" r="24807" b="17562"/>
            <a:stretch/>
          </p:blipFill>
          <p:spPr bwMode="auto">
            <a:xfrm>
              <a:off x="11188493" y="223480"/>
              <a:ext cx="610821" cy="492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4667089-254E-3986-E0FB-04D144B1533F}"/>
              </a:ext>
            </a:extLst>
          </p:cNvPr>
          <p:cNvSpPr/>
          <p:nvPr/>
        </p:nvSpPr>
        <p:spPr>
          <a:xfrm>
            <a:off x="11097669" y="2160168"/>
            <a:ext cx="231058" cy="97339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4127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9BB282F-F822-F072-3BE5-F9C9C35767A7}"/>
              </a:ext>
            </a:extLst>
          </p:cNvPr>
          <p:cNvSpPr txBox="1">
            <a:spLocks/>
          </p:cNvSpPr>
          <p:nvPr/>
        </p:nvSpPr>
        <p:spPr>
          <a:xfrm>
            <a:off x="893896" y="393111"/>
            <a:ext cx="3833106" cy="748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Belakang</a:t>
            </a:r>
            <a:endParaRPr lang="en-ID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7A161CD-3CB7-4DEC-017E-6AA9803DC165}"/>
              </a:ext>
            </a:extLst>
          </p:cNvPr>
          <p:cNvSpPr txBox="1">
            <a:spLocks/>
          </p:cNvSpPr>
          <p:nvPr/>
        </p:nvSpPr>
        <p:spPr>
          <a:xfrm>
            <a:off x="589344" y="1483761"/>
            <a:ext cx="4844515" cy="2135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Penetapan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Kawasan Ekonomi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Khusus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(KEK)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Mandalika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Kabupaten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Lombok Tengah,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Provinsi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Nusa Tenggara Barat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melalui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Peraturan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Pemerintah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Nomor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52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Tahun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2014.</a:t>
            </a:r>
            <a:endParaRPr lang="en-ID" dirty="0"/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Peresmian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Sirkuit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Mandalika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di Kawasan Ekonomi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Khusus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Mandalika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Jum’at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12 November 2021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D30B897-7F10-E564-BD2E-AA0234713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320" y="-4657438"/>
            <a:ext cx="8717280" cy="2280601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 </a:t>
            </a:r>
            <a:r>
              <a:rPr lang="en-US" sz="36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Pearson Correlation dan Weight Average Sebagai Sistem </a:t>
            </a:r>
            <a:r>
              <a:rPr lang="en-US" sz="36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Rekomendasi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E-Commerce </a:t>
            </a:r>
            <a:r>
              <a:rPr lang="en-US" sz="36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Wisata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Pulau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Lombok</a:t>
            </a:r>
            <a:endParaRPr lang="en-ID" sz="36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FAE128E-752F-269C-B683-30A248F6B543}"/>
              </a:ext>
            </a:extLst>
          </p:cNvPr>
          <p:cNvSpPr/>
          <p:nvPr/>
        </p:nvSpPr>
        <p:spPr>
          <a:xfrm>
            <a:off x="859892" y="3930855"/>
            <a:ext cx="3154425" cy="675834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Meningkatnya</a:t>
            </a:r>
            <a:r>
              <a:rPr lang="en-US" dirty="0"/>
              <a:t> </a:t>
            </a:r>
            <a:r>
              <a:rPr lang="en-US" dirty="0" err="1"/>
              <a:t>Perekonomian</a:t>
            </a:r>
            <a:r>
              <a:rPr lang="en-US" dirty="0"/>
              <a:t> di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sektor</a:t>
            </a:r>
            <a:endParaRPr lang="en-ID" dirty="0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D52A712D-D3A1-A4FD-42CF-B60333F17473}"/>
              </a:ext>
            </a:extLst>
          </p:cNvPr>
          <p:cNvSpPr/>
          <p:nvPr/>
        </p:nvSpPr>
        <p:spPr>
          <a:xfrm rot="4810706" flipV="1">
            <a:off x="520024" y="3971967"/>
            <a:ext cx="776625" cy="1142733"/>
          </a:xfrm>
          <a:prstGeom prst="arc">
            <a:avLst>
              <a:gd name="adj1" fmla="val 16686963"/>
              <a:gd name="adj2" fmla="val 4023838"/>
            </a:avLst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985761-F080-BF6A-9C4A-3E086C38EE5B}"/>
              </a:ext>
            </a:extLst>
          </p:cNvPr>
          <p:cNvSpPr txBox="1"/>
          <p:nvPr/>
        </p:nvSpPr>
        <p:spPr>
          <a:xfrm>
            <a:off x="4076835" y="3787180"/>
            <a:ext cx="17127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Hotel</a:t>
            </a:r>
          </a:p>
          <a:p>
            <a:pPr marL="285750" indent="-285750">
              <a:buFontTx/>
              <a:buChar char="-"/>
            </a:pP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Transportasi</a:t>
            </a:r>
            <a:endParaRPr lang="en-ID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Pariwisata</a:t>
            </a:r>
            <a:endParaRPr lang="en-ID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C636B0E-56F7-4DE1-AE4F-732DF0FBB290}"/>
              </a:ext>
            </a:extLst>
          </p:cNvPr>
          <p:cNvSpPr/>
          <p:nvPr/>
        </p:nvSpPr>
        <p:spPr>
          <a:xfrm>
            <a:off x="6125544" y="-26644"/>
            <a:ext cx="6081806" cy="688464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7716F2-7629-1111-2A37-059D8B1496F4}"/>
              </a:ext>
            </a:extLst>
          </p:cNvPr>
          <p:cNvSpPr txBox="1"/>
          <p:nvPr/>
        </p:nvSpPr>
        <p:spPr>
          <a:xfrm>
            <a:off x="636345" y="5050713"/>
            <a:ext cx="48445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Adanya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peningkatan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tersebut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membuat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masyarakat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lokal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turut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berperan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bidang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penunjang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bisnis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Kawasan KEK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Mandalika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pelaku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bisnis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pariwista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ID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78CA790-F97E-35EB-2251-82B43FE84D22}"/>
              </a:ext>
            </a:extLst>
          </p:cNvPr>
          <p:cNvSpPr/>
          <p:nvPr/>
        </p:nvSpPr>
        <p:spPr>
          <a:xfrm>
            <a:off x="6832401" y="1417986"/>
            <a:ext cx="4770253" cy="8073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pariwisata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(paket tour)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kurang optimal</a:t>
            </a:r>
            <a:endParaRPr lang="en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CDD9D1-7975-4358-EC20-EF182579F07A}"/>
              </a:ext>
            </a:extLst>
          </p:cNvPr>
          <p:cNvCxnSpPr>
            <a:cxnSpLocks/>
          </p:cNvCxnSpPr>
          <p:nvPr/>
        </p:nvCxnSpPr>
        <p:spPr>
          <a:xfrm>
            <a:off x="9217527" y="2433483"/>
            <a:ext cx="0" cy="45720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7132FA6-6E38-23ED-C427-930691E7C734}"/>
              </a:ext>
            </a:extLst>
          </p:cNvPr>
          <p:cNvGrpSpPr/>
          <p:nvPr/>
        </p:nvGrpSpPr>
        <p:grpSpPr>
          <a:xfrm>
            <a:off x="6854853" y="3111909"/>
            <a:ext cx="4747803" cy="675271"/>
            <a:chOff x="6854853" y="3111909"/>
            <a:chExt cx="4747803" cy="67527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5B139CA-CA62-D2F2-36D1-BD705650CA7D}"/>
                </a:ext>
              </a:extLst>
            </p:cNvPr>
            <p:cNvSpPr/>
            <p:nvPr/>
          </p:nvSpPr>
          <p:spPr>
            <a:xfrm>
              <a:off x="6854853" y="3111909"/>
              <a:ext cx="2289148" cy="67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Mencari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agen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tour </a:t>
              </a:r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terpercaya</a:t>
              </a:r>
              <a:endPara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EA4DFEF-0C01-3108-916C-BCE62BB8F25E}"/>
                </a:ext>
              </a:extLst>
            </p:cNvPr>
            <p:cNvSpPr/>
            <p:nvPr/>
          </p:nvSpPr>
          <p:spPr>
            <a:xfrm>
              <a:off x="9313508" y="3111909"/>
              <a:ext cx="2289148" cy="67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Memilih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paket tour yang </a:t>
              </a:r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seusai</a:t>
              </a:r>
              <a:endPara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E681B4CF-D2A5-B6C9-125A-2B871559C656}"/>
              </a:ext>
            </a:extLst>
          </p:cNvPr>
          <p:cNvSpPr/>
          <p:nvPr/>
        </p:nvSpPr>
        <p:spPr>
          <a:xfrm>
            <a:off x="6875552" y="4606689"/>
            <a:ext cx="4770249" cy="80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 yang dilakukan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ini : 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Konsultasi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Langsung</a:t>
            </a:r>
            <a:endParaRPr lang="en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0A3B295-3D93-8632-BCA9-D98434FF6721}"/>
              </a:ext>
            </a:extLst>
          </p:cNvPr>
          <p:cNvCxnSpPr>
            <a:cxnSpLocks/>
          </p:cNvCxnSpPr>
          <p:nvPr/>
        </p:nvCxnSpPr>
        <p:spPr>
          <a:xfrm>
            <a:off x="10623539" y="3930855"/>
            <a:ext cx="0" cy="45720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B97BFCB-C08B-D5BA-6A7E-65CC8CC963D2}"/>
              </a:ext>
            </a:extLst>
          </p:cNvPr>
          <p:cNvGrpSpPr/>
          <p:nvPr/>
        </p:nvGrpSpPr>
        <p:grpSpPr>
          <a:xfrm>
            <a:off x="8294837" y="5887093"/>
            <a:ext cx="2569404" cy="500560"/>
            <a:chOff x="8294837" y="5887093"/>
            <a:chExt cx="2569404" cy="500560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FBACE6BA-5328-7ED8-6B26-51C2E65D9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4837" y="5887093"/>
              <a:ext cx="500560" cy="50056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49AAA58-2604-65BF-6764-11BDFA6A80F3}"/>
                </a:ext>
              </a:extLst>
            </p:cNvPr>
            <p:cNvSpPr txBox="1"/>
            <p:nvPr/>
          </p:nvSpPr>
          <p:spPr>
            <a:xfrm>
              <a:off x="8854154" y="5951340"/>
              <a:ext cx="20100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Menyita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Waktu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0CAD621F-1708-4EB1-C529-BB0C3DCDF778}"/>
              </a:ext>
            </a:extLst>
          </p:cNvPr>
          <p:cNvSpPr/>
          <p:nvPr/>
        </p:nvSpPr>
        <p:spPr>
          <a:xfrm>
            <a:off x="5995243" y="-208060"/>
            <a:ext cx="231058" cy="97339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6843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9" grpId="0"/>
      <p:bldP spid="50" grpId="0" animBg="1"/>
      <p:bldP spid="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F01EBD-EF2D-3DCB-C4DC-1BBBFA09E3BD}"/>
              </a:ext>
            </a:extLst>
          </p:cNvPr>
          <p:cNvSpPr/>
          <p:nvPr/>
        </p:nvSpPr>
        <p:spPr>
          <a:xfrm>
            <a:off x="0" y="0"/>
            <a:ext cx="1496291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E2575-6692-3234-1C84-D72D4122F79F}"/>
              </a:ext>
            </a:extLst>
          </p:cNvPr>
          <p:cNvGrpSpPr/>
          <p:nvPr/>
        </p:nvGrpSpPr>
        <p:grpSpPr>
          <a:xfrm>
            <a:off x="748145" y="398344"/>
            <a:ext cx="8596748" cy="2359012"/>
            <a:chOff x="748145" y="398344"/>
            <a:chExt cx="8596748" cy="23590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D1D474-CAB9-BAD4-FB12-BFB7CC5958A8}"/>
                </a:ext>
              </a:extLst>
            </p:cNvPr>
            <p:cNvSpPr/>
            <p:nvPr/>
          </p:nvSpPr>
          <p:spPr>
            <a:xfrm>
              <a:off x="748145" y="398344"/>
              <a:ext cx="8596748" cy="23590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F268B9-933E-6C43-4B0F-C03829B87E71}"/>
                </a:ext>
              </a:extLst>
            </p:cNvPr>
            <p:cNvSpPr txBox="1"/>
            <p:nvPr/>
          </p:nvSpPr>
          <p:spPr>
            <a:xfrm>
              <a:off x="876300" y="601608"/>
              <a:ext cx="8177647" cy="17851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Identifikasi</a:t>
              </a:r>
              <a:r>
                <a:rPr 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 Masalah :</a:t>
              </a:r>
            </a:p>
            <a:p>
              <a:endParaRPr lang="en-US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marL="342900" lvl="0" indent="-342900" algn="just">
                <a:buFont typeface="+mj-lt"/>
                <a:buAutoNum type="arabicPeriod"/>
              </a:pP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Pengelolaan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sistem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informasi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yang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berkaitan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dengan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transaksi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pada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paket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wisata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yang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tersedia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kurang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optimal.</a:t>
              </a:r>
            </a:p>
            <a:p>
              <a:pPr marL="342900" lvl="0" indent="-342900" algn="just">
                <a:spcAft>
                  <a:spcPts val="800"/>
                </a:spcAft>
                <a:buFont typeface="+mj-lt"/>
                <a:buAutoNum type="arabicPeriod"/>
              </a:pP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Proses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rekomendasi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yang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berkaitan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dengan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paket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wissata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Pulau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Lombok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saat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belum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dilakukan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secara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optimal.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EF8B8F-873A-F673-0CAF-C3577DAAD615}"/>
              </a:ext>
            </a:extLst>
          </p:cNvPr>
          <p:cNvGrpSpPr/>
          <p:nvPr/>
        </p:nvGrpSpPr>
        <p:grpSpPr>
          <a:xfrm>
            <a:off x="748145" y="1883356"/>
            <a:ext cx="9578270" cy="3067016"/>
            <a:chOff x="748144" y="7111827"/>
            <a:chExt cx="10439401" cy="235901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29EC215-CEFF-7822-3506-46FD3E634853}"/>
                </a:ext>
              </a:extLst>
            </p:cNvPr>
            <p:cNvSpPr/>
            <p:nvPr/>
          </p:nvSpPr>
          <p:spPr>
            <a:xfrm>
              <a:off x="748144" y="7111827"/>
              <a:ext cx="10439401" cy="23590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68E597-54E9-03E9-7C54-7523B0D3B50F}"/>
                </a:ext>
              </a:extLst>
            </p:cNvPr>
            <p:cNvSpPr txBox="1"/>
            <p:nvPr/>
          </p:nvSpPr>
          <p:spPr>
            <a:xfrm>
              <a:off x="876302" y="7315091"/>
              <a:ext cx="9853032" cy="15860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Tujuan </a:t>
              </a:r>
              <a:r>
                <a:rPr lang="en-US" sz="2000" b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Penelitian</a:t>
              </a:r>
              <a:r>
                <a:rPr 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:</a:t>
              </a:r>
            </a:p>
            <a:p>
              <a:endParaRPr lang="en-US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marL="342900" lvl="0" indent="-342900" algn="just">
                <a:buFont typeface="+mj-lt"/>
                <a:buAutoNum type="arabicPeriod"/>
              </a:pP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Membangun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website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wisata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Pulau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Lombok yang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dapat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digunakan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untuk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meningkatkan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pelayanan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dengan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menerapkan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algoritmya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Item Based Filtering 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dan </a:t>
              </a:r>
              <a:r>
                <a:rPr lang="en-ID" sz="18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Absolute Error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sebagai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sistem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rekomendasi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paket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wisata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  <a:p>
              <a:pPr marL="342900" lvl="0" indent="-342900" algn="just">
                <a:spcAft>
                  <a:spcPts val="800"/>
                </a:spcAft>
                <a:buFont typeface="+mj-lt"/>
                <a:buAutoNum type="arabicPeriod"/>
              </a:pP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Membangun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sistem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admin dan user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untuk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mempermudah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admin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dalam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mengelola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data user, data tour, data rating, dan data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transaksi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EB0782-B5AE-5FC2-F959-C118AD2AA05D}"/>
              </a:ext>
            </a:extLst>
          </p:cNvPr>
          <p:cNvGrpSpPr/>
          <p:nvPr/>
        </p:nvGrpSpPr>
        <p:grpSpPr>
          <a:xfrm>
            <a:off x="755074" y="3155700"/>
            <a:ext cx="10439402" cy="3225684"/>
            <a:chOff x="741216" y="3188973"/>
            <a:chExt cx="10439402" cy="322568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C1BD3C-13F9-4FAD-9D49-A6371F3ABF7F}"/>
                </a:ext>
              </a:extLst>
            </p:cNvPr>
            <p:cNvSpPr/>
            <p:nvPr/>
          </p:nvSpPr>
          <p:spPr>
            <a:xfrm>
              <a:off x="741216" y="3188973"/>
              <a:ext cx="10439402" cy="32256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AAA2246-DF5F-60DB-D4EB-EA576040C160}"/>
                </a:ext>
              </a:extLst>
            </p:cNvPr>
            <p:cNvSpPr txBox="1"/>
            <p:nvPr/>
          </p:nvSpPr>
          <p:spPr>
            <a:xfrm>
              <a:off x="869371" y="3494479"/>
              <a:ext cx="9951029" cy="2646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Batasan Masalah :</a:t>
              </a:r>
            </a:p>
            <a:p>
              <a:endPara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endParaRPr>
            </a:p>
            <a:p>
              <a:pPr marL="342900" lvl="0" indent="-342900" algn="just">
                <a:buFont typeface="+mj-lt"/>
                <a:buAutoNum type="arabicPeriod"/>
              </a:pP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Penelitian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berfokus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pada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sistem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rekomendasi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paket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wisata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pada Website Travel “Horizon Tour and Travel”.</a:t>
              </a:r>
            </a:p>
            <a:p>
              <a:pPr marL="342900" lvl="0" indent="-342900" algn="just">
                <a:buFont typeface="+mj-lt"/>
                <a:buAutoNum type="arabicPeriod"/>
              </a:pP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 yang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diolah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adalah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data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pengunjung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dan data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paket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wisata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Horizon pada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Maret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–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Oktober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2022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sebanyak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198 users, 9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paket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wisata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dan 208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ulasan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  <a:p>
              <a:pPr marL="342900" lvl="0" indent="-342900" algn="just">
                <a:spcAft>
                  <a:spcPts val="800"/>
                </a:spcAft>
                <a:buFont typeface="+mj-lt"/>
                <a:buAutoNum type="arabicPeriod"/>
              </a:pP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Metode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yang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digunakan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adalah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ID" sz="18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Item Based Collaborative Filtering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dengan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algoritma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ID" sz="18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Pearson Correlation Based Similarity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dan </a:t>
              </a:r>
              <a:r>
                <a:rPr lang="en-ID" sz="18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Weighted average of deviation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serta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ID" sz="18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Mean </a:t>
              </a:r>
              <a:r>
                <a:rPr lang="en-ID" sz="1800" i="1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Absoulte</a:t>
              </a:r>
              <a:r>
                <a:rPr lang="en-ID" sz="18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Error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sebagai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uji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akurasinya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.</a:t>
              </a:r>
              <a:endParaRPr lang="en-US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22CFB57-D5A7-2E11-2EF1-4840CE51799A}"/>
              </a:ext>
            </a:extLst>
          </p:cNvPr>
          <p:cNvSpPr/>
          <p:nvPr/>
        </p:nvSpPr>
        <p:spPr>
          <a:xfrm>
            <a:off x="1496291" y="6505700"/>
            <a:ext cx="838200" cy="3259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83735-D9AE-974B-CB6A-0F6F838F596A}"/>
              </a:ext>
            </a:extLst>
          </p:cNvPr>
          <p:cNvSpPr/>
          <p:nvPr/>
        </p:nvSpPr>
        <p:spPr>
          <a:xfrm>
            <a:off x="-3643744" y="2812880"/>
            <a:ext cx="3283526" cy="7513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 Data Users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C534B4-3B3C-4EF9-5480-2AECEF5EEEF4}"/>
              </a:ext>
            </a:extLst>
          </p:cNvPr>
          <p:cNvSpPr/>
          <p:nvPr/>
        </p:nvSpPr>
        <p:spPr>
          <a:xfrm>
            <a:off x="-5958319" y="3675448"/>
            <a:ext cx="3283526" cy="7513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Data Paket Tour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1EC398-5445-D658-C984-0B3D2374516E}"/>
              </a:ext>
            </a:extLst>
          </p:cNvPr>
          <p:cNvSpPr/>
          <p:nvPr/>
        </p:nvSpPr>
        <p:spPr>
          <a:xfrm>
            <a:off x="-7557656" y="4538016"/>
            <a:ext cx="3283526" cy="7513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207 Data Rating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577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260B95-8FF5-2886-A096-0EAD879CC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672" y="874469"/>
            <a:ext cx="6542345" cy="27712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431273-8BA8-0834-8F7A-D676A73F6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774" y="3304553"/>
            <a:ext cx="5909974" cy="28146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953A374-18F2-0AAC-CF8A-2588B92299C8}"/>
              </a:ext>
            </a:extLst>
          </p:cNvPr>
          <p:cNvSpPr/>
          <p:nvPr/>
        </p:nvSpPr>
        <p:spPr>
          <a:xfrm>
            <a:off x="13023273" y="0"/>
            <a:ext cx="166254" cy="7065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D1568-7281-14D8-0A3C-55A0E7AF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758" y="1107488"/>
            <a:ext cx="3553691" cy="1145021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yang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endParaRPr lang="en-ID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A9CC1D-1F37-4816-02AE-9309F2EF04D2}"/>
              </a:ext>
            </a:extLst>
          </p:cNvPr>
          <p:cNvSpPr/>
          <p:nvPr/>
        </p:nvSpPr>
        <p:spPr>
          <a:xfrm rot="5400000">
            <a:off x="-460738" y="3903444"/>
            <a:ext cx="3036832" cy="2953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CF3824-CCD7-4895-E82A-29C9F842227B}"/>
              </a:ext>
            </a:extLst>
          </p:cNvPr>
          <p:cNvSpPr/>
          <p:nvPr/>
        </p:nvSpPr>
        <p:spPr>
          <a:xfrm>
            <a:off x="910012" y="2812880"/>
            <a:ext cx="2595188" cy="7513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 Data Users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A4B280-1FD7-C761-EE7D-1888469C0B3F}"/>
              </a:ext>
            </a:extLst>
          </p:cNvPr>
          <p:cNvSpPr/>
          <p:nvPr/>
        </p:nvSpPr>
        <p:spPr>
          <a:xfrm>
            <a:off x="910012" y="3675448"/>
            <a:ext cx="2595188" cy="7513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Data Paket Tour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E06052-7C9C-5F43-1600-2480641189E3}"/>
              </a:ext>
            </a:extLst>
          </p:cNvPr>
          <p:cNvSpPr/>
          <p:nvPr/>
        </p:nvSpPr>
        <p:spPr>
          <a:xfrm>
            <a:off x="910012" y="4538016"/>
            <a:ext cx="2595188" cy="7513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207 Data Rating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BA5B74-28B2-74AE-B0BC-33AB749AD8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262"/>
          <a:stretch/>
        </p:blipFill>
        <p:spPr>
          <a:xfrm>
            <a:off x="4131195" y="503616"/>
            <a:ext cx="7150793" cy="36881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713B67-B3A0-4D0F-903D-7157405ED7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454"/>
          <a:stretch/>
        </p:blipFill>
        <p:spPr>
          <a:xfrm>
            <a:off x="5081846" y="2950288"/>
            <a:ext cx="6542345" cy="34040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9E020F-7283-5D4C-8B70-6C4FF69B35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574" y="6964906"/>
            <a:ext cx="295334" cy="4955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7213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0DC70B-8030-B11D-1D19-3B3E578E9480}"/>
              </a:ext>
            </a:extLst>
          </p:cNvPr>
          <p:cNvSpPr/>
          <p:nvPr/>
        </p:nvSpPr>
        <p:spPr>
          <a:xfrm>
            <a:off x="0" y="0"/>
            <a:ext cx="7384473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4143C6-D2A3-83F9-34D3-0D46AFBEF274}"/>
              </a:ext>
            </a:extLst>
          </p:cNvPr>
          <p:cNvSpPr/>
          <p:nvPr/>
        </p:nvSpPr>
        <p:spPr>
          <a:xfrm>
            <a:off x="7342909" y="2535381"/>
            <a:ext cx="83127" cy="23829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2D417E5-F4BE-208C-ED22-CA348884F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783" y="355689"/>
            <a:ext cx="2719879" cy="114502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 yang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diusulkan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B88111-9F43-5EA7-B027-4CCEF2A9DCCA}"/>
              </a:ext>
            </a:extLst>
          </p:cNvPr>
          <p:cNvSpPr txBox="1"/>
          <p:nvPr/>
        </p:nvSpPr>
        <p:spPr>
          <a:xfrm>
            <a:off x="494321" y="2313358"/>
            <a:ext cx="63592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Merupakan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salah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satu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metode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bidang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rekomendasi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e-commerce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memanfaatkan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rating yang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diberikan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pengguna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lain.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828E7F4A-E8F0-E6CF-DC62-B75029E641AB}"/>
              </a:ext>
            </a:extLst>
          </p:cNvPr>
          <p:cNvSpPr/>
          <p:nvPr/>
        </p:nvSpPr>
        <p:spPr>
          <a:xfrm>
            <a:off x="3200401" y="521699"/>
            <a:ext cx="4585855" cy="813000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Based Collaborative Filtering</a:t>
            </a:r>
            <a:endParaRPr lang="en-ID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544C276-9380-5796-31A3-CB89E9993221}"/>
              </a:ext>
            </a:extLst>
          </p:cNvPr>
          <p:cNvGrpSpPr/>
          <p:nvPr/>
        </p:nvGrpSpPr>
        <p:grpSpPr>
          <a:xfrm>
            <a:off x="570763" y="3592742"/>
            <a:ext cx="955610" cy="666269"/>
            <a:chOff x="658331" y="3917435"/>
            <a:chExt cx="955610" cy="66626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F4E6EC2-AF5B-61CD-ACB0-8E049E6DB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181" y="3917435"/>
              <a:ext cx="387910" cy="38790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606B65-536C-5B3E-0620-FCD99E3967DF}"/>
                </a:ext>
              </a:extLst>
            </p:cNvPr>
            <p:cNvSpPr txBox="1"/>
            <p:nvPr/>
          </p:nvSpPr>
          <p:spPr>
            <a:xfrm>
              <a:off x="658331" y="4306705"/>
              <a:ext cx="9556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Alfa</a:t>
              </a:r>
              <a:endParaRPr lang="en-ID" sz="1200" dirty="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956AC6-A5C0-FB72-81CD-E62ADFE9DD86}"/>
              </a:ext>
            </a:extLst>
          </p:cNvPr>
          <p:cNvCxnSpPr/>
          <p:nvPr/>
        </p:nvCxnSpPr>
        <p:spPr>
          <a:xfrm>
            <a:off x="1533414" y="3872158"/>
            <a:ext cx="67887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0B031BD-5727-8F21-3AA9-729E8AF7F920}"/>
              </a:ext>
            </a:extLst>
          </p:cNvPr>
          <p:cNvSpPr/>
          <p:nvPr/>
        </p:nvSpPr>
        <p:spPr>
          <a:xfrm>
            <a:off x="2463864" y="3648057"/>
            <a:ext cx="1323975" cy="3919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 A</a:t>
            </a:r>
            <a:endParaRPr lang="en-ID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EDC634-A85D-EF30-0B6C-5F4E915DC6CF}"/>
              </a:ext>
            </a:extLst>
          </p:cNvPr>
          <p:cNvSpPr/>
          <p:nvPr/>
        </p:nvSpPr>
        <p:spPr>
          <a:xfrm>
            <a:off x="3851453" y="3648057"/>
            <a:ext cx="1323975" cy="391952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 B</a:t>
            </a:r>
            <a:endParaRPr lang="en-ID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3C193F7-8DDE-79A5-CB2E-9245125AAC57}"/>
              </a:ext>
            </a:extLst>
          </p:cNvPr>
          <p:cNvSpPr/>
          <p:nvPr/>
        </p:nvSpPr>
        <p:spPr>
          <a:xfrm>
            <a:off x="5239042" y="3648057"/>
            <a:ext cx="1323975" cy="39195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 C</a:t>
            </a:r>
            <a:endParaRPr lang="en-ID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5785239-31B2-DD65-5D7F-1D641B6B0186}"/>
              </a:ext>
            </a:extLst>
          </p:cNvPr>
          <p:cNvGrpSpPr/>
          <p:nvPr/>
        </p:nvGrpSpPr>
        <p:grpSpPr>
          <a:xfrm>
            <a:off x="611978" y="4331670"/>
            <a:ext cx="955610" cy="682816"/>
            <a:chOff x="699546" y="3917435"/>
            <a:chExt cx="955610" cy="682816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382A8DC-6DDF-E832-B801-FFDDB6F63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181" y="3917435"/>
              <a:ext cx="387910" cy="387909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5C11776-73E0-D1E2-A456-FAA5C1493ACF}"/>
                </a:ext>
              </a:extLst>
            </p:cNvPr>
            <p:cNvSpPr txBox="1"/>
            <p:nvPr/>
          </p:nvSpPr>
          <p:spPr>
            <a:xfrm>
              <a:off x="699546" y="4323252"/>
              <a:ext cx="9556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Bravo</a:t>
              </a:r>
              <a:endParaRPr lang="en-ID" sz="1200" dirty="0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9166775-3558-9E78-7C6A-952E90C31B80}"/>
              </a:ext>
            </a:extLst>
          </p:cNvPr>
          <p:cNvCxnSpPr/>
          <p:nvPr/>
        </p:nvCxnSpPr>
        <p:spPr>
          <a:xfrm>
            <a:off x="1533414" y="4611086"/>
            <a:ext cx="67887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D6F98FD-586A-D441-3098-9FCC12F93DAB}"/>
              </a:ext>
            </a:extLst>
          </p:cNvPr>
          <p:cNvSpPr/>
          <p:nvPr/>
        </p:nvSpPr>
        <p:spPr>
          <a:xfrm>
            <a:off x="2463864" y="4386985"/>
            <a:ext cx="1323975" cy="391952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 B</a:t>
            </a:r>
            <a:endParaRPr lang="en-ID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F81B5D3-A64C-7B0E-739F-EFA02B22E998}"/>
              </a:ext>
            </a:extLst>
          </p:cNvPr>
          <p:cNvSpPr/>
          <p:nvPr/>
        </p:nvSpPr>
        <p:spPr>
          <a:xfrm>
            <a:off x="3851453" y="4386985"/>
            <a:ext cx="1323975" cy="39195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 C</a:t>
            </a:r>
            <a:endParaRPr lang="en-ID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44F86-24BE-D5A8-D02B-F1BE7887CB1D}"/>
              </a:ext>
            </a:extLst>
          </p:cNvPr>
          <p:cNvGrpSpPr/>
          <p:nvPr/>
        </p:nvGrpSpPr>
        <p:grpSpPr>
          <a:xfrm>
            <a:off x="611978" y="5070598"/>
            <a:ext cx="955610" cy="672748"/>
            <a:chOff x="699546" y="3917435"/>
            <a:chExt cx="955610" cy="672748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9F43EE8-CEDF-BF10-D6CE-9AE7FA1C3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181" y="3917435"/>
              <a:ext cx="387910" cy="387909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841B998-301A-DEB1-AEF1-98FFEF5074C0}"/>
                </a:ext>
              </a:extLst>
            </p:cNvPr>
            <p:cNvSpPr txBox="1"/>
            <p:nvPr/>
          </p:nvSpPr>
          <p:spPr>
            <a:xfrm>
              <a:off x="699546" y="4313184"/>
              <a:ext cx="9556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Charlie</a:t>
              </a:r>
              <a:endParaRPr lang="en-ID" sz="1200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3C4BD18-4D41-F3F4-1FD9-AF35E309EEBA}"/>
              </a:ext>
            </a:extLst>
          </p:cNvPr>
          <p:cNvCxnSpPr/>
          <p:nvPr/>
        </p:nvCxnSpPr>
        <p:spPr>
          <a:xfrm>
            <a:off x="1533414" y="5350014"/>
            <a:ext cx="67887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9128372-4BC5-85B8-2A98-4556C9FC8846}"/>
              </a:ext>
            </a:extLst>
          </p:cNvPr>
          <p:cNvSpPr/>
          <p:nvPr/>
        </p:nvSpPr>
        <p:spPr>
          <a:xfrm>
            <a:off x="2463864" y="5125913"/>
            <a:ext cx="1323975" cy="391952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 B</a:t>
            </a:r>
            <a:endParaRPr lang="en-ID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6DF8C79-1CDF-9D5A-4475-531B7EA2CF13}"/>
              </a:ext>
            </a:extLst>
          </p:cNvPr>
          <p:cNvSpPr/>
          <p:nvPr/>
        </p:nvSpPr>
        <p:spPr>
          <a:xfrm>
            <a:off x="3851453" y="5113257"/>
            <a:ext cx="1323975" cy="3919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endParaRPr lang="en-ID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44DFF67-2FE7-22CC-3A14-DDF2D245035F}"/>
              </a:ext>
            </a:extLst>
          </p:cNvPr>
          <p:cNvSpPr/>
          <p:nvPr/>
        </p:nvSpPr>
        <p:spPr>
          <a:xfrm>
            <a:off x="5239042" y="4386985"/>
            <a:ext cx="1323975" cy="3919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 D</a:t>
            </a:r>
            <a:endParaRPr lang="en-ID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3149E969-B733-0D6C-F826-FDF484778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149" y="516189"/>
            <a:ext cx="3760152" cy="5939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839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41" grpId="0" animBg="1"/>
      <p:bldP spid="42" grpId="0" animBg="1"/>
      <p:bldP spid="47" grpId="0" animBg="1"/>
      <p:bldP spid="51" grpId="0" animBg="1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497EFB-CDBD-0A27-8EAB-10736DE882AE}"/>
              </a:ext>
            </a:extLst>
          </p:cNvPr>
          <p:cNvSpPr/>
          <p:nvPr/>
        </p:nvSpPr>
        <p:spPr>
          <a:xfrm>
            <a:off x="1" y="0"/>
            <a:ext cx="166255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9C5A3F-B523-634F-D6D2-D3904CA0E2BA}"/>
              </a:ext>
            </a:extLst>
          </p:cNvPr>
          <p:cNvSpPr/>
          <p:nvPr/>
        </p:nvSpPr>
        <p:spPr>
          <a:xfrm>
            <a:off x="5991194" y="0"/>
            <a:ext cx="620080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801120-A092-607D-AD91-E0EAB1A8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784" y="169842"/>
            <a:ext cx="4924961" cy="1145021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Sistem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[Similarity paket tour] :</a:t>
            </a:r>
            <a:endParaRPr lang="en-ID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6F0D347-22B3-0089-1F52-676958003CF1}"/>
              </a:ext>
            </a:extLst>
          </p:cNvPr>
          <p:cNvSpPr txBox="1">
            <a:spLocks/>
          </p:cNvSpPr>
          <p:nvPr/>
        </p:nvSpPr>
        <p:spPr>
          <a:xfrm>
            <a:off x="389351" y="1483761"/>
            <a:ext cx="5201856" cy="663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4" indent="-285744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Percobaan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perhitungan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11 data rating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5 users.</a:t>
            </a:r>
          </a:p>
          <a:p>
            <a:pPr marL="285744" indent="-285744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D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8F6C4E82-17C2-5E62-489A-2FA62B886FF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5873" y="2147756"/>
              <a:ext cx="4907281" cy="20751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99736">
                      <a:extLst>
                        <a:ext uri="{9D8B030D-6E8A-4147-A177-3AD203B41FA5}">
                          <a16:colId xmlns:a16="http://schemas.microsoft.com/office/drawing/2014/main" val="1419937008"/>
                        </a:ext>
                      </a:extLst>
                    </a:gridCol>
                    <a:gridCol w="549493">
                      <a:extLst>
                        <a:ext uri="{9D8B030D-6E8A-4147-A177-3AD203B41FA5}">
                          <a16:colId xmlns:a16="http://schemas.microsoft.com/office/drawing/2014/main" val="3689988484"/>
                        </a:ext>
                      </a:extLst>
                    </a:gridCol>
                    <a:gridCol w="543769">
                      <a:extLst>
                        <a:ext uri="{9D8B030D-6E8A-4147-A177-3AD203B41FA5}">
                          <a16:colId xmlns:a16="http://schemas.microsoft.com/office/drawing/2014/main" val="2636618272"/>
                        </a:ext>
                      </a:extLst>
                    </a:gridCol>
                    <a:gridCol w="539317">
                      <a:extLst>
                        <a:ext uri="{9D8B030D-6E8A-4147-A177-3AD203B41FA5}">
                          <a16:colId xmlns:a16="http://schemas.microsoft.com/office/drawing/2014/main" val="1773364620"/>
                        </a:ext>
                      </a:extLst>
                    </a:gridCol>
                    <a:gridCol w="552673">
                      <a:extLst>
                        <a:ext uri="{9D8B030D-6E8A-4147-A177-3AD203B41FA5}">
                          <a16:colId xmlns:a16="http://schemas.microsoft.com/office/drawing/2014/main" val="2722697794"/>
                        </a:ext>
                      </a:extLst>
                    </a:gridCol>
                    <a:gridCol w="533595">
                      <a:extLst>
                        <a:ext uri="{9D8B030D-6E8A-4147-A177-3AD203B41FA5}">
                          <a16:colId xmlns:a16="http://schemas.microsoft.com/office/drawing/2014/main" val="2514474274"/>
                        </a:ext>
                      </a:extLst>
                    </a:gridCol>
                    <a:gridCol w="464907">
                      <a:extLst>
                        <a:ext uri="{9D8B030D-6E8A-4147-A177-3AD203B41FA5}">
                          <a16:colId xmlns:a16="http://schemas.microsoft.com/office/drawing/2014/main" val="3489883618"/>
                        </a:ext>
                      </a:extLst>
                    </a:gridCol>
                    <a:gridCol w="599100">
                      <a:extLst>
                        <a:ext uri="{9D8B030D-6E8A-4147-A177-3AD203B41FA5}">
                          <a16:colId xmlns:a16="http://schemas.microsoft.com/office/drawing/2014/main" val="305383962"/>
                        </a:ext>
                      </a:extLst>
                    </a:gridCol>
                    <a:gridCol w="524691">
                      <a:extLst>
                        <a:ext uri="{9D8B030D-6E8A-4147-A177-3AD203B41FA5}">
                          <a16:colId xmlns:a16="http://schemas.microsoft.com/office/drawing/2014/main" val="2347102768"/>
                        </a:ext>
                      </a:extLst>
                    </a:gridCol>
                  </a:tblGrid>
                  <a:tr h="224600">
                    <a:tc gridSpan="9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Data Rating 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0897515"/>
                      </a:ext>
                    </a:extLst>
                  </a:tr>
                  <a:tr h="7275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Produk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User_A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User_B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User_C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User_D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User_E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Jml Rating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Nilai rating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ID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D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9188455"/>
                      </a:ext>
                    </a:extLst>
                  </a:tr>
                  <a:tr h="224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PT_1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5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12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2,4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55467018"/>
                      </a:ext>
                    </a:extLst>
                  </a:tr>
                  <a:tr h="224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PT_2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0,6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16912383"/>
                      </a:ext>
                    </a:extLst>
                  </a:tr>
                  <a:tr h="224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PT_3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5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12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2,4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90008958"/>
                      </a:ext>
                    </a:extLst>
                  </a:tr>
                  <a:tr h="224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PT_4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0,6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31638241"/>
                      </a:ext>
                    </a:extLst>
                  </a:tr>
                  <a:tr h="224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PT_5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12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 dirty="0">
                              <a:effectLst/>
                            </a:rPr>
                            <a:t>2,4</a:t>
                          </a:r>
                          <a:endParaRPr lang="en-ID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7697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8F6C4E82-17C2-5E62-489A-2FA62B886FF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5873" y="2147756"/>
              <a:ext cx="4907281" cy="20751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99736">
                      <a:extLst>
                        <a:ext uri="{9D8B030D-6E8A-4147-A177-3AD203B41FA5}">
                          <a16:colId xmlns:a16="http://schemas.microsoft.com/office/drawing/2014/main" val="1419937008"/>
                        </a:ext>
                      </a:extLst>
                    </a:gridCol>
                    <a:gridCol w="549493">
                      <a:extLst>
                        <a:ext uri="{9D8B030D-6E8A-4147-A177-3AD203B41FA5}">
                          <a16:colId xmlns:a16="http://schemas.microsoft.com/office/drawing/2014/main" val="3689988484"/>
                        </a:ext>
                      </a:extLst>
                    </a:gridCol>
                    <a:gridCol w="543769">
                      <a:extLst>
                        <a:ext uri="{9D8B030D-6E8A-4147-A177-3AD203B41FA5}">
                          <a16:colId xmlns:a16="http://schemas.microsoft.com/office/drawing/2014/main" val="2636618272"/>
                        </a:ext>
                      </a:extLst>
                    </a:gridCol>
                    <a:gridCol w="539317">
                      <a:extLst>
                        <a:ext uri="{9D8B030D-6E8A-4147-A177-3AD203B41FA5}">
                          <a16:colId xmlns:a16="http://schemas.microsoft.com/office/drawing/2014/main" val="1773364620"/>
                        </a:ext>
                      </a:extLst>
                    </a:gridCol>
                    <a:gridCol w="552673">
                      <a:extLst>
                        <a:ext uri="{9D8B030D-6E8A-4147-A177-3AD203B41FA5}">
                          <a16:colId xmlns:a16="http://schemas.microsoft.com/office/drawing/2014/main" val="2722697794"/>
                        </a:ext>
                      </a:extLst>
                    </a:gridCol>
                    <a:gridCol w="533595">
                      <a:extLst>
                        <a:ext uri="{9D8B030D-6E8A-4147-A177-3AD203B41FA5}">
                          <a16:colId xmlns:a16="http://schemas.microsoft.com/office/drawing/2014/main" val="2514474274"/>
                        </a:ext>
                      </a:extLst>
                    </a:gridCol>
                    <a:gridCol w="464907">
                      <a:extLst>
                        <a:ext uri="{9D8B030D-6E8A-4147-A177-3AD203B41FA5}">
                          <a16:colId xmlns:a16="http://schemas.microsoft.com/office/drawing/2014/main" val="3489883618"/>
                        </a:ext>
                      </a:extLst>
                    </a:gridCol>
                    <a:gridCol w="599100">
                      <a:extLst>
                        <a:ext uri="{9D8B030D-6E8A-4147-A177-3AD203B41FA5}">
                          <a16:colId xmlns:a16="http://schemas.microsoft.com/office/drawing/2014/main" val="305383962"/>
                        </a:ext>
                      </a:extLst>
                    </a:gridCol>
                    <a:gridCol w="524691">
                      <a:extLst>
                        <a:ext uri="{9D8B030D-6E8A-4147-A177-3AD203B41FA5}">
                          <a16:colId xmlns:a16="http://schemas.microsoft.com/office/drawing/2014/main" val="2347102768"/>
                        </a:ext>
                      </a:extLst>
                    </a:gridCol>
                  </a:tblGrid>
                  <a:tr h="224600">
                    <a:tc gridSpan="9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Data Rating 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0897515"/>
                      </a:ext>
                    </a:extLst>
                  </a:tr>
                  <a:tr h="7275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Produk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User_A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User_B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User_C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User_D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User_E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Jml Rating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Nilai rating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838372" t="-31933" r="-4651" b="-1672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188455"/>
                      </a:ext>
                    </a:extLst>
                  </a:tr>
                  <a:tr h="224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PT_1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5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12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2,4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55467018"/>
                      </a:ext>
                    </a:extLst>
                  </a:tr>
                  <a:tr h="224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PT_2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0,6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16912383"/>
                      </a:ext>
                    </a:extLst>
                  </a:tr>
                  <a:tr h="224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PT_3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5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12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2,4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90008958"/>
                      </a:ext>
                    </a:extLst>
                  </a:tr>
                  <a:tr h="224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PT_4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0,6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31638241"/>
                      </a:ext>
                    </a:extLst>
                  </a:tr>
                  <a:tr h="224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PT_5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12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 dirty="0">
                              <a:effectLst/>
                            </a:rPr>
                            <a:t>2,4</a:t>
                          </a:r>
                          <a:endParaRPr lang="en-ID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7697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37CA35E-69C3-070D-95D9-0ED2F3F9F2A5}"/>
              </a:ext>
            </a:extLst>
          </p:cNvPr>
          <p:cNvSpPr txBox="1">
            <a:spLocks/>
          </p:cNvSpPr>
          <p:nvPr/>
        </p:nvSpPr>
        <p:spPr>
          <a:xfrm>
            <a:off x="389351" y="4378248"/>
            <a:ext cx="5201856" cy="663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4" indent="-285744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Menghitung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similarity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antar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paket tour berdasarkan rating yang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diberikan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user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terhadap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paket tour.</a:t>
            </a:r>
          </a:p>
          <a:p>
            <a:pPr marL="285744" indent="-285744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D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2F53943-5C96-F407-BEF1-173E6EFA3E6D}"/>
                  </a:ext>
                </a:extLst>
              </p:cNvPr>
              <p:cNvSpPr txBox="1"/>
              <p:nvPr/>
            </p:nvSpPr>
            <p:spPr>
              <a:xfrm>
                <a:off x="711705" y="5197613"/>
                <a:ext cx="4557151" cy="804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400" i="1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ID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D" sz="1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ID" sz="14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D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ID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D" sz="1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D" sz="14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D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sz="1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ID" sz="1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ID" sz="140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D" sz="1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ID" sz="1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D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ID" sz="1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D" sz="14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ID" sz="1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sz="1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ID" sz="1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ID" sz="140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D" sz="1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ID" sz="1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D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ID" sz="1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D" sz="14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ID" sz="1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D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ID" sz="1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ID" sz="140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D" sz="1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ID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D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D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D" sz="1400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D" sz="14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  <m:r>
                                                <a:rPr lang="en-ID" sz="140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ID" sz="14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ID" sz="140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D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ID" sz="140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ID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ID" sz="14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D" sz="1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ID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ID" sz="1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ID" sz="140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D" sz="1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ID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D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D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D" sz="1400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D" sz="14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  <m:r>
                                                <a:rPr lang="en-ID" sz="140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ID" sz="1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  <m:r>
                                            <a:rPr lang="en-ID" sz="140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D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ID" sz="140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ID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ID" sz="1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D" sz="1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ID" sz="1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2F53943-5C96-F407-BEF1-173E6EFA3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05" y="5197613"/>
                <a:ext cx="4557151" cy="804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2918FB-59C3-A995-149D-DBAA8461BD03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5268856" y="1815759"/>
            <a:ext cx="1022153" cy="37842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232D2-EA87-DE33-A88A-8555D7B6C249}"/>
              </a:ext>
            </a:extLst>
          </p:cNvPr>
          <p:cNvSpPr/>
          <p:nvPr/>
        </p:nvSpPr>
        <p:spPr>
          <a:xfrm>
            <a:off x="6400801" y="218191"/>
            <a:ext cx="5738796" cy="1680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89A200-0E49-4E9A-9CB3-8BD2AD36910F}"/>
                  </a:ext>
                </a:extLst>
              </p:cNvPr>
              <p:cNvSpPr txBox="1"/>
              <p:nvPr/>
            </p:nvSpPr>
            <p:spPr>
              <a:xfrm>
                <a:off x="6400801" y="346652"/>
                <a:ext cx="5738796" cy="14895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𝑆𝑖𝑚</m:t>
                    </m:r>
                    <m:r>
                      <a:rPr lang="en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merupakan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similarity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antara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tour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package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dan </a:t>
                </a:r>
                <a:r>
                  <a:rPr lang="en-ID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tour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package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ID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D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ID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D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rating rata-rata pada </a:t>
                </a:r>
                <a:r>
                  <a:rPr lang="en-ID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tour package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rating oleh user </a:t>
                </a:r>
                <a14:m>
                  <m:oMath xmlns:m="http://schemas.openxmlformats.org/officeDocument/2006/math">
                    <m:r>
                      <a:rPr lang="en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kepada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package </a:t>
                </a:r>
                <a14:m>
                  <m:oMath xmlns:m="http://schemas.openxmlformats.org/officeDocument/2006/math">
                    <m:r>
                      <a:rPr lang="en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ID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dan </a:t>
                </a:r>
                <a14:m>
                  <m:oMath xmlns:m="http://schemas.openxmlformats.org/officeDocument/2006/math">
                    <m:r>
                      <a:rPr lang="en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lalu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merupakan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jumlah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total </a:t>
                </a:r>
                <a:r>
                  <a:rPr lang="en-ID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user 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yang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memberi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rating</a:t>
                </a:r>
                <a:endParaRPr lang="en-ID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89A200-0E49-4E9A-9CB3-8BD2AD369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1" y="346652"/>
                <a:ext cx="5738796" cy="1489510"/>
              </a:xfrm>
              <a:prstGeom prst="rect">
                <a:avLst/>
              </a:prstGeom>
              <a:blipFill>
                <a:blip r:embed="rId4"/>
                <a:stretch>
                  <a:fillRect l="-850" t="-2459" b="-532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DB38667-1B7E-6F4E-056A-82865BCBFD13}"/>
              </a:ext>
            </a:extLst>
          </p:cNvPr>
          <p:cNvGraphicFramePr>
            <a:graphicFrameLocks noGrp="1"/>
          </p:cNvGraphicFramePr>
          <p:nvPr/>
        </p:nvGraphicFramePr>
        <p:xfrm>
          <a:off x="8957155" y="2438085"/>
          <a:ext cx="2828600" cy="3564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8189">
                  <a:extLst>
                    <a:ext uri="{9D8B030D-6E8A-4147-A177-3AD203B41FA5}">
                      <a16:colId xmlns:a16="http://schemas.microsoft.com/office/drawing/2014/main" val="640073940"/>
                    </a:ext>
                  </a:extLst>
                </a:gridCol>
                <a:gridCol w="1570411">
                  <a:extLst>
                    <a:ext uri="{9D8B030D-6E8A-4147-A177-3AD203B41FA5}">
                      <a16:colId xmlns:a16="http://schemas.microsoft.com/office/drawing/2014/main" val="471419259"/>
                    </a:ext>
                  </a:extLst>
                </a:gridCol>
              </a:tblGrid>
              <a:tr h="2970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 err="1">
                          <a:effectLst/>
                        </a:rPr>
                        <a:t>Perbandingan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>
                          <a:effectLst/>
                        </a:rPr>
                        <a:t>Similarity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9858364"/>
                  </a:ext>
                </a:extLst>
              </a:tr>
              <a:tr h="2970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sim(PT_1, PT_1)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4473751"/>
                  </a:ext>
                </a:extLst>
              </a:tr>
              <a:tr h="2970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sim(PT_1, PT_2)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>
                          <a:effectLst/>
                        </a:rPr>
                        <a:t>0,388514345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8883954"/>
                  </a:ext>
                </a:extLst>
              </a:tr>
              <a:tr h="2970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sim(PT_1, PT_3)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-0,650943396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1304009"/>
                  </a:ext>
                </a:extLst>
              </a:tr>
              <a:tr h="2970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sim(PT_1, PT_4)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-0,582771517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2318808"/>
                  </a:ext>
                </a:extLst>
              </a:tr>
              <a:tr h="2970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sim(PT_1, PT_5)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0,356873214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4484091"/>
                  </a:ext>
                </a:extLst>
              </a:tr>
              <a:tr h="2970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sim(PT_2, PT_3)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-0,582771517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342186"/>
                  </a:ext>
                </a:extLst>
              </a:tr>
              <a:tr h="2970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sim(PT_2, PT_4)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-0,25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340534"/>
                  </a:ext>
                </a:extLst>
              </a:tr>
              <a:tr h="2970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sim(PT_2, PT_5)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0,40824829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1498885"/>
                  </a:ext>
                </a:extLst>
              </a:tr>
              <a:tr h="2970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sim(PT_3, PT_4)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0,388514345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6405019"/>
                  </a:ext>
                </a:extLst>
              </a:tr>
              <a:tr h="2970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sim(PT_3, PT_5)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-0,832704165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631616"/>
                  </a:ext>
                </a:extLst>
              </a:tr>
              <a:tr h="2970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sim(PT_4, PT_5)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>
                          <a:effectLst/>
                        </a:rPr>
                        <a:t>-0,612372436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768794"/>
                  </a:ext>
                </a:extLst>
              </a:tr>
            </a:tbl>
          </a:graphicData>
        </a:graphic>
      </p:graphicFrame>
      <p:sp>
        <p:nvSpPr>
          <p:cNvPr id="29" name="Title 1">
            <a:extLst>
              <a:ext uri="{FF2B5EF4-FFF2-40B4-BE49-F238E27FC236}">
                <a16:creationId xmlns:a16="http://schemas.microsoft.com/office/drawing/2014/main" id="{44C8DC51-684C-01B5-398D-657F3443F446}"/>
              </a:ext>
            </a:extLst>
          </p:cNvPr>
          <p:cNvSpPr txBox="1">
            <a:spLocks/>
          </p:cNvSpPr>
          <p:nvPr/>
        </p:nvSpPr>
        <p:spPr>
          <a:xfrm>
            <a:off x="6610566" y="2660716"/>
            <a:ext cx="2014364" cy="114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perhitungan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similarity:</a:t>
            </a:r>
            <a:endParaRPr lang="en-ID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C323BD3E-AD26-708E-0467-8AEA3ECAD9DD}"/>
              </a:ext>
            </a:extLst>
          </p:cNvPr>
          <p:cNvSpPr/>
          <p:nvPr/>
        </p:nvSpPr>
        <p:spPr>
          <a:xfrm>
            <a:off x="6313545" y="4413060"/>
            <a:ext cx="2237363" cy="1145021"/>
          </a:xfrm>
          <a:prstGeom prst="wedgeRectCallout">
            <a:avLst>
              <a:gd name="adj1" fmla="val 60588"/>
              <a:gd name="adj2" fmla="val -262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Skala -1 sampai +1.</a:t>
            </a:r>
          </a:p>
          <a:p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=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similar</a:t>
            </a:r>
          </a:p>
          <a:p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-1 = similar</a:t>
            </a:r>
          </a:p>
        </p:txBody>
      </p:sp>
    </p:spTree>
    <p:extLst>
      <p:ext uri="{BB962C8B-B14F-4D97-AF65-F5344CB8AC3E}">
        <p14:creationId xmlns:p14="http://schemas.microsoft.com/office/powerpoint/2010/main" val="1999714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29" grpId="0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550D52-808F-2E02-88E1-21E179FC8DBB}"/>
              </a:ext>
            </a:extLst>
          </p:cNvPr>
          <p:cNvSpPr/>
          <p:nvPr/>
        </p:nvSpPr>
        <p:spPr>
          <a:xfrm>
            <a:off x="1" y="0"/>
            <a:ext cx="572437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E8F3C5-F252-BFBE-BA0E-219A89FB564D}"/>
              </a:ext>
            </a:extLst>
          </p:cNvPr>
          <p:cNvSpPr/>
          <p:nvPr/>
        </p:nvSpPr>
        <p:spPr>
          <a:xfrm>
            <a:off x="5650615" y="4034970"/>
            <a:ext cx="174172" cy="28230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F19A0D-462A-E9A7-9883-EEA8A4AB1D30}"/>
              </a:ext>
            </a:extLst>
          </p:cNvPr>
          <p:cNvSpPr txBox="1">
            <a:spLocks/>
          </p:cNvSpPr>
          <p:nvPr/>
        </p:nvSpPr>
        <p:spPr>
          <a:xfrm>
            <a:off x="136492" y="179083"/>
            <a:ext cx="4924961" cy="114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Sistem </a:t>
            </a:r>
          </a:p>
          <a:p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Paket tour]:</a:t>
            </a:r>
            <a:endParaRPr lang="en-ID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5BD4B6-AA3D-6E8A-C8C5-D157A2CA5C2A}"/>
              </a:ext>
            </a:extLst>
          </p:cNvPr>
          <p:cNvSpPr txBox="1">
            <a:spLocks/>
          </p:cNvSpPr>
          <p:nvPr/>
        </p:nvSpPr>
        <p:spPr>
          <a:xfrm>
            <a:off x="136492" y="1483761"/>
            <a:ext cx="5201856" cy="925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Menghitung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prediksi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paket tour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terhadap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user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membandingkan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kemiripan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paket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tour yang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telah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dihitung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sebelumnya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D" sz="18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C32657-D987-5A8D-E189-2D28D0A9678C}"/>
                  </a:ext>
                </a:extLst>
              </p:cNvPr>
              <p:cNvSpPr txBox="1"/>
              <p:nvPr/>
            </p:nvSpPr>
            <p:spPr>
              <a:xfrm>
                <a:off x="136492" y="2702711"/>
                <a:ext cx="4606683" cy="726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D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D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D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D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D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ID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D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D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ID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ID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ID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ID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D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ID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D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ID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D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ID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D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𝑠𝑖𝑚</m:t>
                              </m:r>
                              <m:d>
                                <m:dPr>
                                  <m:sepChr m:val=","/>
                                  <m:ctrlPr>
                                    <a:rPr lang="en-ID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e>
                                  <m:r>
                                    <a:rPr lang="en-ID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ID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D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𝑠𝑖𝑚</m:t>
                                  </m:r>
                                  <m:d>
                                    <m:dPr>
                                      <m:sepChr m:val=","/>
                                      <m:ctrlPr>
                                        <a:rPr lang="en-ID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D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e>
                                      <m:r>
                                        <a:rPr lang="en-ID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C32657-D987-5A8D-E189-2D28D0A96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92" y="2702711"/>
                <a:ext cx="4606683" cy="7262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85805C-E2D6-A285-5349-E5F68CD51017}"/>
                  </a:ext>
                </a:extLst>
              </p:cNvPr>
              <p:cNvSpPr/>
              <p:nvPr/>
            </p:nvSpPr>
            <p:spPr>
              <a:xfrm>
                <a:off x="462088" y="3693310"/>
                <a:ext cx="4800195" cy="28381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ID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ID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D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prediksi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rating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paket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tour</a:t>
                </a:r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untuk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user </a:t>
                </a:r>
                <a14:m>
                  <m:oMath xmlns:m="http://schemas.openxmlformats.org/officeDocument/2006/math"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jumlah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user,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ID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D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ID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rata-rata 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rating 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pada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paket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tour </a:t>
                </a:r>
                <a14:m>
                  <m:oMath xmlns:m="http://schemas.openxmlformats.org/officeDocument/2006/math"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ID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D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ID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rating rata-rata pada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paket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tour </a:t>
                </a:r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D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ID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D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rating yang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diberikan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user </a:t>
                </a:r>
                <a14:m>
                  <m:oMath xmlns:m="http://schemas.openxmlformats.org/officeDocument/2006/math"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kepada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paket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tour</a:t>
                </a:r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dan </a:t>
                </a:r>
                <a14:m>
                  <m:oMath xmlns:m="http://schemas.openxmlformats.org/officeDocument/2006/math"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𝑆𝑖𝑚</m:t>
                    </m:r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nilai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similarity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antara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paket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tour</a:t>
                </a:r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k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dengan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seluruh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user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yang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memberi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rating pada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paket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tour</a:t>
                </a:r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ke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-l</a:t>
                </a:r>
                <a:endParaRPr lang="en-ID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85805C-E2D6-A285-5349-E5F68CD510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88" y="3693310"/>
                <a:ext cx="4800195" cy="2838117"/>
              </a:xfrm>
              <a:prstGeom prst="rect">
                <a:avLst/>
              </a:prstGeom>
              <a:blipFill>
                <a:blip r:embed="rId3"/>
                <a:stretch>
                  <a:fillRect l="-508" r="-21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CCECCF9-266E-4D88-747B-E7BED97CE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155765"/>
              </p:ext>
            </p:extLst>
          </p:nvPr>
        </p:nvGraphicFramePr>
        <p:xfrm>
          <a:off x="6096000" y="567501"/>
          <a:ext cx="5753100" cy="15132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78750376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84620176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30164255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34929274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43362861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777956730"/>
                    </a:ext>
                  </a:extLst>
                </a:gridCol>
              </a:tblGrid>
              <a:tr h="2749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 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User_A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User_B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User_C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User_D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User_E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627169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 dirty="0">
                          <a:effectLst/>
                        </a:rPr>
                        <a:t>1,694077793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1,784917351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4,083513299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0,409546348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4,027945209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835444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PT_2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0,189699159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-0,431320788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2,586462831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-0,938167796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1,593326594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89943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PT_3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2,673953699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3,651682082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0,545956648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4,264826524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0,863581048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388304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0,671273361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1,192932547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-0,827365027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2,731509097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-0,768349978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349079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2,514122638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1,082812625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4,118494098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0,436424859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 dirty="0">
                          <a:effectLst/>
                        </a:rPr>
                        <a:t>3,84814578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0722757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F360427-9E99-7E54-BBDE-2F00D463B227}"/>
              </a:ext>
            </a:extLst>
          </p:cNvPr>
          <p:cNvSpPr txBox="1">
            <a:spLocks/>
          </p:cNvSpPr>
          <p:nvPr/>
        </p:nvSpPr>
        <p:spPr>
          <a:xfrm>
            <a:off x="6096000" y="2611423"/>
            <a:ext cx="5262281" cy="1332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Dalam kasus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rekomendasi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untuk user yang sebelumnya pernah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memberi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rating paket tour,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perhitungan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sudah cukup sampai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disini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dengan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urutan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mulai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tertinggi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hingga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terendah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(DESC)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F7E7340-FD15-0318-EE7F-EB74F4160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0866"/>
              </p:ext>
            </p:extLst>
          </p:nvPr>
        </p:nvGraphicFramePr>
        <p:xfrm>
          <a:off x="7329717" y="4196411"/>
          <a:ext cx="3583180" cy="18319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6636">
                  <a:extLst>
                    <a:ext uri="{9D8B030D-6E8A-4147-A177-3AD203B41FA5}">
                      <a16:colId xmlns:a16="http://schemas.microsoft.com/office/drawing/2014/main" val="2148916223"/>
                    </a:ext>
                  </a:extLst>
                </a:gridCol>
                <a:gridCol w="716636">
                  <a:extLst>
                    <a:ext uri="{9D8B030D-6E8A-4147-A177-3AD203B41FA5}">
                      <a16:colId xmlns:a16="http://schemas.microsoft.com/office/drawing/2014/main" val="2137326867"/>
                    </a:ext>
                  </a:extLst>
                </a:gridCol>
                <a:gridCol w="716636">
                  <a:extLst>
                    <a:ext uri="{9D8B030D-6E8A-4147-A177-3AD203B41FA5}">
                      <a16:colId xmlns:a16="http://schemas.microsoft.com/office/drawing/2014/main" val="2674735588"/>
                    </a:ext>
                  </a:extLst>
                </a:gridCol>
                <a:gridCol w="716636">
                  <a:extLst>
                    <a:ext uri="{9D8B030D-6E8A-4147-A177-3AD203B41FA5}">
                      <a16:colId xmlns:a16="http://schemas.microsoft.com/office/drawing/2014/main" val="2629063410"/>
                    </a:ext>
                  </a:extLst>
                </a:gridCol>
                <a:gridCol w="716636">
                  <a:extLst>
                    <a:ext uri="{9D8B030D-6E8A-4147-A177-3AD203B41FA5}">
                      <a16:colId xmlns:a16="http://schemas.microsoft.com/office/drawing/2014/main" val="3478025457"/>
                    </a:ext>
                  </a:extLst>
                </a:gridCol>
              </a:tblGrid>
              <a:tr h="3053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User_A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User_B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User_C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User_D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User_E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5407609"/>
                  </a:ext>
                </a:extLst>
              </a:tr>
              <a:tr h="3053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PT_3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PT_3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PT_3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9479312"/>
                  </a:ext>
                </a:extLst>
              </a:tr>
              <a:tr h="3053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5837554"/>
                  </a:ext>
                </a:extLst>
              </a:tr>
              <a:tr h="3053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>
                          <a:effectLst/>
                        </a:rPr>
                        <a:t>PT_2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PT_2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2948665"/>
                  </a:ext>
                </a:extLst>
              </a:tr>
              <a:tr h="3053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PT_3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PT_3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4384826"/>
                  </a:ext>
                </a:extLst>
              </a:tr>
              <a:tr h="3053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PT_2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PT_2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PT_2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>
                          <a:effectLst/>
                        </a:rPr>
                        <a:t>PT_4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9129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084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5D9712D-6A07-9037-78FE-CCB109779536}"/>
              </a:ext>
            </a:extLst>
          </p:cNvPr>
          <p:cNvSpPr/>
          <p:nvPr/>
        </p:nvSpPr>
        <p:spPr>
          <a:xfrm>
            <a:off x="5425441" y="0"/>
            <a:ext cx="676655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7E123A-7E63-896F-F986-341D4CDE971A}"/>
              </a:ext>
            </a:extLst>
          </p:cNvPr>
          <p:cNvSpPr txBox="1">
            <a:spLocks/>
          </p:cNvSpPr>
          <p:nvPr/>
        </p:nvSpPr>
        <p:spPr>
          <a:xfrm>
            <a:off x="395014" y="671654"/>
            <a:ext cx="4924961" cy="114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Sistem 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</a:t>
            </a:r>
            <a:endParaRPr lang="en-ID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8B7040-6F33-4480-6A76-7BAAEC18376A}"/>
              </a:ext>
            </a:extLst>
          </p:cNvPr>
          <p:cNvSpPr txBox="1"/>
          <p:nvPr/>
        </p:nvSpPr>
        <p:spPr>
          <a:xfrm>
            <a:off x="479056" y="2277229"/>
            <a:ext cx="4443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Hasil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perhitungan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rata-rata </a:t>
            </a:r>
          </a:p>
          <a:p>
            <a:r>
              <a:rPr lang="en-ID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error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diabsolutkan</a:t>
            </a:r>
            <a:endParaRPr lang="en-ID" sz="2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A19AD7-A845-F449-0AEC-87AB21CCD0F1}"/>
              </a:ext>
            </a:extLst>
          </p:cNvPr>
          <p:cNvCxnSpPr>
            <a:cxnSpLocks/>
          </p:cNvCxnSpPr>
          <p:nvPr/>
        </p:nvCxnSpPr>
        <p:spPr>
          <a:xfrm>
            <a:off x="841305" y="3046671"/>
            <a:ext cx="377047" cy="306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77A731A-F2C0-BE78-9F03-34B6EF68498E}"/>
              </a:ext>
            </a:extLst>
          </p:cNvPr>
          <p:cNvSpPr txBox="1"/>
          <p:nvPr/>
        </p:nvSpPr>
        <p:spPr>
          <a:xfrm>
            <a:off x="802748" y="3492945"/>
            <a:ext cx="2973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selisih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asli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rating dan </a:t>
            </a: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rating </a:t>
            </a: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hasil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prediksi</a:t>
            </a:r>
            <a:endParaRPr lang="en-ID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535B11A-B434-EBF3-7949-836A25CAD97A}"/>
              </a:ext>
            </a:extLst>
          </p:cNvPr>
          <p:cNvGrpSpPr/>
          <p:nvPr/>
        </p:nvGrpSpPr>
        <p:grpSpPr>
          <a:xfrm>
            <a:off x="876449" y="4591370"/>
            <a:ext cx="3353651" cy="1135626"/>
            <a:chOff x="1218350" y="4011561"/>
            <a:chExt cx="3353650" cy="113562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5CB270-6423-DA2E-44B9-E4818F8E86DE}"/>
                </a:ext>
              </a:extLst>
            </p:cNvPr>
            <p:cNvSpPr/>
            <p:nvPr/>
          </p:nvSpPr>
          <p:spPr>
            <a:xfrm>
              <a:off x="1218350" y="4011561"/>
              <a:ext cx="3353650" cy="11356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F8067D9-F6CB-6882-3F12-BE6EE6BE16A9}"/>
                    </a:ext>
                  </a:extLst>
                </p:cNvPr>
                <p:cNvSpPr txBox="1"/>
                <p:nvPr/>
              </p:nvSpPr>
              <p:spPr>
                <a:xfrm>
                  <a:off x="1238697" y="4260320"/>
                  <a:ext cx="3333303" cy="6621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D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b="1" i="1">
                                <a:latin typeface="Cambria Math" panose="02040503050406030204" pitchFamily="18" charset="0"/>
                              </a:rPr>
                              <m:t>𝑴𝑨𝑬</m:t>
                            </m:r>
                          </m:e>
                          <m:sub>
                            <m:r>
                              <a:rPr lang="en-ID" b="1" i="1">
                                <a:latin typeface="Cambria Math" panose="02040503050406030204" pitchFamily="18" charset="0"/>
                              </a:rPr>
                              <m:t>𝑷𝑻</m:t>
                            </m:r>
                            <m:r>
                              <m:rPr>
                                <m:lit/>
                              </m:rPr>
                              <a:rPr lang="en-ID" b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ID" b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ID" b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D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D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ID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ID" b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D" b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ID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sup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ID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D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D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ID" b="1" i="1">
                                            <a:latin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  <m:r>
                                          <a:rPr lang="en-ID" b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ID" b="1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ID" b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D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D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ID" b="1" i="1">
                                            <a:latin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  <m:r>
                                          <a:rPr lang="en-ID" b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ID" b="1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num>
                          <m:den>
                            <m:r>
                              <a:rPr lang="en-ID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den>
                        </m:f>
                      </m:oMath>
                    </m:oMathPara>
                  </a14:m>
                  <a:endParaRPr lang="en-ID" b="1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F8067D9-F6CB-6882-3F12-BE6EE6BE16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8697" y="4260320"/>
                  <a:ext cx="3333303" cy="66210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8AEE49-778B-353E-7DF3-3671BC04F341}"/>
                  </a:ext>
                </a:extLst>
              </p:cNvPr>
              <p:cNvSpPr txBox="1"/>
              <p:nvPr/>
            </p:nvSpPr>
            <p:spPr>
              <a:xfrm>
                <a:off x="6096000" y="671654"/>
                <a:ext cx="5535931" cy="9476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merupakan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nilai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prediksi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dari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User_A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sampai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User_5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terhadap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PT_1,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kemudian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merupakan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rating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asli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yang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diberikan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oleh User_1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sampai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User_5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terhadap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PT_1</a:t>
                </a:r>
                <a:endParaRPr lang="en-ID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8AEE49-778B-353E-7DF3-3671BC04F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71654"/>
                <a:ext cx="5535931" cy="947695"/>
              </a:xfrm>
              <a:prstGeom prst="rect">
                <a:avLst/>
              </a:prstGeom>
              <a:blipFill>
                <a:blip r:embed="rId3"/>
                <a:stretch>
                  <a:fillRect l="-881" t="-3205" r="-1211" b="-833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C6CF048-CBEB-C8A2-18B9-A955ADB03AFB}"/>
              </a:ext>
            </a:extLst>
          </p:cNvPr>
          <p:cNvGraphicFramePr>
            <a:graphicFrameLocks noGrp="1"/>
          </p:cNvGraphicFramePr>
          <p:nvPr/>
        </p:nvGraphicFramePr>
        <p:xfrm>
          <a:off x="6221026" y="2031701"/>
          <a:ext cx="2764746" cy="20299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1255">
                  <a:extLst>
                    <a:ext uri="{9D8B030D-6E8A-4147-A177-3AD203B41FA5}">
                      <a16:colId xmlns:a16="http://schemas.microsoft.com/office/drawing/2014/main" val="185395427"/>
                    </a:ext>
                  </a:extLst>
                </a:gridCol>
                <a:gridCol w="1523491">
                  <a:extLst>
                    <a:ext uri="{9D8B030D-6E8A-4147-A177-3AD203B41FA5}">
                      <a16:colId xmlns:a16="http://schemas.microsoft.com/office/drawing/2014/main" val="3290907771"/>
                    </a:ext>
                  </a:extLst>
                </a:gridCol>
              </a:tblGrid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 err="1">
                          <a:effectLst/>
                        </a:rPr>
                        <a:t>Paket</a:t>
                      </a:r>
                      <a:r>
                        <a:rPr lang="en-ID" sz="1200" dirty="0">
                          <a:effectLst/>
                        </a:rPr>
                        <a:t> Tour</a:t>
                      </a:r>
                      <a:endParaRPr lang="en-ID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MAE</a:t>
                      </a:r>
                      <a:endParaRPr lang="en-ID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6050937"/>
                  </a:ext>
                </a:extLst>
              </a:tr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PT_1</a:t>
                      </a:r>
                      <a:endParaRPr lang="en-ID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0,874854976</a:t>
                      </a:r>
                      <a:endParaRPr lang="en-ID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3309149"/>
                  </a:ext>
                </a:extLst>
              </a:tr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PT_2</a:t>
                      </a:r>
                      <a:endParaRPr lang="en-ID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0,713210301</a:t>
                      </a:r>
                      <a:endParaRPr lang="en-ID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0580172"/>
                  </a:ext>
                </a:extLst>
              </a:tr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PT_3</a:t>
                      </a:r>
                      <a:endParaRPr lang="en-ID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0,669745688</a:t>
                      </a:r>
                      <a:endParaRPr lang="en-ID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086101"/>
                  </a:ext>
                </a:extLst>
              </a:tr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PT_4</a:t>
                      </a:r>
                      <a:endParaRPr lang="en-ID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0,745682363</a:t>
                      </a:r>
                      <a:endParaRPr lang="en-ID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0304796"/>
                  </a:ext>
                </a:extLst>
              </a:tr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PT_5</a:t>
                      </a:r>
                      <a:endParaRPr lang="en-ID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0,655092633</a:t>
                      </a:r>
                      <a:endParaRPr lang="en-ID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2034989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8FE924C3-D34E-C278-5DA8-1B7A25EDF0C9}"/>
              </a:ext>
            </a:extLst>
          </p:cNvPr>
          <p:cNvGraphicFramePr>
            <a:graphicFrameLocks noGrp="1"/>
          </p:cNvGraphicFramePr>
          <p:nvPr/>
        </p:nvGraphicFramePr>
        <p:xfrm>
          <a:off x="8879093" y="4487264"/>
          <a:ext cx="2764746" cy="20299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1255">
                  <a:extLst>
                    <a:ext uri="{9D8B030D-6E8A-4147-A177-3AD203B41FA5}">
                      <a16:colId xmlns:a16="http://schemas.microsoft.com/office/drawing/2014/main" val="1697092087"/>
                    </a:ext>
                  </a:extLst>
                </a:gridCol>
                <a:gridCol w="1523491">
                  <a:extLst>
                    <a:ext uri="{9D8B030D-6E8A-4147-A177-3AD203B41FA5}">
                      <a16:colId xmlns:a16="http://schemas.microsoft.com/office/drawing/2014/main" val="3018360635"/>
                    </a:ext>
                  </a:extLst>
                </a:gridCol>
              </a:tblGrid>
              <a:tr h="3383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 err="1">
                          <a:effectLst/>
                        </a:rPr>
                        <a:t>Paket</a:t>
                      </a:r>
                      <a:r>
                        <a:rPr lang="en-ID" sz="1100" dirty="0">
                          <a:effectLst/>
                        </a:rPr>
                        <a:t> Tour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MAE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6787456"/>
                  </a:ext>
                </a:extLst>
              </a:tr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0,655092633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43171"/>
                  </a:ext>
                </a:extLst>
              </a:tr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PT_3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>
                          <a:effectLst/>
                        </a:rPr>
                        <a:t>0,669745688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0330630"/>
                  </a:ext>
                </a:extLst>
              </a:tr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PT_2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0,713210301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1582330"/>
                  </a:ext>
                </a:extLst>
              </a:tr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0,745682363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6690248"/>
                  </a:ext>
                </a:extLst>
              </a:tr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>
                          <a:effectLst/>
                        </a:rPr>
                        <a:t>0,874854976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4690140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711B945-C292-910E-4838-4F7E0117FF4D}"/>
              </a:ext>
            </a:extLst>
          </p:cNvPr>
          <p:cNvCxnSpPr>
            <a:cxnSpLocks/>
          </p:cNvCxnSpPr>
          <p:nvPr/>
        </p:nvCxnSpPr>
        <p:spPr>
          <a:xfrm>
            <a:off x="7603397" y="4358640"/>
            <a:ext cx="839563" cy="812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F9A13E3-5202-EAD6-73C8-CA3C0D643E88}"/>
              </a:ext>
            </a:extLst>
          </p:cNvPr>
          <p:cNvSpPr txBox="1"/>
          <p:nvPr/>
        </p:nvSpPr>
        <p:spPr>
          <a:xfrm>
            <a:off x="6935089" y="4731187"/>
            <a:ext cx="150787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Ascending.</a:t>
            </a:r>
            <a:endParaRPr lang="en-ID" dirty="0"/>
          </a:p>
          <a:p>
            <a:r>
              <a:rPr lang="en-ID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*</a:t>
            </a:r>
            <a:r>
              <a:rPr lang="en-ID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semakin</a:t>
            </a:r>
            <a:r>
              <a:rPr lang="en-ID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kecil</a:t>
            </a:r>
            <a:r>
              <a:rPr lang="en-ID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semakin</a:t>
            </a:r>
            <a:r>
              <a:rPr lang="en-ID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akurat</a:t>
            </a:r>
            <a:endParaRPr lang="en-ID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960BA9A-ED6E-B62F-33DE-0A67F7B7469D}"/>
              </a:ext>
            </a:extLst>
          </p:cNvPr>
          <p:cNvSpPr/>
          <p:nvPr/>
        </p:nvSpPr>
        <p:spPr>
          <a:xfrm>
            <a:off x="5302634" y="3901442"/>
            <a:ext cx="347769" cy="29565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324A5A-100E-64EF-3E1F-1DF45FEC4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936" y="2017871"/>
            <a:ext cx="7371779" cy="295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43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1810</Words>
  <Application>Microsoft Office PowerPoint</Application>
  <PresentationFormat>Widescreen</PresentationFormat>
  <Paragraphs>493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Collaborative Filtering Berbasis Algoritma Pearson Correlation dan Weight Average Sebagai Sistem Rekomendasi E-Commerce Wisata Pulau Lombok</vt:lpstr>
      <vt:lpstr>Collaborative Filtering Berbasis Algoritma Pearson Correlation dan Weight Average Sebagai Sistem Rekomendasi E-Commerce Wisata Pulau Lombok</vt:lpstr>
      <vt:lpstr>PowerPoint Presentation</vt:lpstr>
      <vt:lpstr>Data set yang digunakan</vt:lpstr>
      <vt:lpstr>Metode yang diusulkan:</vt:lpstr>
      <vt:lpstr>Implementasi Sistem [Similarity paket tour]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Filtering Berbasis Algoritma Pearson Correlation dan Weight Average Sebagai Sistem Rekomendasi E-Commerce Wisata Pulau Lombok</dc:title>
  <dc:creator>Retno Ekayanti</dc:creator>
  <cp:lastModifiedBy>Retno Ekayanti</cp:lastModifiedBy>
  <cp:revision>11</cp:revision>
  <dcterms:created xsi:type="dcterms:W3CDTF">2022-12-23T12:07:04Z</dcterms:created>
  <dcterms:modified xsi:type="dcterms:W3CDTF">2023-02-21T14:59:03Z</dcterms:modified>
</cp:coreProperties>
</file>