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3" r:id="rId5"/>
    <p:sldId id="261" r:id="rId6"/>
    <p:sldId id="262" r:id="rId7"/>
    <p:sldId id="264" r:id="rId8"/>
    <p:sldId id="265" r:id="rId9"/>
    <p:sldId id="269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5DB"/>
    <a:srgbClr val="9751CB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0FA-E615-D78F-CC3D-695A5995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5375-8BCE-76DC-1D56-CEE07A21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8787-00F7-9A70-FB17-EF260D7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CFEC-8D3A-4CD2-D5F8-FCF5693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247B-F040-6DD5-7A38-A1E079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14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51-23EB-8C81-2362-575A5DE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03FD-D023-33A9-628A-F097968E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6075-52F2-AEF0-1B60-DECD415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95B-AC00-205F-8DE4-D917762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4966-CE1F-5F8C-33DE-2CD65B42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8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2D09A-890F-2842-AD03-79C1057C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A5DA-4C04-568B-867B-CD1C5D07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502E-1F59-4392-8A63-87414BD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65-9B2E-E180-D759-A6A1846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76F8-6F91-6B92-9EFC-0B80F74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70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3A2A-714F-9C41-5E70-317EA1E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CDE7-531B-89F8-D7D1-2401FB3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62EA-8FD3-C670-D3CA-ADD7BF9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A16D-8989-A57C-3FB8-D339A64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58A0-3BE8-5083-247F-BD65CAD2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33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B870-F8E8-20C2-3E62-A21A5F13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29B-F562-275C-55B8-1B6CA38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2C32-465D-AA7D-77D6-313ECB2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F03B-4FFE-C3AB-9470-F53DC8C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80F6-DD80-18AF-68DA-C63703F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32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593-D706-CE8D-386F-44C8D63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C19B-5540-9770-8FD4-A30F88EE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58DA-3562-DDC5-D383-8B48E58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4532-C6DC-C186-6351-1CE7B5E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A69D-20D3-9DE6-4BD4-77A035B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47AD-BFD4-1F77-5D79-B1C965B8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63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FDC2-76E1-40B3-CB87-615C2766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BC62-1499-A2DA-2301-43689B6B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D23B-4EEC-3704-1364-9C59173B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BA70-7492-D531-508D-188BC3EB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3DB52-C8C7-8464-816F-7C386E10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84E0-CC08-C85D-260C-ACB1965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3A54F-16C8-9770-B0A1-F87DFFB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CE836-0F77-F489-F4FB-C2DE647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01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80C-FD00-94F2-FFA6-1E0AD27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172A-ED64-BF2D-2E2F-AB488D8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18D7F-91CD-8DFE-9AA6-DACABEA0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75F2-E5CA-A1B8-8827-1529D160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94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6CE-720C-F92F-8DF7-668497A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4DE-F677-B81B-D01A-FF6128CE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106A-90BF-70C3-EC8F-D252C02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47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9CD-E19A-6CF6-B0C6-8E9A0AED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D12-78E0-6E1A-47B0-2847232B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F35-AADF-C49F-E2A1-FD3EAA71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836B-D2A2-9D26-60A6-90C2493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53B4-E826-E9F5-8C50-C1E3413A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791-BA7A-63EC-A8C1-F7076E4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2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7-4A1A-C298-57CE-9139DDF3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C602-D446-ECD0-5E67-A768C6D3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7996-B30D-64CF-4EB2-CC8ACA9D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31CA-047B-463C-99DC-41FCC7C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D44-6AC3-A650-9C04-DAB5FC9C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79FC-5F53-BE19-E9A4-83A085C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4D1-198B-23FA-14C6-F9D1C6F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B024-6D22-27E9-F0D0-75E0318E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F00-EDC9-661F-5304-B7F6E6FE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FDB-6396-4AD4-81BC-FA3D71663660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B861-F236-D365-6472-B4DD77E1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1D76-FDAF-7D8D-B5C7-71774C06B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1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cover ppt nugroho (1)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7" y="-13936"/>
            <a:ext cx="12211387" cy="68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C33300-7480-9F9C-2BEA-52942337A648}"/>
              </a:ext>
            </a:extLst>
          </p:cNvPr>
          <p:cNvSpPr/>
          <p:nvPr/>
        </p:nvSpPr>
        <p:spPr>
          <a:xfrm>
            <a:off x="1" y="0"/>
            <a:ext cx="12192000" cy="1609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C34312-45A1-12C9-24B0-0057840B1949}"/>
              </a:ext>
            </a:extLst>
          </p:cNvPr>
          <p:cNvSpPr txBox="1">
            <a:spLocks/>
          </p:cNvSpPr>
          <p:nvPr/>
        </p:nvSpPr>
        <p:spPr>
          <a:xfrm>
            <a:off x="347770" y="232373"/>
            <a:ext cx="474440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1834E6-5E50-1A0F-4743-DF085C58A1EE}"/>
              </a:ext>
            </a:extLst>
          </p:cNvPr>
          <p:cNvGraphicFramePr>
            <a:graphicFrameLocks noGrp="1"/>
          </p:cNvGraphicFramePr>
          <p:nvPr/>
        </p:nvGraphicFramePr>
        <p:xfrm>
          <a:off x="1771789" y="1970543"/>
          <a:ext cx="3236807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065865692"/>
                    </a:ext>
                  </a:extLst>
                </a:gridCol>
                <a:gridCol w="1560407">
                  <a:extLst>
                    <a:ext uri="{9D8B030D-6E8A-4147-A177-3AD203B41FA5}">
                      <a16:colId xmlns:a16="http://schemas.microsoft.com/office/drawing/2014/main" val="136527354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 err="1">
                          <a:effectLst/>
                        </a:rPr>
                        <a:t>Perbandingan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Similarity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03096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PT_1)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932701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PT_2)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29739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-0,650943396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540501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-0,582771517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048360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0,356873214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926380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-0,582771517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197784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8052026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0,40824829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796748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63678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-0,832704165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529263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sim(PT_4,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-0,612372436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18522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71B02F53-B219-429E-4106-655CC803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87" y="3021787"/>
            <a:ext cx="5702300" cy="2260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8B9E24-DC5E-9A10-95C1-EC3BF04BFC6C}"/>
              </a:ext>
            </a:extLst>
          </p:cNvPr>
          <p:cNvGraphicFramePr>
            <a:graphicFrameLocks noGrp="1"/>
          </p:cNvGraphicFramePr>
          <p:nvPr/>
        </p:nvGraphicFramePr>
        <p:xfrm>
          <a:off x="359378" y="3437977"/>
          <a:ext cx="5753100" cy="1513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User_B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User_C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2177AC3-80AB-07ED-FD5A-F7E42FF4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27" y="3155137"/>
            <a:ext cx="4000500" cy="199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97995-8AB8-7589-6A3B-6AE69D4A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88" y="3168364"/>
            <a:ext cx="4445000" cy="200660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F288516-93B4-4BDB-52AC-1B421BDE2FA3}"/>
              </a:ext>
            </a:extLst>
          </p:cNvPr>
          <p:cNvGraphicFramePr>
            <a:graphicFrameLocks noGrp="1"/>
          </p:cNvGraphicFramePr>
          <p:nvPr/>
        </p:nvGraphicFramePr>
        <p:xfrm>
          <a:off x="2212085" y="3145028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85A64C7-4BF7-0235-86A5-78707770FD8C}"/>
              </a:ext>
            </a:extLst>
          </p:cNvPr>
          <p:cNvSpPr/>
          <p:nvPr/>
        </p:nvSpPr>
        <p:spPr>
          <a:xfrm>
            <a:off x="-173885" y="-169113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7FD-4EF0-695D-2341-85E932EC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AC3D-356B-681A-8E04-10FFDB5F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202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3FBA0E-64CD-CE28-DE8F-7BBAFFC30CBB}"/>
              </a:ext>
            </a:extLst>
          </p:cNvPr>
          <p:cNvSpPr/>
          <p:nvPr/>
        </p:nvSpPr>
        <p:spPr>
          <a:xfrm rot="21415301">
            <a:off x="-81956" y="992969"/>
            <a:ext cx="11238271" cy="24204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2944-7EF1-E30C-0D5A-90067679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48" y="1125160"/>
            <a:ext cx="8717279" cy="22262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1A76-EC45-A6CE-63E9-297DFD8F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48" y="3835374"/>
            <a:ext cx="8717279" cy="56429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– 197006516029 -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Reguler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537A-E68B-8282-B19B-27C016B2356E}"/>
              </a:ext>
            </a:extLst>
          </p:cNvPr>
          <p:cNvSpPr txBox="1">
            <a:spLocks/>
          </p:cNvSpPr>
          <p:nvPr/>
        </p:nvSpPr>
        <p:spPr>
          <a:xfrm>
            <a:off x="940948" y="5245589"/>
            <a:ext cx="8717279" cy="1133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 TEKONOLOGI KOMUNIKASI DAN INFORMATIKA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STUDI SISTEM INFORMASI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2022/2023</a:t>
            </a:r>
            <a:endParaRPr lang="en-ID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7FD75-3450-E8F1-2DAD-3FA5525A951C}"/>
              </a:ext>
            </a:extLst>
          </p:cNvPr>
          <p:cNvGrpSpPr/>
          <p:nvPr/>
        </p:nvGrpSpPr>
        <p:grpSpPr>
          <a:xfrm>
            <a:off x="940948" y="4565916"/>
            <a:ext cx="10591707" cy="679673"/>
            <a:chOff x="940948" y="4220181"/>
            <a:chExt cx="10591707" cy="679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357D1-D6D3-4650-D668-B9D1C08F84D1}"/>
                </a:ext>
              </a:extLst>
            </p:cNvPr>
            <p:cNvSpPr txBox="1"/>
            <p:nvPr/>
          </p:nvSpPr>
          <p:spPr>
            <a:xfrm>
              <a:off x="940948" y="4220181"/>
              <a:ext cx="5289263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 Dr.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Fauziah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 Ir.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Handayani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777D1-3392-098B-4D24-46AD0D2F11E8}"/>
                </a:ext>
              </a:extLst>
            </p:cNvPr>
            <p:cNvSpPr txBox="1"/>
            <p:nvPr/>
          </p:nvSpPr>
          <p:spPr>
            <a:xfrm>
              <a:off x="6573109" y="4220181"/>
              <a:ext cx="4959546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Septi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Andryana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</a:p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Andrianingsih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634639-9069-B91D-1D13-855F5F37A6CF}"/>
                </a:ext>
              </a:extLst>
            </p:cNvPr>
            <p:cNvCxnSpPr/>
            <p:nvPr/>
          </p:nvCxnSpPr>
          <p:spPr>
            <a:xfrm>
              <a:off x="6230211" y="4220181"/>
              <a:ext cx="0" cy="67967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DBA86B-E5CA-01CF-02F3-C159A727BB3C}"/>
              </a:ext>
            </a:extLst>
          </p:cNvPr>
          <p:cNvSpPr txBox="1">
            <a:spLocks/>
          </p:cNvSpPr>
          <p:nvPr/>
        </p:nvSpPr>
        <p:spPr>
          <a:xfrm>
            <a:off x="-4960744" y="821693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45A15E-20F6-DC87-9382-1A77B0A7A55C}"/>
              </a:ext>
            </a:extLst>
          </p:cNvPr>
          <p:cNvSpPr txBox="1">
            <a:spLocks/>
          </p:cNvSpPr>
          <p:nvPr/>
        </p:nvSpPr>
        <p:spPr>
          <a:xfrm>
            <a:off x="-7945505" y="2097958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92FFA6-DEC5-2BA4-C6CC-1324003A43A5}"/>
              </a:ext>
            </a:extLst>
          </p:cNvPr>
          <p:cNvGrpSpPr/>
          <p:nvPr/>
        </p:nvGrpSpPr>
        <p:grpSpPr>
          <a:xfrm>
            <a:off x="3859328" y="65590"/>
            <a:ext cx="4741766" cy="691604"/>
            <a:chOff x="7057548" y="177754"/>
            <a:chExt cx="4741766" cy="691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5710D5-7E50-39F8-67B9-C68B906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548" y="177754"/>
              <a:ext cx="526954" cy="69160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B46BB4C-D1C2-A6CC-CF73-0E0922E24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3" t="18779" r="22760" b="27369"/>
            <a:stretch/>
          </p:blipFill>
          <p:spPr bwMode="auto">
            <a:xfrm>
              <a:off x="7716701" y="239466"/>
              <a:ext cx="723102" cy="46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A14BE3-86CF-E45E-67C9-CB1E777F9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66"/>
            <a:stretch/>
          </p:blipFill>
          <p:spPr bwMode="auto">
            <a:xfrm>
              <a:off x="8478827" y="196908"/>
              <a:ext cx="1679755" cy="511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48137A-81A8-B020-9B4F-E102EE5B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5911" y="262567"/>
              <a:ext cx="837041" cy="44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29BAB2-E71C-D4E4-3A77-6EF553BE0A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9" t="8435" r="24807" b="17562"/>
            <a:stretch/>
          </p:blipFill>
          <p:spPr bwMode="auto">
            <a:xfrm>
              <a:off x="11188493" y="223480"/>
              <a:ext cx="610821" cy="49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67089-254E-3986-E0FB-04D144B1533F}"/>
              </a:ext>
            </a:extLst>
          </p:cNvPr>
          <p:cNvSpPr/>
          <p:nvPr/>
        </p:nvSpPr>
        <p:spPr>
          <a:xfrm>
            <a:off x="11097669" y="2160168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12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BB282F-F822-F072-3BE5-F9C9C35767A7}"/>
              </a:ext>
            </a:extLst>
          </p:cNvPr>
          <p:cNvSpPr txBox="1">
            <a:spLocks/>
          </p:cNvSpPr>
          <p:nvPr/>
        </p:nvSpPr>
        <p:spPr>
          <a:xfrm>
            <a:off x="893896" y="393111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A161CD-3CB7-4DEC-017E-6AA9803DC165}"/>
              </a:ext>
            </a:extLst>
          </p:cNvPr>
          <p:cNvSpPr txBox="1">
            <a:spLocks/>
          </p:cNvSpPr>
          <p:nvPr/>
        </p:nvSpPr>
        <p:spPr>
          <a:xfrm>
            <a:off x="589344" y="1483761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D30B897-7F10-E564-BD2E-AA023471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-4657438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AE128E-752F-269C-B683-30A248F6B543}"/>
              </a:ext>
            </a:extLst>
          </p:cNvPr>
          <p:cNvSpPr/>
          <p:nvPr/>
        </p:nvSpPr>
        <p:spPr>
          <a:xfrm>
            <a:off x="859892" y="3930855"/>
            <a:ext cx="3154425" cy="67583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sektor</a:t>
            </a:r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2A712D-D3A1-A4FD-42CF-B60333F17473}"/>
              </a:ext>
            </a:extLst>
          </p:cNvPr>
          <p:cNvSpPr/>
          <p:nvPr/>
        </p:nvSpPr>
        <p:spPr>
          <a:xfrm rot="4810706" flipV="1">
            <a:off x="520024" y="3971967"/>
            <a:ext cx="776625" cy="1142733"/>
          </a:xfrm>
          <a:prstGeom prst="arc">
            <a:avLst>
              <a:gd name="adj1" fmla="val 16686963"/>
              <a:gd name="adj2" fmla="val 4023838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85761-F080-BF6A-9C4A-3E086C38EE5B}"/>
              </a:ext>
            </a:extLst>
          </p:cNvPr>
          <p:cNvSpPr txBox="1"/>
          <p:nvPr/>
        </p:nvSpPr>
        <p:spPr>
          <a:xfrm>
            <a:off x="4076835" y="3787180"/>
            <a:ext cx="171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Hotel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Transportasi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Pariwisata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36B0E-56F7-4DE1-AE4F-732DF0FBB290}"/>
              </a:ext>
            </a:extLst>
          </p:cNvPr>
          <p:cNvSpPr/>
          <p:nvPr/>
        </p:nvSpPr>
        <p:spPr>
          <a:xfrm>
            <a:off x="6125544" y="-26644"/>
            <a:ext cx="6081806" cy="68846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716F2-7629-1111-2A37-059D8B1496F4}"/>
              </a:ext>
            </a:extLst>
          </p:cNvPr>
          <p:cNvSpPr txBox="1"/>
          <p:nvPr/>
        </p:nvSpPr>
        <p:spPr>
          <a:xfrm>
            <a:off x="636345" y="5050713"/>
            <a:ext cx="4844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8CA790-F97E-35EB-2251-82B43FE84D22}"/>
              </a:ext>
            </a:extLst>
          </p:cNvPr>
          <p:cNvSpPr/>
          <p:nvPr/>
        </p:nvSpPr>
        <p:spPr>
          <a:xfrm>
            <a:off x="6832401" y="1417986"/>
            <a:ext cx="4770253" cy="8073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pariwisata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(paket tour)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kurang optimal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D9D1-7975-4358-EC20-EF182579F07A}"/>
              </a:ext>
            </a:extLst>
          </p:cNvPr>
          <p:cNvCxnSpPr>
            <a:cxnSpLocks/>
          </p:cNvCxnSpPr>
          <p:nvPr/>
        </p:nvCxnSpPr>
        <p:spPr>
          <a:xfrm>
            <a:off x="9217527" y="2433483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132FA6-6E38-23ED-C427-930691E7C734}"/>
              </a:ext>
            </a:extLst>
          </p:cNvPr>
          <p:cNvGrpSpPr/>
          <p:nvPr/>
        </p:nvGrpSpPr>
        <p:grpSpPr>
          <a:xfrm>
            <a:off x="6854853" y="3111909"/>
            <a:ext cx="4747803" cy="675271"/>
            <a:chOff x="6854853" y="3111909"/>
            <a:chExt cx="4747803" cy="6752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139CA-CA62-D2F2-36D1-BD705650CA7D}"/>
                </a:ext>
              </a:extLst>
            </p:cNvPr>
            <p:cNvSpPr/>
            <p:nvPr/>
          </p:nvSpPr>
          <p:spPr>
            <a:xfrm>
              <a:off x="6854853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Mencari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tour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terpercaya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A4DFEF-0C01-3108-916C-BCE62BB8F25E}"/>
                </a:ext>
              </a:extLst>
            </p:cNvPr>
            <p:cNvSpPr/>
            <p:nvPr/>
          </p:nvSpPr>
          <p:spPr>
            <a:xfrm>
              <a:off x="9313508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Memilih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paket tour yang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seusai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681B4CF-D2A5-B6C9-125A-2B871559C656}"/>
              </a:ext>
            </a:extLst>
          </p:cNvPr>
          <p:cNvSpPr/>
          <p:nvPr/>
        </p:nvSpPr>
        <p:spPr>
          <a:xfrm>
            <a:off x="6875552" y="4606689"/>
            <a:ext cx="4770249" cy="80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 yang dilakukan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Langsung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A3B295-3D93-8632-BCA9-D98434FF6721}"/>
              </a:ext>
            </a:extLst>
          </p:cNvPr>
          <p:cNvCxnSpPr>
            <a:cxnSpLocks/>
          </p:cNvCxnSpPr>
          <p:nvPr/>
        </p:nvCxnSpPr>
        <p:spPr>
          <a:xfrm>
            <a:off x="10623539" y="3930855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97BFCB-C08B-D5BA-6A7E-65CC8CC963D2}"/>
              </a:ext>
            </a:extLst>
          </p:cNvPr>
          <p:cNvGrpSpPr/>
          <p:nvPr/>
        </p:nvGrpSpPr>
        <p:grpSpPr>
          <a:xfrm>
            <a:off x="8294837" y="5887093"/>
            <a:ext cx="2569404" cy="500560"/>
            <a:chOff x="8294837" y="5887093"/>
            <a:chExt cx="2569404" cy="50056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BACE6BA-5328-7ED8-6B26-51C2E65D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837" y="5887093"/>
              <a:ext cx="500560" cy="50056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AAA58-2604-65BF-6764-11BDFA6A80F3}"/>
                </a:ext>
              </a:extLst>
            </p:cNvPr>
            <p:cNvSpPr txBox="1"/>
            <p:nvPr/>
          </p:nvSpPr>
          <p:spPr>
            <a:xfrm>
              <a:off x="8854154" y="5951340"/>
              <a:ext cx="2010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Menyita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Waktu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CAD621F-1708-4EB1-C529-BB0C3DCDF778}"/>
              </a:ext>
            </a:extLst>
          </p:cNvPr>
          <p:cNvSpPr/>
          <p:nvPr/>
        </p:nvSpPr>
        <p:spPr>
          <a:xfrm>
            <a:off x="5995243" y="-208060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84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/>
      <p:bldP spid="50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01EBD-EF2D-3DCB-C4DC-1BBBFA09E3BD}"/>
              </a:ext>
            </a:extLst>
          </p:cNvPr>
          <p:cNvSpPr/>
          <p:nvPr/>
        </p:nvSpPr>
        <p:spPr>
          <a:xfrm>
            <a:off x="0" y="0"/>
            <a:ext cx="149629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E2575-6692-3234-1C84-D72D4122F79F}"/>
              </a:ext>
            </a:extLst>
          </p:cNvPr>
          <p:cNvGrpSpPr/>
          <p:nvPr/>
        </p:nvGrpSpPr>
        <p:grpSpPr>
          <a:xfrm>
            <a:off x="748145" y="398344"/>
            <a:ext cx="8596748" cy="2359012"/>
            <a:chOff x="748145" y="398344"/>
            <a:chExt cx="8596748" cy="2359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D1D474-CAB9-BAD4-FB12-BFB7CC5958A8}"/>
                </a:ext>
              </a:extLst>
            </p:cNvPr>
            <p:cNvSpPr/>
            <p:nvPr/>
          </p:nvSpPr>
          <p:spPr>
            <a:xfrm>
              <a:off x="748145" y="398344"/>
              <a:ext cx="8596748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268B9-933E-6C43-4B0F-C03829B87E71}"/>
                </a:ext>
              </a:extLst>
            </p:cNvPr>
            <p:cNvSpPr txBox="1"/>
            <p:nvPr/>
          </p:nvSpPr>
          <p:spPr>
            <a:xfrm>
              <a:off x="876300" y="601608"/>
              <a:ext cx="8177647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Identifikasi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Masalah 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Pengelolaan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tersedia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Proses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belum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EF8B8F-873A-F673-0CAF-C3577DAAD615}"/>
              </a:ext>
            </a:extLst>
          </p:cNvPr>
          <p:cNvGrpSpPr/>
          <p:nvPr/>
        </p:nvGrpSpPr>
        <p:grpSpPr>
          <a:xfrm>
            <a:off x="748145" y="1883356"/>
            <a:ext cx="9578270" cy="3067016"/>
            <a:chOff x="748144" y="7111827"/>
            <a:chExt cx="10439401" cy="23590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9EC215-CEFF-7822-3506-46FD3E634853}"/>
                </a:ext>
              </a:extLst>
            </p:cNvPr>
            <p:cNvSpPr/>
            <p:nvPr/>
          </p:nvSpPr>
          <p:spPr>
            <a:xfrm>
              <a:off x="748144" y="7111827"/>
              <a:ext cx="10439401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68E597-54E9-03E9-7C54-7523B0D3B50F}"/>
                </a:ext>
              </a:extLst>
            </p:cNvPr>
            <p:cNvSpPr txBox="1"/>
            <p:nvPr/>
          </p:nvSpPr>
          <p:spPr>
            <a:xfrm>
              <a:off x="876302" y="7315091"/>
              <a:ext cx="9853032" cy="1586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Tujuan </a:t>
              </a:r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website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meningkatkan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pelayanan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menerapkan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algoritmya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Item Based Filtering 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Absolute Error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dan user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mempermudah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user, data tour, data rating,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B0782-B5AE-5FC2-F959-C118AD2AA05D}"/>
              </a:ext>
            </a:extLst>
          </p:cNvPr>
          <p:cNvGrpSpPr/>
          <p:nvPr/>
        </p:nvGrpSpPr>
        <p:grpSpPr>
          <a:xfrm>
            <a:off x="755074" y="3155700"/>
            <a:ext cx="10439402" cy="3225684"/>
            <a:chOff x="741216" y="3188973"/>
            <a:chExt cx="10439402" cy="32256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1BD3C-13F9-4FAD-9D49-A6371F3ABF7F}"/>
                </a:ext>
              </a:extLst>
            </p:cNvPr>
            <p:cNvSpPr/>
            <p:nvPr/>
          </p:nvSpPr>
          <p:spPr>
            <a:xfrm>
              <a:off x="741216" y="3188973"/>
              <a:ext cx="10439402" cy="3225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AA2246-DF5F-60DB-D4EB-EA576040C160}"/>
                </a:ext>
              </a:extLst>
            </p:cNvPr>
            <p:cNvSpPr txBox="1"/>
            <p:nvPr/>
          </p:nvSpPr>
          <p:spPr>
            <a:xfrm>
              <a:off x="869371" y="3494479"/>
              <a:ext cx="9951029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Batasan Masalah :</a:t>
              </a:r>
            </a:p>
            <a:p>
              <a:endPara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berfokus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Website Travel “Horizon Tour and Travel”.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diolah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pengunjung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Horizon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–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Oktober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2022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sebanyak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198 users, 9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208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ulasan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Metode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Item Based Collaborative Filtering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algoritma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Pearson Correlation Based Similarity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Weighted average of deviation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serta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Mean </a:t>
              </a:r>
              <a:r>
                <a:rPr lang="en-ID" sz="18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Absoulte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Error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uji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akurasinya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CFB57-D5A7-2E11-2EF1-4840CE51799A}"/>
              </a:ext>
            </a:extLst>
          </p:cNvPr>
          <p:cNvSpPr/>
          <p:nvPr/>
        </p:nvSpPr>
        <p:spPr>
          <a:xfrm>
            <a:off x="1496291" y="6505700"/>
            <a:ext cx="838200" cy="325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83735-D9AE-974B-CB6A-0F6F838F596A}"/>
              </a:ext>
            </a:extLst>
          </p:cNvPr>
          <p:cNvSpPr/>
          <p:nvPr/>
        </p:nvSpPr>
        <p:spPr>
          <a:xfrm>
            <a:off x="-3643744" y="2812880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C534B4-3B3C-4EF9-5480-2AECEF5EEEF4}"/>
              </a:ext>
            </a:extLst>
          </p:cNvPr>
          <p:cNvSpPr/>
          <p:nvPr/>
        </p:nvSpPr>
        <p:spPr>
          <a:xfrm>
            <a:off x="-5958319" y="3675448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EC398-5445-D658-C984-0B3D2374516E}"/>
              </a:ext>
            </a:extLst>
          </p:cNvPr>
          <p:cNvSpPr/>
          <p:nvPr/>
        </p:nvSpPr>
        <p:spPr>
          <a:xfrm>
            <a:off x="-7557656" y="4538016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0B95-8FF5-2886-A096-0EAD879C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2" y="874469"/>
            <a:ext cx="6542345" cy="27712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31273-8BA8-0834-8F7A-D676A73F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774" y="3304553"/>
            <a:ext cx="5909974" cy="2814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53A374-18F2-0AAC-CF8A-2588B92299C8}"/>
              </a:ext>
            </a:extLst>
          </p:cNvPr>
          <p:cNvSpPr/>
          <p:nvPr/>
        </p:nvSpPr>
        <p:spPr>
          <a:xfrm>
            <a:off x="13023273" y="0"/>
            <a:ext cx="166254" cy="706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D1568-7281-14D8-0A3C-55A0E7AF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58" y="1107488"/>
            <a:ext cx="3553691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yang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9CC1D-1F37-4816-02AE-9309F2EF04D2}"/>
              </a:ext>
            </a:extLst>
          </p:cNvPr>
          <p:cNvSpPr/>
          <p:nvPr/>
        </p:nvSpPr>
        <p:spPr>
          <a:xfrm rot="5400000">
            <a:off x="-460738" y="3903444"/>
            <a:ext cx="3036832" cy="295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F3824-CCD7-4895-E82A-29C9F842227B}"/>
              </a:ext>
            </a:extLst>
          </p:cNvPr>
          <p:cNvSpPr/>
          <p:nvPr/>
        </p:nvSpPr>
        <p:spPr>
          <a:xfrm>
            <a:off x="910012" y="2812880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B280-1FD7-C761-EE7D-1888469C0B3F}"/>
              </a:ext>
            </a:extLst>
          </p:cNvPr>
          <p:cNvSpPr/>
          <p:nvPr/>
        </p:nvSpPr>
        <p:spPr>
          <a:xfrm>
            <a:off x="910012" y="3675448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06052-7C9C-5F43-1600-2480641189E3}"/>
              </a:ext>
            </a:extLst>
          </p:cNvPr>
          <p:cNvSpPr/>
          <p:nvPr/>
        </p:nvSpPr>
        <p:spPr>
          <a:xfrm>
            <a:off x="910012" y="4538016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A5B74-28B2-74AE-B0BC-33AB749AD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62"/>
          <a:stretch/>
        </p:blipFill>
        <p:spPr>
          <a:xfrm>
            <a:off x="4131195" y="503616"/>
            <a:ext cx="7150793" cy="3688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13B67-B3A0-4D0F-903D-7157405ED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54"/>
          <a:stretch/>
        </p:blipFill>
        <p:spPr>
          <a:xfrm>
            <a:off x="5081846" y="2950288"/>
            <a:ext cx="6542345" cy="3404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E020F-7283-5D4C-8B70-6C4FF69B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574" y="6964906"/>
            <a:ext cx="295334" cy="49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21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0DC70B-8030-B11D-1D19-3B3E578E9480}"/>
              </a:ext>
            </a:extLst>
          </p:cNvPr>
          <p:cNvSpPr/>
          <p:nvPr/>
        </p:nvSpPr>
        <p:spPr>
          <a:xfrm>
            <a:off x="0" y="0"/>
            <a:ext cx="7384473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143C6-D2A3-83F9-34D3-0D46AFBEF274}"/>
              </a:ext>
            </a:extLst>
          </p:cNvPr>
          <p:cNvSpPr/>
          <p:nvPr/>
        </p:nvSpPr>
        <p:spPr>
          <a:xfrm>
            <a:off x="7342909" y="2535381"/>
            <a:ext cx="83127" cy="23829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D417E5-F4BE-208C-ED22-CA348884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3" y="355689"/>
            <a:ext cx="2719879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yang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88111-9F43-5EA7-B027-4CCEF2A9DCCA}"/>
              </a:ext>
            </a:extLst>
          </p:cNvPr>
          <p:cNvSpPr txBox="1"/>
          <p:nvPr/>
        </p:nvSpPr>
        <p:spPr>
          <a:xfrm>
            <a:off x="494321" y="2313358"/>
            <a:ext cx="6359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e-commerce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memanfaatkan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rating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lain.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28E7F4A-E8F0-E6CF-DC62-B75029E641AB}"/>
              </a:ext>
            </a:extLst>
          </p:cNvPr>
          <p:cNvSpPr/>
          <p:nvPr/>
        </p:nvSpPr>
        <p:spPr>
          <a:xfrm>
            <a:off x="3200401" y="521699"/>
            <a:ext cx="4585855" cy="813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Based Collaborative Filtering</a:t>
            </a:r>
            <a:endParaRPr lang="en-ID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44C276-9380-5796-31A3-CB89E9993221}"/>
              </a:ext>
            </a:extLst>
          </p:cNvPr>
          <p:cNvGrpSpPr/>
          <p:nvPr/>
        </p:nvGrpSpPr>
        <p:grpSpPr>
          <a:xfrm>
            <a:off x="570763" y="3592742"/>
            <a:ext cx="955610" cy="666269"/>
            <a:chOff x="658331" y="3917435"/>
            <a:chExt cx="955610" cy="6662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4E6EC2-AF5B-61CD-ACB0-8E049E6D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06B65-536C-5B3E-0620-FCD99E3967DF}"/>
                </a:ext>
              </a:extLst>
            </p:cNvPr>
            <p:cNvSpPr txBox="1"/>
            <p:nvPr/>
          </p:nvSpPr>
          <p:spPr>
            <a:xfrm>
              <a:off x="658331" y="4306705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Alfa</a:t>
              </a:r>
              <a:endParaRPr lang="en-ID" sz="12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56AC6-A5C0-FB72-81CD-E62ADFE9DD86}"/>
              </a:ext>
            </a:extLst>
          </p:cNvPr>
          <p:cNvCxnSpPr/>
          <p:nvPr/>
        </p:nvCxnSpPr>
        <p:spPr>
          <a:xfrm>
            <a:off x="1533414" y="3872158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B031BD-5727-8F21-3AA9-729E8AF7F920}"/>
              </a:ext>
            </a:extLst>
          </p:cNvPr>
          <p:cNvSpPr/>
          <p:nvPr/>
        </p:nvSpPr>
        <p:spPr>
          <a:xfrm>
            <a:off x="2463864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A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EDC634-A85D-EF30-0B6C-5F4E915DC6CF}"/>
              </a:ext>
            </a:extLst>
          </p:cNvPr>
          <p:cNvSpPr/>
          <p:nvPr/>
        </p:nvSpPr>
        <p:spPr>
          <a:xfrm>
            <a:off x="3851453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C193F7-8DDE-79A5-CB2E-9245125AAC57}"/>
              </a:ext>
            </a:extLst>
          </p:cNvPr>
          <p:cNvSpPr/>
          <p:nvPr/>
        </p:nvSpPr>
        <p:spPr>
          <a:xfrm>
            <a:off x="5239042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85239-31B2-DD65-5D7F-1D641B6B0186}"/>
              </a:ext>
            </a:extLst>
          </p:cNvPr>
          <p:cNvGrpSpPr/>
          <p:nvPr/>
        </p:nvGrpSpPr>
        <p:grpSpPr>
          <a:xfrm>
            <a:off x="611978" y="4331670"/>
            <a:ext cx="955610" cy="682816"/>
            <a:chOff x="699546" y="3917435"/>
            <a:chExt cx="955610" cy="68281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382A8DC-6DDF-E832-B801-FFDDB6F6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C11776-73E0-D1E2-A456-FAA5C1493ACF}"/>
                </a:ext>
              </a:extLst>
            </p:cNvPr>
            <p:cNvSpPr txBox="1"/>
            <p:nvPr/>
          </p:nvSpPr>
          <p:spPr>
            <a:xfrm>
              <a:off x="699546" y="4323252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Bravo</a:t>
              </a:r>
              <a:endParaRPr lang="en-ID" sz="1200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66775-3558-9E78-7C6A-952E90C31B80}"/>
              </a:ext>
            </a:extLst>
          </p:cNvPr>
          <p:cNvCxnSpPr/>
          <p:nvPr/>
        </p:nvCxnSpPr>
        <p:spPr>
          <a:xfrm>
            <a:off x="1533414" y="4611086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6F98FD-586A-D441-3098-9FCC12F93DAB}"/>
              </a:ext>
            </a:extLst>
          </p:cNvPr>
          <p:cNvSpPr/>
          <p:nvPr/>
        </p:nvSpPr>
        <p:spPr>
          <a:xfrm>
            <a:off x="2463864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81B5D3-A64C-7B0E-739F-EFA02B22E998}"/>
              </a:ext>
            </a:extLst>
          </p:cNvPr>
          <p:cNvSpPr/>
          <p:nvPr/>
        </p:nvSpPr>
        <p:spPr>
          <a:xfrm>
            <a:off x="3851453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44F86-24BE-D5A8-D02B-F1BE7887CB1D}"/>
              </a:ext>
            </a:extLst>
          </p:cNvPr>
          <p:cNvGrpSpPr/>
          <p:nvPr/>
        </p:nvGrpSpPr>
        <p:grpSpPr>
          <a:xfrm>
            <a:off x="611978" y="5070598"/>
            <a:ext cx="955610" cy="672748"/>
            <a:chOff x="699546" y="3917435"/>
            <a:chExt cx="955610" cy="67274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9F43EE8-CEDF-BF10-D6CE-9AE7FA1C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1B998-301A-DEB1-AEF1-98FFEF5074C0}"/>
                </a:ext>
              </a:extLst>
            </p:cNvPr>
            <p:cNvSpPr txBox="1"/>
            <p:nvPr/>
          </p:nvSpPr>
          <p:spPr>
            <a:xfrm>
              <a:off x="699546" y="4313184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Charlie</a:t>
              </a:r>
              <a:endParaRPr lang="en-ID" sz="12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C4BD18-4D41-F3F4-1FD9-AF35E309EEBA}"/>
              </a:ext>
            </a:extLst>
          </p:cNvPr>
          <p:cNvCxnSpPr/>
          <p:nvPr/>
        </p:nvCxnSpPr>
        <p:spPr>
          <a:xfrm>
            <a:off x="1533414" y="5350014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128372-4BC5-85B8-2A98-4556C9FC8846}"/>
              </a:ext>
            </a:extLst>
          </p:cNvPr>
          <p:cNvSpPr/>
          <p:nvPr/>
        </p:nvSpPr>
        <p:spPr>
          <a:xfrm>
            <a:off x="2463864" y="5125913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DF8C79-1CDF-9D5A-4475-531B7EA2CF13}"/>
              </a:ext>
            </a:extLst>
          </p:cNvPr>
          <p:cNvSpPr/>
          <p:nvPr/>
        </p:nvSpPr>
        <p:spPr>
          <a:xfrm>
            <a:off x="3851453" y="51132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4DFF67-2FE7-22CC-3A14-DDF2D245035F}"/>
              </a:ext>
            </a:extLst>
          </p:cNvPr>
          <p:cNvSpPr/>
          <p:nvPr/>
        </p:nvSpPr>
        <p:spPr>
          <a:xfrm>
            <a:off x="5239042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D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149E969-B733-0D6C-F826-FDF48477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49" y="516189"/>
            <a:ext cx="3760152" cy="593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9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1" grpId="0" animBg="1"/>
      <p:bldP spid="42" grpId="0" animBg="1"/>
      <p:bldP spid="47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497EFB-CDBD-0A27-8EAB-10736DE882AE}"/>
              </a:ext>
            </a:extLst>
          </p:cNvPr>
          <p:cNvSpPr/>
          <p:nvPr/>
        </p:nvSpPr>
        <p:spPr>
          <a:xfrm>
            <a:off x="-1" y="0"/>
            <a:ext cx="16625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5A3F-B523-634F-D6D2-D3904CA0E2BA}"/>
              </a:ext>
            </a:extLst>
          </p:cNvPr>
          <p:cNvSpPr/>
          <p:nvPr/>
        </p:nvSpPr>
        <p:spPr>
          <a:xfrm>
            <a:off x="5991193" y="0"/>
            <a:ext cx="620080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801120-A092-607D-AD91-E0EAB1A8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169841"/>
            <a:ext cx="4924961" cy="114502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[Similarity paket tour] 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F0D347-22B3-0089-1F52-676958003CF1}"/>
              </a:ext>
            </a:extLst>
          </p:cNvPr>
          <p:cNvSpPr txBox="1">
            <a:spLocks/>
          </p:cNvSpPr>
          <p:nvPr/>
        </p:nvSpPr>
        <p:spPr>
          <a:xfrm>
            <a:off x="389351" y="1483761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Percobaan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11 data rating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 users.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833294"/>
                  </p:ext>
                </p:extLst>
              </p:nvPr>
            </p:nvGraphicFramePr>
            <p:xfrm>
              <a:off x="625871" y="2147756"/>
              <a:ext cx="4907279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4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0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1905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D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833294"/>
                  </p:ext>
                </p:extLst>
              </p:nvPr>
            </p:nvGraphicFramePr>
            <p:xfrm>
              <a:off x="625871" y="2147756"/>
              <a:ext cx="4907279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4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0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2246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727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8372" t="-31933" r="-4651" b="-167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7CA35E-69C3-070D-95D9-0ED2F3F9F2A5}"/>
              </a:ext>
            </a:extLst>
          </p:cNvPr>
          <p:cNvSpPr txBox="1">
            <a:spLocks/>
          </p:cNvSpPr>
          <p:nvPr/>
        </p:nvSpPr>
        <p:spPr>
          <a:xfrm>
            <a:off x="389351" y="4378247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similarity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berdasarkan rating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/>
              <p:nvPr/>
            </p:nvSpPr>
            <p:spPr>
              <a:xfrm>
                <a:off x="711704" y="5197613"/>
                <a:ext cx="4557150" cy="804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D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D" sz="1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D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4" y="5197613"/>
                <a:ext cx="4557150" cy="804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54F87D6-F2D3-552C-DDFE-543702E53BD3}"/>
              </a:ext>
            </a:extLst>
          </p:cNvPr>
          <p:cNvGrpSpPr/>
          <p:nvPr/>
        </p:nvGrpSpPr>
        <p:grpSpPr>
          <a:xfrm>
            <a:off x="6400800" y="218190"/>
            <a:ext cx="5738796" cy="1680303"/>
            <a:chOff x="6400800" y="218190"/>
            <a:chExt cx="5738796" cy="16803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0232D2-EA87-DE33-A88A-8555D7B6C249}"/>
                </a:ext>
              </a:extLst>
            </p:cNvPr>
            <p:cNvSpPr/>
            <p:nvPr/>
          </p:nvSpPr>
          <p:spPr>
            <a:xfrm>
              <a:off x="6400800" y="218190"/>
              <a:ext cx="5738796" cy="1680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89A200-0E49-4E9A-9CB3-8BD2AD36910F}"/>
                    </a:ext>
                  </a:extLst>
                </p:cNvPr>
                <p:cNvSpPr txBox="1"/>
                <p:nvPr/>
              </p:nvSpPr>
              <p:spPr>
                <a:xfrm>
                  <a:off x="6400800" y="346650"/>
                  <a:ext cx="5738796" cy="14895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𝑆𝑖𝑚</m:t>
                      </m:r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D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merupakan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similarity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antara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tour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package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dan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tour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package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dan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D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adalah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rating rata-rata pada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tour package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dan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dan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adalah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rating oleh user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kepada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package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dan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lalu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D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a14:m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merupakan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jumlah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total </a:t>
                  </a:r>
                  <a:r>
                    <a:rPr lang="en-ID" sz="18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user 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yang </a:t>
                  </a:r>
                  <a:r>
                    <a:rPr lang="en-ID" sz="1800" dirty="0" err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memberi</a:t>
                  </a:r>
                  <a:r>
                    <a:rPr lang="en-ID" sz="18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rating</a:t>
                  </a:r>
                  <a:endParaRPr lang="en-ID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89A200-0E49-4E9A-9CB3-8BD2AD369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346650"/>
                  <a:ext cx="5738796" cy="1489510"/>
                </a:xfrm>
                <a:prstGeom prst="rect">
                  <a:avLst/>
                </a:prstGeom>
                <a:blipFill>
                  <a:blip r:embed="rId4"/>
                  <a:stretch>
                    <a:fillRect l="-850" t="-2459" b="-5328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DB38667-1B7E-6F4E-056A-82865BCBF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41782"/>
              </p:ext>
            </p:extLst>
          </p:nvPr>
        </p:nvGraphicFramePr>
        <p:xfrm>
          <a:off x="8957154" y="2438085"/>
          <a:ext cx="2828600" cy="356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189">
                  <a:extLst>
                    <a:ext uri="{9D8B030D-6E8A-4147-A177-3AD203B41FA5}">
                      <a16:colId xmlns:a16="http://schemas.microsoft.com/office/drawing/2014/main" val="640073940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471419259"/>
                    </a:ext>
                  </a:extLst>
                </a:gridCol>
              </a:tblGrid>
              <a:tr h="297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Perbandingan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Similarity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85836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PT_1)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47375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PT_2)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0,388514345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95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-0,650943396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0400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318808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0,356873214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48409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218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sim(PT_2, PT_4)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053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0,40824829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98885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0,388514345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40501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-0,832704165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3161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sim(PT_4,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-0,612372436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8794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44C8DC51-684C-01B5-398D-657F3443F446}"/>
              </a:ext>
            </a:extLst>
          </p:cNvPr>
          <p:cNvSpPr txBox="1">
            <a:spLocks/>
          </p:cNvSpPr>
          <p:nvPr/>
        </p:nvSpPr>
        <p:spPr>
          <a:xfrm>
            <a:off x="6610565" y="2660715"/>
            <a:ext cx="2014364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similarity:</a:t>
            </a:r>
            <a:endParaRPr lang="en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23BD3E-AD26-708E-0467-8AEA3ECAD9DD}"/>
              </a:ext>
            </a:extLst>
          </p:cNvPr>
          <p:cNvSpPr/>
          <p:nvPr/>
        </p:nvSpPr>
        <p:spPr>
          <a:xfrm>
            <a:off x="6313546" y="4413060"/>
            <a:ext cx="2237362" cy="1145021"/>
          </a:xfrm>
          <a:prstGeom prst="wedgeRectCallout">
            <a:avLst>
              <a:gd name="adj1" fmla="val 60588"/>
              <a:gd name="adj2" fmla="val -26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 -1 sampai +1.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-1 = similar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80DD6-CBF6-CB70-981D-F46B704A3173}"/>
              </a:ext>
            </a:extLst>
          </p:cNvPr>
          <p:cNvSpPr txBox="1">
            <a:spLocks/>
          </p:cNvSpPr>
          <p:nvPr/>
        </p:nvSpPr>
        <p:spPr>
          <a:xfrm>
            <a:off x="6278440" y="179083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Paket tour]: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5079D-58BB-16E0-88A0-A4575DF2F490}"/>
              </a:ext>
            </a:extLst>
          </p:cNvPr>
          <p:cNvSpPr txBox="1">
            <a:spLocks/>
          </p:cNvSpPr>
          <p:nvPr/>
        </p:nvSpPr>
        <p:spPr>
          <a:xfrm>
            <a:off x="6278440" y="1483761"/>
            <a:ext cx="5201856" cy="92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membandingkan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kemiripan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dihitung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CD3F44-A4CC-0D64-D34A-4CD86E388714}"/>
                  </a:ext>
                </a:extLst>
              </p:cNvPr>
              <p:cNvSpPr txBox="1"/>
              <p:nvPr/>
            </p:nvSpPr>
            <p:spPr>
              <a:xfrm>
                <a:off x="6278440" y="2702711"/>
                <a:ext cx="4606683" cy="726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D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sepChr m:val=",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sepChr m:val=","/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CD3F44-A4CC-0D64-D34A-4CD86E38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40" y="2702711"/>
                <a:ext cx="4606683" cy="726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F175C6-76D0-2B5C-28D2-54CE5C23BE0F}"/>
                  </a:ext>
                </a:extLst>
              </p:cNvPr>
              <p:cNvSpPr/>
              <p:nvPr/>
            </p:nvSpPr>
            <p:spPr>
              <a:xfrm>
                <a:off x="6604036" y="3693310"/>
                <a:ext cx="4800195" cy="2838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rata-rata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rating 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dan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similarity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seluruh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-l</a:t>
                </a:r>
                <a:endParaRPr lang="en-ID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F175C6-76D0-2B5C-28D2-54CE5C23B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36" y="3693310"/>
                <a:ext cx="4800195" cy="2838117"/>
              </a:xfrm>
              <a:prstGeom prst="rect">
                <a:avLst/>
              </a:prstGeom>
              <a:blipFill>
                <a:blip r:embed="rId6"/>
                <a:stretch>
                  <a:fillRect l="-381" r="-2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F25F66-3763-C14D-A1EB-F38B99371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63322"/>
              </p:ext>
            </p:extLst>
          </p:nvPr>
        </p:nvGraphicFramePr>
        <p:xfrm>
          <a:off x="6096000" y="567501"/>
          <a:ext cx="5753100" cy="1513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6E5899-C973-BD2C-A739-DA2DE280C5AB}"/>
              </a:ext>
            </a:extLst>
          </p:cNvPr>
          <p:cNvSpPr txBox="1">
            <a:spLocks/>
          </p:cNvSpPr>
          <p:nvPr/>
        </p:nvSpPr>
        <p:spPr>
          <a:xfrm>
            <a:off x="6096000" y="2611423"/>
            <a:ext cx="5262281" cy="133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Dalam kasus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untuk user yang sebelumnya pernah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memberi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paket tour,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sudah cukup sampai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disini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urutan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mulai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(DESC)</a:t>
            </a: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9B133A-6EE1-A5F3-CA1F-97DDC2E4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44761"/>
              </p:ext>
            </p:extLst>
          </p:nvPr>
        </p:nvGraphicFramePr>
        <p:xfrm>
          <a:off x="7329717" y="4196411"/>
          <a:ext cx="3583180" cy="183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636">
                  <a:extLst>
                    <a:ext uri="{9D8B030D-6E8A-4147-A177-3AD203B41FA5}">
                      <a16:colId xmlns:a16="http://schemas.microsoft.com/office/drawing/2014/main" val="2148916223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137326867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74735588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29063410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3478025457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0760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79312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755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948665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84826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2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51029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59375 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9" grpId="0"/>
      <p:bldP spid="29" grpId="1"/>
      <p:bldP spid="37" grpId="0" animBg="1"/>
      <p:bldP spid="37" grpId="1" animBg="1"/>
      <p:bldP spid="3" grpId="0"/>
      <p:bldP spid="3" grpId="1"/>
      <p:bldP spid="4" grpId="0"/>
      <p:bldP spid="4" grpId="1"/>
      <p:bldP spid="5" grpId="0"/>
      <p:bldP spid="5" grpId="1"/>
      <p:bldP spid="6" grpId="0" animBg="1"/>
      <p:bldP spid="6" grpId="1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50D52-808F-2E02-88E1-21E179FC8DBB}"/>
              </a:ext>
            </a:extLst>
          </p:cNvPr>
          <p:cNvSpPr/>
          <p:nvPr/>
        </p:nvSpPr>
        <p:spPr>
          <a:xfrm>
            <a:off x="1" y="0"/>
            <a:ext cx="572437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8F3C5-F252-BFBE-BA0E-219A89FB564D}"/>
              </a:ext>
            </a:extLst>
          </p:cNvPr>
          <p:cNvSpPr/>
          <p:nvPr/>
        </p:nvSpPr>
        <p:spPr>
          <a:xfrm>
            <a:off x="5650615" y="4034970"/>
            <a:ext cx="174172" cy="2823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19A0D-462A-E9A7-9883-EEA8A4AB1D30}"/>
              </a:ext>
            </a:extLst>
          </p:cNvPr>
          <p:cNvSpPr txBox="1">
            <a:spLocks/>
          </p:cNvSpPr>
          <p:nvPr/>
        </p:nvSpPr>
        <p:spPr>
          <a:xfrm>
            <a:off x="136492" y="179083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Paket tour]: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BD4B6-AA3D-6E8A-C8C5-D157A2CA5C2A}"/>
              </a:ext>
            </a:extLst>
          </p:cNvPr>
          <p:cNvSpPr txBox="1">
            <a:spLocks/>
          </p:cNvSpPr>
          <p:nvPr/>
        </p:nvSpPr>
        <p:spPr>
          <a:xfrm>
            <a:off x="136492" y="1483761"/>
            <a:ext cx="5201856" cy="92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membandingkan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kemiripan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dihitung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/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D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sepChr m:val=",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sepChr m:val=","/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/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rata-rata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rating 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dan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similarity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seluruh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-l</a:t>
                </a:r>
                <a:endParaRPr lang="en-ID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blipFill>
                <a:blip r:embed="rId3"/>
                <a:stretch>
                  <a:fillRect l="-508" r="-21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CECCF9-266E-4D88-747B-E7BED97CE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55765"/>
              </p:ext>
            </p:extLst>
          </p:nvPr>
        </p:nvGraphicFramePr>
        <p:xfrm>
          <a:off x="6096000" y="567501"/>
          <a:ext cx="5753100" cy="1513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360427-9E99-7E54-BBDE-2F00D463B227}"/>
              </a:ext>
            </a:extLst>
          </p:cNvPr>
          <p:cNvSpPr txBox="1">
            <a:spLocks/>
          </p:cNvSpPr>
          <p:nvPr/>
        </p:nvSpPr>
        <p:spPr>
          <a:xfrm>
            <a:off x="6096000" y="2611423"/>
            <a:ext cx="5262281" cy="133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Dalam kasus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untuk user yang sebelumnya pernah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memberi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rating paket tour,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sudah cukup sampai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disini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urutan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mulai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(DESC)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7E7340-FD15-0318-EE7F-EB74F416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866"/>
              </p:ext>
            </p:extLst>
          </p:nvPr>
        </p:nvGraphicFramePr>
        <p:xfrm>
          <a:off x="7329717" y="4196411"/>
          <a:ext cx="3583180" cy="183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636">
                  <a:extLst>
                    <a:ext uri="{9D8B030D-6E8A-4147-A177-3AD203B41FA5}">
                      <a16:colId xmlns:a16="http://schemas.microsoft.com/office/drawing/2014/main" val="2148916223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137326867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74735588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29063410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3478025457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0760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79312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755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948665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84826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2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8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D9712D-6A07-9037-78FE-CCB109779536}"/>
              </a:ext>
            </a:extLst>
          </p:cNvPr>
          <p:cNvSpPr/>
          <p:nvPr/>
        </p:nvSpPr>
        <p:spPr>
          <a:xfrm>
            <a:off x="5425441" y="0"/>
            <a:ext cx="67665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E123A-7E63-896F-F986-341D4CDE971A}"/>
              </a:ext>
            </a:extLst>
          </p:cNvPr>
          <p:cNvSpPr txBox="1">
            <a:spLocks/>
          </p:cNvSpPr>
          <p:nvPr/>
        </p:nvSpPr>
        <p:spPr>
          <a:xfrm>
            <a:off x="395014" y="671654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B7040-6F33-4480-6A76-7BAAEC18376A}"/>
              </a:ext>
            </a:extLst>
          </p:cNvPr>
          <p:cNvSpPr txBox="1"/>
          <p:nvPr/>
        </p:nvSpPr>
        <p:spPr>
          <a:xfrm>
            <a:off x="479056" y="2277229"/>
            <a:ext cx="4443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rata-rata </a:t>
            </a:r>
          </a:p>
          <a:p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error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diabsolutkan</a:t>
            </a:r>
            <a:endParaRPr lang="en-ID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A19AD7-A845-F449-0AEC-87AB21CCD0F1}"/>
              </a:ext>
            </a:extLst>
          </p:cNvPr>
          <p:cNvCxnSpPr>
            <a:cxnSpLocks/>
          </p:cNvCxnSpPr>
          <p:nvPr/>
        </p:nvCxnSpPr>
        <p:spPr>
          <a:xfrm>
            <a:off x="841305" y="3046671"/>
            <a:ext cx="377047" cy="30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7A731A-F2C0-BE78-9F03-34B6EF68498E}"/>
              </a:ext>
            </a:extLst>
          </p:cNvPr>
          <p:cNvSpPr txBox="1"/>
          <p:nvPr/>
        </p:nvSpPr>
        <p:spPr>
          <a:xfrm>
            <a:off x="802748" y="3492945"/>
            <a:ext cx="297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selisih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asli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dan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endParaRPr lang="en-ID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35B11A-B434-EBF3-7949-836A25CAD97A}"/>
              </a:ext>
            </a:extLst>
          </p:cNvPr>
          <p:cNvGrpSpPr/>
          <p:nvPr/>
        </p:nvGrpSpPr>
        <p:grpSpPr>
          <a:xfrm>
            <a:off x="876449" y="4591370"/>
            <a:ext cx="3353651" cy="1135626"/>
            <a:chOff x="1218350" y="4011561"/>
            <a:chExt cx="3353650" cy="11356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5CB270-6423-DA2E-44B9-E4818F8E86DE}"/>
                </a:ext>
              </a:extLst>
            </p:cNvPr>
            <p:cNvSpPr/>
            <p:nvPr/>
          </p:nvSpPr>
          <p:spPr>
            <a:xfrm>
              <a:off x="1218350" y="4011561"/>
              <a:ext cx="3353650" cy="113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/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𝑴𝑨𝑬</m:t>
                            </m:r>
                          </m:e>
                          <m:sub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𝑷𝑻</m:t>
                            </m:r>
                            <m:r>
                              <m:rPr>
                                <m:lit/>
                              </m:rPr>
                              <a:rPr lang="en-ID" b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ID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D" b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D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D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D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lang="en-ID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/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User_A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PT_1,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kemudian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asli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oleh User_1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</a:t>
                </a:r>
                <a:endParaRPr lang="en-ID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blipFill>
                <a:blip r:embed="rId3"/>
                <a:stretch>
                  <a:fillRect l="-881" t="-3205" r="-1211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6CF048-CBEB-C8A2-18B9-A955ADB03AFB}"/>
              </a:ext>
            </a:extLst>
          </p:cNvPr>
          <p:cNvGraphicFramePr>
            <a:graphicFrameLocks noGrp="1"/>
          </p:cNvGraphicFramePr>
          <p:nvPr/>
        </p:nvGraphicFramePr>
        <p:xfrm>
          <a:off x="6221026" y="2031701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8539542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290907771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Paket</a:t>
                      </a:r>
                      <a:r>
                        <a:rPr lang="en-ID" sz="1200" dirty="0">
                          <a:effectLst/>
                        </a:rPr>
                        <a:t> Tour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MAE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050937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0,874854976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309149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PT_2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0,713210301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80172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PT_3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0,669745688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08610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PT_4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0,745682363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30479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PT_5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0,655092633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34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E924C3-D34E-C278-5DA8-1B7A25EDF0C9}"/>
              </a:ext>
            </a:extLst>
          </p:cNvPr>
          <p:cNvGraphicFramePr>
            <a:graphicFrameLocks noGrp="1"/>
          </p:cNvGraphicFramePr>
          <p:nvPr/>
        </p:nvGraphicFramePr>
        <p:xfrm>
          <a:off x="8879093" y="4487264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11B945-C292-910E-4838-4F7E0117FF4D}"/>
              </a:ext>
            </a:extLst>
          </p:cNvPr>
          <p:cNvCxnSpPr>
            <a:cxnSpLocks/>
          </p:cNvCxnSpPr>
          <p:nvPr/>
        </p:nvCxnSpPr>
        <p:spPr>
          <a:xfrm>
            <a:off x="7603397" y="4358640"/>
            <a:ext cx="839563" cy="81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9A13E3-5202-EAD6-73C8-CA3C0D643E88}"/>
              </a:ext>
            </a:extLst>
          </p:cNvPr>
          <p:cNvSpPr txBox="1"/>
          <p:nvPr/>
        </p:nvSpPr>
        <p:spPr>
          <a:xfrm>
            <a:off x="6935089" y="4731187"/>
            <a:ext cx="15078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Ascending.</a:t>
            </a:r>
            <a:endParaRPr lang="en-ID" dirty="0"/>
          </a:p>
          <a:p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60BA9A-ED6E-B62F-33DE-0A67F7B7469D}"/>
              </a:ext>
            </a:extLst>
          </p:cNvPr>
          <p:cNvSpPr/>
          <p:nvPr/>
        </p:nvSpPr>
        <p:spPr>
          <a:xfrm>
            <a:off x="5302634" y="3901442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24A5A-100E-64EF-3E1F-1DF45FE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36" y="2017871"/>
            <a:ext cx="7371779" cy="29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4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1672</Words>
  <Application>Microsoft Office PowerPoint</Application>
  <PresentationFormat>Widescreen</PresentationFormat>
  <Paragraphs>400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Collaborative Filtering Berbasis Algoritma Pearson Correlation dan Weight Average Sebagai Sistem Rekomendasi E-Commerce Wisata Pulau Lombok</vt:lpstr>
      <vt:lpstr>Collaborative Filtering Berbasis Algoritma Pearson Correlation dan Weight Average Sebagai Sistem Rekomendasi E-Commerce Wisata Pulau Lombok</vt:lpstr>
      <vt:lpstr>PowerPoint Presentation</vt:lpstr>
      <vt:lpstr>Data set yang digunakan</vt:lpstr>
      <vt:lpstr>Metode yang diusulkan:</vt:lpstr>
      <vt:lpstr>Implementasi Sistem [Similarity paket tour]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Berbasis Algoritma Pearson Correlation dan Weight Average Sebagai Sistem Rekomendasi E-Commerce Wisata Pulau Lombok</dc:title>
  <dc:creator>Retno Ekayanti</dc:creator>
  <cp:lastModifiedBy>Retno Ekayanti</cp:lastModifiedBy>
  <cp:revision>10</cp:revision>
  <dcterms:created xsi:type="dcterms:W3CDTF">2022-12-23T12:07:04Z</dcterms:created>
  <dcterms:modified xsi:type="dcterms:W3CDTF">2023-02-20T03:46:30Z</dcterms:modified>
</cp:coreProperties>
</file>