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304" r:id="rId6"/>
    <p:sldId id="307" r:id="rId7"/>
    <p:sldId id="305" r:id="rId8"/>
    <p:sldId id="306" r:id="rId9"/>
    <p:sldId id="260" r:id="rId10"/>
    <p:sldId id="261" r:id="rId11"/>
    <p:sldId id="262" r:id="rId12"/>
    <p:sldId id="263" r:id="rId13"/>
    <p:sldId id="264" r:id="rId14"/>
    <p:sldId id="300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6" r:id="rId23"/>
    <p:sldId id="277" r:id="rId24"/>
    <p:sldId id="275" r:id="rId25"/>
    <p:sldId id="272" r:id="rId26"/>
    <p:sldId id="273" r:id="rId27"/>
    <p:sldId id="301" r:id="rId28"/>
    <p:sldId id="302" r:id="rId29"/>
    <p:sldId id="303" r:id="rId30"/>
    <p:sldId id="278" r:id="rId31"/>
    <p:sldId id="281" r:id="rId32"/>
    <p:sldId id="279" r:id="rId33"/>
    <p:sldId id="282" r:id="rId34"/>
    <p:sldId id="283" r:id="rId35"/>
    <p:sldId id="284" r:id="rId36"/>
    <p:sldId id="280" r:id="rId37"/>
    <p:sldId id="295" r:id="rId38"/>
    <p:sldId id="308" r:id="rId39"/>
    <p:sldId id="296" r:id="rId40"/>
    <p:sldId id="297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8" r:id="rId50"/>
    <p:sldId id="293" r:id="rId51"/>
    <p:sldId id="299" r:id="rId52"/>
    <p:sldId id="29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40" autoAdjust="0"/>
  </p:normalViewPr>
  <p:slideViewPr>
    <p:cSldViewPr snapToGrid="0">
      <p:cViewPr varScale="1">
        <p:scale>
          <a:sx n="50" d="100"/>
          <a:sy n="50" d="100"/>
        </p:scale>
        <p:origin x="1209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5DA66-882F-485F-949A-0DAA2E203646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2BF24-43A8-4954-85D4-826950953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3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l.nist.gov/div898/handbook/eda/section3/eda3661.ht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https://www.statistikian.com/2012/10/pengertian-populasi-dan-sampel.html</a:t>
            </a:r>
          </a:p>
          <a:p>
            <a:r>
              <a:rPr lang="en-US" dirty="0" smtClean="0"/>
              <a:t>https://www.statmat.net/populasi-dan-sampel/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80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https://www.geeksforgeeks.org/python-difference-between-sorted-and-sort/</a:t>
            </a:r>
          </a:p>
          <a:p>
            <a:r>
              <a:rPr lang="en-US" dirty="0" smtClean="0"/>
              <a:t>https://www.geeksforgeeks.org/finding-mean-median-mode-in-python-without-libraries/#:~:text=To%20find%20a%20median%2C%20we,average%20to%20print%20it%20out.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3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3.3</a:t>
            </a:r>
            <a:r>
              <a:rPr lang="en-US" baseline="0" dirty="0" smtClean="0"/>
              <a:t> = 6+0.3+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56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https://stackabuse.com/calculating-variance-and-standard-deviation-in-python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83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https://medium.com/analytics-vidhya/its-all-about-outliers-cbe172aa1309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25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Pebuatan</a:t>
            </a:r>
            <a:r>
              <a:rPr lang="en-US" dirty="0" smtClean="0"/>
              <a:t> </a:t>
            </a:r>
            <a:r>
              <a:rPr lang="en-US" smtClean="0"/>
              <a:t>boxplot:</a:t>
            </a:r>
          </a:p>
          <a:p>
            <a:r>
              <a:rPr lang="en-US" smtClean="0"/>
              <a:t>https</a:t>
            </a:r>
            <a:r>
              <a:rPr lang="en-US" dirty="0" smtClean="0"/>
              <a:t>://wellsr.com/python/how-to-make-seaborn-boxplots-in-python/</a:t>
            </a:r>
          </a:p>
          <a:p>
            <a:r>
              <a:rPr lang="en-US" dirty="0" smtClean="0"/>
              <a:t>https://www.codegrepper.com/code-examples/python/boxplot+for+all+columns+in+python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https://campus.datacamp.com/courses/introduction-to-statistics-in-python/random-numbers-and-probability-2?ex=1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00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Claire </a:t>
            </a:r>
            <a:r>
              <a:rPr lang="en-US" dirty="0" err="1" smtClean="0"/>
              <a:t>terpilih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, </a:t>
            </a:r>
            <a:r>
              <a:rPr lang="en-US" dirty="0" err="1" smtClean="0"/>
              <a:t>tapi</a:t>
            </a:r>
            <a:r>
              <a:rPr lang="en-US" dirty="0" smtClean="0"/>
              <a:t> kali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terpilihnya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25%. </a:t>
            </a:r>
          </a:p>
          <a:p>
            <a:r>
              <a:rPr lang="en-US" dirty="0" smtClean="0"/>
              <a:t>https://www.greelane.com/id/sains-teknologi-matematika/matematika/sampling-with-or-without-replacement-3126563/</a:t>
            </a:r>
          </a:p>
          <a:p>
            <a:r>
              <a:rPr lang="en-US" smtClean="0"/>
              <a:t>http://rininayati.blogspot.com/2014/01/sampling-pengambilan-contoh.html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5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https://www.statmat.net/pengertian-statistik-deskriptif-dan-statistik-inferensia/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9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https://realpython.com/python-statistics/.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https://discuss.codecademy.com/t/when-do-we-use-count-or-sum/351543/3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62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https://digitaschools.com/descriptive-statistics-skewness-and-kurtosis/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https://repository.uksw.edu/bitstream/123456789/3100/2/PROS_Adi%20Setiawan_Penentuan%20Distribusi%20Skewness_Full%20text.pdf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23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https://digitaschools.com/descriptive-statistics-skewness-and-kurtosis/</a:t>
            </a:r>
          </a:p>
          <a:p>
            <a:r>
              <a:rPr lang="en-US" dirty="0" smtClean="0"/>
              <a:t>https://www.itl.nist.gov/div898/handbook/eda/section3/eda35b.htm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7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https://digitaschools.com/descriptive-statistics-skewness-and-kurtosis/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https://www.itl.nist.gov/div898/handbook/eda/section3/eda35b.htm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kurtosis for a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standard normal distribution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16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penarikan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kesimpulan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inferensia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melalui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uji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hipotesis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uji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1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Sumber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gambar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edrawsoft.com .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Contoh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histogram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masing2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umur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jumlahnya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berapa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orang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2BF24-43A8-4954-85D4-826950953D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67FF9B1-399D-45C5-875B-CE146E2306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9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0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3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4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4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8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F9B1-399D-45C5-875B-CE146E2306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9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67FF9B1-399D-45C5-875B-CE146E2306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5BF759-15D7-4C1B-912A-2393E7492DF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487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Sardi</a:t>
            </a:r>
            <a:r>
              <a:rPr lang="en-US" sz="2400" b="1" dirty="0"/>
              <a:t> </a:t>
            </a:r>
            <a:r>
              <a:rPr lang="en-US" sz="2400" b="1" smtClean="0"/>
              <a:t>Irfansyah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91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Ada dua jenis data </a:t>
            </a:r>
            <a:r>
              <a:rPr lang="pt-BR" sz="2000" dirty="0" smtClean="0"/>
              <a:t>utama dalam statistika, yaitu: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92D050"/>
                </a:solidFill>
              </a:rPr>
              <a:t>Data numeric </a:t>
            </a:r>
            <a:r>
              <a:rPr lang="en-US" sz="2000" b="1" dirty="0" err="1" smtClean="0">
                <a:solidFill>
                  <a:srgbClr val="92D050"/>
                </a:solidFill>
              </a:rPr>
              <a:t>atau</a:t>
            </a:r>
            <a:r>
              <a:rPr lang="en-US" sz="2000" b="1" dirty="0" smtClean="0">
                <a:solidFill>
                  <a:srgbClr val="92D050"/>
                </a:solidFill>
              </a:rPr>
              <a:t> </a:t>
            </a:r>
            <a:r>
              <a:rPr lang="en-US" sz="2000" b="1" dirty="0" err="1" smtClean="0">
                <a:solidFill>
                  <a:srgbClr val="92D050"/>
                </a:solidFill>
              </a:rPr>
              <a:t>kuantitatif</a:t>
            </a:r>
            <a:r>
              <a:rPr lang="en-US" sz="2000" dirty="0" smtClean="0"/>
              <a:t>: </a:t>
            </a:r>
            <a:r>
              <a:rPr lang="en-US" sz="2000" dirty="0"/>
              <a:t>data yang </a:t>
            </a:r>
            <a:r>
              <a:rPr lang="en-US" sz="2000" dirty="0" err="1"/>
              <a:t>dinyatakan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b="1" dirty="0" err="1"/>
              <a:t>bentuk</a:t>
            </a:r>
            <a:r>
              <a:rPr lang="en-US" sz="2000" b="1" dirty="0"/>
              <a:t> </a:t>
            </a:r>
            <a:r>
              <a:rPr lang="en-US" sz="2000" b="1" dirty="0" err="1"/>
              <a:t>angka</a:t>
            </a:r>
            <a:r>
              <a:rPr lang="en-US" sz="2000" b="1" dirty="0"/>
              <a:t> </a:t>
            </a:r>
            <a:r>
              <a:rPr lang="en-US" sz="2000" dirty="0"/>
              <a:t>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didapatkan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pengukuran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observasi</a:t>
            </a:r>
            <a:r>
              <a:rPr lang="en-US" sz="2000" dirty="0"/>
              <a:t>. </a:t>
            </a: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92D050"/>
                </a:solidFill>
              </a:rPr>
              <a:t>Data </a:t>
            </a:r>
            <a:r>
              <a:rPr lang="en-US" sz="2000" b="1" dirty="0" err="1">
                <a:solidFill>
                  <a:srgbClr val="92D050"/>
                </a:solidFill>
              </a:rPr>
              <a:t>kategoris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atau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err="1" smtClean="0">
                <a:solidFill>
                  <a:srgbClr val="92D050"/>
                </a:solidFill>
              </a:rPr>
              <a:t>kualitatif</a:t>
            </a:r>
            <a:r>
              <a:rPr lang="en-US" sz="2000" dirty="0" smtClean="0"/>
              <a:t>: </a:t>
            </a:r>
            <a:r>
              <a:rPr lang="en-US" sz="2000" dirty="0"/>
              <a:t>data yang </a:t>
            </a:r>
            <a:r>
              <a:rPr lang="en-US" sz="2000" dirty="0" err="1"/>
              <a:t>bergantung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dideskripsikan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b="1" dirty="0" err="1"/>
              <a:t>bentuk</a:t>
            </a:r>
            <a:r>
              <a:rPr lang="en-US" sz="2000" b="1" dirty="0"/>
              <a:t> kata, </a:t>
            </a:r>
            <a:r>
              <a:rPr lang="en-US" sz="2000" b="1" dirty="0" err="1"/>
              <a:t>gambar</a:t>
            </a:r>
            <a:r>
              <a:rPr lang="en-US" sz="2000" b="1" dirty="0"/>
              <a:t>,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smtClean="0"/>
              <a:t>symbol. </a:t>
            </a:r>
          </a:p>
          <a:p>
            <a:pPr marL="0" indent="0" algn="just">
              <a:buNone/>
            </a:pPr>
            <a:endParaRPr lang="en-US" sz="2000" b="1" dirty="0" smtClean="0"/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r>
              <a:rPr lang="en-US" sz="2000" b="1" dirty="0" err="1" smtClean="0">
                <a:solidFill>
                  <a:srgbClr val="92D050"/>
                </a:solidFill>
              </a:rPr>
              <a:t>Catatan</a:t>
            </a:r>
            <a:r>
              <a:rPr lang="en-US" sz="2000" b="1" dirty="0" smtClean="0"/>
              <a:t>: </a:t>
            </a:r>
            <a:r>
              <a:rPr lang="en-US" sz="2000" dirty="0" err="1"/>
              <a:t>Terkadang</a:t>
            </a:r>
            <a:r>
              <a:rPr lang="en-US" sz="2000" dirty="0"/>
              <a:t>, </a:t>
            </a:r>
            <a:r>
              <a:rPr lang="en-US" sz="2000" b="1" dirty="0" err="1"/>
              <a:t>variabel</a:t>
            </a:r>
            <a:r>
              <a:rPr lang="en-US" sz="2000" b="1" dirty="0"/>
              <a:t> </a:t>
            </a:r>
            <a:r>
              <a:rPr lang="en-US" sz="2000" b="1" dirty="0" err="1"/>
              <a:t>kategori</a:t>
            </a:r>
            <a:r>
              <a:rPr lang="en-US" sz="2000" b="1" dirty="0"/>
              <a:t> </a:t>
            </a:r>
            <a:r>
              <a:rPr lang="en-US" sz="2000" b="1" dirty="0" err="1"/>
              <a:t>direpresentasikan</a:t>
            </a:r>
            <a:r>
              <a:rPr lang="en-US" sz="2000" b="1" dirty="0"/>
              <a:t> </a:t>
            </a:r>
            <a:r>
              <a:rPr lang="en-US" sz="2000" b="1" dirty="0" err="1"/>
              <a:t>menggunakan</a:t>
            </a:r>
            <a:r>
              <a:rPr lang="en-US" sz="2000" b="1" dirty="0"/>
              <a:t> </a:t>
            </a:r>
            <a:r>
              <a:rPr lang="en-US" sz="2000" b="1" dirty="0" err="1"/>
              <a:t>angka</a:t>
            </a:r>
            <a:r>
              <a:rPr lang="en-US" sz="2000" dirty="0"/>
              <a:t>. </a:t>
            </a:r>
            <a:r>
              <a:rPr lang="en-US" sz="2000" dirty="0" err="1" smtClean="0"/>
              <a:t>Misal</a:t>
            </a:r>
            <a:r>
              <a:rPr lang="en-US" sz="2000" dirty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kategori</a:t>
            </a:r>
            <a:r>
              <a:rPr lang="en-US" sz="2000" dirty="0" smtClean="0"/>
              <a:t> </a:t>
            </a:r>
            <a:r>
              <a:rPr lang="en-US" sz="2000" dirty="0" err="1" smtClean="0"/>
              <a:t>Menikah</a:t>
            </a:r>
            <a:r>
              <a:rPr lang="en-US" sz="2000" dirty="0" smtClean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menikah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direpresentasikan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1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0. </a:t>
            </a:r>
            <a:r>
              <a:rPr lang="en-US" sz="2000" dirty="0" err="1" smtClean="0"/>
              <a:t>Namun</a:t>
            </a:r>
            <a:r>
              <a:rPr lang="en-US" sz="2000" dirty="0"/>
              <a:t>,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dicatat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merta</a:t>
            </a:r>
            <a:r>
              <a:rPr lang="en-US" sz="2000" dirty="0"/>
              <a:t> </a:t>
            </a:r>
            <a:r>
              <a:rPr lang="en-US" sz="2000" dirty="0" err="1"/>
              <a:t>menjadikannya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.</a:t>
            </a:r>
            <a:endParaRPr lang="en-US" sz="2000" b="1" dirty="0" smtClean="0"/>
          </a:p>
          <a:p>
            <a:pPr marL="0" indent="0" algn="just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732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numerik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data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diskrit</a:t>
            </a:r>
            <a:r>
              <a:rPr lang="en-US" dirty="0"/>
              <a:t>: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92D050"/>
                </a:solidFill>
              </a:rPr>
              <a:t>Data </a:t>
            </a:r>
            <a:r>
              <a:rPr lang="en-US" b="1" dirty="0" err="1">
                <a:solidFill>
                  <a:srgbClr val="92D050"/>
                </a:solidFill>
              </a:rPr>
              <a:t>numerik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kontinu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 err="1"/>
              <a:t>sering</a:t>
            </a:r>
            <a:r>
              <a:rPr lang="en-US" dirty="0"/>
              <a:t> kali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 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Data </a:t>
            </a:r>
            <a:r>
              <a:rPr lang="en-US" b="1" dirty="0" err="1">
                <a:solidFill>
                  <a:srgbClr val="92D050"/>
                </a:solidFill>
              </a:rPr>
              <a:t>numerik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diskrit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data </a:t>
            </a:r>
            <a:r>
              <a:rPr lang="en-US" dirty="0" err="1"/>
              <a:t>hitungan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peliharaan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dikirimkan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72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kategoris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nominal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ordinal: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92D050"/>
                </a:solidFill>
              </a:rPr>
              <a:t>Data </a:t>
            </a:r>
            <a:r>
              <a:rPr lang="en-US" b="1" dirty="0" err="1">
                <a:solidFill>
                  <a:srgbClr val="92D050"/>
                </a:solidFill>
              </a:rPr>
              <a:t>kategoris</a:t>
            </a:r>
            <a:r>
              <a:rPr lang="en-US" b="1" dirty="0">
                <a:solidFill>
                  <a:srgbClr val="92D050"/>
                </a:solidFill>
              </a:rPr>
              <a:t> nominal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yang </a:t>
            </a:r>
            <a:r>
              <a:rPr lang="en-US" dirty="0" err="1" smtClean="0"/>
              <a:t>melekat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bertingkat</a:t>
            </a:r>
            <a:r>
              <a:rPr lang="en-US" dirty="0" smtClean="0"/>
              <a:t>),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r>
              <a:rPr lang="en-US" dirty="0" smtClean="0"/>
              <a:t> (</a:t>
            </a:r>
            <a:r>
              <a:rPr lang="en-US" dirty="0" err="1" smtClean="0"/>
              <a:t>perempuan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laki-laki</a:t>
            </a:r>
            <a:r>
              <a:rPr lang="en-US" dirty="0" smtClean="0"/>
              <a:t>).</a:t>
            </a:r>
            <a:r>
              <a:rPr lang="en-US" dirty="0"/>
              <a:t> 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Data </a:t>
            </a:r>
            <a:r>
              <a:rPr lang="en-US" b="1" dirty="0" err="1">
                <a:solidFill>
                  <a:srgbClr val="92D050"/>
                </a:solidFill>
              </a:rPr>
              <a:t>kategoris</a:t>
            </a:r>
            <a:r>
              <a:rPr lang="en-US" b="1" dirty="0">
                <a:solidFill>
                  <a:srgbClr val="92D050"/>
                </a:solidFill>
              </a:rPr>
              <a:t> ordinal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yang </a:t>
            </a:r>
            <a:r>
              <a:rPr lang="en-US" dirty="0" err="1" smtClean="0"/>
              <a:t>melekat</a:t>
            </a:r>
            <a:r>
              <a:rPr lang="en-US" dirty="0" smtClean="0"/>
              <a:t> (</a:t>
            </a:r>
            <a:r>
              <a:rPr lang="en-US" dirty="0" err="1" smtClean="0"/>
              <a:t>bertingkat</a:t>
            </a:r>
            <a:r>
              <a:rPr lang="en-US" dirty="0" smtClean="0"/>
              <a:t>),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,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rendahnya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glukosa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017198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 smtClean="0"/>
              <a:t>ringkasan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Anda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dikuasai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92D050"/>
                </a:solidFill>
              </a:rPr>
              <a:t>data </a:t>
            </a:r>
            <a:r>
              <a:rPr lang="en-US" b="1" dirty="0" err="1">
                <a:solidFill>
                  <a:srgbClr val="92D050"/>
                </a:solidFill>
              </a:rPr>
              <a:t>numerik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ringkasan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mean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92D050"/>
                </a:solidFill>
              </a:rPr>
              <a:t>line chart </a:t>
            </a:r>
            <a:r>
              <a:rPr lang="en-US" b="1" dirty="0" err="1" smtClean="0">
                <a:solidFill>
                  <a:srgbClr val="92D050"/>
                </a:solidFill>
              </a:rPr>
              <a:t>atau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>
                <a:solidFill>
                  <a:srgbClr val="92D050"/>
                </a:solidFill>
              </a:rPr>
              <a:t>histogram</a:t>
            </a:r>
            <a:r>
              <a:rPr lang="en-US" dirty="0" smtClean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 smtClean="0"/>
              <a:t>kategorikal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FF00"/>
                </a:solidFill>
              </a:rPr>
              <a:t>Data </a:t>
            </a:r>
            <a:r>
              <a:rPr lang="en-US" b="1" dirty="0" err="1" smtClean="0">
                <a:solidFill>
                  <a:srgbClr val="FFFF00"/>
                </a:solidFill>
              </a:rPr>
              <a:t>kategorikal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di </a:t>
            </a:r>
            <a:r>
              <a:rPr lang="en-US" dirty="0" err="1" smtClean="0"/>
              <a:t>vusialisasikan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bar chart.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421255"/>
            <a:ext cx="4969764" cy="32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Diketetahui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variable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iklan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diambil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Kilowatt </a:t>
            </a:r>
            <a:r>
              <a:rPr lang="en-US" dirty="0" err="1" smtClean="0"/>
              <a:t>listik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Temperatur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Merek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Jumlah</a:t>
            </a:r>
            <a:r>
              <a:rPr lang="en-US" dirty="0" smtClean="0"/>
              <a:t> item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stok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Dari data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sebutkan</a:t>
            </a:r>
            <a:r>
              <a:rPr lang="en-US" dirty="0" smtClean="0"/>
              <a:t> yang </a:t>
            </a:r>
            <a:r>
              <a:rPr lang="en-US" dirty="0" err="1" smtClean="0"/>
              <a:t>tergolong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 smtClean="0"/>
              <a:t>Kontinu</a:t>
            </a:r>
            <a:r>
              <a:rPr lang="en-US" dirty="0" smtClean="0"/>
              <a:t> 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kategoris</a:t>
            </a:r>
            <a:r>
              <a:rPr lang="en-US" dirty="0" smtClean="0"/>
              <a:t> :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00975" y="2328862"/>
            <a:ext cx="2943225" cy="294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b="1" dirty="0" err="1" smtClean="0">
                <a:solidFill>
                  <a:srgbClr val="FFFF00"/>
                </a:solidFill>
              </a:rPr>
              <a:t>Jawaban</a:t>
            </a:r>
            <a:r>
              <a:rPr lang="en-US" b="1" dirty="0" smtClean="0">
                <a:solidFill>
                  <a:srgbClr val="FFFF00"/>
                </a:solidFill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FFFF00"/>
                </a:solidFill>
              </a:rPr>
              <a:t>Data </a:t>
            </a:r>
            <a:r>
              <a:rPr lang="en-US" b="1" dirty="0" err="1">
                <a:solidFill>
                  <a:srgbClr val="FFFF00"/>
                </a:solidFill>
              </a:rPr>
              <a:t>Numerik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Kontinu</a:t>
            </a:r>
            <a:r>
              <a:rPr lang="en-US" b="1" dirty="0">
                <a:solidFill>
                  <a:srgbClr val="FFFF00"/>
                </a:solidFill>
              </a:rPr>
              <a:t> :  e, d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FFFF00"/>
                </a:solidFill>
              </a:rPr>
              <a:t>Data </a:t>
            </a:r>
            <a:r>
              <a:rPr lang="en-US" b="1" dirty="0" err="1">
                <a:solidFill>
                  <a:srgbClr val="FFFF00"/>
                </a:solidFill>
              </a:rPr>
              <a:t>Numerik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Diskrit</a:t>
            </a:r>
            <a:r>
              <a:rPr lang="en-US" b="1" dirty="0">
                <a:solidFill>
                  <a:srgbClr val="FFFF00"/>
                </a:solidFill>
              </a:rPr>
              <a:t> : a, c, g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FFFF00"/>
                </a:solidFill>
              </a:rPr>
              <a:t>Data </a:t>
            </a:r>
            <a:r>
              <a:rPr lang="en-US" b="1" dirty="0" err="1">
                <a:solidFill>
                  <a:srgbClr val="FFFF00"/>
                </a:solidFill>
              </a:rPr>
              <a:t>kategoris</a:t>
            </a:r>
            <a:r>
              <a:rPr lang="en-US" b="1" dirty="0">
                <a:solidFill>
                  <a:srgbClr val="FFFF00"/>
                </a:solidFill>
              </a:rPr>
              <a:t> : b, f</a:t>
            </a: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rgbClr val="FFFF00"/>
              </a:solidFill>
            </a:endParaRPr>
          </a:p>
          <a:p>
            <a:pPr algn="ctr">
              <a:spcBef>
                <a:spcPts val="600"/>
              </a:spcBef>
            </a:pP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0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Ringkasan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mean, median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modus.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92D050"/>
                </a:solidFill>
              </a:rPr>
              <a:t>Mean</a:t>
            </a:r>
            <a:r>
              <a:rPr lang="en-US" dirty="0" smtClean="0"/>
              <a:t> ,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rata-rata,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paling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meringkas</a:t>
            </a:r>
            <a:r>
              <a:rPr lang="en-US" dirty="0" smtClean="0"/>
              <a:t>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92D050"/>
                </a:solidFill>
              </a:rPr>
              <a:t>Median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tengah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data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diurutkan</a:t>
            </a:r>
            <a:r>
              <a:rPr lang="en-US" sz="2400" dirty="0"/>
              <a:t>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dahulu</a:t>
            </a:r>
            <a:r>
              <a:rPr lang="en-US" sz="2400" dirty="0"/>
              <a:t>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yang </a:t>
            </a:r>
            <a:r>
              <a:rPr lang="en-US" sz="2400" dirty="0" err="1"/>
              <a:t>terkecil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terbesar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92D050"/>
                </a:solidFill>
              </a:rPr>
              <a:t>Modus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data</a:t>
            </a:r>
            <a:r>
              <a:rPr lang="en-US" sz="2400" dirty="0" smtClean="0"/>
              <a:t>. Kita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mengamati</a:t>
            </a:r>
            <a:r>
              <a:rPr lang="en-US" sz="2400" dirty="0"/>
              <a:t> </a:t>
            </a:r>
            <a:r>
              <a:rPr lang="en-US" sz="2400" dirty="0" err="1"/>
              <a:t>frekuensi</a:t>
            </a:r>
            <a:r>
              <a:rPr lang="en-US" sz="2400" dirty="0"/>
              <a:t> data </a:t>
            </a:r>
            <a:r>
              <a:rPr lang="en-US" sz="2400" dirty="0" err="1"/>
              <a:t>mana</a:t>
            </a:r>
            <a:r>
              <a:rPr lang="en-US" sz="2400" dirty="0"/>
              <a:t> yang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matematika</a:t>
            </a:r>
            <a:r>
              <a:rPr lang="en-US" sz="2400" dirty="0"/>
              <a:t>, modus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dilambangkan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 </a:t>
            </a:r>
            <a:r>
              <a:rPr lang="en-US" sz="2400" i="1" dirty="0" smtClean="0"/>
              <a:t>Mode</a:t>
            </a:r>
            <a:r>
              <a:rPr lang="en-US" sz="2400" dirty="0" smtClean="0"/>
              <a:t>.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python mean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library </a:t>
            </a:r>
            <a:r>
              <a:rPr lang="en-US" dirty="0" err="1" smtClean="0"/>
              <a:t>atau</a:t>
            </a:r>
            <a:r>
              <a:rPr lang="en-US" dirty="0" smtClean="0"/>
              <a:t> module </a:t>
            </a: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 = [65,70,75,70,80,60,80,90,70,65]</a:t>
            </a:r>
          </a:p>
          <a:p>
            <a:r>
              <a:rPr lang="en-US" dirty="0"/>
              <a:t>x = 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nilai</a:t>
            </a:r>
            <a:r>
              <a:rPr lang="en-US" dirty="0"/>
              <a:t>)</a:t>
            </a:r>
          </a:p>
          <a:p>
            <a:r>
              <a:rPr lang="en-US" dirty="0"/>
              <a:t>print(x) </a:t>
            </a:r>
            <a:r>
              <a:rPr lang="en-US" dirty="0" smtClean="0"/>
              <a:t>#72.5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2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Rumus</a:t>
            </a:r>
            <a:r>
              <a:rPr lang="en-US" b="1" dirty="0" smtClean="0"/>
              <a:t> median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digambarkan</a:t>
            </a:r>
            <a:r>
              <a:rPr lang="en-US" b="1" dirty="0" smtClean="0"/>
              <a:t> </a:t>
            </a:r>
            <a:r>
              <a:rPr lang="en-US" b="1" dirty="0" err="1" smtClean="0"/>
              <a:t>seperti</a:t>
            </a:r>
            <a:r>
              <a:rPr lang="en-US" b="1" dirty="0" smtClean="0"/>
              <a:t> </a:t>
            </a:r>
            <a:r>
              <a:rPr lang="en-US" b="1" dirty="0" err="1" smtClean="0"/>
              <a:t>gambar</a:t>
            </a:r>
            <a:r>
              <a:rPr lang="en-US" b="1" dirty="0" smtClean="0"/>
              <a:t> </a:t>
            </a:r>
            <a:r>
              <a:rPr lang="en-US" b="1" dirty="0" err="1" smtClean="0"/>
              <a:t>berikut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64008" indent="0">
              <a:buNone/>
            </a:pPr>
            <a:r>
              <a:rPr lang="en-US" sz="2400" b="1" dirty="0" err="1"/>
              <a:t>Contoh</a:t>
            </a:r>
            <a:r>
              <a:rPr lang="en-US" sz="2400" b="1" dirty="0"/>
              <a:t>:</a:t>
            </a:r>
          </a:p>
          <a:p>
            <a:pPr marL="64008" indent="0">
              <a:buNone/>
            </a:pPr>
            <a:r>
              <a:rPr lang="en-US" sz="2400" b="1" dirty="0"/>
              <a:t>Ada </a:t>
            </a:r>
            <a:r>
              <a:rPr lang="en-US" sz="2400" b="1" dirty="0" err="1"/>
              <a:t>nilai</a:t>
            </a:r>
            <a:r>
              <a:rPr lang="en-US" sz="2400" b="1" dirty="0"/>
              <a:t> : 2,7,12,10,9 . </a:t>
            </a:r>
            <a:r>
              <a:rPr lang="en-US" sz="2400" b="1" dirty="0" err="1"/>
              <a:t>Berapa</a:t>
            </a:r>
            <a:r>
              <a:rPr lang="en-US" sz="2400" b="1" dirty="0"/>
              <a:t> </a:t>
            </a:r>
            <a:r>
              <a:rPr lang="en-US" sz="2400" b="1" dirty="0" err="1"/>
              <a:t>mediannya</a:t>
            </a:r>
            <a:r>
              <a:rPr lang="en-US" sz="2400" b="1" dirty="0"/>
              <a:t>?</a:t>
            </a:r>
          </a:p>
          <a:p>
            <a:pPr marL="64008" indent="0">
              <a:buNone/>
            </a:pPr>
            <a:r>
              <a:rPr lang="sv-SE" sz="2400" dirty="0"/>
              <a:t>Karena data di atas ada 5 (n=5) yang berarti ganjil, maka terapkan rumus median ganjil . </a:t>
            </a:r>
            <a:r>
              <a:rPr lang="sv-SE" sz="2400" dirty="0" smtClean="0"/>
              <a:t>Sehingga </a:t>
            </a:r>
            <a:r>
              <a:rPr lang="sv-SE" sz="2400" dirty="0"/>
              <a:t>Nilai </a:t>
            </a:r>
            <a:r>
              <a:rPr lang="sv-SE" sz="2400" b="1" dirty="0" smtClean="0">
                <a:solidFill>
                  <a:srgbClr val="92D050"/>
                </a:solidFill>
              </a:rPr>
              <a:t>X</a:t>
            </a:r>
            <a:r>
              <a:rPr lang="sv-SE" sz="1700" b="1" dirty="0" smtClean="0">
                <a:solidFill>
                  <a:srgbClr val="92D050"/>
                </a:solidFill>
              </a:rPr>
              <a:t>3</a:t>
            </a:r>
            <a:r>
              <a:rPr lang="sv-SE" sz="1700" dirty="0" smtClean="0"/>
              <a:t> </a:t>
            </a:r>
            <a:r>
              <a:rPr lang="sv-SE" sz="2400" dirty="0"/>
              <a:t>berarti uratan ketiga : 2,7,</a:t>
            </a:r>
            <a:r>
              <a:rPr lang="sv-SE" sz="2400" b="1" dirty="0">
                <a:solidFill>
                  <a:srgbClr val="92D050"/>
                </a:solidFill>
              </a:rPr>
              <a:t>9</a:t>
            </a:r>
            <a:r>
              <a:rPr lang="sv-SE" sz="2400" dirty="0"/>
              <a:t>,10,12</a:t>
            </a:r>
          </a:p>
          <a:p>
            <a:pPr marL="64008" indent="0">
              <a:buNone/>
            </a:pPr>
            <a:endParaRPr lang="en-US" sz="2400" b="1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2779215"/>
            <a:ext cx="3223840" cy="163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20200504124025426d29accc52030a4ff44b9d36bef9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39" y="2779215"/>
            <a:ext cx="3543300" cy="16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6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sz="2400" b="1" dirty="0" err="1" smtClean="0"/>
              <a:t>Contoh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terdapat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urutan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sebagai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berikut</a:t>
            </a:r>
            <a:r>
              <a:rPr lang="en-US" sz="2400" b="1" dirty="0" smtClean="0"/>
              <a:t>:</a:t>
            </a:r>
          </a:p>
          <a:p>
            <a:pPr marL="64008" indent="0">
              <a:buNone/>
            </a:pPr>
            <a:r>
              <a:rPr lang="en-US" sz="2400" dirty="0" smtClean="0"/>
              <a:t>2,3,3,5,7,8,10,12,12,15 </a:t>
            </a:r>
            <a:endParaRPr lang="en-US" sz="2400" dirty="0"/>
          </a:p>
          <a:p>
            <a:pPr marL="64008" indent="0">
              <a:buNone/>
            </a:pPr>
            <a:r>
              <a:rPr lang="en-US" sz="2400" dirty="0" err="1"/>
              <a:t>Karena</a:t>
            </a:r>
            <a:r>
              <a:rPr lang="en-US" sz="2400" dirty="0"/>
              <a:t> data di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berjumlah</a:t>
            </a:r>
            <a:r>
              <a:rPr lang="en-US" sz="2400" dirty="0"/>
              <a:t> 10 (n=10) yang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genap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terapkan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rumus</a:t>
            </a:r>
            <a:r>
              <a:rPr lang="en-US" sz="2400" dirty="0"/>
              <a:t> median </a:t>
            </a:r>
            <a:r>
              <a:rPr lang="en-US" sz="2400" dirty="0" err="1"/>
              <a:t>genap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6" y="4220369"/>
            <a:ext cx="3757612" cy="2209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21413" y="4220369"/>
            <a:ext cx="3312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Dari perhitungan di </a:t>
            </a:r>
            <a:r>
              <a:rPr lang="sv-SE" dirty="0" smtClean="0"/>
              <a:t>samping didapatkan </a:t>
            </a:r>
            <a:r>
              <a:rPr lang="sv-SE" dirty="0"/>
              <a:t>hasil x5 dan x6 yang berarti kita menjumlahkan elemen data diurutan ke-5 dan urutan ke-6 kemudian dibagi 2</a:t>
            </a:r>
            <a:r>
              <a:rPr lang="sv-SE" dirty="0" smtClean="0"/>
              <a:t>. </a:t>
            </a:r>
            <a:endParaRPr lang="sv-SE" dirty="0"/>
          </a:p>
          <a:p>
            <a:r>
              <a:rPr lang="sv-SE" dirty="0" smtClean="0"/>
              <a:t>Berarti (7+8)/2 = 7,5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penghitungan</a:t>
            </a:r>
            <a:r>
              <a:rPr lang="en-US" dirty="0" smtClean="0"/>
              <a:t> median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: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 = [65,70,75,70,80,60,80,90,70,65]</a:t>
            </a:r>
          </a:p>
          <a:p>
            <a:r>
              <a:rPr lang="en-US" dirty="0"/>
              <a:t>x = </a:t>
            </a:r>
            <a:r>
              <a:rPr lang="en-US" dirty="0" err="1"/>
              <a:t>np.median</a:t>
            </a:r>
            <a:r>
              <a:rPr lang="en-US" dirty="0"/>
              <a:t>(</a:t>
            </a:r>
            <a:r>
              <a:rPr lang="en-US" dirty="0" err="1"/>
              <a:t>nilai</a:t>
            </a:r>
            <a:r>
              <a:rPr lang="en-US" dirty="0"/>
              <a:t>)</a:t>
            </a:r>
          </a:p>
          <a:p>
            <a:r>
              <a:rPr lang="en-US" dirty="0"/>
              <a:t>print(x) </a:t>
            </a:r>
            <a:r>
              <a:rPr lang="en-US" dirty="0" smtClean="0"/>
              <a:t>#70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6111778" cy="4023360"/>
          </a:xfrm>
        </p:spPr>
        <p:txBody>
          <a:bodyPr/>
          <a:lstStyle/>
          <a:p>
            <a:pPr algn="just"/>
            <a:r>
              <a:rPr lang="nn-NO" b="1" dirty="0">
                <a:solidFill>
                  <a:srgbClr val="92D050"/>
                </a:solidFill>
              </a:rPr>
              <a:t>Statistika</a:t>
            </a:r>
            <a:r>
              <a:rPr lang="nn-NO" dirty="0"/>
              <a:t> adalah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, </a:t>
            </a:r>
            <a:r>
              <a:rPr lang="en-US" dirty="0" err="1" smtClean="0"/>
              <a:t>mengumpulkan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menganalisis</a:t>
            </a:r>
            <a:r>
              <a:rPr lang="en-US" dirty="0" smtClean="0"/>
              <a:t> data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terkumpul</a:t>
            </a:r>
            <a:r>
              <a:rPr lang="en-US" dirty="0" smtClean="0"/>
              <a:t>.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kaitannya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populasi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dan</a:t>
            </a:r>
            <a:r>
              <a:rPr lang="en-US" b="1" dirty="0" smtClean="0">
                <a:solidFill>
                  <a:srgbClr val="FFFF00"/>
                </a:solidFill>
              </a:rPr>
              <a:t> sample (Instance).</a:t>
            </a:r>
          </a:p>
          <a:p>
            <a:pPr algn="just"/>
            <a:r>
              <a:rPr lang="en-US" b="1" dirty="0" err="1">
                <a:solidFill>
                  <a:srgbClr val="92D050"/>
                </a:solidFill>
              </a:rPr>
              <a:t>Metode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statistika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prosedur-prosedur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pegumpulan</a:t>
            </a:r>
            <a:r>
              <a:rPr lang="en-US" dirty="0"/>
              <a:t>, </a:t>
            </a:r>
            <a:r>
              <a:rPr lang="en-US" dirty="0" err="1"/>
              <a:t>penyajian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penafsiran</a:t>
            </a:r>
            <a:r>
              <a:rPr lang="en-US" dirty="0"/>
              <a:t> </a:t>
            </a:r>
            <a:r>
              <a:rPr lang="en-US" dirty="0" smtClean="0"/>
              <a:t>data.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Deskriptif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Inferensial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1026" name="Picture 2" descr="Populasi dan Sampel Adalah Seperti Organisme dan Org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11" y="2285999"/>
            <a:ext cx="4483660" cy="3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5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4008" indent="0">
              <a:buNone/>
            </a:pPr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marL="64008" indent="0">
              <a:buNone/>
            </a:pPr>
            <a:r>
              <a:rPr lang="en-US" sz="2000" dirty="0"/>
              <a:t>Ada </a:t>
            </a:r>
            <a:r>
              <a:rPr lang="en-US" sz="2000" dirty="0" err="1"/>
              <a:t>nilai</a:t>
            </a:r>
            <a:r>
              <a:rPr lang="en-US" sz="2000" dirty="0"/>
              <a:t> : 80,70,80,70,100, 80 . </a:t>
            </a:r>
            <a:endParaRPr lang="en-US" sz="2000" dirty="0" smtClean="0"/>
          </a:p>
          <a:p>
            <a:pPr marL="64008" indent="0">
              <a:buNone/>
            </a:pPr>
            <a:r>
              <a:rPr lang="en-US" sz="2000" dirty="0" err="1" smtClean="0"/>
              <a:t>Berapa</a:t>
            </a:r>
            <a:r>
              <a:rPr lang="en-US" sz="2000" dirty="0" smtClean="0"/>
              <a:t> </a:t>
            </a:r>
            <a:r>
              <a:rPr lang="en-US" sz="2000" dirty="0" err="1"/>
              <a:t>modusya</a:t>
            </a:r>
            <a:r>
              <a:rPr lang="en-US" sz="2000" dirty="0"/>
              <a:t>?</a:t>
            </a:r>
          </a:p>
          <a:p>
            <a:pPr marL="64008" indent="0">
              <a:buNone/>
            </a:pPr>
            <a:r>
              <a:rPr lang="en-US" sz="2000" dirty="0" err="1" smtClean="0"/>
              <a:t>modusnya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smtClean="0"/>
              <a:t>80 </a:t>
            </a:r>
          </a:p>
          <a:p>
            <a:pPr marL="64008" indent="0">
              <a:buNone/>
            </a:pPr>
            <a:endParaRPr lang="en-US" sz="2000" dirty="0" smtClean="0"/>
          </a:p>
          <a:p>
            <a:pPr marL="64008" indent="0">
              <a:buNone/>
            </a:pPr>
            <a:r>
              <a:rPr lang="en-US" sz="2000" dirty="0" err="1" smtClean="0"/>
              <a:t>Dengan</a:t>
            </a:r>
            <a:r>
              <a:rPr lang="en-US" sz="2000" dirty="0" smtClean="0"/>
              <a:t> python library statistics:</a:t>
            </a:r>
          </a:p>
          <a:p>
            <a:pPr marL="64008" indent="0">
              <a:buNone/>
            </a:pPr>
            <a:r>
              <a:rPr lang="en-US" sz="2000" dirty="0"/>
              <a:t>import statistics</a:t>
            </a:r>
            <a:endParaRPr lang="en-US" sz="2000" dirty="0" smtClean="0"/>
          </a:p>
          <a:p>
            <a:pPr marL="64008" indent="0">
              <a:buNone/>
            </a:pPr>
            <a:r>
              <a:rPr lang="en-US" sz="2000" dirty="0" err="1"/>
              <a:t>n</a:t>
            </a:r>
            <a:r>
              <a:rPr lang="en-US" sz="2000" dirty="0" err="1" smtClean="0"/>
              <a:t>ilai</a:t>
            </a:r>
            <a:r>
              <a:rPr lang="en-US" sz="2000" dirty="0" smtClean="0"/>
              <a:t> = [80,70,80,70,70,100,80]</a:t>
            </a:r>
          </a:p>
          <a:p>
            <a:pPr marL="64008" indent="0">
              <a:buNone/>
            </a:pPr>
            <a:r>
              <a:rPr lang="it-IT" sz="2000" dirty="0" smtClean="0"/>
              <a:t>statistics.multimode(nilai)</a:t>
            </a:r>
            <a:endParaRPr lang="en-US" sz="2000" dirty="0" smtClean="0"/>
          </a:p>
          <a:p>
            <a:pPr marL="64008" indent="0">
              <a:buNone/>
            </a:pPr>
            <a:r>
              <a:rPr lang="en-US" sz="2000" dirty="0" smtClean="0"/>
              <a:t> </a:t>
            </a:r>
          </a:p>
          <a:p>
            <a:pPr marL="64008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1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persentil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92D050"/>
                </a:solidFill>
              </a:rPr>
              <a:t>Persentil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statistik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memberi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yang </a:t>
            </a:r>
            <a:r>
              <a:rPr lang="en-US" sz="1800" dirty="0" err="1"/>
              <a:t>menjelaskan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rendah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persentase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. Salah </a:t>
            </a:r>
            <a:r>
              <a:rPr lang="en-US" sz="1800" dirty="0" err="1" smtClean="0"/>
              <a:t>satu</a:t>
            </a:r>
            <a:r>
              <a:rPr lang="en-US" sz="1800" dirty="0" smtClean="0"/>
              <a:t> library yang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percentile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numpy</a:t>
            </a:r>
            <a:r>
              <a:rPr lang="en-US" sz="1800" dirty="0" smtClean="0"/>
              <a:t>. </a:t>
            </a:r>
            <a:r>
              <a:rPr lang="en-US" sz="1800" b="1" dirty="0" err="1" smtClean="0"/>
              <a:t>numpy.percentile</a:t>
            </a:r>
            <a:r>
              <a:rPr lang="en-US" sz="1800" b="1" dirty="0"/>
              <a:t>()</a:t>
            </a:r>
            <a:r>
              <a:rPr lang="en-US" sz="1800" dirty="0"/>
              <a:t> </a:t>
            </a:r>
            <a:r>
              <a:rPr lang="en-US" sz="1800" dirty="0" err="1"/>
              <a:t>fungsi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persentil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-n </a:t>
            </a:r>
            <a:r>
              <a:rPr lang="en-US" sz="1800" dirty="0" err="1"/>
              <a:t>dari</a:t>
            </a:r>
            <a:r>
              <a:rPr lang="en-US" sz="1800" dirty="0"/>
              <a:t> data yang </a:t>
            </a:r>
            <a:r>
              <a:rPr lang="en-US" sz="1800" dirty="0" err="1"/>
              <a:t>diberikan</a:t>
            </a:r>
            <a:r>
              <a:rPr lang="en-US" sz="1800" dirty="0"/>
              <a:t> (</a:t>
            </a:r>
            <a:r>
              <a:rPr lang="en-US" sz="1800" dirty="0" err="1"/>
              <a:t>elemen</a:t>
            </a:r>
            <a:r>
              <a:rPr lang="en-US" sz="1800" dirty="0"/>
              <a:t> array) di </a:t>
            </a:r>
            <a:r>
              <a:rPr lang="en-US" sz="1800" dirty="0" err="1"/>
              <a:t>sepanjang</a:t>
            </a:r>
            <a:r>
              <a:rPr lang="en-US" sz="1800" dirty="0"/>
              <a:t> </a:t>
            </a:r>
            <a:r>
              <a:rPr lang="en-US" sz="1800" dirty="0" err="1"/>
              <a:t>sumbu</a:t>
            </a:r>
            <a:r>
              <a:rPr lang="en-US" sz="1800" dirty="0"/>
              <a:t> yang </a:t>
            </a:r>
            <a:r>
              <a:rPr lang="en-US" sz="1800" dirty="0" err="1"/>
              <a:t>ditentukan</a:t>
            </a:r>
            <a:r>
              <a:rPr lang="en-US" sz="1800" dirty="0" smtClean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/>
              <a:t>Rumus</a:t>
            </a:r>
            <a:r>
              <a:rPr lang="en-US" sz="1800" dirty="0" smtClean="0"/>
              <a:t> </a:t>
            </a:r>
            <a:r>
              <a:rPr lang="en-US" sz="1800" dirty="0" err="1" smtClean="0"/>
              <a:t>persentil</a:t>
            </a:r>
            <a:r>
              <a:rPr lang="en-US" sz="1800" dirty="0" smtClean="0"/>
              <a:t> data </a:t>
            </a:r>
            <a:r>
              <a:rPr lang="en-US" sz="1800" dirty="0" err="1" smtClean="0"/>
              <a:t>tunggal</a:t>
            </a:r>
            <a:r>
              <a:rPr lang="en-US" sz="1800" dirty="0" smtClean="0"/>
              <a:t>: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 smtClean="0"/>
          </a:p>
          <a:p>
            <a:pPr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 smtClean="0"/>
              <a:t>Keterangan</a:t>
            </a:r>
            <a:r>
              <a:rPr lang="en-US" sz="1800" b="1" dirty="0" smtClean="0"/>
              <a:t>:</a:t>
            </a:r>
          </a:p>
          <a:p>
            <a:pPr mar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/>
              <a:t>Data </a:t>
            </a:r>
            <a:r>
              <a:rPr lang="en-US" sz="1600" b="1" dirty="0" err="1" smtClean="0"/>
              <a:t>ke</a:t>
            </a:r>
            <a:r>
              <a:rPr lang="en-US" sz="1600" b="1" dirty="0" smtClean="0"/>
              <a:t>= (</a:t>
            </a:r>
            <a:r>
              <a:rPr lang="en-US" sz="1600" b="1" dirty="0" err="1" smtClean="0"/>
              <a:t>persentil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ke</a:t>
            </a:r>
            <a:r>
              <a:rPr lang="en-US" sz="1600" b="1" dirty="0" smtClean="0"/>
              <a:t>-)</a:t>
            </a:r>
            <a:endParaRPr lang="en-US" sz="1600" dirty="0"/>
          </a:p>
          <a:p>
            <a:pPr mar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n </a:t>
            </a:r>
            <a:r>
              <a:rPr lang="en-US" sz="1600" dirty="0"/>
              <a:t>= </a:t>
            </a:r>
            <a:r>
              <a:rPr lang="en-US" sz="1600" dirty="0" err="1"/>
              <a:t>banyak</a:t>
            </a:r>
            <a:r>
              <a:rPr lang="en-US" sz="1600" dirty="0"/>
              <a:t> data</a:t>
            </a:r>
          </a:p>
          <a:p>
            <a:pPr mar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i</a:t>
            </a:r>
            <a:r>
              <a:rPr lang="en-US" sz="1600" dirty="0"/>
              <a:t> =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bulat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100 (1, 2, 3, …, 99).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4519912"/>
            <a:ext cx="2071688" cy="6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persentil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/>
              <a:t>Rumus</a:t>
            </a:r>
            <a:r>
              <a:rPr lang="en-US" sz="1800" b="1" dirty="0"/>
              <a:t> </a:t>
            </a:r>
            <a:r>
              <a:rPr lang="en-US" sz="1800" b="1" dirty="0" err="1"/>
              <a:t>Persentil</a:t>
            </a:r>
            <a:r>
              <a:rPr lang="en-US" sz="1800" b="1" dirty="0"/>
              <a:t> Data </a:t>
            </a:r>
            <a:r>
              <a:rPr lang="en-US" sz="1800" b="1" dirty="0" err="1" smtClean="0"/>
              <a:t>Kelompok</a:t>
            </a:r>
            <a:r>
              <a:rPr lang="en-US" sz="1800" b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 smtClean="0"/>
          </a:p>
          <a:p>
            <a:pPr fontAlgn="base"/>
            <a:r>
              <a:rPr lang="en-US" sz="1800" b="1" dirty="0" err="1"/>
              <a:t>Keterangan</a:t>
            </a:r>
            <a:r>
              <a:rPr lang="en-US" sz="1800" b="1" dirty="0"/>
              <a:t> :</a:t>
            </a:r>
            <a:endParaRPr lang="en-US" sz="1800" dirty="0"/>
          </a:p>
          <a:p>
            <a:pPr fontAlgn="base"/>
            <a:r>
              <a:rPr lang="en-US" sz="1800" dirty="0"/>
              <a:t>n =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frekuensi</a:t>
            </a:r>
            <a:r>
              <a:rPr lang="en-US" sz="1800" dirty="0"/>
              <a:t>.</a:t>
            </a:r>
          </a:p>
          <a:p>
            <a:pPr fontAlgn="base"/>
            <a:r>
              <a:rPr lang="en-US" sz="1800" dirty="0"/>
              <a:t>Tb = </a:t>
            </a:r>
            <a:r>
              <a:rPr lang="en-US" sz="1800" dirty="0" err="1"/>
              <a:t>tepi</a:t>
            </a:r>
            <a:r>
              <a:rPr lang="en-US" sz="1800" dirty="0"/>
              <a:t> </a:t>
            </a:r>
            <a:r>
              <a:rPr lang="en-US" sz="1800" dirty="0" err="1"/>
              <a:t>bawah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persentil</a:t>
            </a:r>
            <a:r>
              <a:rPr lang="en-US" sz="1800" dirty="0"/>
              <a:t>.</a:t>
            </a:r>
          </a:p>
          <a:p>
            <a:pPr fontAlgn="base"/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bulat</a:t>
            </a:r>
            <a:r>
              <a:rPr lang="en-US" sz="1800" dirty="0"/>
              <a:t> yang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100 (1, 2, 3, … ,99).</a:t>
            </a:r>
          </a:p>
          <a:p>
            <a:pPr fontAlgn="base"/>
            <a:r>
              <a:rPr lang="en-US" sz="1800" dirty="0"/>
              <a:t>p = </a:t>
            </a:r>
            <a:r>
              <a:rPr lang="en-US" sz="1800" dirty="0" err="1"/>
              <a:t>panjang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interval.</a:t>
            </a:r>
          </a:p>
          <a:p>
            <a:pPr fontAlgn="base"/>
            <a:r>
              <a:rPr lang="en-US" sz="1800" dirty="0"/>
              <a:t>f</a:t>
            </a:r>
            <a:r>
              <a:rPr lang="en-US" sz="1800" baseline="-25000" dirty="0"/>
              <a:t>i</a:t>
            </a:r>
            <a:r>
              <a:rPr lang="en-US" sz="1800" dirty="0"/>
              <a:t> = </a:t>
            </a:r>
            <a:r>
              <a:rPr lang="en-US" sz="1800" dirty="0" err="1"/>
              <a:t>frekuensi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persentil</a:t>
            </a:r>
            <a:r>
              <a:rPr lang="en-US" sz="1800" dirty="0"/>
              <a:t>.</a:t>
            </a:r>
          </a:p>
          <a:p>
            <a:pPr fontAlgn="base"/>
            <a:r>
              <a:rPr lang="en-US" sz="1800" dirty="0" err="1"/>
              <a:t>f</a:t>
            </a:r>
            <a:r>
              <a:rPr lang="en-US" sz="1800" baseline="-25000" dirty="0" err="1"/>
              <a:t>k</a:t>
            </a:r>
            <a:r>
              <a:rPr lang="en-US" sz="1800" dirty="0"/>
              <a:t> =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frekuensi</a:t>
            </a:r>
            <a:r>
              <a:rPr lang="en-US" sz="1800" dirty="0"/>
              <a:t> </a:t>
            </a:r>
            <a:r>
              <a:rPr lang="en-US" sz="1800" dirty="0" err="1"/>
              <a:t>sebelum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persentil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2633471"/>
            <a:ext cx="2366962" cy="12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7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persentil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b="1" dirty="0" err="1">
                <a:solidFill>
                  <a:srgbClr val="92D050"/>
                </a:solidFill>
              </a:rPr>
              <a:t>Contoh</a:t>
            </a:r>
            <a:r>
              <a:rPr lang="en-US" sz="1400" b="1" dirty="0">
                <a:solidFill>
                  <a:srgbClr val="92D050"/>
                </a:solidFill>
              </a:rPr>
              <a:t> </a:t>
            </a:r>
            <a:r>
              <a:rPr lang="en-US" sz="1400" b="1" dirty="0" err="1">
                <a:solidFill>
                  <a:srgbClr val="92D050"/>
                </a:solidFill>
              </a:rPr>
              <a:t>Soal</a:t>
            </a:r>
            <a:r>
              <a:rPr lang="en-US" sz="1400" b="1" dirty="0">
                <a:solidFill>
                  <a:srgbClr val="92D050"/>
                </a:solidFill>
              </a:rPr>
              <a:t> </a:t>
            </a:r>
            <a:r>
              <a:rPr lang="en-US" sz="1400" b="1" dirty="0" err="1">
                <a:solidFill>
                  <a:srgbClr val="92D050"/>
                </a:solidFill>
              </a:rPr>
              <a:t>Persentil</a:t>
            </a:r>
            <a:r>
              <a:rPr lang="en-US" sz="1400" b="1" dirty="0">
                <a:solidFill>
                  <a:srgbClr val="92D050"/>
                </a:solidFill>
              </a:rPr>
              <a:t> Tunggal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err="1"/>
              <a:t>Diketahui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deret</a:t>
            </a:r>
            <a:r>
              <a:rPr lang="en-US" sz="1400" dirty="0"/>
              <a:t> data 9, 11, 10, 8, 6, 7, 5, 7, 5, </a:t>
            </a:r>
            <a:r>
              <a:rPr lang="en-US" sz="1400" dirty="0" smtClean="0"/>
              <a:t>24</a:t>
            </a:r>
            <a:endParaRPr lang="en-US" sz="1400" dirty="0"/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err="1"/>
              <a:t>Tentukan</a:t>
            </a:r>
            <a:r>
              <a:rPr lang="en-US" sz="1400" dirty="0"/>
              <a:t> </a:t>
            </a:r>
            <a:r>
              <a:rPr lang="en-US" sz="1400" dirty="0" err="1"/>
              <a:t>persentil</a:t>
            </a:r>
            <a:r>
              <a:rPr lang="en-US" sz="1400" dirty="0"/>
              <a:t> </a:t>
            </a:r>
            <a:r>
              <a:rPr lang="en-US" sz="1400" dirty="0" smtClean="0"/>
              <a:t>ke-50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/>
              <a:t>persentil</a:t>
            </a:r>
            <a:r>
              <a:rPr lang="en-US" sz="1400" dirty="0"/>
              <a:t> </a:t>
            </a:r>
            <a:r>
              <a:rPr lang="en-US" sz="1400" dirty="0" smtClean="0"/>
              <a:t>ke-25?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b="1" dirty="0" err="1" smtClean="0">
                <a:solidFill>
                  <a:srgbClr val="92D050"/>
                </a:solidFill>
              </a:rPr>
              <a:t>Solusi</a:t>
            </a:r>
            <a:r>
              <a:rPr lang="en-US" sz="1400" b="1" dirty="0" smtClean="0">
                <a:solidFill>
                  <a:srgbClr val="92D050"/>
                </a:solidFill>
              </a:rPr>
              <a:t>:</a:t>
            </a:r>
            <a:endParaRPr lang="en-US" sz="1400" b="1" dirty="0">
              <a:solidFill>
                <a:srgbClr val="92D050"/>
              </a:solidFill>
            </a:endParaRPr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err="1"/>
              <a:t>Pertama</a:t>
            </a:r>
            <a:r>
              <a:rPr lang="en-US" sz="1400" dirty="0"/>
              <a:t>-tama, </a:t>
            </a:r>
            <a:r>
              <a:rPr lang="en-US" sz="1400" dirty="0" err="1"/>
              <a:t>urutkan</a:t>
            </a:r>
            <a:r>
              <a:rPr lang="en-US" sz="1400" dirty="0"/>
              <a:t> data </a:t>
            </a:r>
            <a:r>
              <a:rPr lang="en-US" sz="1400" dirty="0" err="1"/>
              <a:t>tersebut</a:t>
            </a:r>
            <a:r>
              <a:rPr lang="en-US" sz="1400" dirty="0"/>
              <a:t>.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hasilnya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: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/>
              <a:t>5</a:t>
            </a:r>
            <a:r>
              <a:rPr lang="en-US" sz="1400" dirty="0"/>
              <a:t>, 5, 6, 7, 7, 8, 9, 10, </a:t>
            </a:r>
            <a:r>
              <a:rPr lang="en-US" sz="1400" dirty="0" smtClean="0"/>
              <a:t>11,24</a:t>
            </a:r>
            <a:endParaRPr lang="en-US" sz="1400" dirty="0"/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, </a:t>
            </a:r>
            <a:r>
              <a:rPr lang="en-US" sz="1400" dirty="0" err="1"/>
              <a:t>gunakan</a:t>
            </a:r>
            <a:r>
              <a:rPr lang="en-US" sz="1400" dirty="0"/>
              <a:t> </a:t>
            </a:r>
            <a:r>
              <a:rPr lang="en-US" sz="1400" dirty="0" err="1"/>
              <a:t>rumus</a:t>
            </a:r>
            <a:r>
              <a:rPr lang="en-US" sz="1400" dirty="0"/>
              <a:t> </a:t>
            </a:r>
            <a:r>
              <a:rPr lang="en-US" sz="1400" dirty="0" err="1"/>
              <a:t>persentil</a:t>
            </a:r>
            <a:r>
              <a:rPr lang="en-US" sz="1400" dirty="0"/>
              <a:t> data </a:t>
            </a:r>
            <a:r>
              <a:rPr lang="en-US" sz="1400" dirty="0" err="1"/>
              <a:t>tunggal</a:t>
            </a:r>
            <a:endParaRPr lang="en-US" sz="1400" dirty="0"/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err="1"/>
              <a:t>Letak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persentil</a:t>
            </a:r>
            <a:r>
              <a:rPr lang="en-US" sz="1400" dirty="0"/>
              <a:t> ke-50 di </a:t>
            </a:r>
            <a:r>
              <a:rPr lang="en-US" sz="1400" dirty="0" err="1"/>
              <a:t>urutan</a:t>
            </a:r>
            <a:r>
              <a:rPr lang="en-US" sz="1400" dirty="0"/>
              <a:t> data </a:t>
            </a:r>
            <a:r>
              <a:rPr lang="en-US" sz="1400" dirty="0" err="1"/>
              <a:t>ke</a:t>
            </a:r>
            <a:r>
              <a:rPr lang="en-US" sz="1400" dirty="0"/>
              <a:t>- 50(10 +1)/100 = 5,5.</a:t>
            </a:r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</a:t>
            </a:r>
            <a:r>
              <a:rPr lang="en-US" sz="1400" baseline="-25000" dirty="0"/>
              <a:t>50</a:t>
            </a:r>
            <a:r>
              <a:rPr lang="en-US" sz="1400" dirty="0"/>
              <a:t> = x</a:t>
            </a:r>
            <a:r>
              <a:rPr lang="en-US" sz="1400" baseline="-25000" dirty="0"/>
              <a:t>5</a:t>
            </a:r>
            <a:r>
              <a:rPr lang="en-US" sz="1400" dirty="0"/>
              <a:t> + 0,5 (x</a:t>
            </a:r>
            <a:r>
              <a:rPr lang="en-US" sz="1400" baseline="-25000" dirty="0"/>
              <a:t>6</a:t>
            </a:r>
            <a:r>
              <a:rPr lang="en-US" sz="1400" dirty="0"/>
              <a:t> – x</a:t>
            </a:r>
            <a:r>
              <a:rPr lang="en-US" sz="1400" baseline="-25000" dirty="0"/>
              <a:t>5</a:t>
            </a:r>
            <a:r>
              <a:rPr lang="en-US" sz="1400" dirty="0"/>
              <a:t>) = 7 + 0,5 </a:t>
            </a:r>
            <a:r>
              <a:rPr lang="en-US" sz="1400" dirty="0" smtClean="0"/>
              <a:t>(8 </a:t>
            </a:r>
            <a:r>
              <a:rPr lang="en-US" sz="1400" dirty="0"/>
              <a:t>– 7) = </a:t>
            </a:r>
            <a:r>
              <a:rPr lang="en-US" sz="1400" dirty="0" smtClean="0"/>
              <a:t>7,5  </a:t>
            </a:r>
            <a:r>
              <a:rPr lang="en-US" sz="1400" b="1" dirty="0" smtClean="0">
                <a:solidFill>
                  <a:srgbClr val="92D050"/>
                </a:solidFill>
              </a:rPr>
              <a:t>#</a:t>
            </a:r>
            <a:r>
              <a:rPr lang="en-US" sz="1400" b="1" dirty="0" err="1" smtClean="0">
                <a:solidFill>
                  <a:srgbClr val="92D050"/>
                </a:solidFill>
              </a:rPr>
              <a:t>Jadi</a:t>
            </a:r>
            <a:r>
              <a:rPr lang="en-US" sz="1400" b="1" dirty="0">
                <a:solidFill>
                  <a:srgbClr val="92D050"/>
                </a:solidFill>
              </a:rPr>
              <a:t>, </a:t>
            </a:r>
            <a:r>
              <a:rPr lang="en-US" sz="1400" b="1" dirty="0" err="1">
                <a:solidFill>
                  <a:srgbClr val="92D050"/>
                </a:solidFill>
              </a:rPr>
              <a:t>Persentil</a:t>
            </a:r>
            <a:r>
              <a:rPr lang="en-US" sz="1400" b="1" dirty="0">
                <a:solidFill>
                  <a:srgbClr val="92D050"/>
                </a:solidFill>
              </a:rPr>
              <a:t> ke-50 </a:t>
            </a:r>
            <a:r>
              <a:rPr lang="en-US" sz="1400" b="1" dirty="0" err="1">
                <a:solidFill>
                  <a:srgbClr val="92D050"/>
                </a:solidFill>
              </a:rPr>
              <a:t>adalah</a:t>
            </a:r>
            <a:r>
              <a:rPr lang="en-US" sz="1400" b="1" dirty="0">
                <a:solidFill>
                  <a:srgbClr val="92D050"/>
                </a:solidFill>
              </a:rPr>
              <a:t> </a:t>
            </a:r>
            <a:r>
              <a:rPr lang="en-US" sz="1400" b="1" dirty="0" smtClean="0">
                <a:solidFill>
                  <a:srgbClr val="92D050"/>
                </a:solidFill>
              </a:rPr>
              <a:t>7,5</a:t>
            </a:r>
          </a:p>
          <a:p>
            <a:pPr fontAlgn="base"/>
            <a:r>
              <a:rPr lang="en-US" sz="1400" dirty="0" err="1"/>
              <a:t>Letak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persentil</a:t>
            </a:r>
            <a:r>
              <a:rPr lang="en-US" sz="1400" dirty="0"/>
              <a:t> </a:t>
            </a:r>
            <a:r>
              <a:rPr lang="en-US" sz="1400" dirty="0" smtClean="0"/>
              <a:t>ke-25 </a:t>
            </a:r>
            <a:r>
              <a:rPr lang="en-US" sz="1400" dirty="0"/>
              <a:t>di </a:t>
            </a:r>
            <a:r>
              <a:rPr lang="en-US" sz="1400" dirty="0" err="1"/>
              <a:t>urutan</a:t>
            </a:r>
            <a:r>
              <a:rPr lang="en-US" sz="1400" dirty="0"/>
              <a:t> data </a:t>
            </a:r>
            <a:r>
              <a:rPr lang="en-US" sz="1400" dirty="0" err="1"/>
              <a:t>ke</a:t>
            </a:r>
            <a:r>
              <a:rPr lang="en-US" sz="1400" dirty="0"/>
              <a:t>- 2</a:t>
            </a:r>
            <a:r>
              <a:rPr lang="en-US" sz="1400" dirty="0" smtClean="0"/>
              <a:t>5(10 </a:t>
            </a:r>
            <a:r>
              <a:rPr lang="en-US" sz="1400" dirty="0"/>
              <a:t>+1)/100 = </a:t>
            </a:r>
            <a:r>
              <a:rPr lang="en-US" sz="1400" dirty="0" smtClean="0"/>
              <a:t>2,75.</a:t>
            </a:r>
            <a:endParaRPr lang="en-US" sz="1400" dirty="0"/>
          </a:p>
          <a:p>
            <a:pPr fontAlgn="base"/>
            <a:r>
              <a:rPr lang="en-US" sz="1400" dirty="0" smtClean="0"/>
              <a:t>P</a:t>
            </a:r>
            <a:r>
              <a:rPr lang="en-US" sz="1400" baseline="-25000" dirty="0"/>
              <a:t>2</a:t>
            </a:r>
            <a:r>
              <a:rPr lang="en-US" sz="1400" baseline="-25000" dirty="0" smtClean="0"/>
              <a:t>5</a:t>
            </a:r>
            <a:r>
              <a:rPr lang="en-US" sz="1400" dirty="0"/>
              <a:t> = </a:t>
            </a:r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  <a:r>
              <a:rPr lang="en-US" sz="1400" dirty="0"/>
              <a:t> + </a:t>
            </a:r>
            <a:r>
              <a:rPr lang="en-US" sz="1400" dirty="0" smtClean="0"/>
              <a:t>0,25 </a:t>
            </a:r>
            <a:r>
              <a:rPr lang="en-US" sz="1400" dirty="0"/>
              <a:t>(</a:t>
            </a:r>
            <a:r>
              <a:rPr lang="en-US" sz="1400" dirty="0" smtClean="0"/>
              <a:t>x</a:t>
            </a:r>
            <a:r>
              <a:rPr lang="en-US" sz="1400" baseline="-25000" dirty="0"/>
              <a:t>3</a:t>
            </a:r>
            <a:r>
              <a:rPr lang="en-US" sz="1400" dirty="0"/>
              <a:t> – </a:t>
            </a:r>
            <a:r>
              <a:rPr lang="en-US" sz="1400" dirty="0" smtClean="0"/>
              <a:t>x</a:t>
            </a:r>
            <a:r>
              <a:rPr lang="en-US" sz="1400" baseline="-25000" dirty="0"/>
              <a:t>2</a:t>
            </a:r>
            <a:r>
              <a:rPr lang="en-US" sz="1400" dirty="0" smtClean="0"/>
              <a:t>) </a:t>
            </a:r>
            <a:r>
              <a:rPr lang="en-US" sz="1400" dirty="0"/>
              <a:t>= </a:t>
            </a:r>
            <a:r>
              <a:rPr lang="en-US" sz="1400" dirty="0" smtClean="0"/>
              <a:t> 5+ 0,25 (6 </a:t>
            </a:r>
            <a:r>
              <a:rPr lang="en-US" sz="1400" dirty="0"/>
              <a:t>– </a:t>
            </a:r>
            <a:r>
              <a:rPr lang="en-US" sz="1400" dirty="0" smtClean="0"/>
              <a:t>5) </a:t>
            </a:r>
            <a:r>
              <a:rPr lang="en-US" sz="1400" dirty="0"/>
              <a:t>= 6</a:t>
            </a:r>
            <a:r>
              <a:rPr lang="en-US" sz="1400" dirty="0" smtClean="0"/>
              <a:t>,25  </a:t>
            </a:r>
            <a:r>
              <a:rPr lang="en-US" sz="1400" b="1" dirty="0" smtClean="0">
                <a:solidFill>
                  <a:srgbClr val="92D050"/>
                </a:solidFill>
              </a:rPr>
              <a:t>#</a:t>
            </a:r>
            <a:r>
              <a:rPr lang="en-US" sz="1400" b="1" dirty="0" err="1" smtClean="0">
                <a:solidFill>
                  <a:srgbClr val="92D050"/>
                </a:solidFill>
              </a:rPr>
              <a:t>Jadi</a:t>
            </a:r>
            <a:r>
              <a:rPr lang="en-US" sz="1400" b="1" dirty="0">
                <a:solidFill>
                  <a:srgbClr val="92D050"/>
                </a:solidFill>
              </a:rPr>
              <a:t>, </a:t>
            </a:r>
            <a:r>
              <a:rPr lang="en-US" sz="1400" b="1" dirty="0" err="1">
                <a:solidFill>
                  <a:srgbClr val="92D050"/>
                </a:solidFill>
              </a:rPr>
              <a:t>Persentil</a:t>
            </a:r>
            <a:r>
              <a:rPr lang="en-US" sz="1400" b="1" dirty="0">
                <a:solidFill>
                  <a:srgbClr val="92D050"/>
                </a:solidFill>
              </a:rPr>
              <a:t> ke-85 </a:t>
            </a:r>
            <a:r>
              <a:rPr lang="en-US" sz="1400" b="1" dirty="0" err="1">
                <a:solidFill>
                  <a:srgbClr val="92D050"/>
                </a:solidFill>
              </a:rPr>
              <a:t>adalah</a:t>
            </a:r>
            <a:r>
              <a:rPr lang="en-US" sz="1400" b="1" dirty="0">
                <a:solidFill>
                  <a:srgbClr val="92D050"/>
                </a:solidFill>
              </a:rPr>
              <a:t> </a:t>
            </a:r>
            <a:r>
              <a:rPr lang="en-US" sz="1400" b="1" dirty="0" smtClean="0">
                <a:solidFill>
                  <a:srgbClr val="92D050"/>
                </a:solidFill>
              </a:rPr>
              <a:t>6.25</a:t>
            </a:r>
            <a:endParaRPr lang="en-US" sz="1400" b="1" dirty="0">
              <a:solidFill>
                <a:srgbClr val="92D050"/>
              </a:solidFill>
            </a:endParaRPr>
          </a:p>
          <a:p>
            <a:pPr fontAlgn="base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09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persentil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dirty="0" err="1" smtClean="0">
                <a:solidFill>
                  <a:srgbClr val="92D050"/>
                </a:solidFill>
              </a:rPr>
              <a:t>Contoh</a:t>
            </a:r>
            <a:r>
              <a:rPr lang="en-US" sz="1800" b="1" dirty="0" smtClean="0">
                <a:solidFill>
                  <a:srgbClr val="92D050"/>
                </a:solidFill>
              </a:rPr>
              <a:t> </a:t>
            </a:r>
            <a:r>
              <a:rPr lang="en-US" sz="1800" b="1" dirty="0" err="1" smtClean="0">
                <a:solidFill>
                  <a:srgbClr val="92D050"/>
                </a:solidFill>
              </a:rPr>
              <a:t>hitungan</a:t>
            </a:r>
            <a:r>
              <a:rPr lang="en-US" sz="1800" b="1" dirty="0" smtClean="0">
                <a:solidFill>
                  <a:srgbClr val="92D050"/>
                </a:solidFill>
              </a:rPr>
              <a:t> </a:t>
            </a:r>
            <a:r>
              <a:rPr lang="en-US" sz="1800" b="1" dirty="0" err="1" smtClean="0">
                <a:solidFill>
                  <a:srgbClr val="92D050"/>
                </a:solidFill>
              </a:rPr>
              <a:t>persentil</a:t>
            </a:r>
            <a:r>
              <a:rPr lang="en-US" sz="1800" b="1" dirty="0" smtClean="0">
                <a:solidFill>
                  <a:srgbClr val="92D050"/>
                </a:solidFill>
              </a:rPr>
              <a:t> </a:t>
            </a:r>
            <a:r>
              <a:rPr lang="en-US" sz="1800" b="1" dirty="0" err="1" smtClean="0">
                <a:solidFill>
                  <a:srgbClr val="92D050"/>
                </a:solidFill>
              </a:rPr>
              <a:t>dengan</a:t>
            </a:r>
            <a:r>
              <a:rPr lang="en-US" sz="1800" b="1" dirty="0" smtClean="0">
                <a:solidFill>
                  <a:srgbClr val="92D050"/>
                </a:solidFill>
              </a:rPr>
              <a:t> </a:t>
            </a:r>
            <a:r>
              <a:rPr lang="en-US" sz="1800" b="1" dirty="0" err="1" smtClean="0">
                <a:solidFill>
                  <a:srgbClr val="92D050"/>
                </a:solidFill>
              </a:rPr>
              <a:t>numpy</a:t>
            </a:r>
            <a:r>
              <a:rPr lang="en-US" sz="1800" b="1" dirty="0" smtClean="0">
                <a:solidFill>
                  <a:srgbClr val="92D050"/>
                </a:solidFill>
              </a:rPr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sz="1800" b="1" dirty="0" smtClean="0">
              <a:solidFill>
                <a:srgbClr val="92D05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smtClean="0"/>
              <a:t>import </a:t>
            </a:r>
            <a:r>
              <a:rPr lang="en-US" sz="1800" dirty="0" err="1"/>
              <a:t>numpy</a:t>
            </a:r>
            <a:r>
              <a:rPr lang="en-US" sz="1800" dirty="0"/>
              <a:t> as </a:t>
            </a:r>
            <a:r>
              <a:rPr lang="en-US" sz="1800" dirty="0" err="1"/>
              <a:t>np</a:t>
            </a: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 err="1"/>
              <a:t>arr</a:t>
            </a:r>
            <a:r>
              <a:rPr lang="en-US" sz="1800" dirty="0"/>
              <a:t> = </a:t>
            </a:r>
            <a:r>
              <a:rPr lang="en-US" sz="1800" dirty="0" smtClean="0"/>
              <a:t>[</a:t>
            </a:r>
            <a:r>
              <a:rPr lang="en-US" sz="1800" dirty="0"/>
              <a:t>5, 5, 6, 7, 7, 8, 9, 10, </a:t>
            </a:r>
            <a:r>
              <a:rPr lang="en-US" sz="1800" dirty="0" smtClean="0"/>
              <a:t>11,24] </a:t>
            </a:r>
            <a:r>
              <a:rPr lang="en-US" sz="1800" dirty="0"/>
              <a:t># 1D array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print("</a:t>
            </a:r>
            <a:r>
              <a:rPr lang="en-US" sz="1800" dirty="0" err="1"/>
              <a:t>arr</a:t>
            </a:r>
            <a:r>
              <a:rPr lang="en-US" sz="1800" dirty="0"/>
              <a:t> : ", </a:t>
            </a:r>
            <a:r>
              <a:rPr lang="en-US" sz="1800" dirty="0" err="1"/>
              <a:t>arr</a:t>
            </a:r>
            <a:r>
              <a:rPr lang="en-US" sz="1800" dirty="0"/>
              <a:t>) #</a:t>
            </a:r>
            <a:r>
              <a:rPr lang="en-US" sz="1800" dirty="0" err="1"/>
              <a:t>arr</a:t>
            </a:r>
            <a:r>
              <a:rPr lang="en-US" sz="1800" dirty="0"/>
              <a:t> : </a:t>
            </a:r>
            <a:r>
              <a:rPr lang="en-US" sz="1800" dirty="0" smtClean="0"/>
              <a:t>[</a:t>
            </a:r>
            <a:r>
              <a:rPr lang="en-US" sz="1800" dirty="0"/>
              <a:t>5, 5, 6, 7, 7, 8, 9, 10, </a:t>
            </a:r>
            <a:r>
              <a:rPr lang="en-US" sz="1800" dirty="0" smtClean="0"/>
              <a:t>11,24]</a:t>
            </a: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print("50th percentile of </a:t>
            </a:r>
            <a:r>
              <a:rPr lang="en-US" sz="1800" dirty="0" err="1"/>
              <a:t>arr</a:t>
            </a:r>
            <a:r>
              <a:rPr lang="en-US" sz="1800" dirty="0"/>
              <a:t> : ", </a:t>
            </a:r>
            <a:r>
              <a:rPr lang="en-US" sz="1800" dirty="0" err="1"/>
              <a:t>np.percentile</a:t>
            </a:r>
            <a:r>
              <a:rPr lang="en-US" sz="1800" dirty="0"/>
              <a:t>(</a:t>
            </a:r>
            <a:r>
              <a:rPr lang="en-US" sz="1800" dirty="0" err="1"/>
              <a:t>arr</a:t>
            </a:r>
            <a:r>
              <a:rPr lang="en-US" sz="1800" dirty="0"/>
              <a:t>, 50)) #50th percentile of </a:t>
            </a:r>
            <a:r>
              <a:rPr lang="en-US" sz="1800" dirty="0" err="1"/>
              <a:t>arr</a:t>
            </a:r>
            <a:r>
              <a:rPr lang="en-US" sz="1800" dirty="0"/>
              <a:t> :  </a:t>
            </a:r>
            <a:r>
              <a:rPr lang="en-US" sz="1800" dirty="0" smtClean="0"/>
              <a:t>7.5 </a:t>
            </a:r>
            <a:r>
              <a:rPr lang="en-US" sz="1800" dirty="0"/>
              <a:t>#</a:t>
            </a:r>
            <a:r>
              <a:rPr lang="en-US" sz="1800" dirty="0" err="1"/>
              <a:t>atau</a:t>
            </a:r>
            <a:r>
              <a:rPr lang="en-US" sz="1800" dirty="0"/>
              <a:t> median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/>
              <a:t>print("25th percentile of </a:t>
            </a:r>
            <a:r>
              <a:rPr lang="en-US" sz="1800" dirty="0" err="1"/>
              <a:t>arr</a:t>
            </a:r>
            <a:r>
              <a:rPr lang="en-US" sz="1800" dirty="0"/>
              <a:t> : ", </a:t>
            </a:r>
            <a:r>
              <a:rPr lang="en-US" sz="1800" dirty="0" err="1"/>
              <a:t>np.percentile</a:t>
            </a:r>
            <a:r>
              <a:rPr lang="en-US" sz="1800" dirty="0"/>
              <a:t>(</a:t>
            </a:r>
            <a:r>
              <a:rPr lang="en-US" sz="1800" dirty="0" err="1"/>
              <a:t>arr</a:t>
            </a:r>
            <a:r>
              <a:rPr lang="en-US" sz="1800" dirty="0"/>
              <a:t>, 25)) #25th percentile of </a:t>
            </a:r>
            <a:r>
              <a:rPr lang="en-US" sz="1800" dirty="0" err="1"/>
              <a:t>arr</a:t>
            </a:r>
            <a:r>
              <a:rPr lang="en-US" sz="1800" dirty="0"/>
              <a:t> :  </a:t>
            </a:r>
            <a:r>
              <a:rPr lang="en-US" sz="1800" dirty="0" smtClean="0"/>
              <a:t>6.25</a:t>
            </a:r>
            <a:endParaRPr lang="en-US" sz="18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82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Percentiles,quantiles</a:t>
            </a:r>
            <a:r>
              <a:rPr lang="en-US" dirty="0" smtClean="0"/>
              <a:t> &amp; quartiles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memahami</a:t>
            </a:r>
            <a:r>
              <a:rPr lang="en-US" b="1" dirty="0" smtClean="0"/>
              <a:t>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jelas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dilahat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persamaan</a:t>
            </a:r>
            <a:r>
              <a:rPr lang="en-US" b="1" dirty="0" smtClean="0"/>
              <a:t> </a:t>
            </a:r>
            <a:r>
              <a:rPr lang="en-US" b="1" dirty="0" err="1" smtClean="0"/>
              <a:t>berikut</a:t>
            </a:r>
            <a:r>
              <a:rPr lang="en-US" b="1" dirty="0" smtClean="0"/>
              <a:t>:</a:t>
            </a:r>
          </a:p>
          <a:p>
            <a:r>
              <a:rPr lang="en-US" dirty="0"/>
              <a:t>0 </a:t>
            </a:r>
            <a:r>
              <a:rPr lang="en-US" dirty="0" err="1"/>
              <a:t>kuartil</a:t>
            </a:r>
            <a:r>
              <a:rPr lang="en-US" dirty="0"/>
              <a:t> = 0 </a:t>
            </a:r>
            <a:r>
              <a:rPr lang="en-US" dirty="0" err="1"/>
              <a:t>kuantil</a:t>
            </a:r>
            <a:r>
              <a:rPr lang="en-US" dirty="0"/>
              <a:t> = 0 </a:t>
            </a:r>
            <a:r>
              <a:rPr lang="en-US" dirty="0" err="1"/>
              <a:t>persentil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kuartil</a:t>
            </a:r>
            <a:r>
              <a:rPr lang="en-US" dirty="0"/>
              <a:t> = 0,25 </a:t>
            </a:r>
            <a:r>
              <a:rPr lang="en-US" dirty="0" err="1"/>
              <a:t>kuantil</a:t>
            </a:r>
            <a:r>
              <a:rPr lang="en-US" dirty="0"/>
              <a:t> = 25 </a:t>
            </a:r>
            <a:r>
              <a:rPr lang="en-US" dirty="0" err="1"/>
              <a:t>persentil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kuartil</a:t>
            </a:r>
            <a:r>
              <a:rPr lang="en-US" dirty="0"/>
              <a:t> = .5 </a:t>
            </a:r>
            <a:r>
              <a:rPr lang="en-US" dirty="0" err="1"/>
              <a:t>kuantil</a:t>
            </a:r>
            <a:r>
              <a:rPr lang="en-US" dirty="0"/>
              <a:t> = 50 </a:t>
            </a:r>
            <a:r>
              <a:rPr lang="en-US" dirty="0" err="1"/>
              <a:t>persentil</a:t>
            </a:r>
            <a:r>
              <a:rPr lang="en-US" dirty="0"/>
              <a:t> (median)</a:t>
            </a:r>
          </a:p>
          <a:p>
            <a:r>
              <a:rPr lang="en-US" dirty="0"/>
              <a:t>3 </a:t>
            </a:r>
            <a:r>
              <a:rPr lang="en-US" dirty="0" err="1"/>
              <a:t>kuartil</a:t>
            </a:r>
            <a:r>
              <a:rPr lang="en-US" dirty="0"/>
              <a:t> = .75 </a:t>
            </a:r>
            <a:r>
              <a:rPr lang="en-US" dirty="0" err="1"/>
              <a:t>kuantil</a:t>
            </a:r>
            <a:r>
              <a:rPr lang="en-US" dirty="0"/>
              <a:t> = 75 </a:t>
            </a:r>
            <a:r>
              <a:rPr lang="en-US" dirty="0" err="1"/>
              <a:t>persentil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kuartil</a:t>
            </a:r>
            <a:r>
              <a:rPr lang="en-US" dirty="0"/>
              <a:t> = 1 </a:t>
            </a:r>
            <a:r>
              <a:rPr lang="en-US" dirty="0" err="1"/>
              <a:t>kuantil</a:t>
            </a:r>
            <a:r>
              <a:rPr lang="en-US" dirty="0"/>
              <a:t> = 100 </a:t>
            </a:r>
            <a:r>
              <a:rPr lang="en-US" dirty="0" err="1"/>
              <a:t>persentil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9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quantiles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python: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smtClean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 smtClean="0"/>
              <a:t>np</a:t>
            </a:r>
            <a:endParaRPr lang="en-US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/>
              <a:t>= [20, 2, 7, 1, 34</a:t>
            </a:r>
            <a:r>
              <a:rPr lang="en-US" dirty="0" smtClean="0"/>
              <a:t>]</a:t>
            </a:r>
            <a:endParaRPr lang="en-US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print("</a:t>
            </a:r>
            <a:r>
              <a:rPr lang="en-US" dirty="0" err="1"/>
              <a:t>arr</a:t>
            </a:r>
            <a:r>
              <a:rPr lang="en-US" dirty="0"/>
              <a:t> : ",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print("Q2 </a:t>
            </a:r>
            <a:r>
              <a:rPr lang="en-US" dirty="0" err="1"/>
              <a:t>quantile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: ", </a:t>
            </a:r>
            <a:r>
              <a:rPr lang="en-US" dirty="0" err="1"/>
              <a:t>np.quantile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.50)) #Q2 </a:t>
            </a:r>
            <a:r>
              <a:rPr lang="en-US" dirty="0" err="1"/>
              <a:t>quantile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: 7.0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print("Q1 </a:t>
            </a:r>
            <a:r>
              <a:rPr lang="en-US" dirty="0" err="1"/>
              <a:t>quantile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: ", </a:t>
            </a:r>
            <a:r>
              <a:rPr lang="en-US" dirty="0" err="1"/>
              <a:t>np.quantile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.25)) #Q1 </a:t>
            </a:r>
            <a:r>
              <a:rPr lang="en-US" dirty="0" err="1"/>
              <a:t>quantile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: 2.0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print("Q3 </a:t>
            </a:r>
            <a:r>
              <a:rPr lang="en-US" dirty="0" err="1"/>
              <a:t>quantile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: ", </a:t>
            </a:r>
            <a:r>
              <a:rPr lang="en-US" dirty="0" err="1"/>
              <a:t>np.quantile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.75)) #Q3 </a:t>
            </a:r>
            <a:r>
              <a:rPr lang="en-US" dirty="0" err="1"/>
              <a:t>quantile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: 20.0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print</a:t>
            </a:r>
            <a:r>
              <a:rPr lang="en-US" dirty="0" smtClean="0"/>
              <a:t>(“Q4 </a:t>
            </a:r>
            <a:r>
              <a:rPr lang="en-US" dirty="0" err="1"/>
              <a:t>quantile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: ", </a:t>
            </a:r>
            <a:r>
              <a:rPr lang="en-US" dirty="0" err="1"/>
              <a:t>np.quantile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.1)) </a:t>
            </a:r>
            <a:r>
              <a:rPr lang="en-US" dirty="0" smtClean="0"/>
              <a:t>#Q4 </a:t>
            </a:r>
            <a:r>
              <a:rPr lang="en-US" dirty="0" err="1"/>
              <a:t>quantile</a:t>
            </a:r>
            <a:r>
              <a:rPr lang="en-US" dirty="0"/>
              <a:t> of </a:t>
            </a:r>
            <a:r>
              <a:rPr lang="en-US" dirty="0" err="1"/>
              <a:t>arr</a:t>
            </a:r>
            <a:r>
              <a:rPr lang="en-US" dirty="0"/>
              <a:t> : </a:t>
            </a:r>
            <a:r>
              <a:rPr lang="en-US" dirty="0" smtClean="0"/>
              <a:t>1.4</a:t>
            </a:r>
            <a:endParaRPr lang="en-US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	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dataset </a:t>
            </a:r>
            <a:r>
              <a:rPr lang="en-US" dirty="0" smtClean="0"/>
              <a:t>food_consumption.csv</a:t>
            </a:r>
            <a:r>
              <a:rPr lang="en-US" dirty="0"/>
              <a:t>. </a:t>
            </a:r>
            <a:r>
              <a:rPr lang="en-US" dirty="0" smtClean="0"/>
              <a:t>Dataset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kilogram </a:t>
            </a:r>
            <a:r>
              <a:rPr lang="en-US" dirty="0" err="1"/>
              <a:t>makanan</a:t>
            </a:r>
            <a:r>
              <a:rPr lang="en-US" dirty="0"/>
              <a:t> yang </a:t>
            </a:r>
            <a:r>
              <a:rPr lang="en-US" dirty="0" err="1"/>
              <a:t>dikonsumsi</a:t>
            </a:r>
            <a:r>
              <a:rPr lang="en-US" dirty="0"/>
              <a:t> per orang per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( consumption)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jejak</a:t>
            </a:r>
            <a:r>
              <a:rPr lang="en-US" dirty="0"/>
              <a:t> </a:t>
            </a:r>
            <a:r>
              <a:rPr lang="en-US" dirty="0" err="1"/>
              <a:t>karbon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( co2_emissions)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kilogram </a:t>
            </a:r>
            <a:r>
              <a:rPr lang="en-US" dirty="0" err="1"/>
              <a:t>karbon</a:t>
            </a:r>
            <a:r>
              <a:rPr lang="en-US" dirty="0"/>
              <a:t> </a:t>
            </a:r>
            <a:r>
              <a:rPr lang="en-US" dirty="0" err="1"/>
              <a:t>dioksida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CO 2 , per orang per </a:t>
            </a:r>
            <a:r>
              <a:rPr lang="en-US" dirty="0" err="1"/>
              <a:t>tahun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diperintahkan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mean </a:t>
            </a:r>
            <a:r>
              <a:rPr lang="en-US" dirty="0" err="1" smtClean="0"/>
              <a:t>dan</a:t>
            </a:r>
            <a:r>
              <a:rPr lang="en-US" dirty="0" smtClean="0"/>
              <a:t> median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konsumsi</a:t>
            </a:r>
            <a:r>
              <a:rPr lang="en-US" dirty="0"/>
              <a:t> </a:t>
            </a:r>
            <a:r>
              <a:rPr lang="en-US" dirty="0" err="1"/>
              <a:t>pangan</a:t>
            </a:r>
            <a:r>
              <a:rPr lang="en-US" dirty="0"/>
              <a:t> di </a:t>
            </a:r>
            <a:r>
              <a:rPr lang="en-US" dirty="0" err="1"/>
              <a:t>Amerika</a:t>
            </a:r>
            <a:r>
              <a:rPr lang="en-US" dirty="0"/>
              <a:t> </a:t>
            </a:r>
            <a:r>
              <a:rPr lang="en-US" dirty="0" err="1"/>
              <a:t>Serikat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Belgia</a:t>
            </a:r>
            <a:r>
              <a:rPr lang="en-US" dirty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pandas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3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 smtClean="0"/>
              <a:t>Berikut</a:t>
            </a:r>
            <a:r>
              <a:rPr lang="en-US" sz="1600" dirty="0" smtClean="0"/>
              <a:t> </a:t>
            </a:r>
            <a:r>
              <a:rPr lang="en-US" sz="1600" dirty="0" err="1" smtClean="0"/>
              <a:t>langkah</a:t>
            </a:r>
            <a:r>
              <a:rPr lang="en-US" sz="1600" dirty="0" smtClean="0"/>
              <a:t> yang </a:t>
            </a:r>
            <a:r>
              <a:rPr lang="en-US" sz="1600" dirty="0" err="1" smtClean="0"/>
              <a:t>harus</a:t>
            </a:r>
            <a:r>
              <a:rPr lang="en-US" sz="1600" dirty="0" smtClean="0"/>
              <a:t> </a:t>
            </a:r>
            <a:r>
              <a:rPr lang="en-US" sz="1600" dirty="0" err="1" smtClean="0"/>
              <a:t>dilakukan</a:t>
            </a:r>
            <a:r>
              <a:rPr lang="en-US" sz="1600" dirty="0" smtClean="0"/>
              <a:t>: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/>
              <a:t>import library pandas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numpy</a:t>
            </a:r>
            <a:endParaRPr lang="en-US" sz="1600" dirty="0" smtClean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 smtClean="0"/>
              <a:t>Buat</a:t>
            </a:r>
            <a:r>
              <a:rPr lang="en-US" sz="1600" dirty="0" smtClean="0"/>
              <a:t> </a:t>
            </a:r>
            <a:r>
              <a:rPr lang="en-US" sz="1600" dirty="0" err="1"/>
              <a:t>dua</a:t>
            </a:r>
            <a:r>
              <a:rPr lang="en-US" sz="1600" dirty="0"/>
              <a:t> </a:t>
            </a:r>
            <a:r>
              <a:rPr lang="en-US" sz="1600" dirty="0" err="1"/>
              <a:t>DataFrames</a:t>
            </a:r>
            <a:r>
              <a:rPr lang="en-US" sz="1600" dirty="0"/>
              <a:t>: </a:t>
            </a:r>
            <a:r>
              <a:rPr lang="en-US" sz="1600" dirty="0" err="1"/>
              <a:t>satu</a:t>
            </a:r>
            <a:r>
              <a:rPr lang="en-US" sz="1600" dirty="0"/>
              <a:t> yang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 smtClean="0"/>
              <a:t>food_consumption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‘Belgium’ (</a:t>
            </a:r>
            <a:r>
              <a:rPr lang="en-US" sz="1600" dirty="0" err="1" smtClean="0"/>
              <a:t>be_consumption</a:t>
            </a:r>
            <a:r>
              <a:rPr lang="en-US" sz="1600" dirty="0" smtClean="0"/>
              <a:t>)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/>
              <a:t>yang lain </a:t>
            </a:r>
            <a:r>
              <a:rPr lang="en-US" sz="1600" dirty="0" err="1"/>
              <a:t>menyimpan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smtClean="0"/>
              <a:t>‘USA’ (</a:t>
            </a:r>
            <a:r>
              <a:rPr lang="en-US" sz="1600" dirty="0" err="1" smtClean="0"/>
              <a:t>usa_consumption</a:t>
            </a:r>
            <a:r>
              <a:rPr lang="en-US" sz="1600" dirty="0" smtClean="0"/>
              <a:t>).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# Filter for Belgium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/>
              <a:t>be_consumption</a:t>
            </a:r>
            <a:r>
              <a:rPr lang="en-US" sz="1600" dirty="0" smtClean="0"/>
              <a:t> = </a:t>
            </a:r>
            <a:r>
              <a:rPr lang="en-US" sz="1600" dirty="0" err="1" smtClean="0"/>
              <a:t>food_consumption</a:t>
            </a:r>
            <a:r>
              <a:rPr lang="en-US" sz="1600" dirty="0" smtClean="0"/>
              <a:t>[</a:t>
            </a:r>
            <a:r>
              <a:rPr lang="en-US" sz="1600" dirty="0" err="1" smtClean="0"/>
              <a:t>food_consumption</a:t>
            </a:r>
            <a:r>
              <a:rPr lang="en-US" sz="1600" dirty="0" smtClean="0"/>
              <a:t>['country'] == 'Belgium']</a:t>
            </a:r>
            <a:br>
              <a:rPr lang="en-US" sz="1600" dirty="0" smtClean="0"/>
            </a:br>
            <a:r>
              <a:rPr lang="en-US" sz="1600" dirty="0" smtClean="0"/>
              <a:t># Filter for USA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/>
              <a:t>usa_consumption</a:t>
            </a:r>
            <a:r>
              <a:rPr lang="en-US" sz="1600" dirty="0" smtClean="0"/>
              <a:t> = </a:t>
            </a:r>
            <a:r>
              <a:rPr lang="en-US" sz="1600" dirty="0" err="1" smtClean="0"/>
              <a:t>food_consumption</a:t>
            </a:r>
            <a:r>
              <a:rPr lang="en-US" sz="1600" dirty="0" smtClean="0"/>
              <a:t>[</a:t>
            </a:r>
            <a:r>
              <a:rPr lang="en-US" sz="1600" dirty="0" err="1" smtClean="0"/>
              <a:t>food_consumption</a:t>
            </a:r>
            <a:r>
              <a:rPr lang="en-US" sz="1600" dirty="0" smtClean="0"/>
              <a:t>['country'] == 'USA']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 err="1" smtClean="0"/>
              <a:t>Hitung</a:t>
            </a:r>
            <a:r>
              <a:rPr lang="en-US" sz="1600" dirty="0" smtClean="0"/>
              <a:t> mean </a:t>
            </a:r>
            <a:r>
              <a:rPr lang="en-US" sz="1600" dirty="0" err="1"/>
              <a:t>dan</a:t>
            </a:r>
            <a:r>
              <a:rPr lang="en-US" sz="1600" dirty="0"/>
              <a:t> median kilogram </a:t>
            </a:r>
            <a:r>
              <a:rPr lang="en-US" sz="1600" dirty="0" err="1"/>
              <a:t>makanan</a:t>
            </a:r>
            <a:r>
              <a:rPr lang="en-US" sz="1600" dirty="0"/>
              <a:t> yang </a:t>
            </a:r>
            <a:r>
              <a:rPr lang="en-US" sz="1600" dirty="0" err="1"/>
              <a:t>dikonsumsi</a:t>
            </a:r>
            <a:r>
              <a:rPr lang="en-US" sz="1600" dirty="0"/>
              <a:t> per orang per </a:t>
            </a:r>
            <a:r>
              <a:rPr lang="en-US" sz="1600" dirty="0" err="1"/>
              <a:t>tahun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negara</a:t>
            </a:r>
            <a:r>
              <a:rPr lang="en-US" sz="1600" dirty="0" smtClean="0"/>
              <a:t>.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# Filter for Belgium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be_consumption</a:t>
            </a:r>
            <a:r>
              <a:rPr lang="en-US" sz="1600" dirty="0"/>
              <a:t> = </a:t>
            </a:r>
            <a:r>
              <a:rPr lang="en-US" sz="1600" dirty="0" err="1"/>
              <a:t>food_consumption</a:t>
            </a:r>
            <a:r>
              <a:rPr lang="en-US" sz="1600" dirty="0"/>
              <a:t>[</a:t>
            </a:r>
            <a:r>
              <a:rPr lang="en-US" sz="1600" dirty="0" err="1"/>
              <a:t>food_consumption</a:t>
            </a:r>
            <a:r>
              <a:rPr lang="en-US" sz="1600" dirty="0"/>
              <a:t>['country'] == 'Belgium</a:t>
            </a:r>
            <a:r>
              <a:rPr lang="en-US" sz="1600" dirty="0" smtClean="0"/>
              <a:t>']</a:t>
            </a:r>
            <a:br>
              <a:rPr lang="en-US" sz="1600" dirty="0" smtClean="0"/>
            </a:br>
            <a:r>
              <a:rPr lang="en-US" sz="1600" dirty="0" smtClean="0"/>
              <a:t># Filter for USA</a:t>
            </a:r>
          </a:p>
          <a:p>
            <a:pPr marL="457200" lvl="3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/>
              <a:t>usa_consumption</a:t>
            </a:r>
            <a:r>
              <a:rPr lang="en-US" sz="1600" dirty="0"/>
              <a:t> = </a:t>
            </a:r>
            <a:r>
              <a:rPr lang="en-US" sz="1600" dirty="0" err="1"/>
              <a:t>food_consumption</a:t>
            </a:r>
            <a:r>
              <a:rPr lang="en-US" sz="1600" dirty="0"/>
              <a:t>[</a:t>
            </a:r>
            <a:r>
              <a:rPr lang="en-US" sz="1600" dirty="0" err="1"/>
              <a:t>food_consumption</a:t>
            </a:r>
            <a:r>
              <a:rPr lang="en-US" sz="1600" dirty="0"/>
              <a:t>['country'] == 'USA']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34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1800" dirty="0"/>
              <a:t>Subset </a:t>
            </a:r>
            <a:r>
              <a:rPr lang="en-US" sz="1800" dirty="0" err="1"/>
              <a:t>food_consumption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baris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data </a:t>
            </a:r>
            <a:r>
              <a:rPr lang="en-US" sz="1800" dirty="0" err="1" smtClean="0"/>
              <a:t>kategori</a:t>
            </a:r>
            <a:r>
              <a:rPr lang="en-US" sz="1800" dirty="0" smtClean="0"/>
              <a:t> </a:t>
            </a:r>
            <a:r>
              <a:rPr lang="en-US" sz="1800" dirty="0" err="1"/>
              <a:t>Belgia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Amerika</a:t>
            </a:r>
            <a:r>
              <a:rPr lang="en-US" sz="1800" dirty="0"/>
              <a:t> </a:t>
            </a:r>
            <a:r>
              <a:rPr lang="en-US" sz="1800" dirty="0" err="1"/>
              <a:t>Serikat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 err="1"/>
              <a:t>Kelompokkan</a:t>
            </a:r>
            <a:r>
              <a:rPr lang="en-US" sz="1800" dirty="0"/>
              <a:t> data subset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pilih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kolom</a:t>
            </a:r>
            <a:r>
              <a:rPr lang="en-US" sz="1800" dirty="0"/>
              <a:t> </a:t>
            </a:r>
            <a:r>
              <a:rPr lang="en-US" sz="1800" dirty="0" err="1"/>
              <a:t>konsumsi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1800" dirty="0" err="1"/>
              <a:t>Hitung</a:t>
            </a:r>
            <a:r>
              <a:rPr lang="en-US" sz="1800" dirty="0"/>
              <a:t> </a:t>
            </a:r>
            <a:r>
              <a:rPr lang="en-US" sz="1800" dirty="0" smtClean="0"/>
              <a:t>mean </a:t>
            </a:r>
            <a:r>
              <a:rPr lang="en-US" sz="1800" dirty="0" err="1"/>
              <a:t>dan</a:t>
            </a:r>
            <a:r>
              <a:rPr lang="en-US" sz="1800" dirty="0"/>
              <a:t> median kilogram </a:t>
            </a:r>
            <a:r>
              <a:rPr lang="en-US" sz="1800" dirty="0" err="1"/>
              <a:t>makanan</a:t>
            </a:r>
            <a:r>
              <a:rPr lang="en-US" sz="1800" dirty="0"/>
              <a:t> yang </a:t>
            </a:r>
            <a:r>
              <a:rPr lang="en-US" sz="1800" dirty="0" err="1"/>
              <a:t>dikonsumsi</a:t>
            </a:r>
            <a:r>
              <a:rPr lang="en-US" sz="1800" dirty="0"/>
              <a:t> per orang per </a:t>
            </a:r>
            <a:r>
              <a:rPr lang="en-US" sz="1800" dirty="0" err="1"/>
              <a:t>tahun</a:t>
            </a:r>
            <a:r>
              <a:rPr lang="en-US" sz="1800" dirty="0"/>
              <a:t> di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negara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.</a:t>
            </a:r>
            <a:r>
              <a:rPr lang="en-US" sz="1800" dirty="0" err="1"/>
              <a:t>agg</a:t>
            </a:r>
            <a:r>
              <a:rPr lang="en-US" sz="1800" dirty="0" smtClean="0"/>
              <a:t>().</a:t>
            </a:r>
          </a:p>
          <a:p>
            <a:pPr marL="457200" lvl="3" indent="0">
              <a:buNone/>
            </a:pPr>
            <a:endParaRPr lang="en-US" sz="1800" dirty="0"/>
          </a:p>
          <a:p>
            <a:pPr marL="457200" lvl="3" indent="0">
              <a:buNone/>
            </a:pPr>
            <a:r>
              <a:rPr lang="en-US" sz="1800" dirty="0"/>
              <a:t># Subset for Belgium and USA only</a:t>
            </a:r>
          </a:p>
          <a:p>
            <a:pPr marL="457200" lvl="3" indent="0">
              <a:buNone/>
            </a:pPr>
            <a:r>
              <a:rPr lang="en-US" sz="1800" dirty="0" err="1"/>
              <a:t>be_and_usa</a:t>
            </a:r>
            <a:r>
              <a:rPr lang="en-US" sz="1800" dirty="0"/>
              <a:t> = </a:t>
            </a:r>
            <a:r>
              <a:rPr lang="en-US" sz="1800" dirty="0" err="1"/>
              <a:t>food_consumption</a:t>
            </a:r>
            <a:r>
              <a:rPr lang="en-US" sz="1800" dirty="0"/>
              <a:t>[(</a:t>
            </a:r>
            <a:r>
              <a:rPr lang="en-US" sz="1800" dirty="0" err="1"/>
              <a:t>food_consumption</a:t>
            </a:r>
            <a:r>
              <a:rPr lang="en-US" sz="1800" dirty="0"/>
              <a:t>['country'] == "Belgium") | (</a:t>
            </a:r>
            <a:r>
              <a:rPr lang="en-US" sz="1800" dirty="0" err="1"/>
              <a:t>food_consumption</a:t>
            </a:r>
            <a:r>
              <a:rPr lang="en-US" sz="1800" dirty="0"/>
              <a:t>['country'] == 'USA')]</a:t>
            </a:r>
          </a:p>
          <a:p>
            <a:pPr marL="457200" lvl="3" indent="0">
              <a:buNone/>
            </a:pPr>
            <a:endParaRPr lang="en-US" sz="1800" dirty="0"/>
          </a:p>
          <a:p>
            <a:pPr marL="457200" lvl="3" indent="0">
              <a:buNone/>
            </a:pPr>
            <a:r>
              <a:rPr lang="en-US" sz="1800" dirty="0"/>
              <a:t># Group by country, select consumption column, and compute mean and median</a:t>
            </a:r>
          </a:p>
          <a:p>
            <a:pPr marL="457200" lvl="3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be_and_usa.groupby</a:t>
            </a:r>
            <a:r>
              <a:rPr lang="en-US" sz="1800" dirty="0"/>
              <a:t>('country')['consumption'].</a:t>
            </a:r>
            <a:r>
              <a:rPr lang="en-US" sz="1800" dirty="0" err="1"/>
              <a:t>agg</a:t>
            </a:r>
            <a:r>
              <a:rPr lang="en-US" sz="1800" dirty="0"/>
              <a:t>([</a:t>
            </a:r>
            <a:r>
              <a:rPr lang="en-US" sz="1800" dirty="0" err="1"/>
              <a:t>np.mean</a:t>
            </a:r>
            <a:r>
              <a:rPr lang="en-US" sz="1800" dirty="0"/>
              <a:t>, </a:t>
            </a:r>
            <a:r>
              <a:rPr lang="en-US" sz="1800" dirty="0" err="1"/>
              <a:t>np.median</a:t>
            </a:r>
            <a:r>
              <a:rPr lang="en-US" sz="1800" dirty="0"/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4211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92D050"/>
                </a:solidFill>
              </a:rPr>
              <a:t>Statistik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deskriptif</a:t>
            </a:r>
            <a:r>
              <a:rPr lang="en-US" dirty="0">
                <a:solidFill>
                  <a:srgbClr val="92D050"/>
                </a:solidFill>
              </a:rPr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metode-metode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pengumpulan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Penyajian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gugus</a:t>
            </a:r>
            <a:r>
              <a:rPr lang="en-US" dirty="0"/>
              <a:t> data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 smtClean="0"/>
              <a:t>berguna</a:t>
            </a:r>
            <a:r>
              <a:rPr lang="en-US" dirty="0" smtClean="0"/>
              <a:t> (</a:t>
            </a:r>
            <a:r>
              <a:rPr lang="en-US" dirty="0" err="1" smtClean="0"/>
              <a:t>membuat</a:t>
            </a:r>
            <a:r>
              <a:rPr lang="en-US" dirty="0" smtClean="0"/>
              <a:t> summary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ringkasan</a:t>
            </a:r>
            <a:r>
              <a:rPr lang="en-US" dirty="0" smtClean="0"/>
              <a:t> data). (Ronald E. </a:t>
            </a:r>
            <a:r>
              <a:rPr lang="en-US" dirty="0" err="1" smtClean="0"/>
              <a:t>walpole</a:t>
            </a:r>
            <a:r>
              <a:rPr lang="en-US" dirty="0" smtClean="0"/>
              <a:t>)</a:t>
            </a:r>
          </a:p>
          <a:p>
            <a:r>
              <a:rPr lang="en-US" b="1" dirty="0" err="1" smtClean="0">
                <a:solidFill>
                  <a:srgbClr val="92D050"/>
                </a:solidFill>
              </a:rPr>
              <a:t>Statistik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deskriptif</a:t>
            </a:r>
            <a:r>
              <a:rPr lang="en-US" dirty="0" smtClean="0">
                <a:solidFill>
                  <a:srgbClr val="92D050"/>
                </a:solidFill>
              </a:rPr>
              <a:t> 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Pendekatan</a:t>
            </a:r>
            <a:r>
              <a:rPr lang="en-US" b="1" dirty="0" smtClean="0"/>
              <a:t> </a:t>
            </a:r>
            <a:r>
              <a:rPr lang="en-US" b="1" dirty="0" err="1"/>
              <a:t>kuantitatif</a:t>
            </a:r>
            <a:r>
              <a:rPr lang="en-US" dirty="0"/>
              <a:t> 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meringkas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Pendekatan</a:t>
            </a:r>
            <a:r>
              <a:rPr lang="en-US" b="1" dirty="0"/>
              <a:t> visual</a:t>
            </a:r>
            <a:r>
              <a:rPr lang="en-US" dirty="0"/>
              <a:t> </a:t>
            </a:r>
            <a:r>
              <a:rPr lang="en-US" dirty="0" err="1"/>
              <a:t>menggambarkan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, plot, histogram,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statistic </a:t>
            </a:r>
            <a:r>
              <a:rPr lang="en-US" dirty="0" err="1" smtClean="0"/>
              <a:t>deskriptif</a:t>
            </a:r>
            <a:r>
              <a:rPr lang="en-US" dirty="0" smtClean="0"/>
              <a:t>: </a:t>
            </a:r>
            <a:r>
              <a:rPr lang="en-US" dirty="0"/>
              <a:t> </a:t>
            </a:r>
            <a:r>
              <a:rPr lang="en-US" dirty="0" err="1" smtClean="0"/>
              <a:t>Berupa</a:t>
            </a:r>
            <a:r>
              <a:rPr lang="en-US" dirty="0" smtClean="0"/>
              <a:t> table, diagram </a:t>
            </a:r>
            <a:r>
              <a:rPr lang="en-US" dirty="0" err="1" smtClean="0"/>
              <a:t>atau</a:t>
            </a:r>
            <a:r>
              <a:rPr lang="en-US" dirty="0" smtClean="0"/>
              <a:t> pun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34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&amp;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92D050"/>
                </a:solidFill>
              </a:rPr>
              <a:t>Standar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deviasi</a:t>
            </a:r>
            <a:r>
              <a:rPr lang="en-US" b="1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statistika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persebaran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data-data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mean </a:t>
            </a:r>
            <a:r>
              <a:rPr lang="en-US" dirty="0" err="1"/>
              <a:t>atau</a:t>
            </a:r>
            <a:r>
              <a:rPr lang="en-US" dirty="0"/>
              <a:t> rata-rata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(rata-rata).</a:t>
            </a:r>
          </a:p>
          <a:p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tersebar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Varians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/ </a:t>
            </a:r>
            <a:r>
              <a:rPr lang="en-US" dirty="0" err="1"/>
              <a:t>dispersi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kovarians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&amp;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deviasi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</a:t>
            </a:r>
            <a:r>
              <a:rPr lang="en-US" sz="2000" dirty="0" err="1"/>
              <a:t>kuadrat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varian</a:t>
            </a:r>
            <a:r>
              <a:rPr lang="en-US" sz="2000" dirty="0"/>
              <a:t>. </a:t>
            </a:r>
            <a:r>
              <a:rPr lang="en-US" sz="2000" dirty="0" err="1"/>
              <a:t>Apabila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varian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deviasi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ditemukan</a:t>
            </a:r>
            <a:r>
              <a:rPr lang="en-US" sz="2000" dirty="0"/>
              <a:t>.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varian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886701" y="3496758"/>
            <a:ext cx="2857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Keterangan</a:t>
            </a:r>
            <a:r>
              <a:rPr lang="en-US" dirty="0"/>
              <a:t>:</a:t>
            </a:r>
          </a:p>
          <a:p>
            <a:r>
              <a:rPr lang="en-US" dirty="0" smtClean="0"/>
              <a:t>s² </a:t>
            </a:r>
            <a:r>
              <a:rPr lang="en-US" dirty="0"/>
              <a:t>= </a:t>
            </a:r>
            <a:r>
              <a:rPr lang="en-US" dirty="0" err="1"/>
              <a:t>varian</a:t>
            </a:r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(</a:t>
            </a: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)</a:t>
            </a:r>
          </a:p>
          <a:p>
            <a:r>
              <a:rPr lang="en-US" dirty="0"/>
              <a:t>xi = </a:t>
            </a:r>
            <a:r>
              <a:rPr lang="en-US" dirty="0" err="1"/>
              <a:t>nilai</a:t>
            </a:r>
            <a:r>
              <a:rPr lang="en-US" dirty="0"/>
              <a:t> x </a:t>
            </a:r>
            <a:r>
              <a:rPr lang="en-US" dirty="0" err="1" smtClean="0"/>
              <a:t>ke</a:t>
            </a:r>
            <a:r>
              <a:rPr lang="en-US" dirty="0" smtClean="0"/>
              <a:t>-I</a:t>
            </a:r>
          </a:p>
          <a:p>
            <a:r>
              <a:rPr lang="en-US" dirty="0" smtClean="0"/>
              <a:t>X= </a:t>
            </a:r>
            <a:r>
              <a:rPr lang="en-US" dirty="0" err="1" smtClean="0"/>
              <a:t>adalah</a:t>
            </a:r>
            <a:r>
              <a:rPr lang="en-US" dirty="0" smtClean="0"/>
              <a:t> rata-rata sample</a:t>
            </a:r>
            <a:endParaRPr lang="en-US" dirty="0"/>
          </a:p>
          <a:p>
            <a:r>
              <a:rPr lang="en-US" dirty="0"/>
              <a:t>n =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sampel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129" y="3296733"/>
            <a:ext cx="2277218" cy="807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886" y="3325308"/>
            <a:ext cx="2712702" cy="7788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4127" y="4297680"/>
            <a:ext cx="6191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Rumus ke-2 menggunakan koreksi Bessel </a:t>
            </a:r>
            <a:r>
              <a:rPr lang="sv-SE" dirty="0" smtClean="0"/>
              <a:t>yaitu </a:t>
            </a:r>
            <a:r>
              <a:rPr lang="sv-SE" dirty="0"/>
              <a:t>penggunaan n -1 </a:t>
            </a:r>
          </a:p>
          <a:p>
            <a:r>
              <a:rPr lang="sv-SE" dirty="0"/>
              <a:t>sebagai ganti n dalam rumus untuk varians </a:t>
            </a:r>
            <a:r>
              <a:rPr lang="sv-SE" dirty="0" smtClean="0"/>
              <a:t>sampel.</a:t>
            </a:r>
          </a:p>
          <a:p>
            <a:r>
              <a:rPr lang="pt-BR" dirty="0" smtClean="0"/>
              <a:t>Metode </a:t>
            </a:r>
            <a:r>
              <a:rPr lang="pt-BR" dirty="0"/>
              <a:t>ini mengoreksi bias dalam estimasi varians populasi. </a:t>
            </a:r>
            <a:endParaRPr lang="en-US" dirty="0"/>
          </a:p>
          <a:p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praktiknya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&amp;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Misalkan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,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badan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orang </a:t>
            </a:r>
            <a:r>
              <a:rPr lang="en-US" sz="2000" dirty="0" err="1"/>
              <a:t>siswa</a:t>
            </a:r>
            <a:r>
              <a:rPr lang="en-US" sz="2000" dirty="0"/>
              <a:t> yang </a:t>
            </a:r>
            <a:r>
              <a:rPr lang="en-US" sz="2000" dirty="0" err="1"/>
              <a:t>dijadikan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 </a:t>
            </a:r>
            <a:r>
              <a:rPr lang="en-US" sz="2000" dirty="0"/>
              <a:t>4, 8, 6, 5, 3, 2, 8, 9, 2, 5</a:t>
            </a:r>
            <a:r>
              <a:rPr lang="en-US" sz="2000" dirty="0" smtClean="0"/>
              <a:t>. </a:t>
            </a:r>
            <a:r>
              <a:rPr lang="en-US" sz="2000" dirty="0" err="1"/>
              <a:t>H</a:t>
            </a:r>
            <a:r>
              <a:rPr lang="en-US" sz="2000" dirty="0" err="1" smtClean="0"/>
              <a:t>itung</a:t>
            </a:r>
            <a:r>
              <a:rPr lang="en-US" sz="2000" dirty="0" smtClean="0"/>
              <a:t> </a:t>
            </a:r>
            <a:r>
              <a:rPr lang="en-US" sz="2000" dirty="0" err="1" smtClean="0"/>
              <a:t>standar</a:t>
            </a:r>
            <a:r>
              <a:rPr lang="en-US" sz="2000" dirty="0" smtClean="0"/>
              <a:t> </a:t>
            </a:r>
            <a:r>
              <a:rPr lang="en-US" sz="2000" dirty="0" err="1" smtClean="0"/>
              <a:t>deviasinya</a:t>
            </a:r>
            <a:r>
              <a:rPr lang="en-US" sz="2000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import math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/>
              <a:t>def</a:t>
            </a:r>
            <a:r>
              <a:rPr lang="en-US" sz="2000" dirty="0"/>
              <a:t> variance(data, </a:t>
            </a:r>
            <a:r>
              <a:rPr lang="en-US" sz="2000" dirty="0" err="1"/>
              <a:t>ddof</a:t>
            </a:r>
            <a:r>
              <a:rPr lang="en-US" sz="2000" dirty="0"/>
              <a:t>=0):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n = </a:t>
            </a:r>
            <a:r>
              <a:rPr lang="en-US" sz="2000" dirty="0" err="1"/>
              <a:t>len</a:t>
            </a:r>
            <a:r>
              <a:rPr lang="en-US" sz="2000" dirty="0"/>
              <a:t>(data</a:t>
            </a:r>
            <a:r>
              <a:rPr lang="en-US" sz="2000" dirty="0" smtClean="0"/>
              <a:t>) </a:t>
            </a:r>
            <a:r>
              <a:rPr lang="en-US" sz="2000" i="1" dirty="0"/>
              <a:t># Number of observations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mean = sum(data) / n 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deviations </a:t>
            </a:r>
            <a:r>
              <a:rPr lang="en-US" sz="2000" dirty="0"/>
              <a:t>= [(x - mean) ** 2 for x in data</a:t>
            </a:r>
            <a:r>
              <a:rPr lang="en-US" sz="2000" dirty="0" smtClean="0"/>
              <a:t>] </a:t>
            </a:r>
            <a:r>
              <a:rPr lang="en-US" sz="2000" i="1" dirty="0"/>
              <a:t># Square deviations</a:t>
            </a:r>
            <a:endParaRPr lang="en-US" sz="20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/>
              <a:t>variance = sum(deviations) / </a:t>
            </a:r>
            <a:r>
              <a:rPr lang="en-US" sz="2000" dirty="0" smtClean="0"/>
              <a:t>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  return variance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000" dirty="0"/>
              <a:t>p</a:t>
            </a:r>
            <a:r>
              <a:rPr lang="it-IT" sz="2000" dirty="0" smtClean="0"/>
              <a:t>rint(variance</a:t>
            </a:r>
            <a:r>
              <a:rPr lang="it-IT" sz="2000" dirty="0"/>
              <a:t>([4, 8, 6, 5, 3, 2, 8, 9, 2, 5</a:t>
            </a:r>
            <a:r>
              <a:rPr lang="it-IT" sz="2000" dirty="0" smtClean="0"/>
              <a:t>])) #</a:t>
            </a:r>
            <a:r>
              <a:rPr lang="en-US" sz="2000" dirty="0"/>
              <a:t>5.76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36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&amp;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variance</a:t>
            </a:r>
            <a:r>
              <a:rPr lang="en-US" dirty="0" smtClean="0"/>
              <a:t>()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n - 1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mean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variance = sum(deviations) </a:t>
            </a:r>
            <a:r>
              <a:rPr lang="en-US" b="1" dirty="0"/>
              <a:t>/ </a:t>
            </a:r>
            <a:r>
              <a:rPr lang="en-US" b="1" dirty="0" smtClean="0"/>
              <a:t>n </a:t>
            </a:r>
            <a:r>
              <a:rPr lang="en-US" b="1" dirty="0" err="1" smtClean="0"/>
              <a:t>menjadi</a:t>
            </a:r>
            <a:r>
              <a:rPr lang="en-US" b="1" dirty="0" smtClean="0"/>
              <a:t> </a:t>
            </a:r>
            <a:r>
              <a:rPr lang="en-US" b="1" dirty="0"/>
              <a:t>variance = sum(deviations) / (n - 1</a:t>
            </a:r>
            <a:r>
              <a:rPr lang="en-US" b="1" dirty="0" smtClean="0"/>
              <a:t>).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92D050"/>
                </a:solidFill>
              </a:rPr>
              <a:t>Delta </a:t>
            </a:r>
            <a:r>
              <a:rPr lang="en-US" b="1" dirty="0">
                <a:solidFill>
                  <a:srgbClr val="92D050"/>
                </a:solidFill>
              </a:rPr>
              <a:t>Degrees of </a:t>
            </a:r>
            <a:r>
              <a:rPr lang="en-US" b="1" dirty="0" smtClean="0">
                <a:solidFill>
                  <a:srgbClr val="92D050"/>
                </a:solidFill>
              </a:rPr>
              <a:t>Freedom (</a:t>
            </a:r>
            <a:r>
              <a:rPr lang="en-US" b="1" dirty="0" err="1" smtClean="0">
                <a:solidFill>
                  <a:srgbClr val="92D050"/>
                </a:solidFill>
              </a:rPr>
              <a:t>ddof</a:t>
            </a:r>
            <a:r>
              <a:rPr lang="en-US" b="1" dirty="0" smtClean="0">
                <a:solidFill>
                  <a:srgbClr val="92D05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defaultnya</a:t>
            </a:r>
            <a:r>
              <a:rPr lang="en-US" dirty="0" smtClean="0"/>
              <a:t> 0.</a:t>
            </a:r>
          </a:p>
          <a:p>
            <a:pPr algn="just"/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import math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/>
              <a:t>def</a:t>
            </a:r>
            <a:r>
              <a:rPr lang="en-US" sz="2400" dirty="0"/>
              <a:t> variance(data, </a:t>
            </a:r>
            <a:r>
              <a:rPr lang="en-US" sz="2400" dirty="0" err="1"/>
              <a:t>ddof</a:t>
            </a:r>
            <a:r>
              <a:rPr lang="en-US" sz="2400" dirty="0"/>
              <a:t>=0):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n = </a:t>
            </a:r>
            <a:r>
              <a:rPr lang="en-US" sz="2400" dirty="0" err="1"/>
              <a:t>len</a:t>
            </a:r>
            <a:r>
              <a:rPr lang="en-US" sz="2400" dirty="0"/>
              <a:t>(data) </a:t>
            </a:r>
            <a:r>
              <a:rPr lang="en-US" sz="2400" i="1" dirty="0"/>
              <a:t># Number of observations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mean = sum(data) / n 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return sum((x - mean) ** 2 for x in data) / (n - </a:t>
            </a:r>
            <a:r>
              <a:rPr lang="en-US" sz="2400" dirty="0" err="1"/>
              <a:t>ddof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 smtClean="0"/>
              <a:t>print(variance</a:t>
            </a:r>
            <a:r>
              <a:rPr lang="it-IT" sz="2400" dirty="0"/>
              <a:t>([4, 8, 6, 5, 3, 2, 8, 9, 2, 5])) #</a:t>
            </a:r>
            <a:r>
              <a:rPr lang="en-US" sz="2400" dirty="0" smtClean="0"/>
              <a:t>5.76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sz="2400" dirty="0"/>
              <a:t>p</a:t>
            </a:r>
            <a:r>
              <a:rPr lang="it-IT" sz="2400" dirty="0" smtClean="0"/>
              <a:t>rint(variance</a:t>
            </a:r>
            <a:r>
              <a:rPr lang="it-IT" sz="2400" dirty="0"/>
              <a:t>([4, 8, 6, 5, 3, 2, 8, 9, 2, 5], ddof=1</a:t>
            </a:r>
            <a:r>
              <a:rPr lang="it-IT" sz="2400" dirty="0" smtClean="0"/>
              <a:t>)) #</a:t>
            </a:r>
            <a:r>
              <a:rPr lang="en-US" sz="2400" dirty="0"/>
              <a:t>6.4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&amp;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Python </a:t>
            </a:r>
            <a:r>
              <a:rPr lang="en-US" dirty="0" err="1"/>
              <a:t>menyertakan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smtClean="0"/>
              <a:t>statistics.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b="1" dirty="0" err="1">
                <a:solidFill>
                  <a:srgbClr val="92D050"/>
                </a:solidFill>
              </a:rPr>
              <a:t>statistics.pvariance</a:t>
            </a:r>
            <a:r>
              <a:rPr lang="en-US" b="1" dirty="0" smtClean="0">
                <a:solidFill>
                  <a:srgbClr val="92D050"/>
                </a:solidFill>
              </a:rPr>
              <a:t>()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92D050"/>
                </a:solidFill>
              </a:rPr>
              <a:t>statistics.variance</a:t>
            </a:r>
            <a:r>
              <a:rPr lang="en-US" b="1" dirty="0" smtClean="0">
                <a:solidFill>
                  <a:srgbClr val="92D050"/>
                </a:solidFill>
              </a:rPr>
              <a:t>()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populasi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sampel</a:t>
            </a:r>
            <a:r>
              <a:rPr lang="en-US" dirty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.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/>
              <a:t>kerja</a:t>
            </a:r>
            <a:r>
              <a:rPr lang="en-US" dirty="0"/>
              <a:t> Python </a:t>
            </a:r>
            <a:r>
              <a:rPr lang="en-US" dirty="0" err="1"/>
              <a:t>pvariance</a:t>
            </a:r>
            <a:r>
              <a:rPr lang="en-US" dirty="0" smtClean="0"/>
              <a:t>():</a:t>
            </a:r>
          </a:p>
          <a:p>
            <a:pPr algn="just"/>
            <a:r>
              <a:rPr lang="en-US" dirty="0"/>
              <a:t>import </a:t>
            </a:r>
            <a:r>
              <a:rPr lang="en-US" dirty="0" smtClean="0"/>
              <a:t>statistics</a:t>
            </a:r>
          </a:p>
          <a:p>
            <a:pPr algn="just"/>
            <a:r>
              <a:rPr lang="it-IT" dirty="0"/>
              <a:t>statistics.pvariance([4, 8, 6, 5, 3, 2, 8, 9, 2, 5</a:t>
            </a:r>
            <a:r>
              <a:rPr lang="it-IT" dirty="0" smtClean="0"/>
              <a:t>]) #</a:t>
            </a:r>
            <a:r>
              <a:rPr lang="en-US" dirty="0" smtClean="0"/>
              <a:t>5.760000000000001</a:t>
            </a:r>
          </a:p>
          <a:p>
            <a:pPr algn="just"/>
            <a:r>
              <a:rPr lang="en-US" dirty="0" smtClean="0"/>
              <a:t>Di </a:t>
            </a:r>
            <a:r>
              <a:rPr lang="en-US" dirty="0" err="1"/>
              <a:t>sisi</a:t>
            </a:r>
            <a:r>
              <a:rPr lang="en-US" dirty="0"/>
              <a:t> lain,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Python variance</a:t>
            </a:r>
            <a:r>
              <a:rPr lang="en-US" dirty="0" smtClean="0"/>
              <a:t>()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memperkirakan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.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variance</a:t>
            </a:r>
            <a:r>
              <a:rPr lang="en-US" dirty="0" smtClean="0"/>
              <a:t>()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/>
              <a:t>n - 1 </a:t>
            </a:r>
            <a:r>
              <a:rPr lang="en-US" dirty="0" err="1"/>
              <a:t>bukan</a:t>
            </a:r>
            <a:r>
              <a:rPr lang="en-US" dirty="0"/>
              <a:t> 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 smtClean="0"/>
              <a:t>:</a:t>
            </a:r>
          </a:p>
          <a:p>
            <a:pPr algn="just"/>
            <a:r>
              <a:rPr lang="it-IT" dirty="0"/>
              <a:t>statistics.variance([4, 8, 6, 5, 3, 2, 8, 9, 2, 5</a:t>
            </a:r>
            <a:r>
              <a:rPr lang="it-IT" dirty="0" smtClean="0"/>
              <a:t>]) #</a:t>
            </a:r>
            <a:r>
              <a:rPr lang="en-US" dirty="0"/>
              <a:t>6.4</a:t>
            </a:r>
          </a:p>
        </p:txBody>
      </p:sp>
    </p:spTree>
    <p:extLst>
      <p:ext uri="{BB962C8B-B14F-4D97-AF65-F5344CB8AC3E}">
        <p14:creationId xmlns:p14="http://schemas.microsoft.com/office/powerpoint/2010/main" val="26694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&amp; Standard </a:t>
            </a:r>
            <a:r>
              <a:rPr lang="en-US" dirty="0"/>
              <a:t>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mean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tipikal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berjarak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mean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/>
              <a:t> </a:t>
            </a:r>
            <a:r>
              <a:rPr lang="en-US" dirty="0" err="1" smtClean="0"/>
              <a:t>atipikal</a:t>
            </a:r>
            <a:r>
              <a:rPr lang="en-US" dirty="0" smtClean="0"/>
              <a:t>(</a:t>
            </a:r>
            <a:r>
              <a:rPr lang="en-US" dirty="0" err="1" smtClean="0"/>
              <a:t>tidak</a:t>
            </a:r>
            <a:r>
              <a:rPr lang="en-US" dirty="0" smtClean="0"/>
              <a:t> normal). 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dikenal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 </a:t>
            </a:r>
            <a:r>
              <a:rPr lang="en-US" b="1" dirty="0" smtClean="0">
                <a:solidFill>
                  <a:srgbClr val="92D050"/>
                </a:solidFill>
              </a:rPr>
              <a:t>outlier</a:t>
            </a:r>
            <a:r>
              <a:rPr lang="en-US" dirty="0" smtClean="0"/>
              <a:t>.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standart</a:t>
            </a:r>
            <a:r>
              <a:rPr lang="en-US" dirty="0" smtClean="0"/>
              <a:t> </a:t>
            </a:r>
            <a:r>
              <a:rPr lang="en-US" dirty="0" err="1" smtClean="0"/>
              <a:t>deviasi</a:t>
            </a:r>
            <a:r>
              <a:rPr lang="en-US" dirty="0" smtClean="0"/>
              <a:t>: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import math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def</a:t>
            </a:r>
            <a:r>
              <a:rPr lang="en-US" dirty="0" smtClean="0"/>
              <a:t> variance(data, </a:t>
            </a:r>
            <a:r>
              <a:rPr lang="en-US" dirty="0" err="1" smtClean="0"/>
              <a:t>ddof</a:t>
            </a:r>
            <a:r>
              <a:rPr lang="en-US" dirty="0" smtClean="0"/>
              <a:t>=0):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n = </a:t>
            </a:r>
            <a:r>
              <a:rPr lang="en-US" dirty="0" err="1" smtClean="0"/>
              <a:t>len</a:t>
            </a:r>
            <a:r>
              <a:rPr lang="en-US" dirty="0" smtClean="0"/>
              <a:t>(data)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mean = sum(data) / n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return sum((x - mean) ** 2 for x in data) / (n - </a:t>
            </a:r>
            <a:r>
              <a:rPr lang="en-US" dirty="0" err="1" smtClean="0"/>
              <a:t>ddof</a:t>
            </a:r>
            <a:r>
              <a:rPr lang="en-US" dirty="0" smtClean="0"/>
              <a:t>)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stdev</a:t>
            </a:r>
            <a:r>
              <a:rPr lang="en-US" dirty="0" smtClean="0"/>
              <a:t>(data):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= variance(data)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</a:t>
            </a:r>
            <a:r>
              <a:rPr lang="en-US" dirty="0" err="1" smtClean="0"/>
              <a:t>std_dev</a:t>
            </a:r>
            <a:r>
              <a:rPr lang="en-US" dirty="0" smtClean="0"/>
              <a:t> = </a:t>
            </a:r>
            <a:r>
              <a:rPr lang="en-US" dirty="0" err="1" smtClean="0"/>
              <a:t>math.sqrt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return </a:t>
            </a:r>
            <a:r>
              <a:rPr lang="en-US" dirty="0" err="1" smtClean="0"/>
              <a:t>std_dev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stdev</a:t>
            </a:r>
            <a:r>
              <a:rPr lang="en-US" dirty="0" smtClean="0"/>
              <a:t>([4, 8, 6, 5, 3, 2, 8, 9, 2, 5]) # output 2.4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135" y="3248050"/>
            <a:ext cx="1190791" cy="352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3533800"/>
            <a:ext cx="37147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&amp;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92D050"/>
                </a:solidFill>
              </a:rPr>
              <a:t>stdev</a:t>
            </a:r>
            <a:r>
              <a:rPr lang="en-US" sz="1800" b="1" dirty="0" smtClean="0">
                <a:solidFill>
                  <a:srgbClr val="92D050"/>
                </a:solidFill>
              </a:rPr>
              <a:t>() </a:t>
            </a:r>
            <a:r>
              <a:rPr lang="en-US" sz="1800" dirty="0" err="1" smtClean="0"/>
              <a:t>mengestimasi</a:t>
            </a:r>
            <a:r>
              <a:rPr lang="en-US" sz="1800" dirty="0" smtClean="0"/>
              <a:t> </a:t>
            </a:r>
            <a:r>
              <a:rPr lang="en-US" sz="1800" dirty="0" err="1" smtClean="0"/>
              <a:t>simpangan</a:t>
            </a:r>
            <a:r>
              <a:rPr lang="en-US" sz="1800" dirty="0" smtClean="0"/>
              <a:t> </a:t>
            </a:r>
            <a:r>
              <a:rPr lang="en-US" sz="1800" dirty="0" err="1"/>
              <a:t>baku</a:t>
            </a:r>
            <a:r>
              <a:rPr lang="en-US" sz="1800" dirty="0"/>
              <a:t> </a:t>
            </a:r>
            <a:r>
              <a:rPr lang="en-US" sz="1800" dirty="0" err="1"/>
              <a:t>populasi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92D050"/>
                </a:solidFill>
              </a:rPr>
              <a:t>sampel</a:t>
            </a:r>
            <a:r>
              <a:rPr lang="en-US" sz="1800" b="1" dirty="0">
                <a:solidFill>
                  <a:srgbClr val="92D050"/>
                </a:solidFill>
              </a:rPr>
              <a:t> data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dirty="0" err="1"/>
              <a:t>varians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92D050"/>
                </a:solidFill>
              </a:rPr>
              <a:t>n - 1 </a:t>
            </a:r>
            <a:r>
              <a:rPr lang="en-US" sz="1800" dirty="0" err="1"/>
              <a:t>derajat</a:t>
            </a:r>
            <a:r>
              <a:rPr lang="en-US" sz="1800" dirty="0"/>
              <a:t> </a:t>
            </a:r>
            <a:r>
              <a:rPr lang="en-US" sz="1800" dirty="0" err="1"/>
              <a:t>kebebasan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yang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lihat</a:t>
            </a:r>
            <a:r>
              <a:rPr lang="en-US" sz="1800" dirty="0"/>
              <a:t> </a:t>
            </a:r>
            <a:r>
              <a:rPr lang="en-US" sz="1800" dirty="0" err="1" smtClean="0"/>
              <a:t>sebelumnya</a:t>
            </a:r>
            <a:r>
              <a:rPr lang="en-US" sz="1800" dirty="0" smtClean="0"/>
              <a:t>:</a:t>
            </a:r>
          </a:p>
          <a:p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stdev</a:t>
            </a:r>
            <a:r>
              <a:rPr lang="en-US" sz="1800" dirty="0"/>
              <a:t>(data, </a:t>
            </a:r>
            <a:r>
              <a:rPr lang="en-US" sz="1800" dirty="0" err="1"/>
              <a:t>ddof</a:t>
            </a:r>
            <a:r>
              <a:rPr lang="en-US" sz="1800" dirty="0"/>
              <a:t>=0</a:t>
            </a:r>
            <a:r>
              <a:rPr lang="en-US" sz="1800" dirty="0" smtClean="0"/>
              <a:t>):</a:t>
            </a:r>
          </a:p>
          <a:p>
            <a:r>
              <a:rPr lang="en-US" sz="1800" dirty="0" smtClean="0"/>
              <a:t>  return </a:t>
            </a:r>
            <a:r>
              <a:rPr lang="en-US" sz="1800" dirty="0" err="1"/>
              <a:t>math.sqrt</a:t>
            </a:r>
            <a:r>
              <a:rPr lang="en-US" sz="1800" dirty="0"/>
              <a:t>(variance(data, </a:t>
            </a:r>
            <a:r>
              <a:rPr lang="en-US" sz="1800" dirty="0" err="1"/>
              <a:t>ddof</a:t>
            </a:r>
            <a:r>
              <a:rPr lang="en-US" sz="1800" dirty="0"/>
              <a:t>))</a:t>
            </a:r>
          </a:p>
          <a:p>
            <a:r>
              <a:rPr lang="en-US" sz="1800" dirty="0"/>
              <a:t>p</a:t>
            </a:r>
            <a:r>
              <a:rPr lang="en-US" sz="1800" dirty="0" smtClean="0"/>
              <a:t>rint(</a:t>
            </a:r>
            <a:r>
              <a:rPr lang="en-US" sz="1800" dirty="0" err="1" smtClean="0"/>
              <a:t>stdev</a:t>
            </a:r>
            <a:r>
              <a:rPr lang="en-US" sz="1800" dirty="0"/>
              <a:t>([4, 8, 6, 5, 3, 2, 8, 9, 2, 5], </a:t>
            </a:r>
            <a:r>
              <a:rPr lang="en-US" sz="1800" dirty="0" err="1"/>
              <a:t>ddof</a:t>
            </a:r>
            <a:r>
              <a:rPr lang="en-US" sz="1800" dirty="0"/>
              <a:t>=1</a:t>
            </a:r>
            <a:r>
              <a:rPr lang="en-US" sz="1800" dirty="0" smtClean="0"/>
              <a:t>) #2.5298221281347035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library statistics:</a:t>
            </a:r>
          </a:p>
          <a:p>
            <a:r>
              <a:rPr lang="it-IT" sz="1800" dirty="0"/>
              <a:t>statistics.pstdev([4, 8, 6, 5, 3, 2, 8, 9, 2, 5</a:t>
            </a:r>
            <a:r>
              <a:rPr lang="it-IT" sz="1800" dirty="0" smtClean="0"/>
              <a:t>])</a:t>
            </a:r>
          </a:p>
          <a:p>
            <a:r>
              <a:rPr lang="it-IT" sz="1800" dirty="0"/>
              <a:t>statistics.stdev([4, 8, 6, 5, 3, 2, 8, 9, 2, 5</a:t>
            </a:r>
            <a:r>
              <a:rPr lang="it-IT" sz="1800" dirty="0" smtClean="0"/>
              <a:t>]) #</a:t>
            </a:r>
            <a:r>
              <a:rPr lang="en-US" sz="1800" dirty="0"/>
              <a:t>2.5298221281347035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19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outliers using </a:t>
            </a:r>
            <a:r>
              <a:rPr lang="en-US" dirty="0" smtClean="0"/>
              <a:t>IQR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Outlier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mean,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yang </a:t>
            </a:r>
            <a:r>
              <a:rPr lang="en-US" dirty="0" err="1"/>
              <a:t>mengandalkan</a:t>
            </a:r>
            <a:r>
              <a:rPr lang="en-US" dirty="0"/>
              <a:t> mean,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 smtClean="0"/>
              <a:t>. </a:t>
            </a:r>
            <a:r>
              <a:rPr lang="en-US" b="1" dirty="0">
                <a:solidFill>
                  <a:srgbClr val="92D050"/>
                </a:solidFill>
              </a:rPr>
              <a:t>Interquartile </a:t>
            </a:r>
            <a:r>
              <a:rPr lang="en-US" b="1" dirty="0" smtClean="0">
                <a:solidFill>
                  <a:srgbClr val="92D050"/>
                </a:solidFill>
              </a:rPr>
              <a:t>range (IQR)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 smtClean="0"/>
              <a:t>a</a:t>
            </a:r>
            <a:r>
              <a:rPr lang="en-US" dirty="0" err="1" smtClean="0"/>
              <a:t>dalah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/>
              <a:t>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outlier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IQR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smtClean="0"/>
              <a:t>outlier.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Q1-1.5×IQR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Q3+1.5×IQR,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outlier</a:t>
            </a:r>
            <a:r>
              <a:rPr lang="en-US" dirty="0" smtClean="0"/>
              <a:t>.</a:t>
            </a:r>
          </a:p>
          <a:p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outliers using IQR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175401" cy="4023360"/>
          </a:xfrm>
          <a:solidFill>
            <a:srgbClr val="00B0F0"/>
          </a:solidFill>
        </p:spPr>
        <p:txBody>
          <a:bodyPr/>
          <a:lstStyle/>
          <a:p>
            <a:r>
              <a:rPr lang="en-US" dirty="0"/>
              <a:t>Minimum</a:t>
            </a:r>
            <a:r>
              <a:rPr lang="en-US" dirty="0" smtClean="0"/>
              <a:t>: </a:t>
            </a:r>
            <a:r>
              <a:rPr lang="en-US" dirty="0" err="1" smtClean="0"/>
              <a:t>Pengamatan</a:t>
            </a:r>
            <a:r>
              <a:rPr lang="en-US" dirty="0" smtClean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 smtClean="0"/>
              <a:t>.</a:t>
            </a:r>
          </a:p>
          <a:p>
            <a:r>
              <a:rPr lang="en-US" dirty="0"/>
              <a:t>Median</a:t>
            </a:r>
            <a:r>
              <a:rPr lang="en-US" dirty="0" smtClean="0"/>
              <a:t>: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,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persentil</a:t>
            </a:r>
            <a:r>
              <a:rPr lang="en-US" dirty="0" smtClean="0"/>
              <a:t> </a:t>
            </a:r>
            <a:r>
              <a:rPr lang="en-US" dirty="0"/>
              <a:t>ke-50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kuartil</a:t>
            </a:r>
            <a:r>
              <a:rPr lang="en-US" dirty="0"/>
              <a:t> ke-2. </a:t>
            </a:r>
            <a:endParaRPr lang="en-US" dirty="0" smtClean="0"/>
          </a:p>
          <a:p>
            <a:r>
              <a:rPr lang="en-US" dirty="0" err="1" smtClean="0"/>
              <a:t>Kuartil</a:t>
            </a:r>
            <a:r>
              <a:rPr lang="en-US" dirty="0" smtClean="0"/>
              <a:t> 1(Q1): </a:t>
            </a:r>
            <a:r>
              <a:rPr lang="en-US" dirty="0" err="1"/>
              <a:t>Persentil</a:t>
            </a:r>
            <a:r>
              <a:rPr lang="en-US" dirty="0"/>
              <a:t> ke-25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Kuartil</a:t>
            </a:r>
            <a:r>
              <a:rPr lang="en-US" dirty="0" smtClean="0"/>
              <a:t> 3 (Q3): </a:t>
            </a:r>
            <a:r>
              <a:rPr lang="en-US" dirty="0" err="1" smtClean="0"/>
              <a:t>Persentil</a:t>
            </a:r>
            <a:r>
              <a:rPr lang="en-US" dirty="0" smtClean="0"/>
              <a:t> ke-75.</a:t>
            </a:r>
          </a:p>
          <a:p>
            <a:r>
              <a:rPr lang="en-US" dirty="0" err="1" smtClean="0"/>
              <a:t>Maksimum</a:t>
            </a:r>
            <a:r>
              <a:rPr lang="en-US" dirty="0"/>
              <a:t>: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.</a:t>
            </a:r>
          </a:p>
        </p:txBody>
      </p:sp>
      <p:pic>
        <p:nvPicPr>
          <p:cNvPr id="4" name="Picture 2" descr="https://miro.medium.com/max/736/1*NRlqiZGQdsIyAu0KzP7La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682" y="2084832"/>
            <a:ext cx="6508376" cy="440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600" dirty="0" err="1" smtClean="0"/>
              <a:t>Misal</a:t>
            </a:r>
            <a:r>
              <a:rPr lang="en-US" sz="1600" dirty="0" smtClean="0"/>
              <a:t> </a:t>
            </a:r>
            <a:r>
              <a:rPr lang="en-US" sz="1600" dirty="0" err="1" smtClean="0"/>
              <a:t>terdapat</a:t>
            </a:r>
            <a:r>
              <a:rPr lang="en-US" sz="1600" dirty="0" smtClean="0"/>
              <a:t> dataset food_consumption.csv. Dari data yang </a:t>
            </a:r>
            <a:r>
              <a:rPr lang="en-US" sz="1600" dirty="0" err="1" smtClean="0"/>
              <a:t>ada</a:t>
            </a:r>
            <a:r>
              <a:rPr lang="en-US" sz="1600" dirty="0" smtClean="0"/>
              <a:t> </a:t>
            </a:r>
            <a:r>
              <a:rPr lang="en-US" sz="1600" dirty="0" err="1" smtClean="0"/>
              <a:t>kita</a:t>
            </a:r>
            <a:r>
              <a:rPr lang="en-US" sz="1600" dirty="0" smtClean="0"/>
              <a:t> </a:t>
            </a:r>
            <a:r>
              <a:rPr lang="en-US" sz="1600" dirty="0" err="1" smtClean="0"/>
              <a:t>coba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 err="1" smtClean="0"/>
              <a:t>Hitung</a:t>
            </a:r>
            <a:r>
              <a:rPr lang="en-US" sz="1600" dirty="0" smtClean="0"/>
              <a:t> </a:t>
            </a:r>
            <a:r>
              <a:rPr lang="en-US" sz="1600" dirty="0"/>
              <a:t>total </a:t>
            </a:r>
            <a:r>
              <a:rPr lang="en-US" sz="1600" b="1" dirty="0" smtClean="0">
                <a:solidFill>
                  <a:srgbClr val="92D050"/>
                </a:solidFill>
              </a:rPr>
              <a:t>co2_emission </a:t>
            </a:r>
            <a:r>
              <a:rPr lang="en-US" sz="1600" dirty="0" smtClean="0"/>
              <a:t>per </a:t>
            </a:r>
            <a:r>
              <a:rPr lang="en-US" sz="1600" dirty="0" err="1"/>
              <a:t>negara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mengelompokkan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negara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mengambil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92D050"/>
                </a:solidFill>
              </a:rPr>
              <a:t>co2_emission</a:t>
            </a:r>
            <a:r>
              <a:rPr lang="en-US" sz="1600" dirty="0"/>
              <a:t>.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DataFrame</a:t>
            </a:r>
            <a:r>
              <a:rPr lang="en-US" sz="1600" dirty="0"/>
              <a:t> yang </a:t>
            </a:r>
            <a:r>
              <a:rPr lang="en-US" sz="1600" dirty="0" err="1"/>
              <a:t>dihasilkan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92D050"/>
                </a:solidFill>
              </a:rPr>
              <a:t>emissions_by_country</a:t>
            </a:r>
            <a:r>
              <a:rPr lang="en-US" sz="1600" dirty="0" smtClean="0"/>
              <a:t>.</a:t>
            </a:r>
          </a:p>
          <a:p>
            <a:pPr marL="457200" lvl="3" indent="0" algn="just">
              <a:buNone/>
            </a:pPr>
            <a:r>
              <a:rPr lang="en-US" sz="1600" dirty="0"/>
              <a:t>import pandas as </a:t>
            </a:r>
            <a:r>
              <a:rPr lang="en-US" sz="1600" dirty="0" err="1"/>
              <a:t>pd</a:t>
            </a:r>
            <a:endParaRPr lang="en-US" sz="1600" dirty="0"/>
          </a:p>
          <a:p>
            <a:pPr marL="457200" lvl="3" indent="0" algn="just">
              <a:buNone/>
            </a:pPr>
            <a:r>
              <a:rPr lang="en-US" sz="1600" dirty="0"/>
              <a:t>import </a:t>
            </a:r>
            <a:r>
              <a:rPr lang="en-US" sz="1600" dirty="0" err="1"/>
              <a:t>numpy</a:t>
            </a:r>
            <a:r>
              <a:rPr lang="en-US" sz="1600" dirty="0"/>
              <a:t> as </a:t>
            </a:r>
            <a:r>
              <a:rPr lang="en-US" sz="1600" dirty="0" err="1" smtClean="0"/>
              <a:t>np</a:t>
            </a:r>
            <a:endParaRPr lang="en-US" sz="1600" dirty="0" smtClean="0"/>
          </a:p>
          <a:p>
            <a:pPr marL="457200" lvl="3" indent="0" algn="just">
              <a:buNone/>
            </a:pPr>
            <a:r>
              <a:rPr lang="en-US" sz="1600" dirty="0" err="1"/>
              <a:t>food_consumption</a:t>
            </a:r>
            <a:r>
              <a:rPr lang="en-US" sz="1600" dirty="0"/>
              <a:t> = </a:t>
            </a:r>
            <a:r>
              <a:rPr lang="en-US" sz="1600" dirty="0" err="1"/>
              <a:t>pd.read_csv</a:t>
            </a:r>
            <a:r>
              <a:rPr lang="en-US" sz="1600" dirty="0"/>
              <a:t>('food_consumption.</a:t>
            </a:r>
            <a:r>
              <a:rPr lang="en-US" sz="1600" dirty="0" err="1"/>
              <a:t>csv</a:t>
            </a:r>
            <a:r>
              <a:rPr lang="en-US" sz="1600" dirty="0"/>
              <a:t>',</a:t>
            </a:r>
            <a:r>
              <a:rPr lang="en-US" sz="1600" dirty="0" err="1"/>
              <a:t>index_col</a:t>
            </a:r>
            <a:r>
              <a:rPr lang="en-US" sz="1600" dirty="0"/>
              <a:t>=0</a:t>
            </a:r>
            <a:r>
              <a:rPr lang="en-US" sz="1600" dirty="0" smtClean="0"/>
              <a:t>)</a:t>
            </a:r>
            <a:endParaRPr lang="en-US" sz="1600" dirty="0"/>
          </a:p>
          <a:p>
            <a:pPr marL="457200" lvl="3" indent="0" algn="just">
              <a:buNone/>
            </a:pPr>
            <a:r>
              <a:rPr lang="en-US" sz="1600" dirty="0" err="1" smtClean="0"/>
              <a:t>emissions_by_country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food_consumption.groupby</a:t>
            </a:r>
            <a:r>
              <a:rPr lang="en-US" sz="1600" dirty="0"/>
              <a:t>('country')['co2_emission'].sum</a:t>
            </a:r>
            <a:r>
              <a:rPr lang="en-US" sz="1600" dirty="0" smtClean="0"/>
              <a:t>()</a:t>
            </a:r>
          </a:p>
          <a:p>
            <a:pPr marL="457200" lvl="3" indent="0" algn="just">
              <a:buNone/>
            </a:pPr>
            <a:r>
              <a:rPr lang="en-US" sz="1600" dirty="0" smtClean="0"/>
              <a:t>print(</a:t>
            </a:r>
            <a:r>
              <a:rPr lang="en-US" sz="1600" dirty="0" err="1" smtClean="0"/>
              <a:t>emissions_by_country</a:t>
            </a:r>
            <a:r>
              <a:rPr lang="en-US" sz="1600" dirty="0" smtClean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600" dirty="0" err="1" smtClean="0"/>
              <a:t>Hitung</a:t>
            </a:r>
            <a:r>
              <a:rPr lang="en-US" sz="1600" dirty="0" smtClean="0"/>
              <a:t> </a:t>
            </a:r>
            <a:r>
              <a:rPr lang="en-US" sz="1600" dirty="0" err="1"/>
              <a:t>kuartil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ketiga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b="1" dirty="0" err="1" smtClean="0">
                <a:solidFill>
                  <a:srgbClr val="92D050"/>
                </a:solidFill>
              </a:rPr>
              <a:t>emissions_by_country</a:t>
            </a:r>
            <a:r>
              <a:rPr lang="en-US" sz="1600" b="1" dirty="0" smtClean="0">
                <a:solidFill>
                  <a:srgbClr val="92D050"/>
                </a:solidFill>
              </a:rPr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q1dan q3. </a:t>
            </a:r>
            <a:r>
              <a:rPr lang="en-US" sz="1600" dirty="0" err="1"/>
              <a:t>Hitung</a:t>
            </a:r>
            <a:r>
              <a:rPr lang="en-US" sz="1600" dirty="0"/>
              <a:t> </a:t>
            </a:r>
            <a:r>
              <a:rPr lang="en-US" sz="1600" dirty="0" err="1"/>
              <a:t>jangkauan</a:t>
            </a:r>
            <a:r>
              <a:rPr lang="en-US" sz="1600" dirty="0"/>
              <a:t> </a:t>
            </a:r>
            <a:r>
              <a:rPr lang="en-US" sz="1600" dirty="0" err="1" smtClean="0"/>
              <a:t>interkuartil</a:t>
            </a:r>
            <a:r>
              <a:rPr lang="en-US" sz="1600" dirty="0" smtClean="0"/>
              <a:t> (IQR) </a:t>
            </a:r>
            <a:r>
              <a:rPr lang="en-US" sz="1600" b="1" dirty="0" err="1" smtClean="0">
                <a:solidFill>
                  <a:srgbClr val="92D050"/>
                </a:solidFill>
              </a:rPr>
              <a:t>emissions_by_country</a:t>
            </a:r>
            <a:r>
              <a:rPr lang="en-US" sz="1600" b="1" dirty="0" smtClean="0">
                <a:solidFill>
                  <a:srgbClr val="92D050"/>
                </a:solidFill>
              </a:rPr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iqr</a:t>
            </a:r>
            <a:r>
              <a:rPr lang="en-US" sz="1600" dirty="0" smtClean="0"/>
              <a:t>.</a:t>
            </a:r>
          </a:p>
          <a:p>
            <a:pPr marL="457200" lvl="3" indent="0" algn="just">
              <a:buNone/>
            </a:pPr>
            <a:r>
              <a:rPr lang="en-US" sz="1600" dirty="0"/>
              <a:t>q1 = </a:t>
            </a:r>
            <a:r>
              <a:rPr lang="en-US" sz="1600" dirty="0" err="1"/>
              <a:t>np.quantile</a:t>
            </a:r>
            <a:r>
              <a:rPr lang="en-US" sz="1600" dirty="0"/>
              <a:t>(</a:t>
            </a:r>
            <a:r>
              <a:rPr lang="en-US" sz="1600" dirty="0" err="1"/>
              <a:t>emissions_by_country</a:t>
            </a:r>
            <a:r>
              <a:rPr lang="en-US" sz="1600" dirty="0"/>
              <a:t>, 0.25)</a:t>
            </a:r>
          </a:p>
          <a:p>
            <a:pPr marL="457200" lvl="3" indent="0" algn="just">
              <a:buNone/>
            </a:pPr>
            <a:r>
              <a:rPr lang="en-US" sz="1600" dirty="0"/>
              <a:t>q3 = </a:t>
            </a:r>
            <a:r>
              <a:rPr lang="en-US" sz="1600" dirty="0" err="1"/>
              <a:t>np.quantile</a:t>
            </a:r>
            <a:r>
              <a:rPr lang="en-US" sz="1600" dirty="0"/>
              <a:t>(</a:t>
            </a:r>
            <a:r>
              <a:rPr lang="en-US" sz="1600" dirty="0" err="1"/>
              <a:t>emissions_by_country</a:t>
            </a:r>
            <a:r>
              <a:rPr lang="en-US" sz="1600" dirty="0"/>
              <a:t>, 0.75)</a:t>
            </a:r>
          </a:p>
          <a:p>
            <a:pPr marL="457200" lvl="3" indent="0" algn="just">
              <a:buNone/>
            </a:pPr>
            <a:r>
              <a:rPr lang="en-US" sz="1600" dirty="0" err="1"/>
              <a:t>iqr</a:t>
            </a:r>
            <a:r>
              <a:rPr lang="en-US" sz="1600" dirty="0"/>
              <a:t> = q3 - q1</a:t>
            </a:r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462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deskriptif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merangkum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dirty="0" err="1"/>
              <a:t>seperti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Count(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smtClean="0"/>
              <a:t>data/</a:t>
            </a:r>
            <a:r>
              <a:rPr lang="en-US" dirty="0" err="1" smtClean="0"/>
              <a:t>baris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null)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Sum (</a:t>
            </a:r>
            <a:r>
              <a:rPr lang="en-US" dirty="0" err="1"/>
              <a:t>menjumlah</a:t>
            </a:r>
            <a:r>
              <a:rPr lang="en-US" dirty="0"/>
              <a:t> data)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Mean (SUM </a:t>
            </a:r>
            <a:r>
              <a:rPr lang="en-US" dirty="0" err="1" smtClean="0"/>
              <a:t>kumpulan</a:t>
            </a:r>
            <a:r>
              <a:rPr lang="en-US" dirty="0" smtClean="0"/>
              <a:t> data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Median (</a:t>
            </a:r>
            <a:r>
              <a:rPr lang="en-US" dirty="0" err="1"/>
              <a:t>Nilai</a:t>
            </a:r>
            <a:r>
              <a:rPr lang="en-US" dirty="0"/>
              <a:t> paling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92D050"/>
                </a:solidFill>
              </a:rPr>
              <a:t>diurutkan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Mode (</a:t>
            </a:r>
            <a:r>
              <a:rPr lang="nb-NO" dirty="0"/>
              <a:t>Nilai yang paling sering </a:t>
            </a:r>
            <a:r>
              <a:rPr lang="nb-NO" dirty="0" smtClean="0"/>
              <a:t>muncul)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dirty="0" err="1" smtClean="0"/>
              <a:t>Hitung</a:t>
            </a:r>
            <a:r>
              <a:rPr lang="en-US" dirty="0" smtClean="0"/>
              <a:t> cutoff </a:t>
            </a:r>
            <a:r>
              <a:rPr lang="en-US" dirty="0" err="1" smtClean="0"/>
              <a:t>bawah</a:t>
            </a:r>
            <a:r>
              <a:rPr lang="en-US" dirty="0" smtClean="0"/>
              <a:t>(lower)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(upper) </a:t>
            </a:r>
            <a:r>
              <a:rPr lang="en-US" dirty="0" err="1"/>
              <a:t>untuk</a:t>
            </a:r>
            <a:r>
              <a:rPr lang="en-US" dirty="0"/>
              <a:t> outlier </a:t>
            </a:r>
            <a:r>
              <a:rPr lang="en-US" b="1" dirty="0" err="1">
                <a:solidFill>
                  <a:srgbClr val="92D050"/>
                </a:solidFill>
              </a:rPr>
              <a:t>emissions_by_country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lower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upper</a:t>
            </a:r>
            <a:r>
              <a:rPr lang="en-US" dirty="0" smtClean="0"/>
              <a:t>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endParaRPr lang="en-US" dirty="0" smtClean="0"/>
          </a:p>
          <a:p>
            <a:pPr marL="457200" lvl="3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lower = q1 - 1.5 * </a:t>
            </a:r>
            <a:r>
              <a:rPr lang="en-US" sz="1800" dirty="0" err="1"/>
              <a:t>iqr</a:t>
            </a:r>
            <a:endParaRPr lang="en-US" sz="1800" dirty="0"/>
          </a:p>
          <a:p>
            <a:pPr marL="457200" lvl="3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upper = q3 + 1.5 * </a:t>
            </a:r>
            <a:r>
              <a:rPr lang="en-US" sz="1800" dirty="0" err="1"/>
              <a:t>iqr</a:t>
            </a:r>
            <a:endParaRPr lang="en-US" sz="1800" dirty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dirty="0"/>
              <a:t>Subset </a:t>
            </a:r>
            <a:r>
              <a:rPr lang="en-US" b="1" dirty="0" err="1" smtClean="0">
                <a:solidFill>
                  <a:srgbClr val="92D050"/>
                </a:solidFill>
              </a:rPr>
              <a:t>emissions_by_country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emisi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upper cutoff </a:t>
            </a:r>
            <a:r>
              <a:rPr lang="en-US" dirty="0" err="1"/>
              <a:t>atau</a:t>
            </a:r>
            <a:r>
              <a:rPr lang="en-US" dirty="0"/>
              <a:t> total </a:t>
            </a:r>
            <a:r>
              <a:rPr lang="en-US" dirty="0" err="1"/>
              <a:t>emisi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lower cutoff.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502920" lvl="3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outliers = </a:t>
            </a:r>
            <a:r>
              <a:rPr lang="en-US" sz="1800" dirty="0" err="1"/>
              <a:t>emissions_by_country</a:t>
            </a:r>
            <a:r>
              <a:rPr lang="en-US" sz="1800" dirty="0"/>
              <a:t>[(</a:t>
            </a:r>
            <a:r>
              <a:rPr lang="en-US" sz="1800" dirty="0" err="1"/>
              <a:t>emissions_by_country</a:t>
            </a:r>
            <a:r>
              <a:rPr lang="en-US" sz="1800" dirty="0"/>
              <a:t> &lt; lower) | (</a:t>
            </a:r>
            <a:r>
              <a:rPr lang="en-US" sz="1800" dirty="0" err="1"/>
              <a:t>emissions_by_country</a:t>
            </a:r>
            <a:r>
              <a:rPr lang="en-US" sz="1800" dirty="0"/>
              <a:t> &gt; upper)]</a:t>
            </a:r>
          </a:p>
          <a:p>
            <a:pPr marL="502920" lvl="3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print(outliers)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334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</a:t>
            </a:r>
            <a:r>
              <a:rPr lang="en-US" dirty="0" smtClean="0"/>
              <a:t>chance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Kita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mengukur</a:t>
            </a:r>
            <a:r>
              <a:rPr lang="en-US" sz="2000" dirty="0"/>
              <a:t> </a:t>
            </a:r>
            <a:r>
              <a:rPr lang="en-US" sz="2000" dirty="0" err="1"/>
              <a:t>peluang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peristiwa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b="1" dirty="0" err="1" smtClean="0">
                <a:solidFill>
                  <a:srgbClr val="92D050"/>
                </a:solidFill>
              </a:rPr>
              <a:t>probabilitas</a:t>
            </a:r>
            <a:r>
              <a:rPr lang="en-US" sz="2000" dirty="0"/>
              <a:t>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kejadian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membaginya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yang </a:t>
            </a:r>
            <a:r>
              <a:rPr lang="en-US" sz="2000" dirty="0" err="1" smtClean="0"/>
              <a:t>mungkin</a:t>
            </a:r>
            <a:r>
              <a:rPr lang="en-US" sz="2000" dirty="0"/>
              <a:t>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. </a:t>
            </a:r>
            <a:r>
              <a:rPr lang="fi-FI" sz="2000" dirty="0" smtClean="0"/>
              <a:t>Misalnya</a:t>
            </a:r>
            <a:r>
              <a:rPr lang="fi-FI" sz="2000" dirty="0"/>
              <a:t>, jika kita melempar koin, koin itu bisa mendarat </a:t>
            </a:r>
            <a:r>
              <a:rPr lang="fi-FI" sz="2000" dirty="0" smtClean="0"/>
              <a:t>di kepala </a:t>
            </a:r>
            <a:r>
              <a:rPr lang="fi-FI" sz="2000" dirty="0"/>
              <a:t>atau di ekor</a:t>
            </a:r>
            <a:r>
              <a:rPr lang="fi-FI" sz="2000" dirty="0" smtClean="0"/>
              <a:t>.	</a:t>
            </a:r>
          </a:p>
          <a:p>
            <a:pPr algn="just"/>
            <a:endParaRPr lang="fi-FI" sz="2000" dirty="0"/>
          </a:p>
          <a:p>
            <a:pPr algn="just"/>
            <a:endParaRPr lang="fi-FI" sz="2000" dirty="0" smtClean="0"/>
          </a:p>
          <a:p>
            <a:pPr marL="0" indent="0" algn="just">
              <a:buNone/>
            </a:pPr>
            <a:endParaRPr lang="fi-FI" sz="2000" dirty="0" smtClean="0"/>
          </a:p>
          <a:p>
            <a:pPr algn="just"/>
            <a:r>
              <a:rPr lang="en-US" sz="2000" dirty="0" err="1" smtClean="0"/>
              <a:t>Probabilitas</a:t>
            </a:r>
            <a:r>
              <a:rPr lang="en-US" sz="2000" dirty="0" smtClean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nol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100 </a:t>
            </a:r>
            <a:r>
              <a:rPr lang="en-US" sz="2000" dirty="0" err="1"/>
              <a:t>persen</a:t>
            </a:r>
            <a:r>
              <a:rPr lang="en-US" sz="2000" dirty="0"/>
              <a:t>. 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probabilitas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nol</a:t>
            </a:r>
            <a:r>
              <a:rPr lang="en-US" sz="2000" dirty="0"/>
              <a:t>,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probabilitas</a:t>
            </a:r>
            <a:r>
              <a:rPr lang="en-US" sz="2000" dirty="0"/>
              <a:t> </a:t>
            </a:r>
            <a:r>
              <a:rPr lang="en-US" sz="2000" dirty="0" err="1"/>
              <a:t>sesuatu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100%,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pasti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.</a:t>
            </a:r>
            <a:endParaRPr lang="fi-FI" sz="2000" dirty="0" smtClean="0"/>
          </a:p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70" y="3317679"/>
            <a:ext cx="4800599" cy="1554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969" y="5618915"/>
            <a:ext cx="4800599" cy="6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chance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Kita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kami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(sales)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rapat</a:t>
            </a:r>
            <a:r>
              <a:rPr lang="en-US" dirty="0" smtClean="0"/>
              <a:t> </a:t>
            </a:r>
            <a:r>
              <a:rPr lang="en-US" dirty="0" err="1" smtClean="0"/>
              <a:t>tesebut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rapat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tiket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Nama</a:t>
            </a:r>
            <a:r>
              <a:rPr lang="en-US" dirty="0"/>
              <a:t> Brian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. </a:t>
            </a:r>
            <a:r>
              <a:rPr lang="en-US" dirty="0" err="1"/>
              <a:t>Peluang</a:t>
            </a:r>
            <a:r>
              <a:rPr lang="en-US" dirty="0"/>
              <a:t> Brian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25</a:t>
            </a:r>
            <a:r>
              <a:rPr lang="en-US" dirty="0" smtClean="0"/>
              <a:t>%.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4162876"/>
            <a:ext cx="4935230" cy="21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chance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sample</a:t>
            </a:r>
            <a:r>
              <a:rPr lang="en-US" dirty="0" smtClean="0"/>
              <a:t>(). </a:t>
            </a:r>
            <a:r>
              <a:rPr lang="en-US" dirty="0" err="1"/>
              <a:t>Secara</a:t>
            </a:r>
            <a:r>
              <a:rPr lang="en-US" dirty="0"/>
              <a:t> default,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DataFrame</a:t>
            </a:r>
            <a:r>
              <a:rPr lang="en-US" b="1" dirty="0">
                <a:solidFill>
                  <a:srgbClr val="92D050"/>
                </a:solidFill>
              </a:rPr>
              <a:t>.</a:t>
            </a:r>
            <a:r>
              <a:rPr lang="en-US" dirty="0"/>
              <a:t> </a:t>
            </a:r>
            <a:r>
              <a:rPr lang="sv-SE" dirty="0"/>
              <a:t>Namun, jika kita menjalankan hal yang sama lagi, kita mungkin mendapatkan </a:t>
            </a:r>
            <a:r>
              <a:rPr lang="sv-SE" dirty="0" smtClean="0"/>
              <a:t>baris </a:t>
            </a:r>
            <a:r>
              <a:rPr lang="sv-SE" dirty="0"/>
              <a:t>yang berbeda karena metode sampel memilih secara acak</a:t>
            </a:r>
            <a:r>
              <a:rPr lang="sv-SE" dirty="0" smtClean="0"/>
              <a:t>.</a:t>
            </a:r>
          </a:p>
          <a:p>
            <a:pPr algn="just"/>
            <a:endParaRPr lang="sv-SE" dirty="0" smtClean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38" y="3681707"/>
            <a:ext cx="6931452" cy="24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chance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/>
              <a:t>Dari </a:t>
            </a:r>
            <a:r>
              <a:rPr lang="en-US" sz="2000" dirty="0" err="1" smtClean="0"/>
              <a:t>penjelasan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sebelumnya</a:t>
            </a:r>
            <a:r>
              <a:rPr lang="en-US" sz="2000" dirty="0" smtClean="0"/>
              <a:t> </a:t>
            </a:r>
            <a:r>
              <a:rPr lang="en-US" sz="2000" dirty="0" err="1"/>
              <a:t>j</a:t>
            </a:r>
            <a:r>
              <a:rPr lang="en-US" sz="2000" dirty="0" err="1" smtClean="0"/>
              <a:t>ika</a:t>
            </a:r>
            <a:r>
              <a:rPr lang="en-US" sz="2000" dirty="0" smtClean="0"/>
              <a:t> </a:t>
            </a:r>
            <a:r>
              <a:rPr lang="en-US" sz="2000" dirty="0"/>
              <a:t>kami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menunjukkan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kami </a:t>
            </a:r>
            <a:r>
              <a:rPr lang="en-US" sz="2000" dirty="0" err="1"/>
              <a:t>memilih</a:t>
            </a:r>
            <a:r>
              <a:rPr lang="en-US" sz="2000" dirty="0"/>
              <a:t> Brian,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berhasil</a:t>
            </a:r>
            <a:r>
              <a:rPr lang="en-US" sz="2000" dirty="0" smtClean="0"/>
              <a:t>. </a:t>
            </a:r>
            <a:r>
              <a:rPr lang="sv-SE" sz="2000" dirty="0"/>
              <a:t>Untuk memastikan kita mendapatkan hasil yang sama saat menjalankan skrip di depan tim, kita akan mengatur </a:t>
            </a:r>
            <a:r>
              <a:rPr lang="sv-SE" sz="2000" dirty="0" smtClean="0"/>
              <a:t>random seed.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Seed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/>
              <a:t>angka</a:t>
            </a:r>
            <a:r>
              <a:rPr lang="en-US" sz="2000" dirty="0"/>
              <a:t> yang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 smtClean="0"/>
              <a:t>acak</a:t>
            </a:r>
            <a:r>
              <a:rPr lang="en-US" sz="2000" dirty="0" smtClean="0"/>
              <a:t> di </a:t>
            </a:r>
            <a:r>
              <a:rPr lang="en-US" sz="2000" dirty="0"/>
              <a:t>Python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titik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awal</a:t>
            </a:r>
            <a:r>
              <a:rPr lang="en-US" sz="2000" dirty="0"/>
              <a:t>,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mengorientasikannya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nomor</a:t>
            </a:r>
            <a:r>
              <a:rPr lang="en-US" sz="2000" dirty="0"/>
              <a:t> </a:t>
            </a:r>
            <a:r>
              <a:rPr lang="en-US" sz="2000" dirty="0" smtClean="0"/>
              <a:t>seed,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menghasilkan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nilai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acak</a:t>
            </a:r>
            <a:r>
              <a:rPr lang="en-US" sz="2000" b="1" dirty="0">
                <a:solidFill>
                  <a:srgbClr val="92D050"/>
                </a:solidFill>
              </a:rPr>
              <a:t> yang </a:t>
            </a:r>
            <a:r>
              <a:rPr lang="en-US" sz="2000" b="1" dirty="0" err="1">
                <a:solidFill>
                  <a:srgbClr val="92D050"/>
                </a:solidFill>
              </a:rPr>
              <a:t>sama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setiap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err="1" smtClean="0">
                <a:solidFill>
                  <a:srgbClr val="92D050"/>
                </a:solidFill>
              </a:rPr>
              <a:t>kalinya</a:t>
            </a:r>
            <a:r>
              <a:rPr lang="en-US" sz="2000" dirty="0" smtClean="0"/>
              <a:t>. </a:t>
            </a:r>
            <a:r>
              <a:rPr lang="en-US" sz="2000" dirty="0" err="1" smtClean="0"/>
              <a:t>Jumlahnya</a:t>
            </a:r>
            <a:r>
              <a:rPr lang="en-US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. Kita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smtClean="0"/>
              <a:t>2, </a:t>
            </a:r>
            <a:r>
              <a:rPr lang="en-US" sz="2000" dirty="0"/>
              <a:t>139, </a:t>
            </a:r>
            <a:r>
              <a:rPr lang="en-US" sz="2000" dirty="0" err="1"/>
              <a:t>atau</a:t>
            </a:r>
            <a:r>
              <a:rPr lang="en-US" sz="2000" dirty="0"/>
              <a:t> 3 </a:t>
            </a:r>
            <a:r>
              <a:rPr lang="en-US" sz="2000" dirty="0" err="1" smtClean="0"/>
              <a:t>juta</a:t>
            </a:r>
            <a:r>
              <a:rPr lang="en-US" sz="2000" dirty="0" smtClean="0"/>
              <a:t> kali.</a:t>
            </a:r>
            <a:r>
              <a:rPr lang="en-US" sz="2000" dirty="0"/>
              <a:t> </a:t>
            </a:r>
            <a:r>
              <a:rPr lang="en-US" sz="2000" b="1" dirty="0" err="1">
                <a:solidFill>
                  <a:srgbClr val="92D050"/>
                </a:solidFill>
              </a:rPr>
              <a:t>Satu-satunya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hal</a:t>
            </a:r>
            <a:r>
              <a:rPr lang="en-US" sz="2000" b="1" dirty="0">
                <a:solidFill>
                  <a:srgbClr val="92D050"/>
                </a:solidFill>
              </a:rPr>
              <a:t> yang </a:t>
            </a:r>
            <a:r>
              <a:rPr lang="en-US" sz="2000" b="1" dirty="0" err="1">
                <a:solidFill>
                  <a:srgbClr val="92D050"/>
                </a:solidFill>
              </a:rPr>
              <a:t>penting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92D050"/>
                </a:solidFill>
              </a:rPr>
              <a:t>menggunakan</a:t>
            </a:r>
            <a:r>
              <a:rPr lang="en-US" sz="2000" b="1" dirty="0">
                <a:solidFill>
                  <a:srgbClr val="92D050"/>
                </a:solidFill>
              </a:rPr>
              <a:t> seed yang </a:t>
            </a:r>
            <a:r>
              <a:rPr lang="en-US" sz="2000" b="1" dirty="0" err="1">
                <a:solidFill>
                  <a:srgbClr val="92D050"/>
                </a:solidFill>
              </a:rPr>
              <a:t>sama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menjalankan</a:t>
            </a:r>
            <a:r>
              <a:rPr lang="en-US" sz="2000" dirty="0"/>
              <a:t> </a:t>
            </a:r>
            <a:r>
              <a:rPr lang="en-US" sz="2000" dirty="0" err="1" smtClean="0"/>
              <a:t>skrip</a:t>
            </a:r>
            <a:r>
              <a:rPr lang="en-US" sz="2000" dirty="0"/>
              <a:t>.</a:t>
            </a:r>
            <a:endParaRPr lang="sv-SE" sz="2000" dirty="0"/>
          </a:p>
          <a:p>
            <a:pPr algn="just"/>
            <a:endParaRPr lang="sv-SE" sz="2000" dirty="0" smtClean="0"/>
          </a:p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29" y="3426142"/>
            <a:ext cx="3411290" cy="1460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65" y="3426141"/>
            <a:ext cx="3411290" cy="14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chance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Sekarang, </a:t>
            </a:r>
            <a:r>
              <a:rPr lang="sv-SE" dirty="0" smtClean="0"/>
              <a:t>kami </a:t>
            </a:r>
            <a:r>
              <a:rPr lang="sv-SE" dirty="0"/>
              <a:t>atau salah satu anggota tim penjualan, dapat menjalankan kode </a:t>
            </a:r>
            <a:r>
              <a:rPr lang="sv-SE" dirty="0" smtClean="0"/>
              <a:t>sebelumnya </a:t>
            </a:r>
            <a:r>
              <a:rPr lang="sv-SE" dirty="0"/>
              <a:t>berulang kali dan mendapatkan Brian setiap saat</a:t>
            </a:r>
            <a:r>
              <a:rPr lang="sv-SE" dirty="0" smtClean="0"/>
              <a:t>.</a:t>
            </a:r>
          </a:p>
          <a:p>
            <a:r>
              <a:rPr lang="sv-SE" dirty="0" smtClean="0"/>
              <a:t>Namun ada meeting ke 2 dengaan client potensial yang lain, sehingga kita harus memilih sales yang lain. </a:t>
            </a:r>
            <a:r>
              <a:rPr lang="en-US" dirty="0"/>
              <a:t>Brian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menghadiri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kami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tiga</a:t>
            </a:r>
            <a:r>
              <a:rPr lang="en-US" b="1" dirty="0">
                <a:solidFill>
                  <a:srgbClr val="92D050"/>
                </a:solidFill>
              </a:rPr>
              <a:t> yang </a:t>
            </a:r>
            <a:r>
              <a:rPr lang="en-US" b="1" dirty="0" err="1" smtClean="0">
                <a:solidFill>
                  <a:srgbClr val="92D050"/>
                </a:solidFill>
              </a:rPr>
              <a:t>tersisa</a:t>
            </a:r>
            <a:r>
              <a:rPr lang="en-US" dirty="0" smtClean="0"/>
              <a:t>.</a:t>
            </a:r>
          </a:p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sampling without replacement </a:t>
            </a:r>
            <a:r>
              <a:rPr lang="en-US" dirty="0" smtClean="0"/>
              <a:t>(sampling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), </a:t>
            </a:r>
            <a:r>
              <a:rPr lang="en-US" dirty="0" err="1"/>
              <a:t>karena</a:t>
            </a:r>
            <a:r>
              <a:rPr lang="en-US" dirty="0"/>
              <a:t> kami </a:t>
            </a:r>
            <a:r>
              <a:rPr lang="en-US" dirty="0" err="1">
                <a:solidFill>
                  <a:srgbClr val="00B050"/>
                </a:solidFill>
              </a:rPr>
              <a:t>tidak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mengganti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nama</a:t>
            </a:r>
            <a:r>
              <a:rPr lang="en-US" dirty="0">
                <a:solidFill>
                  <a:srgbClr val="00B050"/>
                </a:solidFill>
              </a:rPr>
              <a:t> yang </a:t>
            </a:r>
            <a:r>
              <a:rPr lang="en-US" dirty="0" err="1">
                <a:solidFill>
                  <a:srgbClr val="00B050"/>
                </a:solidFill>
              </a:rPr>
              <a:t>sudah</a:t>
            </a:r>
            <a:r>
              <a:rPr lang="en-US" dirty="0">
                <a:solidFill>
                  <a:srgbClr val="00B050"/>
                </a:solidFill>
              </a:rPr>
              <a:t> kami </a:t>
            </a:r>
            <a:r>
              <a:rPr lang="en-US" dirty="0" err="1">
                <a:solidFill>
                  <a:srgbClr val="00B050"/>
                </a:solidFill>
              </a:rPr>
              <a:t>cabut</a:t>
            </a:r>
            <a:r>
              <a:rPr lang="en-US" dirty="0" smtClean="0"/>
              <a:t>. Kali </a:t>
            </a:r>
            <a:r>
              <a:rPr lang="en-US" dirty="0" err="1" smtClean="0"/>
              <a:t>ini</a:t>
            </a:r>
            <a:r>
              <a:rPr lang="en-US" dirty="0" smtClean="0"/>
              <a:t> Claire yang </a:t>
            </a:r>
            <a:r>
              <a:rPr lang="en-US" dirty="0" err="1" smtClean="0"/>
              <a:t>terpilih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900" y="4995823"/>
            <a:ext cx="1971950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chance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Python,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 (</a:t>
            </a:r>
            <a:r>
              <a:rPr lang="en-US" dirty="0" err="1" smtClean="0"/>
              <a:t>biar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 orang),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2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 smtClean="0"/>
              <a:t>.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/>
              <a:t>katakanlah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orang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menghadiri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. 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Brian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mengambilnya</a:t>
            </a:r>
            <a:r>
              <a:rPr lang="en-US" dirty="0"/>
              <a:t>. 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i="1" dirty="0">
                <a:solidFill>
                  <a:srgbClr val="92D050"/>
                </a:solidFill>
              </a:rPr>
              <a:t>sampling with </a:t>
            </a:r>
            <a:r>
              <a:rPr lang="en-US" b="1" i="1" dirty="0" smtClean="0">
                <a:solidFill>
                  <a:srgbClr val="92D050"/>
                </a:solidFill>
              </a:rPr>
              <a:t>replacement </a:t>
            </a:r>
            <a:r>
              <a:rPr lang="en-US" dirty="0" smtClean="0"/>
              <a:t>(sampling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penggantian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3116852"/>
            <a:ext cx="2934323" cy="1640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0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chance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, </a:t>
            </a:r>
            <a:r>
              <a:rPr lang="en-US" dirty="0" err="1"/>
              <a:t>setel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92D050"/>
                </a:solidFill>
              </a:rPr>
              <a:t>replace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True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. 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5 </a:t>
            </a:r>
            <a:r>
              <a:rPr lang="en-US" dirty="0" err="1"/>
              <a:t>pertemuan</a:t>
            </a:r>
            <a:r>
              <a:rPr lang="en-US" dirty="0"/>
              <a:t>,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kali </a:t>
            </a:r>
            <a:r>
              <a:rPr lang="en-US" dirty="0" err="1"/>
              <a:t>karena</a:t>
            </a:r>
            <a:r>
              <a:rPr lang="en-US" dirty="0"/>
              <a:t> kami </a:t>
            </a:r>
            <a:r>
              <a:rPr lang="en-US" dirty="0" err="1"/>
              <a:t>menggantinya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456" y="4037109"/>
            <a:ext cx="3329637" cy="2041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51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chance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independen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. </a:t>
            </a:r>
            <a:r>
              <a:rPr lang="en-US" dirty="0" err="1" smtClean="0"/>
              <a:t>singkatnya</a:t>
            </a:r>
            <a:r>
              <a:rPr lang="en-US" dirty="0" smtClean="0"/>
              <a:t>  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sampling with replacement</a:t>
            </a:r>
            <a:r>
              <a:rPr lang="en-US" dirty="0" smtClean="0"/>
              <a:t>, </a:t>
            </a:r>
            <a:r>
              <a:rPr lang="en-US" dirty="0" err="1" smtClean="0"/>
              <a:t>probabilitasnya</a:t>
            </a:r>
            <a:r>
              <a:rPr lang="en-US" dirty="0" smtClean="0"/>
              <a:t> Claire </a:t>
            </a:r>
            <a:r>
              <a:rPr lang="en-US" dirty="0" err="1" smtClean="0"/>
              <a:t>adalah</a:t>
            </a:r>
            <a:r>
              <a:rPr lang="en-US" dirty="0" smtClean="0"/>
              <a:t> 25%.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peduli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yang </a:t>
            </a:r>
            <a:r>
              <a:rPr lang="en-US" dirty="0" err="1" smtClean="0"/>
              <a:t>dipilih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. 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b="1" i="1" dirty="0">
                <a:solidFill>
                  <a:srgbClr val="92D050"/>
                </a:solidFill>
              </a:rPr>
              <a:t>sampling with replacement</a:t>
            </a:r>
            <a:r>
              <a:rPr lang="en-US" dirty="0" smtClean="0"/>
              <a:t>,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pengambilan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independen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dependen</a:t>
            </a:r>
            <a:r>
              <a:rPr lang="en-US" dirty="0" smtClean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yang </a:t>
            </a:r>
            <a:r>
              <a:rPr lang="en-US" dirty="0" err="1"/>
              <a:t>kedua</a:t>
            </a:r>
            <a:r>
              <a:rPr lang="en-US" dirty="0"/>
              <a:t>. 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b="1" i="1" dirty="0" smtClean="0">
                <a:solidFill>
                  <a:srgbClr val="92D050"/>
                </a:solidFill>
              </a:rPr>
              <a:t>sampling </a:t>
            </a:r>
            <a:r>
              <a:rPr lang="en-US" b="1" i="1" dirty="0">
                <a:solidFill>
                  <a:srgbClr val="92D050"/>
                </a:solidFill>
              </a:rPr>
              <a:t>without </a:t>
            </a:r>
            <a:r>
              <a:rPr lang="en-US" b="1" i="1" dirty="0" smtClean="0">
                <a:solidFill>
                  <a:srgbClr val="92D050"/>
                </a:solidFill>
              </a:rPr>
              <a:t>replacement </a:t>
            </a:r>
            <a:r>
              <a:rPr lang="en-US" dirty="0" smtClean="0"/>
              <a:t>(</a:t>
            </a:r>
            <a:r>
              <a:rPr lang="en-US" dirty="0" err="1" smtClean="0"/>
              <a:t>sampel</a:t>
            </a:r>
            <a:r>
              <a:rPr lang="en-US" dirty="0" smtClean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),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Claire </a:t>
            </a:r>
            <a:r>
              <a:rPr lang="en-US" dirty="0" err="1" smtClean="0"/>
              <a:t>terpilih</a:t>
            </a:r>
            <a:r>
              <a:rPr lang="en-US" dirty="0" smtClean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terpilih</a:t>
            </a:r>
            <a:r>
              <a:rPr lang="en-US" dirty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Claire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0% </a:t>
            </a:r>
            <a:r>
              <a:rPr lang="en-US" dirty="0" err="1"/>
              <a:t>bahwa</a:t>
            </a:r>
            <a:r>
              <a:rPr lang="en-US" dirty="0"/>
              <a:t> Claire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orang lain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33% Claire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 smtClean="0"/>
              <a:t>.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sampel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tanpa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pengembalian</a:t>
            </a:r>
            <a:r>
              <a:rPr lang="en-US" b="1" dirty="0">
                <a:solidFill>
                  <a:srgbClr val="92D05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dependen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(sales),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saatnya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Amir. 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tinjauan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kesepakatan</a:t>
            </a:r>
            <a:r>
              <a:rPr lang="en-US" dirty="0"/>
              <a:t> yang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setahun</a:t>
            </a:r>
            <a:r>
              <a:rPr lang="en-US" dirty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, </a:t>
            </a:r>
            <a:r>
              <a:rPr lang="en-US" dirty="0" err="1"/>
              <a:t>pertama</a:t>
            </a:r>
            <a:r>
              <a:rPr lang="en-US" dirty="0"/>
              <a:t>-tama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deskriptif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924390" cy="402336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Skewness</a:t>
            </a:r>
            <a:r>
              <a:rPr lang="en-US" dirty="0"/>
              <a:t> :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data </a:t>
            </a:r>
            <a:r>
              <a:rPr lang="en-US" dirty="0" err="1" smtClean="0"/>
              <a:t>apakah</a:t>
            </a:r>
            <a:r>
              <a:rPr lang="en-US" dirty="0" smtClean="0"/>
              <a:t> miring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,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simetri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kemiringan</a:t>
            </a:r>
            <a:r>
              <a:rPr lang="en-US" dirty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-0,5 </a:t>
            </a:r>
            <a:r>
              <a:rPr lang="en-US" dirty="0" err="1" smtClean="0"/>
              <a:t>dan</a:t>
            </a:r>
            <a:r>
              <a:rPr lang="en-US" dirty="0" smtClean="0"/>
              <a:t> 0,5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data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 smtClean="0"/>
              <a:t>simetris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kemiringan</a:t>
            </a:r>
            <a:r>
              <a:rPr lang="en-US" dirty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-</a:t>
            </a:r>
            <a:r>
              <a:rPr lang="en-US" dirty="0"/>
              <a:t>1 </a:t>
            </a:r>
            <a:r>
              <a:rPr lang="en-US" dirty="0" err="1" smtClean="0"/>
              <a:t>dan</a:t>
            </a:r>
            <a:r>
              <a:rPr lang="en-US" dirty="0" smtClean="0"/>
              <a:t> –0,5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0,5 </a:t>
            </a:r>
            <a:r>
              <a:rPr lang="en-US" dirty="0" err="1" smtClean="0"/>
              <a:t>dan</a:t>
            </a:r>
            <a:r>
              <a:rPr lang="en-US" dirty="0" smtClean="0"/>
              <a:t> 1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data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smtClean="0"/>
              <a:t>miring.</a:t>
            </a:r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kemiringan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-</a:t>
            </a:r>
            <a:r>
              <a:rPr lang="en-US" dirty="0"/>
              <a:t>1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data </a:t>
            </a:r>
            <a:r>
              <a:rPr lang="en-US" dirty="0" err="1"/>
              <a:t>sangat</a:t>
            </a:r>
            <a:r>
              <a:rPr lang="en-US" dirty="0"/>
              <a:t> miring.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494" y="2286000"/>
            <a:ext cx="6469200" cy="37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6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import </a:t>
            </a:r>
            <a:r>
              <a:rPr lang="en-US" sz="1600" dirty="0"/>
              <a:t>pandas as </a:t>
            </a:r>
            <a:r>
              <a:rPr lang="en-US" sz="1600" dirty="0" err="1"/>
              <a:t>pd</a:t>
            </a:r>
            <a:endParaRPr lang="en-US" sz="1600" dirty="0"/>
          </a:p>
          <a:p>
            <a:r>
              <a:rPr lang="en-US" sz="1600" dirty="0" err="1"/>
              <a:t>amir_deals</a:t>
            </a:r>
            <a:r>
              <a:rPr lang="en-US" sz="1600" dirty="0"/>
              <a:t> = </a:t>
            </a:r>
            <a:r>
              <a:rPr lang="en-US" sz="1600" dirty="0" err="1" smtClean="0"/>
              <a:t>pd.read_csv</a:t>
            </a:r>
            <a:r>
              <a:rPr lang="en-US" sz="1600" dirty="0" smtClean="0"/>
              <a:t>(‘amir_deals.</a:t>
            </a:r>
            <a:r>
              <a:rPr lang="en-US" sz="1600" dirty="0" err="1" smtClean="0"/>
              <a:t>csv</a:t>
            </a:r>
            <a:r>
              <a:rPr lang="en-US" sz="1600" dirty="0" smtClean="0"/>
              <a:t>’,</a:t>
            </a:r>
            <a:r>
              <a:rPr lang="en-US" sz="1600" dirty="0" err="1" smtClean="0"/>
              <a:t>index_col</a:t>
            </a:r>
            <a:r>
              <a:rPr lang="en-US" sz="1600" dirty="0" smtClean="0"/>
              <a:t>=0)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 smtClean="0"/>
              <a:t>Hitung</a:t>
            </a:r>
            <a:r>
              <a:rPr lang="en-US" sz="1600" dirty="0" smtClean="0"/>
              <a:t> </a:t>
            </a:r>
            <a:r>
              <a:rPr lang="en-US" sz="1600" dirty="0" err="1" smtClean="0"/>
              <a:t>jumlah</a:t>
            </a:r>
            <a:r>
              <a:rPr lang="en-US" sz="1600" dirty="0" smtClean="0"/>
              <a:t> </a:t>
            </a:r>
            <a:r>
              <a:rPr lang="en-US" sz="1600" dirty="0" err="1" smtClean="0"/>
              <a:t>transaksi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dikerjakan</a:t>
            </a:r>
            <a:r>
              <a:rPr lang="en-US" sz="1600" dirty="0" smtClean="0"/>
              <a:t> Amir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setiap</a:t>
            </a:r>
            <a:r>
              <a:rPr lang="en-US" sz="1600" dirty="0" smtClean="0"/>
              <a:t> </a:t>
            </a:r>
            <a:r>
              <a:rPr lang="en-US" sz="1600" dirty="0" err="1" smtClean="0"/>
              <a:t>jenis</a:t>
            </a:r>
            <a:r>
              <a:rPr lang="en-US" sz="1600" dirty="0" smtClean="0"/>
              <a:t> product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toko</a:t>
            </a:r>
            <a:r>
              <a:rPr lang="en-US" sz="1600" dirty="0" smtClean="0"/>
              <a:t> di variable counts.</a:t>
            </a:r>
            <a:endParaRPr lang="en-US" sz="1600" dirty="0"/>
          </a:p>
          <a:p>
            <a:pPr marL="457200" lvl="3" indent="0">
              <a:buNone/>
            </a:pPr>
            <a:r>
              <a:rPr lang="en-US" sz="1600" dirty="0" smtClean="0"/>
              <a:t># Count the deals for each product</a:t>
            </a:r>
          </a:p>
          <a:p>
            <a:pPr marL="457200" lvl="3" indent="0">
              <a:buNone/>
            </a:pPr>
            <a:r>
              <a:rPr lang="en-US" sz="1600" dirty="0" smtClean="0"/>
              <a:t>counts </a:t>
            </a:r>
            <a:r>
              <a:rPr lang="en-US" sz="1600" dirty="0"/>
              <a:t>= </a:t>
            </a:r>
            <a:r>
              <a:rPr lang="en-US" sz="1600" dirty="0" err="1"/>
              <a:t>amir_deals</a:t>
            </a:r>
            <a:r>
              <a:rPr lang="en-US" sz="1600" dirty="0"/>
              <a:t>['product'].</a:t>
            </a:r>
            <a:r>
              <a:rPr lang="en-US" sz="1600" dirty="0" err="1"/>
              <a:t>value_counts</a:t>
            </a:r>
            <a:r>
              <a:rPr lang="en-US" sz="1600" dirty="0"/>
              <a:t>()</a:t>
            </a:r>
          </a:p>
          <a:p>
            <a:pPr marL="457200" lvl="3" indent="0">
              <a:buNone/>
            </a:pPr>
            <a:r>
              <a:rPr lang="en-US" sz="1600" dirty="0"/>
              <a:t>print(counts)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1600" dirty="0" err="1"/>
              <a:t>Hitung</a:t>
            </a:r>
            <a:r>
              <a:rPr lang="en-US" sz="1600" dirty="0"/>
              <a:t> </a:t>
            </a:r>
            <a:r>
              <a:rPr lang="en-US" sz="1600" dirty="0" err="1"/>
              <a:t>probabilitas</a:t>
            </a:r>
            <a:r>
              <a:rPr lang="en-US" sz="1600" dirty="0"/>
              <a:t> </a:t>
            </a:r>
            <a:r>
              <a:rPr lang="en-US" sz="1600" dirty="0" err="1"/>
              <a:t>memilih</a:t>
            </a:r>
            <a:r>
              <a:rPr lang="en-US" sz="1600" dirty="0"/>
              <a:t> </a:t>
            </a:r>
            <a:r>
              <a:rPr lang="en-US" sz="1600" dirty="0" err="1"/>
              <a:t>kesepakatan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membagi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total </a:t>
            </a:r>
            <a:r>
              <a:rPr lang="en-US" sz="1600" dirty="0" err="1"/>
              <a:t>kesepakatan</a:t>
            </a:r>
            <a:r>
              <a:rPr lang="en-US" sz="1600" dirty="0"/>
              <a:t> yang </a:t>
            </a:r>
            <a:r>
              <a:rPr lang="en-US" sz="1600" dirty="0" err="1"/>
              <a:t>dikerjakan</a:t>
            </a:r>
            <a:r>
              <a:rPr lang="en-US" sz="1600" dirty="0"/>
              <a:t> Amir.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probs.</a:t>
            </a:r>
            <a:endParaRPr lang="en-US" sz="1600" dirty="0" smtClean="0"/>
          </a:p>
          <a:p>
            <a:pPr marL="457200" lvl="3" indent="0">
              <a:buNone/>
            </a:pPr>
            <a:r>
              <a:rPr lang="en-US" sz="1600" dirty="0"/>
              <a:t># Calculate probability of picking a deal with each product</a:t>
            </a:r>
          </a:p>
          <a:p>
            <a:pPr marL="457200" lvl="3" indent="0">
              <a:buNone/>
            </a:pPr>
            <a:r>
              <a:rPr lang="en-US" sz="1600" dirty="0" err="1"/>
              <a:t>probs</a:t>
            </a:r>
            <a:r>
              <a:rPr lang="en-US" sz="1600" dirty="0"/>
              <a:t> = counts/</a:t>
            </a:r>
            <a:r>
              <a:rPr lang="en-US" sz="1600" dirty="0" err="1"/>
              <a:t>counts.sum</a:t>
            </a:r>
            <a:r>
              <a:rPr lang="en-US" sz="1600" dirty="0"/>
              <a:t>()</a:t>
            </a:r>
          </a:p>
          <a:p>
            <a:pPr marL="457200" lvl="3" indent="0">
              <a:buNone/>
            </a:pPr>
            <a:r>
              <a:rPr lang="en-US" sz="1600" dirty="0"/>
              <a:t>print(</a:t>
            </a:r>
            <a:r>
              <a:rPr lang="en-US" sz="1600" dirty="0" err="1"/>
              <a:t>probs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20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dikerjakan</a:t>
            </a:r>
            <a:r>
              <a:rPr lang="en-US" dirty="0"/>
              <a:t> Amir. 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saatnya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b="1" dirty="0">
                <a:solidFill>
                  <a:srgbClr val="92D050"/>
                </a:solidFill>
              </a:rPr>
              <a:t>lima </a:t>
            </a:r>
            <a:r>
              <a:rPr lang="en-US" b="1" dirty="0" err="1" smtClean="0">
                <a:solidFill>
                  <a:srgbClr val="92D050"/>
                </a:solidFill>
              </a:rPr>
              <a:t>penawaran</a:t>
            </a:r>
            <a:r>
              <a:rPr lang="en-US" b="1" dirty="0" smtClean="0">
                <a:solidFill>
                  <a:srgbClr val="92D050"/>
                </a:solidFill>
              </a:rPr>
              <a:t> (deals) </a:t>
            </a:r>
            <a:r>
              <a:rPr lang="en-US" b="1" dirty="0" err="1">
                <a:solidFill>
                  <a:srgbClr val="92D050"/>
                </a:solidFill>
              </a:rPr>
              <a:t>secara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acak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menjangkau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. 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dengan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dan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tanpa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penggantian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smtClean="0"/>
              <a:t>random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direproduksi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ditanya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smtClean="0"/>
              <a:t>deals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random seed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4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# Set random seed</a:t>
            </a:r>
          </a:p>
          <a:p>
            <a:pPr>
              <a:spcBef>
                <a:spcPts val="0"/>
              </a:spcBef>
            </a:pPr>
            <a:r>
              <a:rPr lang="en-US" dirty="0" err="1"/>
              <a:t>np.random.seed</a:t>
            </a:r>
            <a:r>
              <a:rPr lang="en-US" dirty="0"/>
              <a:t>(24)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# Sample 5 deals without replacement</a:t>
            </a:r>
          </a:p>
          <a:p>
            <a:pPr>
              <a:spcBef>
                <a:spcPts val="0"/>
              </a:spcBef>
            </a:pPr>
            <a:r>
              <a:rPr lang="en-US" dirty="0" err="1"/>
              <a:t>sample_without_replacement</a:t>
            </a:r>
            <a:r>
              <a:rPr lang="en-US" dirty="0"/>
              <a:t> = </a:t>
            </a:r>
            <a:r>
              <a:rPr lang="en-US" dirty="0" err="1"/>
              <a:t>amir_deals.sample</a:t>
            </a:r>
            <a:r>
              <a:rPr lang="en-US" dirty="0"/>
              <a:t>(5)</a:t>
            </a:r>
          </a:p>
          <a:p>
            <a:pPr>
              <a:spcBef>
                <a:spcPts val="0"/>
              </a:spcBef>
            </a:pPr>
            <a:r>
              <a:rPr lang="en-US" dirty="0"/>
              <a:t>print(</a:t>
            </a:r>
            <a:r>
              <a:rPr lang="en-US" dirty="0" err="1"/>
              <a:t>sample_without_replacement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# Set random seed</a:t>
            </a:r>
          </a:p>
          <a:p>
            <a:pPr>
              <a:spcBef>
                <a:spcPts val="0"/>
              </a:spcBef>
            </a:pPr>
            <a:r>
              <a:rPr lang="en-US" dirty="0" err="1"/>
              <a:t>np.random.seed</a:t>
            </a:r>
            <a:r>
              <a:rPr lang="en-US" dirty="0"/>
              <a:t>(24)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# Sample 5 deals with replacement</a:t>
            </a:r>
          </a:p>
          <a:p>
            <a:pPr>
              <a:spcBef>
                <a:spcPts val="0"/>
              </a:spcBef>
            </a:pPr>
            <a:r>
              <a:rPr lang="en-US" dirty="0" err="1"/>
              <a:t>sample_with_replacement</a:t>
            </a:r>
            <a:r>
              <a:rPr lang="en-US" dirty="0"/>
              <a:t> = </a:t>
            </a:r>
            <a:r>
              <a:rPr lang="en-US" dirty="0" err="1"/>
              <a:t>amir_deals.sample</a:t>
            </a:r>
            <a:r>
              <a:rPr lang="en-US" dirty="0"/>
              <a:t>(5, replace=True)</a:t>
            </a:r>
          </a:p>
          <a:p>
            <a:pPr>
              <a:spcBef>
                <a:spcPts val="0"/>
              </a:spcBef>
            </a:pPr>
            <a:r>
              <a:rPr lang="en-US" dirty="0"/>
              <a:t>print(</a:t>
            </a:r>
            <a:r>
              <a:rPr lang="en-US" dirty="0" err="1"/>
              <a:t>sample_with_replacement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59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deskriptif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24129" y="2286000"/>
            <a:ext cx="4516060" cy="402336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Rumus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menghitung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skewness</a:t>
            </a:r>
            <a:r>
              <a:rPr lang="en-US" sz="2000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sz="2000" dirty="0"/>
              <a:t>Ada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memperkirakan</a:t>
            </a:r>
            <a:r>
              <a:rPr lang="en-US" sz="2000" dirty="0"/>
              <a:t> </a:t>
            </a:r>
            <a:r>
              <a:rPr lang="en-US" sz="2000" dirty="0" err="1"/>
              <a:t>skewness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data </a:t>
            </a:r>
            <a:r>
              <a:rPr lang="en-US" sz="2000" dirty="0" err="1"/>
              <a:t>sampel</a:t>
            </a:r>
            <a:r>
              <a:rPr lang="en-US" sz="2000" dirty="0"/>
              <a:t>. </a:t>
            </a:r>
            <a:r>
              <a:rPr lang="en-US" sz="2000" dirty="0" smtClean="0"/>
              <a:t>Yang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 err="1" smtClean="0"/>
              <a:t>didasarkan</a:t>
            </a:r>
            <a:r>
              <a:rPr lang="en-US" sz="2000" dirty="0" smtClean="0"/>
              <a:t> </a:t>
            </a:r>
            <a:r>
              <a:rPr lang="en-US" sz="2000" dirty="0" err="1"/>
              <a:t>pada</a:t>
            </a:r>
            <a:r>
              <a:rPr lang="en-US" sz="2000" dirty="0"/>
              <a:t> mean </a:t>
            </a:r>
            <a:r>
              <a:rPr lang="en-US" sz="2000" dirty="0" err="1"/>
              <a:t>dan</a:t>
            </a:r>
            <a:r>
              <a:rPr lang="en-US" sz="2000" dirty="0"/>
              <a:t> modus, </a:t>
            </a:r>
            <a:r>
              <a:rPr lang="en-US" sz="2000" dirty="0" err="1"/>
              <a:t>sedangkan</a:t>
            </a:r>
            <a:r>
              <a:rPr lang="en-US" sz="2000" dirty="0"/>
              <a:t> yang lain </a:t>
            </a:r>
            <a:r>
              <a:rPr lang="en-US" sz="2000" dirty="0" err="1"/>
              <a:t>didasarkan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mean </a:t>
            </a:r>
            <a:r>
              <a:rPr lang="en-US" sz="2000" dirty="0" err="1"/>
              <a:t>dan</a:t>
            </a:r>
            <a:r>
              <a:rPr lang="en-US" sz="2000" dirty="0"/>
              <a:t> median. 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 smtClean="0"/>
              <a:t>kuartil</a:t>
            </a:r>
            <a:r>
              <a:rPr lang="en-US" sz="2000" dirty="0" smtClean="0"/>
              <a:t> ke</a:t>
            </a:r>
            <a:r>
              <a:rPr lang="en-US" sz="2000" dirty="0"/>
              <a:t>-</a:t>
            </a:r>
            <a:r>
              <a:rPr lang="en-US" sz="2000" dirty="0" smtClean="0"/>
              <a:t>3.</a:t>
            </a:r>
            <a:r>
              <a:rPr lang="en-US" sz="2000" dirty="0"/>
              <a:t> </a:t>
            </a:r>
            <a:r>
              <a:rPr lang="en-US" sz="2000" dirty="0" err="1"/>
              <a:t>Jika</a:t>
            </a:r>
            <a:r>
              <a:rPr lang="en-US" sz="2000" dirty="0"/>
              <a:t> data </a:t>
            </a:r>
            <a:r>
              <a:rPr lang="en-US" sz="2000" dirty="0" err="1"/>
              <a:t>simetris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mean=median=modus </a:t>
            </a:r>
            <a:r>
              <a:rPr lang="en-US" sz="2000" dirty="0" err="1"/>
              <a:t>dan</a:t>
            </a:r>
            <a:r>
              <a:rPr lang="en-US" sz="2000" dirty="0"/>
              <a:t> median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kuartil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. 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nol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kasus</a:t>
            </a:r>
            <a:r>
              <a:rPr lang="en-US" sz="2000" dirty="0"/>
              <a:t> </a:t>
            </a:r>
            <a:r>
              <a:rPr lang="en-US" sz="2000" dirty="0" err="1"/>
              <a:t>distribusi</a:t>
            </a:r>
            <a:r>
              <a:rPr lang="en-US" sz="2000" dirty="0"/>
              <a:t> </a:t>
            </a:r>
            <a:r>
              <a:rPr lang="en-US" sz="2000" dirty="0" smtClean="0"/>
              <a:t>normal.</a:t>
            </a:r>
          </a:p>
          <a:p>
            <a:endParaRPr lang="en-US" sz="20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2286000"/>
            <a:ext cx="6225826" cy="32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deskriptif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569848" cy="402336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Kurtosis</a:t>
            </a:r>
            <a:r>
              <a:rPr lang="en-US" dirty="0"/>
              <a:t>: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data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smtClean="0"/>
              <a:t>rata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runcing</a:t>
            </a:r>
            <a:r>
              <a:rPr lang="en-US" dirty="0" smtClean="0"/>
              <a:t>.</a:t>
            </a:r>
          </a:p>
          <a:p>
            <a:r>
              <a:rPr lang="en-US" dirty="0"/>
              <a:t>Ada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kurtosis 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Clr>
                <a:schemeClr val="bg2">
                  <a:lumMod val="20000"/>
                  <a:lumOff val="80000"/>
                </a:schemeClr>
              </a:buClr>
            </a:pP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Mesokurtic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istribusi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kurtosis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/>
              <a:t>distribusi</a:t>
            </a:r>
            <a:r>
              <a:rPr lang="en-US" dirty="0"/>
              <a:t> normal. </a:t>
            </a:r>
            <a:endParaRPr lang="en-US" dirty="0" smtClean="0"/>
          </a:p>
          <a:p>
            <a:pPr lvl="1">
              <a:buClr>
                <a:schemeClr val="bg2">
                  <a:lumMod val="20000"/>
                  <a:lumOff val="80000"/>
                </a:schemeClr>
              </a:buClr>
            </a:pP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leptokurtik</a:t>
            </a:r>
            <a:r>
              <a:rPr lang="en-US" dirty="0"/>
              <a:t> . 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leptokurtik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kurtosis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mesokurtik</a:t>
            </a:r>
            <a:r>
              <a:rPr lang="en-US" dirty="0"/>
              <a:t>. </a:t>
            </a:r>
          </a:p>
          <a:p>
            <a:pPr lvl="1">
              <a:buClr>
                <a:schemeClr val="bg2">
                  <a:lumMod val="20000"/>
                  <a:lumOff val="80000"/>
                </a:schemeClr>
              </a:buClr>
            </a:pPr>
            <a:r>
              <a:rPr lang="en-US" dirty="0" err="1"/>
              <a:t>D</a:t>
            </a:r>
            <a:r>
              <a:rPr lang="en-US" dirty="0" err="1" smtClean="0"/>
              <a:t>istribusi</a:t>
            </a:r>
            <a:r>
              <a:rPr lang="en-US" dirty="0"/>
              <a:t> 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platikurtik</a:t>
            </a:r>
            <a:r>
              <a:rPr lang="en-US" dirty="0"/>
              <a:t> . 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platikurtik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kurtosis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mesokurtik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82" y="2185416"/>
            <a:ext cx="5862918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deskriptif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587777" cy="4023360"/>
          </a:xfrm>
          <a:solidFill>
            <a:srgbClr val="00B0F0"/>
          </a:solidFill>
        </p:spPr>
        <p:txBody>
          <a:bodyPr/>
          <a:lstStyle/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Kurtosis</a:t>
            </a:r>
            <a:r>
              <a:rPr lang="en-US" dirty="0" smtClean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nol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distribusinya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mesokurtik</a:t>
            </a:r>
            <a:r>
              <a:rPr lang="en-US" dirty="0"/>
              <a:t>. 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lebih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kecil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0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platikurtik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yang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lebih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besar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0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leptokurtik</a:t>
            </a:r>
            <a:r>
              <a:rPr lang="en-US" dirty="0"/>
              <a:t>. 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kurtosis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116" y="2286000"/>
            <a:ext cx="6086475" cy="1485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81115" y="3949760"/>
                <a:ext cx="6086475" cy="24977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Untuk </a:t>
                </a:r>
                <a:r>
                  <a:rPr lang="en-US" dirty="0" err="1" smtClean="0"/>
                  <a:t>kasus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univariate</a:t>
                </a:r>
                <a:r>
                  <a:rPr lang="en-US" dirty="0" smtClean="0"/>
                  <a:t> data </a:t>
                </a:r>
                <a:r>
                  <a:rPr lang="en-US" i="1" dirty="0" smtClean="0"/>
                  <a:t>Y</a:t>
                </a:r>
                <a:r>
                  <a:rPr lang="en-US" baseline="-25000" dirty="0" smtClean="0"/>
                  <a:t>1</a:t>
                </a:r>
                <a:r>
                  <a:rPr lang="en-US" dirty="0"/>
                  <a:t>, </a:t>
                </a:r>
                <a:r>
                  <a:rPr lang="en-US" i="1" dirty="0"/>
                  <a:t>Y</a:t>
                </a:r>
                <a:r>
                  <a:rPr lang="en-US" baseline="-25000" dirty="0"/>
                  <a:t>2</a:t>
                </a:r>
                <a:r>
                  <a:rPr lang="en-US" dirty="0"/>
                  <a:t>, ..., 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N</a:t>
                </a:r>
                <a:r>
                  <a:rPr lang="en-US" dirty="0"/>
                  <a:t>, </a:t>
                </a:r>
                <a:r>
                  <a:rPr lang="en-US" dirty="0" err="1" smtClean="0"/>
                  <a:t>rumusnya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:</a:t>
                </a:r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 err="1" smtClean="0"/>
                  <a:t>Dimana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mean ,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standar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deviasi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data point</a:t>
                </a:r>
                <a:r>
                  <a:rPr lang="en-US" dirty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115" y="3949760"/>
                <a:ext cx="6086475" cy="24977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7380" y="4770024"/>
            <a:ext cx="279121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 smtClean="0"/>
              <a:t>inferensial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92D050"/>
                </a:solidFill>
              </a:rPr>
              <a:t>Statistik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inferensial</a:t>
            </a:r>
            <a:r>
              <a:rPr lang="en-US" dirty="0">
                <a:solidFill>
                  <a:srgbClr val="92D050"/>
                </a:solidFill>
              </a:rPr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induknya</a:t>
            </a:r>
            <a:r>
              <a:rPr lang="en-US" dirty="0"/>
              <a:t> (</a:t>
            </a:r>
            <a:r>
              <a:rPr lang="en-US" dirty="0">
                <a:solidFill>
                  <a:srgbClr val="92D050"/>
                </a:solidFill>
              </a:rPr>
              <a:t>sample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)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>
                <a:solidFill>
                  <a:srgbClr val="92D050"/>
                </a:solidFill>
              </a:rPr>
              <a:t>peramalan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dan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penarikan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kesimpulan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penerapa</a:t>
            </a:r>
            <a:r>
              <a:rPr lang="en-US" dirty="0" smtClean="0"/>
              <a:t> </a:t>
            </a:r>
            <a:r>
              <a:rPr lang="en-US" dirty="0" err="1" smtClean="0"/>
              <a:t>statisitik</a:t>
            </a:r>
            <a:r>
              <a:rPr lang="en-US" dirty="0" smtClean="0"/>
              <a:t> </a:t>
            </a:r>
            <a:r>
              <a:rPr lang="en-US" dirty="0" err="1" smtClean="0"/>
              <a:t>inferensial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 smtClean="0"/>
              <a:t>Terdapat</a:t>
            </a:r>
            <a:r>
              <a:rPr lang="en-US" dirty="0" smtClean="0"/>
              <a:t> 72%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92D050"/>
                </a:solidFill>
              </a:rPr>
              <a:t>diramalkan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75% </a:t>
            </a:r>
            <a:r>
              <a:rPr lang="en-US" dirty="0" err="1" smtClean="0"/>
              <a:t>mahasiswa</a:t>
            </a:r>
            <a:r>
              <a:rPr lang="en-US" dirty="0" smtClean="0"/>
              <a:t> yang lulus. </a:t>
            </a:r>
          </a:p>
          <a:p>
            <a:endParaRPr lang="en-US" dirty="0"/>
          </a:p>
          <a:p>
            <a:r>
              <a:rPr lang="en-US" dirty="0" smtClean="0"/>
              <a:t>72%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 smtClean="0"/>
              <a:t>deskriptif</a:t>
            </a:r>
            <a:r>
              <a:rPr lang="en-US" dirty="0" smtClean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ramalan</a:t>
            </a:r>
            <a:r>
              <a:rPr lang="en-US" dirty="0" smtClean="0"/>
              <a:t> yang lulus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r>
              <a:rPr lang="en-US" dirty="0" smtClean="0"/>
              <a:t> </a:t>
            </a:r>
            <a:r>
              <a:rPr lang="en-US" dirty="0" err="1" smtClean="0"/>
              <a:t>inferensial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1665</TotalTime>
  <Words>3033</Words>
  <Application>Microsoft Office PowerPoint</Application>
  <PresentationFormat>Widescreen</PresentationFormat>
  <Paragraphs>429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Calibri</vt:lpstr>
      <vt:lpstr>Cambria Math</vt:lpstr>
      <vt:lpstr>Tw Cen MT</vt:lpstr>
      <vt:lpstr>Tw Cen MT Condensed</vt:lpstr>
      <vt:lpstr>Wingdings</vt:lpstr>
      <vt:lpstr>Wingdings 3</vt:lpstr>
      <vt:lpstr>Integral</vt:lpstr>
      <vt:lpstr>Introduction to statistics</vt:lpstr>
      <vt:lpstr>Pengenalan statistika</vt:lpstr>
      <vt:lpstr>Statistika deskriptif</vt:lpstr>
      <vt:lpstr>Statistika deskriptif</vt:lpstr>
      <vt:lpstr>Statistika deskriptif</vt:lpstr>
      <vt:lpstr>Statistika deskriptif</vt:lpstr>
      <vt:lpstr>Statistika deskriptif</vt:lpstr>
      <vt:lpstr>Statistika deskriptif</vt:lpstr>
      <vt:lpstr>Statistika inferensial</vt:lpstr>
      <vt:lpstr>Tipe data</vt:lpstr>
      <vt:lpstr>Data numerik</vt:lpstr>
      <vt:lpstr>categorical data</vt:lpstr>
      <vt:lpstr>Kenapa tipe data itu penting?</vt:lpstr>
      <vt:lpstr>Latihan</vt:lpstr>
      <vt:lpstr>Ringkasan statistik</vt:lpstr>
      <vt:lpstr>mean</vt:lpstr>
      <vt:lpstr>median</vt:lpstr>
      <vt:lpstr>median</vt:lpstr>
      <vt:lpstr>median</vt:lpstr>
      <vt:lpstr>Modus</vt:lpstr>
      <vt:lpstr>persentil</vt:lpstr>
      <vt:lpstr>persentil</vt:lpstr>
      <vt:lpstr>persentil</vt:lpstr>
      <vt:lpstr>persentil</vt:lpstr>
      <vt:lpstr>Percentiles,quantiles &amp; quartiles</vt:lpstr>
      <vt:lpstr>Quantiles</vt:lpstr>
      <vt:lpstr>exercise</vt:lpstr>
      <vt:lpstr>answer</vt:lpstr>
      <vt:lpstr>answer</vt:lpstr>
      <vt:lpstr>Variance &amp; Standard Deviation</vt:lpstr>
      <vt:lpstr>Variance &amp; Standard Deviation</vt:lpstr>
      <vt:lpstr>Variance &amp; Standard Deviation</vt:lpstr>
      <vt:lpstr>Variance &amp; Standard Deviation</vt:lpstr>
      <vt:lpstr>Variance &amp; Standard Deviation</vt:lpstr>
      <vt:lpstr>Variance &amp; Standard Deviation</vt:lpstr>
      <vt:lpstr>Variance &amp; Standard Deviation</vt:lpstr>
      <vt:lpstr>Finding outliers using IQR</vt:lpstr>
      <vt:lpstr>Finding outliers using IQR</vt:lpstr>
      <vt:lpstr>Exercise</vt:lpstr>
      <vt:lpstr>Exercise part 1</vt:lpstr>
      <vt:lpstr>Measuring chance</vt:lpstr>
      <vt:lpstr>Measuring chance</vt:lpstr>
      <vt:lpstr>Measuring chance</vt:lpstr>
      <vt:lpstr>Measuring chance</vt:lpstr>
      <vt:lpstr>Measuring chance</vt:lpstr>
      <vt:lpstr>Measuring chance</vt:lpstr>
      <vt:lpstr>Measuring chance</vt:lpstr>
      <vt:lpstr>Measuring chance</vt:lpstr>
      <vt:lpstr>Exercise 2</vt:lpstr>
      <vt:lpstr>Exercise 2</vt:lpstr>
      <vt:lpstr>Exercise 3</vt:lpstr>
      <vt:lpstr>Exercise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Dell</dc:creator>
  <cp:lastModifiedBy>Microsoft account</cp:lastModifiedBy>
  <cp:revision>143</cp:revision>
  <dcterms:created xsi:type="dcterms:W3CDTF">2021-07-08T02:14:26Z</dcterms:created>
  <dcterms:modified xsi:type="dcterms:W3CDTF">2022-01-31T01:37:14Z</dcterms:modified>
</cp:coreProperties>
</file>