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9"/>
  </p:notesMasterIdLst>
  <p:sldIdLst>
    <p:sldId id="256" r:id="rId2"/>
    <p:sldId id="257" r:id="rId3"/>
    <p:sldId id="258" r:id="rId4"/>
    <p:sldId id="278" r:id="rId5"/>
    <p:sldId id="277" r:id="rId6"/>
    <p:sldId id="279" r:id="rId7"/>
    <p:sldId id="335" r:id="rId8"/>
    <p:sldId id="336" r:id="rId9"/>
    <p:sldId id="337" r:id="rId10"/>
    <p:sldId id="280" r:id="rId11"/>
    <p:sldId id="281" r:id="rId12"/>
    <p:sldId id="282" r:id="rId13"/>
    <p:sldId id="283" r:id="rId14"/>
    <p:sldId id="284" r:id="rId15"/>
    <p:sldId id="301" r:id="rId16"/>
    <p:sldId id="302" r:id="rId17"/>
    <p:sldId id="303" r:id="rId18"/>
    <p:sldId id="304" r:id="rId19"/>
    <p:sldId id="285" r:id="rId20"/>
    <p:sldId id="286" r:id="rId21"/>
    <p:sldId id="287" r:id="rId22"/>
    <p:sldId id="288" r:id="rId23"/>
    <p:sldId id="289" r:id="rId24"/>
    <p:sldId id="290" r:id="rId25"/>
    <p:sldId id="259" r:id="rId26"/>
    <p:sldId id="260" r:id="rId27"/>
    <p:sldId id="261" r:id="rId28"/>
    <p:sldId id="262" r:id="rId29"/>
    <p:sldId id="292" r:id="rId30"/>
    <p:sldId id="263" r:id="rId31"/>
    <p:sldId id="264" r:id="rId32"/>
    <p:sldId id="265" r:id="rId33"/>
    <p:sldId id="266" r:id="rId34"/>
    <p:sldId id="270" r:id="rId35"/>
    <p:sldId id="271" r:id="rId36"/>
    <p:sldId id="267" r:id="rId37"/>
    <p:sldId id="268" r:id="rId38"/>
    <p:sldId id="269" r:id="rId39"/>
    <p:sldId id="272" r:id="rId40"/>
    <p:sldId id="273" r:id="rId41"/>
    <p:sldId id="274" r:id="rId42"/>
    <p:sldId id="276" r:id="rId43"/>
    <p:sldId id="293" r:id="rId44"/>
    <p:sldId id="294" r:id="rId45"/>
    <p:sldId id="296" r:id="rId46"/>
    <p:sldId id="297" r:id="rId47"/>
    <p:sldId id="298" r:id="rId48"/>
    <p:sldId id="299" r:id="rId49"/>
    <p:sldId id="305" r:id="rId50"/>
    <p:sldId id="306" r:id="rId51"/>
    <p:sldId id="308" r:id="rId52"/>
    <p:sldId id="307" r:id="rId53"/>
    <p:sldId id="309" r:id="rId54"/>
    <p:sldId id="310" r:id="rId55"/>
    <p:sldId id="311" r:id="rId56"/>
    <p:sldId id="312" r:id="rId57"/>
    <p:sldId id="314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2" r:id="rId92"/>
    <p:sldId id="353" r:id="rId93"/>
    <p:sldId id="354" r:id="rId94"/>
    <p:sldId id="355" r:id="rId95"/>
    <p:sldId id="356" r:id="rId96"/>
    <p:sldId id="357" r:id="rId97"/>
    <p:sldId id="358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280" autoAdjust="0"/>
  </p:normalViewPr>
  <p:slideViewPr>
    <p:cSldViewPr snapToGrid="0">
      <p:cViewPr varScale="1">
        <p:scale>
          <a:sx n="56" d="100"/>
          <a:sy n="56" d="100"/>
        </p:scale>
        <p:origin x="10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C4E74-7D88-4176-AC2D-48AA0BEF591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A52D3-6E47-4731-87ED-DA360F31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https://ngodingdata.com/tutorial-mysql-untuk-pemula/</a:t>
            </a:r>
          </a:p>
          <a:p>
            <a:r>
              <a:rPr lang="en-US" dirty="0" smtClean="0"/>
              <a:t>https://stackoverflow.com/questions/3373268/sql-create-database-and-tables-in-one-script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1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https://www.w3schools.com/sql/sql_default.asp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1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https://stackoverflow.com/questions/13579810/how-to-import-data-from-text-file-to-mysql-database</a:t>
            </a:r>
          </a:p>
          <a:p>
            <a:r>
              <a:rPr lang="en-US" dirty="0" smtClean="0"/>
              <a:t>https://qastack.id/dba/48751/enabling-load-data-local-infile-in-mysql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https://www.w3resource.com/mysql/update-table/update-table.php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1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</a:t>
            </a:r>
            <a:r>
              <a:rPr lang="en-US" dirty="0" err="1" smtClean="0"/>
              <a:t>sardi</a:t>
            </a:r>
            <a:r>
              <a:rPr lang="en-US" dirty="0" smtClean="0"/>
              <a:t>.`</a:t>
            </a:r>
            <a:r>
              <a:rPr lang="en-US" dirty="0" err="1" smtClean="0"/>
              <a:t>newtable</a:t>
            </a:r>
            <a:r>
              <a:rPr lang="en-US" dirty="0" smtClean="0"/>
              <a:t>` WHERE name="50 Cent";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13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40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https://stackoverflow.com/questions/5615172/mysql-limit-by-a-percentage-of-the-amount-of-records</a:t>
            </a:r>
          </a:p>
          <a:p>
            <a:r>
              <a:rPr lang="en-US" dirty="0" smtClean="0"/>
              <a:t>https://stackoverflow.com/questions/5522433/convert-sql-server-query-to-mysql/5522462#5522462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82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`customers` where Country LIKE 'Germany%' or country like 'Mexico%' </a:t>
            </a:r>
          </a:p>
          <a:p>
            <a:r>
              <a:rPr lang="en-US" b="1" dirty="0" smtClean="0"/>
              <a:t>UPDATE customers SET Country = REPLACE(</a:t>
            </a:r>
            <a:r>
              <a:rPr lang="en-US" b="1" dirty="0" err="1" smtClean="0"/>
              <a:t>Country,CHAR</a:t>
            </a:r>
            <a:r>
              <a:rPr lang="en-US" b="1" dirty="0" smtClean="0"/>
              <a:t>(13),'')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76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4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4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https://www.w3schools.com/sql/sql_datatypes.asp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2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7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2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people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deathdate</a:t>
            </a:r>
            <a:r>
              <a:rPr lang="en-US" dirty="0" smtClean="0"/>
              <a:t>=Null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deathdate</a:t>
            </a:r>
            <a:r>
              <a:rPr lang="en-US" dirty="0" smtClean="0"/>
              <a:t>="0000-00-00";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9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https://www.w3schools.com/sql/sql_constraints.asp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0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https://www.w3schools.com/sql/sql_constraints.asp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https://www.w3schools.com/sql/sql_primarykey.asp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A52D3-6E47-4731-87ED-DA360F3180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CBA854-A194-4C7D-99AD-043F467172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5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06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6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2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9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4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854-A194-4C7D-99AD-043F467172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2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CBA854-A194-4C7D-99AD-043F4671720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12D4DFB-619C-4F7C-881B-1D5F714461E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349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hyperlink" Target="https://linuxize.com/post/show-tables-in-mysql-database/#:~:text=To%20get%20a%20list%20of,run%20the%20SHOW%20TABLES%20command.&amp;text=The%20optional%20FULL%20modifier%20will,as%20a%20second%20output%20column" TargetMode="External"/><Relationship Id="rId3" Type="http://schemas.openxmlformats.org/officeDocument/2006/relationships/hyperlink" Target="https://medium.com/@lppratama/instalasi-python-3-x-dan-jupyter-notebook-di-windows-e389086e41c9" TargetMode="External"/><Relationship Id="rId7" Type="http://schemas.openxmlformats.org/officeDocument/2006/relationships/hyperlink" Target="https://linuxize.com/post/how-to-show-mysql-users/" TargetMode="External"/><Relationship Id="rId2" Type="http://schemas.openxmlformats.org/officeDocument/2006/relationships/hyperlink" Target="https://www.dataquest.io/blog/sql-insert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st.github.com/susanBuck/39d1a384779f3d596afb19fcad6b598c" TargetMode="External"/><Relationship Id="rId11" Type="http://schemas.openxmlformats.org/officeDocument/2006/relationships/hyperlink" Target="https://pythontic.com/pandas/serialization/mysql" TargetMode="External"/><Relationship Id="rId5" Type="http://schemas.openxmlformats.org/officeDocument/2006/relationships/hyperlink" Target="https://pandas.pydata.org/docs/reference/api/pandas.DataFrame.to_sql.html" TargetMode="External"/><Relationship Id="rId10" Type="http://schemas.openxmlformats.org/officeDocument/2006/relationships/hyperlink" Target="https://tarsolutions.co.uk/blog/remove-a-line-feed-carriage-return-from-a-string/" TargetMode="External"/><Relationship Id="rId4" Type="http://schemas.openxmlformats.org/officeDocument/2006/relationships/hyperlink" Target="https://www.w3schools.com/sql/default.asp" TargetMode="External"/><Relationship Id="rId9" Type="http://schemas.openxmlformats.org/officeDocument/2006/relationships/hyperlink" Target="https://www.mysqltutorial.org/mysql-show-tables/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TABLE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Address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City </a:t>
            </a:r>
            <a:r>
              <a:rPr lang="en-US" dirty="0" err="1"/>
              <a:t>varchar</a:t>
            </a:r>
            <a:r>
              <a:rPr lang="en-US" dirty="0"/>
              <a:t>(255)</a:t>
            </a:r>
            <a:br>
              <a:rPr lang="en-US" dirty="0"/>
            </a:b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.</a:t>
            </a:r>
          </a:p>
          <a:p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Address, </a:t>
            </a:r>
            <a:r>
              <a:rPr lang="en-US" dirty="0" err="1"/>
              <a:t>dan</a:t>
            </a:r>
            <a:r>
              <a:rPr lang="en-US" dirty="0"/>
              <a:t> City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255 </a:t>
            </a:r>
            <a:r>
              <a:rPr lang="en-US" dirty="0" err="1"/>
              <a:t>karakter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1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TABLE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Salinan</a:t>
            </a:r>
            <a:r>
              <a:rPr lang="en-US" dirty="0" smtClean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CREATE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/>
              <a:t>CREATE TABLE </a:t>
            </a:r>
            <a:r>
              <a:rPr lang="en-US" i="1" dirty="0" err="1"/>
              <a:t>new_table_name</a:t>
            </a:r>
            <a:r>
              <a:rPr lang="en-US" dirty="0"/>
              <a:t> AS</a:t>
            </a:r>
            <a:br>
              <a:rPr lang="en-US" dirty="0"/>
            </a:br>
            <a:r>
              <a:rPr lang="en-US" dirty="0"/>
              <a:t>    SELECT </a:t>
            </a:r>
            <a:r>
              <a:rPr lang="en-US" i="1" dirty="0"/>
              <a:t>column1, column2,...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FROM </a:t>
            </a:r>
            <a:r>
              <a:rPr lang="en-US" i="1" dirty="0" err="1"/>
              <a:t>existing_table_name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WHERE </a:t>
            </a:r>
            <a:r>
              <a:rPr lang="en-US" dirty="0" smtClean="0"/>
              <a:t>....;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/>
              <a:t>CREATE TABLE </a:t>
            </a:r>
            <a:r>
              <a:rPr lang="en-US" dirty="0" err="1"/>
              <a:t>TestTable</a:t>
            </a:r>
            <a:r>
              <a:rPr lang="en-US" dirty="0"/>
              <a:t> AS</a:t>
            </a:r>
            <a:br>
              <a:rPr lang="en-US" dirty="0"/>
            </a:br>
            <a:r>
              <a:rPr lang="en-US" dirty="0"/>
              <a:t>SELECT 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contactname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customers;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712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</a:t>
            </a:r>
            <a:r>
              <a:rPr lang="en-US" dirty="0" smtClean="0"/>
              <a:t>DROP &amp; </a:t>
            </a:r>
            <a:r>
              <a:rPr lang="nn-NO" dirty="0" smtClean="0"/>
              <a:t>TRUNCATE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table.</a:t>
            </a:r>
          </a:p>
          <a:p>
            <a:r>
              <a:rPr lang="en-US" dirty="0" smtClean="0"/>
              <a:t>DROP</a:t>
            </a:r>
            <a:r>
              <a:rPr lang="en-US" dirty="0"/>
              <a:t> TABLE </a:t>
            </a:r>
            <a:r>
              <a:rPr lang="en-US" i="1" dirty="0" err="1" smtClean="0"/>
              <a:t>table_name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nn-NO" dirty="0"/>
              <a:t>TRUNCATE </a:t>
            </a:r>
            <a:r>
              <a:rPr lang="nn-NO" dirty="0" smtClean="0"/>
              <a:t>TABLE digunakan </a:t>
            </a:r>
            <a:r>
              <a:rPr lang="nn-NO" dirty="0"/>
              <a:t>untuk menghapus data di dalam tabel, tetapi tidak </a:t>
            </a:r>
            <a:r>
              <a:rPr lang="nn-NO" dirty="0" smtClean="0"/>
              <a:t>table </a:t>
            </a:r>
            <a:r>
              <a:rPr lang="nn-NO" dirty="0"/>
              <a:t>itu sendiri</a:t>
            </a:r>
            <a:r>
              <a:rPr lang="nn-NO" dirty="0" smtClean="0"/>
              <a:t>.</a:t>
            </a:r>
          </a:p>
          <a:p>
            <a:r>
              <a:rPr lang="en-US" dirty="0"/>
              <a:t>TRUNCATE TABLE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 TABLE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di </a:t>
            </a:r>
            <a:r>
              <a:rPr lang="en-US" dirty="0" err="1">
                <a:solidFill>
                  <a:srgbClr val="92D050"/>
                </a:solidFill>
              </a:rPr>
              <a:t>tabel</a:t>
            </a:r>
            <a:r>
              <a:rPr lang="en-US" dirty="0">
                <a:solidFill>
                  <a:srgbClr val="92D050"/>
                </a:solidFill>
              </a:rPr>
              <a:t> yang </a:t>
            </a:r>
            <a:r>
              <a:rPr lang="en-US" dirty="0" err="1">
                <a:solidFill>
                  <a:srgbClr val="92D050"/>
                </a:solidFill>
              </a:rPr>
              <a:t>ada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ALTER TABLE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drop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 smtClean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:</a:t>
            </a:r>
          </a:p>
          <a:p>
            <a:r>
              <a:rPr lang="en-US" dirty="0"/>
              <a:t>ALTER TABLE Customers</a:t>
            </a:r>
            <a:br>
              <a:rPr lang="en-US" dirty="0"/>
            </a:br>
            <a:r>
              <a:rPr lang="en-US" dirty="0"/>
              <a:t>ADD Email </a:t>
            </a:r>
            <a:r>
              <a:rPr lang="en-US" dirty="0" err="1"/>
              <a:t>varchar</a:t>
            </a:r>
            <a:r>
              <a:rPr lang="en-US" dirty="0"/>
              <a:t>(255</a:t>
            </a:r>
            <a:r>
              <a:rPr lang="en-US" dirty="0" smtClean="0"/>
              <a:t>);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r>
              <a:rPr lang="en-US" dirty="0"/>
              <a:t>ALTER TABLE Customers</a:t>
            </a:r>
            <a:br>
              <a:rPr lang="en-US" dirty="0"/>
            </a:br>
            <a:r>
              <a:rPr lang="en-US" dirty="0"/>
              <a:t>DROP COLUMN Email;</a:t>
            </a:r>
          </a:p>
        </p:txBody>
      </p:sp>
    </p:spTree>
    <p:extLst>
      <p:ext uri="{BB962C8B-B14F-4D97-AF65-F5344CB8AC3E}">
        <p14:creationId xmlns:p14="http://schemas.microsoft.com/office/powerpoint/2010/main" val="32792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 - ALTER/UBAH </a:t>
            </a:r>
            <a:r>
              <a:rPr lang="en-US" dirty="0" smtClean="0"/>
              <a:t>KOLOM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type 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syntax:</a:t>
            </a:r>
          </a:p>
          <a:p>
            <a:r>
              <a:rPr lang="en-US" dirty="0"/>
              <a:t>ALTER TABLE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ALTER COLUMN </a:t>
            </a:r>
            <a:r>
              <a:rPr lang="en-US" i="1" dirty="0" err="1"/>
              <a:t>column_name</a:t>
            </a:r>
            <a:r>
              <a:rPr lang="en-US" i="1" dirty="0"/>
              <a:t> </a:t>
            </a:r>
            <a:r>
              <a:rPr lang="en-US" i="1" dirty="0" err="1"/>
              <a:t>datatype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/>
              <a:t>ALTER TABLE Persons</a:t>
            </a:r>
            <a:br>
              <a:rPr lang="en-US" dirty="0"/>
            </a:br>
            <a:r>
              <a:rPr lang="en-US" dirty="0"/>
              <a:t>ALTER COLUMN </a:t>
            </a:r>
            <a:r>
              <a:rPr lang="en-US" dirty="0" err="1"/>
              <a:t>DateOfBirth</a:t>
            </a:r>
            <a:r>
              <a:rPr lang="en-US" dirty="0"/>
              <a:t> year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535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Cara load data </a:t>
            </a:r>
            <a:r>
              <a:rPr lang="en-US" dirty="0" err="1" smtClean="0"/>
              <a:t>dari</a:t>
            </a:r>
            <a:r>
              <a:rPr lang="en-US" dirty="0" smtClean="0"/>
              <a:t> file txt: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tablenya</a:t>
            </a:r>
            <a:r>
              <a:rPr lang="en-US" dirty="0" smtClean="0"/>
              <a:t>:</a:t>
            </a:r>
          </a:p>
          <a:p>
            <a:r>
              <a:rPr lang="en-US" dirty="0"/>
              <a:t>CREATE TABLE people (</a:t>
            </a:r>
          </a:p>
          <a:p>
            <a:r>
              <a:rPr lang="en-US" dirty="0"/>
              <a:t>    id integer NOT NULL,</a:t>
            </a:r>
          </a:p>
          <a:p>
            <a:r>
              <a:rPr lang="en-US" dirty="0"/>
              <a:t>    name VARCHAR(50),</a:t>
            </a:r>
          </a:p>
          <a:p>
            <a:r>
              <a:rPr lang="en-US" dirty="0"/>
              <a:t>    birthdate date,</a:t>
            </a:r>
          </a:p>
          <a:p>
            <a:r>
              <a:rPr lang="en-US" dirty="0"/>
              <a:t>    </a:t>
            </a:r>
            <a:r>
              <a:rPr lang="en-US" dirty="0" err="1"/>
              <a:t>deathdate</a:t>
            </a:r>
            <a:r>
              <a:rPr lang="en-US" dirty="0"/>
              <a:t> date</a:t>
            </a:r>
          </a:p>
          <a:p>
            <a:r>
              <a:rPr lang="en-US" dirty="0" smtClean="0"/>
              <a:t>);</a:t>
            </a:r>
          </a:p>
          <a:p>
            <a:r>
              <a:rPr lang="en-US" dirty="0" err="1" smtClean="0"/>
              <a:t>Kemudia</a:t>
            </a:r>
            <a:r>
              <a:rPr lang="en-US" dirty="0" smtClean="0"/>
              <a:t> load:</a:t>
            </a:r>
          </a:p>
          <a:p>
            <a:r>
              <a:rPr lang="en-US" dirty="0" smtClean="0"/>
              <a:t>LOAD </a:t>
            </a:r>
            <a:r>
              <a:rPr lang="en-US" dirty="0"/>
              <a:t>DATA INFILE 'C:/</a:t>
            </a:r>
            <a:r>
              <a:rPr lang="en-US" dirty="0" err="1"/>
              <a:t>xampp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/people.txt' INTO TABLE people FIELDS TERMINATED BY '\t' </a:t>
            </a:r>
          </a:p>
        </p:txBody>
      </p:sp>
    </p:spTree>
    <p:extLst>
      <p:ext uri="{BB962C8B-B14F-4D97-AF65-F5344CB8AC3E}">
        <p14:creationId xmlns:p14="http://schemas.microsoft.com/office/powerpoint/2010/main" val="152938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Ubah</a:t>
            </a:r>
            <a:r>
              <a:rPr lang="en-US" dirty="0" smtClean="0"/>
              <a:t> data yang 0000-00-00 </a:t>
            </a:r>
            <a:r>
              <a:rPr lang="en-US" dirty="0" err="1" smtClean="0"/>
              <a:t>ke</a:t>
            </a:r>
            <a:r>
              <a:rPr lang="en-US" dirty="0" smtClean="0"/>
              <a:t> Null:</a:t>
            </a:r>
          </a:p>
          <a:p>
            <a:r>
              <a:rPr lang="en-US" dirty="0"/>
              <a:t>UPDATE people</a:t>
            </a:r>
          </a:p>
          <a:p>
            <a:r>
              <a:rPr lang="en-US" dirty="0"/>
              <a:t>SET </a:t>
            </a:r>
            <a:r>
              <a:rPr lang="en-US" dirty="0" err="1"/>
              <a:t>deathdate</a:t>
            </a:r>
            <a:r>
              <a:rPr lang="en-US" dirty="0"/>
              <a:t>=Null</a:t>
            </a:r>
          </a:p>
          <a:p>
            <a:r>
              <a:rPr lang="en-US" dirty="0"/>
              <a:t>WHERE </a:t>
            </a:r>
            <a:r>
              <a:rPr lang="en-US" dirty="0" err="1"/>
              <a:t>deathdate</a:t>
            </a:r>
            <a:r>
              <a:rPr lang="en-US" dirty="0"/>
              <a:t>="0000-00-00";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lain </a:t>
            </a:r>
            <a:r>
              <a:rPr lang="en-US" dirty="0" err="1" smtClean="0"/>
              <a:t>meload</a:t>
            </a:r>
            <a:r>
              <a:rPr lang="en-US" dirty="0" smtClean="0"/>
              <a:t> file product.txt:</a:t>
            </a:r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smtClean="0"/>
              <a:t>products 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ProductID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AUTO_INCREMENT,</a:t>
            </a:r>
          </a:p>
          <a:p>
            <a:r>
              <a:rPr lang="en-US" dirty="0"/>
              <a:t>    </a:t>
            </a:r>
            <a:r>
              <a:rPr lang="en-US" dirty="0" err="1"/>
              <a:t>ProductName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</a:p>
          <a:p>
            <a:r>
              <a:rPr lang="en-US" dirty="0"/>
              <a:t>    </a:t>
            </a:r>
            <a:r>
              <a:rPr lang="en-US" dirty="0" err="1"/>
              <a:t>SupplierID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</a:p>
          <a:p>
            <a:r>
              <a:rPr lang="en-US" dirty="0"/>
              <a:t>    </a:t>
            </a:r>
            <a:r>
              <a:rPr lang="en-US" dirty="0" err="1"/>
              <a:t>CategoryID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</a:p>
          <a:p>
            <a:r>
              <a:rPr lang="en-US" dirty="0"/>
              <a:t>    Unit </a:t>
            </a:r>
            <a:r>
              <a:rPr lang="en-US" dirty="0" err="1"/>
              <a:t>varchar</a:t>
            </a:r>
            <a:r>
              <a:rPr lang="en-US" dirty="0"/>
              <a:t>(255),</a:t>
            </a:r>
          </a:p>
          <a:p>
            <a:r>
              <a:rPr lang="en-US" dirty="0"/>
              <a:t>    Price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    PRIMARY KEY (</a:t>
            </a:r>
            <a:r>
              <a:rPr lang="en-US" dirty="0" err="1"/>
              <a:t>ProductID</a:t>
            </a:r>
            <a:r>
              <a:rPr lang="en-US" dirty="0"/>
              <a:t>)</a:t>
            </a:r>
          </a:p>
          <a:p>
            <a:r>
              <a:rPr lang="en-US" dirty="0" smtClean="0"/>
              <a:t>);</a:t>
            </a:r>
          </a:p>
          <a:p>
            <a:r>
              <a:rPr lang="en-US" dirty="0" smtClean="0"/>
              <a:t>Load file:</a:t>
            </a:r>
          </a:p>
          <a:p>
            <a:r>
              <a:rPr lang="en-US" dirty="0"/>
              <a:t>LOAD DATA INFILE 'C:/</a:t>
            </a:r>
            <a:r>
              <a:rPr lang="en-US" dirty="0" err="1" smtClean="0"/>
              <a:t>xampp</a:t>
            </a:r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/product.txt</a:t>
            </a:r>
            <a:r>
              <a:rPr lang="en-US" dirty="0"/>
              <a:t>' INTO TABLE </a:t>
            </a:r>
            <a:r>
              <a:rPr lang="en-US" dirty="0" smtClean="0"/>
              <a:t>products </a:t>
            </a:r>
            <a:r>
              <a:rPr lang="en-US" dirty="0"/>
              <a:t>FIELDS TERMINATED BY '\t'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 </a:t>
            </a:r>
            <a:r>
              <a:rPr lang="en-US" dirty="0" err="1" smtClean="0"/>
              <a:t>dari</a:t>
            </a:r>
            <a:r>
              <a:rPr lang="en-US" dirty="0" smtClean="0"/>
              <a:t> database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r>
              <a:rPr lang="en-US" dirty="0" smtClean="0"/>
              <a:t>Create table db2name.newTable as select * from db1name.table1;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sardi.newtable</a:t>
            </a:r>
            <a:r>
              <a:rPr lang="en-US" dirty="0"/>
              <a:t> as SELECT * FROM people;</a:t>
            </a:r>
          </a:p>
        </p:txBody>
      </p:sp>
    </p:spTree>
    <p:extLst>
      <p:ext uri="{BB962C8B-B14F-4D97-AF65-F5344CB8AC3E}">
        <p14:creationId xmlns:p14="http://schemas.microsoft.com/office/powerpoint/2010/main" val="32359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Constraints</a:t>
            </a:r>
            <a:r>
              <a:rPr lang="en-US" sz="1800" dirty="0" smtClean="0"/>
              <a:t> </a:t>
            </a:r>
            <a:r>
              <a:rPr lang="en-US" sz="1800" dirty="0"/>
              <a:t>SQL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aturan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data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 smtClean="0"/>
              <a:t>tabel</a:t>
            </a:r>
            <a:r>
              <a:rPr lang="en-US" sz="1800" dirty="0" smtClean="0"/>
              <a:t>. Constraint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membatasi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data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masuk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. 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keakuratan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keandalan</a:t>
            </a:r>
            <a:r>
              <a:rPr lang="en-US" sz="1800" dirty="0"/>
              <a:t> data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. 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pelanggaran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batasan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tindakan</a:t>
            </a:r>
            <a:r>
              <a:rPr lang="en-US" sz="1800" dirty="0"/>
              <a:t> data, </a:t>
            </a:r>
            <a:r>
              <a:rPr lang="en-US" sz="1800" dirty="0" err="1"/>
              <a:t>tindakan</a:t>
            </a:r>
            <a:r>
              <a:rPr lang="en-US" sz="1800" dirty="0"/>
              <a:t> </a:t>
            </a:r>
            <a:r>
              <a:rPr lang="en-US" sz="1800" dirty="0" err="1"/>
              <a:t>dibatalkan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Constraints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ditentukan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table di </a:t>
            </a:r>
            <a:r>
              <a:rPr lang="en-US" sz="1800" dirty="0" err="1" smtClean="0"/>
              <a:t>buat</a:t>
            </a:r>
            <a:r>
              <a:rPr lang="en-US" sz="1800" dirty="0"/>
              <a:t> </a:t>
            </a:r>
            <a:r>
              <a:rPr lang="en-US" sz="1800" dirty="0" smtClean="0"/>
              <a:t>( create table)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table </a:t>
            </a:r>
            <a:r>
              <a:rPr lang="en-US" sz="1800" dirty="0" err="1" smtClean="0"/>
              <a:t>telah</a:t>
            </a:r>
            <a:r>
              <a:rPr lang="en-US" sz="1800" dirty="0" smtClean="0"/>
              <a:t> </a:t>
            </a:r>
            <a:r>
              <a:rPr lang="en-US" sz="1800" dirty="0" err="1" smtClean="0"/>
              <a:t>dibuat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alter table.</a:t>
            </a:r>
          </a:p>
          <a:p>
            <a:r>
              <a:rPr lang="en-US" sz="1800" dirty="0"/>
              <a:t>CREATE TABLE </a:t>
            </a:r>
            <a:r>
              <a:rPr lang="en-US" sz="1800" i="1" dirty="0" err="1"/>
              <a:t>table_name</a:t>
            </a:r>
            <a:r>
              <a:rPr lang="en-US" sz="1800" i="1" dirty="0"/>
              <a:t> </a:t>
            </a:r>
            <a:r>
              <a:rPr lang="en-US" sz="1800" dirty="0"/>
              <a:t>(</a:t>
            </a:r>
            <a:br>
              <a:rPr lang="en-US" sz="1800" dirty="0"/>
            </a:br>
            <a:r>
              <a:rPr lang="en-US" sz="1800" i="1" dirty="0"/>
              <a:t>    column1 </a:t>
            </a:r>
            <a:r>
              <a:rPr lang="en-US" sz="1800" i="1" dirty="0" err="1"/>
              <a:t>datatype</a:t>
            </a:r>
            <a:r>
              <a:rPr lang="en-US" sz="1800" dirty="0"/>
              <a:t> </a:t>
            </a:r>
            <a:r>
              <a:rPr lang="en-US" sz="1800" i="1" dirty="0"/>
              <a:t>constraint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i="1" dirty="0"/>
              <a:t>    column2 </a:t>
            </a:r>
            <a:r>
              <a:rPr lang="en-US" sz="1800" i="1" dirty="0" err="1"/>
              <a:t>datatype</a:t>
            </a:r>
            <a:r>
              <a:rPr lang="en-US" sz="1800" dirty="0"/>
              <a:t> </a:t>
            </a:r>
            <a:r>
              <a:rPr lang="en-US" sz="1800" i="1" dirty="0"/>
              <a:t>constraint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i="1" dirty="0"/>
              <a:t>    column3 </a:t>
            </a:r>
            <a:r>
              <a:rPr lang="en-US" sz="1800" i="1" dirty="0" err="1"/>
              <a:t>datatype</a:t>
            </a:r>
            <a:r>
              <a:rPr lang="en-US" sz="1800" dirty="0"/>
              <a:t> </a:t>
            </a:r>
            <a:r>
              <a:rPr lang="en-US" sz="1800" i="1" dirty="0"/>
              <a:t>constraint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    ....</a:t>
            </a:r>
            <a:br>
              <a:rPr lang="en-US" sz="1800" dirty="0"/>
            </a:b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58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SQL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dirty="0" smtClean="0"/>
              <a:t>Structured </a:t>
            </a:r>
            <a:r>
              <a:rPr lang="en-US" dirty="0"/>
              <a:t>Query </a:t>
            </a:r>
            <a:r>
              <a:rPr lang="en-US" dirty="0" smtClean="0"/>
              <a:t>Language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s-ES" dirty="0" err="1"/>
              <a:t>memungkinkan</a:t>
            </a:r>
            <a:r>
              <a:rPr lang="es-ES" dirty="0"/>
              <a:t> Anda </a:t>
            </a:r>
            <a:r>
              <a:rPr lang="es-ES" dirty="0" err="1"/>
              <a:t>mengakses</a:t>
            </a:r>
            <a:r>
              <a:rPr lang="es-ES" dirty="0"/>
              <a:t> dan </a:t>
            </a:r>
            <a:r>
              <a:rPr lang="es-ES" dirty="0" err="1"/>
              <a:t>memanipulasi</a:t>
            </a:r>
            <a:r>
              <a:rPr lang="es-ES" dirty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SQL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/>
              <a:t>standar</a:t>
            </a:r>
            <a:r>
              <a:rPr lang="en-US" dirty="0"/>
              <a:t> American National Standards Institute (ANSI) </a:t>
            </a:r>
            <a:r>
              <a:rPr lang="en-US" dirty="0" err="1"/>
              <a:t>pada</a:t>
            </a:r>
            <a:r>
              <a:rPr lang="en-US" dirty="0"/>
              <a:t> 1986, </a:t>
            </a:r>
            <a:r>
              <a:rPr lang="en-US" dirty="0" err="1"/>
              <a:t>dan</a:t>
            </a:r>
            <a:r>
              <a:rPr lang="en-US" dirty="0"/>
              <a:t> International Organization for Standardization (ISO) </a:t>
            </a:r>
            <a:r>
              <a:rPr lang="en-US" dirty="0" err="1"/>
              <a:t>pada</a:t>
            </a:r>
            <a:r>
              <a:rPr lang="en-US" dirty="0"/>
              <a:t> 1987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err="1"/>
              <a:t>Beberapa</a:t>
            </a:r>
            <a:r>
              <a:rPr lang="en-US" sz="2400" dirty="0"/>
              <a:t> constraints yang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NOT NULL -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UNIQUE -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PRIMARY KEY- </a:t>
            </a: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smtClean="0"/>
              <a:t>NOT NULL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/>
              <a:t>UNIQUE.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unik</a:t>
            </a:r>
            <a:r>
              <a:rPr lang="en-US" sz="2400" dirty="0"/>
              <a:t> </a:t>
            </a:r>
            <a:r>
              <a:rPr lang="en-US" sz="2400" dirty="0" err="1"/>
              <a:t>mengidentifikasi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smtClean="0"/>
              <a:t>table.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FOREIGN KEY - </a:t>
            </a:r>
            <a:r>
              <a:rPr lang="en-US" sz="2400" dirty="0" err="1"/>
              <a:t>Mencegah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menghancurkan</a:t>
            </a:r>
            <a:r>
              <a:rPr lang="en-US" sz="2400" dirty="0"/>
              <a:t> </a:t>
            </a:r>
            <a:r>
              <a:rPr lang="en-US" sz="2400" dirty="0" err="1"/>
              <a:t>tautan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smtClean="0"/>
              <a:t>table.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CHECK - </a:t>
            </a:r>
            <a:r>
              <a:rPr lang="en-US" sz="2400" dirty="0" err="1"/>
              <a:t>Memastikan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DEFAULT - </a:t>
            </a:r>
            <a:r>
              <a:rPr lang="en-US" sz="2400" dirty="0" err="1"/>
              <a:t>Menetapkan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default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ditentukan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INDEX -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database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50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UNIQUE 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UNIQUE constraint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smtClean="0"/>
              <a:t>UNIQUE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/>
              <a:t>PRIMARY </a:t>
            </a:r>
            <a:r>
              <a:rPr lang="en-US" dirty="0" smtClean="0"/>
              <a:t>KEY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keunikan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Sebuah</a:t>
            </a:r>
            <a:r>
              <a:rPr lang="en-US" dirty="0"/>
              <a:t> PRIMARY </a:t>
            </a:r>
            <a:r>
              <a:rPr lang="en-US" dirty="0" smtClean="0"/>
              <a:t>KEY constraint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UNIQUE constraint.</a:t>
            </a:r>
            <a:endParaRPr lang="en-US" dirty="0"/>
          </a:p>
          <a:p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smtClean="0"/>
              <a:t>UNIQUE constraint </a:t>
            </a:r>
            <a:r>
              <a:rPr lang="en-US" dirty="0"/>
              <a:t>per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PRIMARY </a:t>
            </a:r>
            <a:r>
              <a:rPr lang="en-US" dirty="0" smtClean="0"/>
              <a:t>KEY constraint </a:t>
            </a:r>
            <a:r>
              <a:rPr lang="en-US" dirty="0"/>
              <a:t>per </a:t>
            </a:r>
            <a:r>
              <a:rPr lang="en-US" dirty="0" err="1"/>
              <a:t>tabel</a:t>
            </a:r>
            <a:r>
              <a:rPr lang="en-US" dirty="0" smtClean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smtClean="0"/>
              <a:t>UNIQUE constraint,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smtClean="0"/>
              <a:t>UNIQUE constraint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/>
              <a:t>sintaks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CONSTRAINT </a:t>
            </a:r>
            <a:r>
              <a:rPr lang="en-US" dirty="0" err="1"/>
              <a:t>UC_Person</a:t>
            </a:r>
            <a:r>
              <a:rPr lang="en-US" dirty="0"/>
              <a:t> UNIQUE (</a:t>
            </a:r>
            <a:r>
              <a:rPr lang="en-US" dirty="0" err="1"/>
              <a:t>ID,LastName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12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PRIMARY KEY </a:t>
            </a:r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PRIMARY </a:t>
            </a:r>
            <a:r>
              <a:rPr lang="en-US" dirty="0" smtClean="0"/>
              <a:t>KEY </a:t>
            </a:r>
            <a:r>
              <a:rPr lang="en-US" dirty="0"/>
              <a:t>Constraint</a:t>
            </a:r>
            <a:r>
              <a:rPr lang="en-US" dirty="0" smtClean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record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PRIMARY KEY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harus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berisi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nilai</a:t>
            </a:r>
            <a:r>
              <a:rPr lang="en-US" dirty="0">
                <a:solidFill>
                  <a:srgbClr val="92D050"/>
                </a:solidFill>
              </a:rPr>
              <a:t> UNIK, </a:t>
            </a:r>
            <a:r>
              <a:rPr lang="en-US" dirty="0" err="1">
                <a:solidFill>
                  <a:srgbClr val="92D050"/>
                </a:solidFill>
              </a:rPr>
              <a:t>dan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tidak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boleh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berisi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nilai</a:t>
            </a:r>
            <a:r>
              <a:rPr lang="en-US" dirty="0">
                <a:solidFill>
                  <a:srgbClr val="92D050"/>
                </a:solidFill>
              </a:rPr>
              <a:t> NULL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SATU PRIMARY </a:t>
            </a:r>
            <a:r>
              <a:rPr lang="en-US" dirty="0" smtClean="0"/>
              <a:t>KEY;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PRIMARY KEY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(</a:t>
            </a:r>
            <a:r>
              <a:rPr lang="en-US" dirty="0" err="1"/>
              <a:t>bidang</a:t>
            </a:r>
            <a:r>
              <a:rPr lang="en-US" dirty="0" smtClean="0"/>
              <a:t>).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mengizinkan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PRIMARY </a:t>
            </a:r>
            <a:r>
              <a:rPr lang="en-US" dirty="0" smtClean="0"/>
              <a:t>KEY constraint,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PRIMARY </a:t>
            </a:r>
            <a:r>
              <a:rPr lang="en-US" dirty="0" smtClean="0"/>
              <a:t>KEY constraint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CONSTRAINT </a:t>
            </a:r>
            <a:r>
              <a:rPr lang="en-US" dirty="0" err="1"/>
              <a:t>PK_Person</a:t>
            </a:r>
            <a:r>
              <a:rPr lang="en-US" dirty="0"/>
              <a:t> PRIMARY KEY (</a:t>
            </a:r>
            <a:r>
              <a:rPr lang="en-US" dirty="0" err="1"/>
              <a:t>ID,LastName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>
                <a:solidFill>
                  <a:srgbClr val="92D050"/>
                </a:solidFill>
              </a:rPr>
              <a:t>Catatan</a:t>
            </a:r>
            <a:r>
              <a:rPr lang="en-US" dirty="0">
                <a:solidFill>
                  <a:srgbClr val="92D05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SATU PRIMARY KEY(</a:t>
            </a:r>
            <a:r>
              <a:rPr lang="en-US" dirty="0" err="1"/>
              <a:t>PK_Person</a:t>
            </a:r>
            <a:r>
              <a:rPr lang="en-US" dirty="0"/>
              <a:t>). </a:t>
            </a:r>
            <a:r>
              <a:rPr lang="en-US" dirty="0" err="1"/>
              <a:t>Namun</a:t>
            </a:r>
            <a:r>
              <a:rPr lang="en-US" dirty="0"/>
              <a:t>, NILAI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DUA KOLOM (ID +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357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 DEFAULT </a:t>
            </a:r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DEFAULT </a:t>
            </a:r>
            <a:r>
              <a:rPr lang="en-US" dirty="0" smtClean="0"/>
              <a:t>constraint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</a:t>
            </a:r>
          </a:p>
          <a:p>
            <a:r>
              <a:rPr lang="en-US" dirty="0" err="1"/>
              <a:t>Nilai</a:t>
            </a:r>
            <a:r>
              <a:rPr lang="en-US" dirty="0"/>
              <a:t> default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lain yang </a:t>
            </a:r>
            <a:r>
              <a:rPr lang="en-US" dirty="0" err="1"/>
              <a:t>ditentukan</a:t>
            </a:r>
            <a:r>
              <a:rPr lang="en-US" dirty="0"/>
              <a:t>.</a:t>
            </a:r>
          </a:p>
          <a:p>
            <a:r>
              <a:rPr lang="en-US" dirty="0"/>
              <a:t>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DEFAULTnilai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smtClean="0"/>
              <a:t>"City"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"Persons" </a:t>
            </a:r>
            <a:r>
              <a:rPr lang="en-US" dirty="0" err="1"/>
              <a:t>dibuat</a:t>
            </a:r>
            <a:r>
              <a:rPr lang="en-US" dirty="0" smtClean="0"/>
              <a:t>:</a:t>
            </a:r>
          </a:p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 ID </a:t>
            </a:r>
            <a:r>
              <a:rPr lang="en-US" dirty="0" err="1"/>
              <a:t>int</a:t>
            </a:r>
            <a:r>
              <a:rPr lang="en-US" dirty="0"/>
              <a:t>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City </a:t>
            </a:r>
            <a:r>
              <a:rPr lang="en-US" dirty="0" err="1"/>
              <a:t>varchar</a:t>
            </a:r>
            <a:r>
              <a:rPr lang="en-US" dirty="0"/>
              <a:t>(255) DEFAULT '</a:t>
            </a:r>
            <a:r>
              <a:rPr lang="en-US" dirty="0" err="1"/>
              <a:t>Sandnes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 smtClean="0"/>
              <a:t>);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smtClean="0"/>
              <a:t>DEFAULT </a:t>
            </a:r>
            <a:r>
              <a:rPr lang="en-US" dirty="0" err="1" smtClean="0"/>
              <a:t>constaint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smtClean="0"/>
              <a:t>"City"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ALTER TABLE Persons</a:t>
            </a:r>
            <a:br>
              <a:rPr lang="en-US" dirty="0"/>
            </a:br>
            <a:r>
              <a:rPr lang="en-US" dirty="0"/>
              <a:t>ALTER City SET DEFAULT '</a:t>
            </a:r>
            <a:r>
              <a:rPr lang="en-US" dirty="0" err="1"/>
              <a:t>Sandnes</a:t>
            </a:r>
            <a:r>
              <a:rPr lang="en-US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9127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INCREMENT </a:t>
            </a:r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Auto-increment</a:t>
            </a:r>
            <a:r>
              <a:rPr lang="en-US" dirty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primary key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 smtClean="0"/>
              <a:t>.</a:t>
            </a:r>
          </a:p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"</a:t>
            </a:r>
            <a:r>
              <a:rPr lang="en-US" dirty="0" err="1"/>
              <a:t>Personid</a:t>
            </a:r>
            <a:r>
              <a:rPr lang="en-US" dirty="0"/>
              <a:t>"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di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"Persons":</a:t>
            </a:r>
          </a:p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 NOT NULL AUTO_INCREMENT,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PRIMARY KEY (</a:t>
            </a:r>
            <a:r>
              <a:rPr lang="en-US" dirty="0" err="1"/>
              <a:t>Personid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92D050"/>
                </a:solidFill>
              </a:rPr>
              <a:t>Secara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default, </a:t>
            </a:r>
            <a:r>
              <a:rPr lang="en-US" dirty="0" err="1">
                <a:solidFill>
                  <a:srgbClr val="92D050"/>
                </a:solidFill>
              </a:rPr>
              <a:t>nilai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awal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untuk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AUTO_INCREMENT </a:t>
            </a:r>
            <a:r>
              <a:rPr lang="en-US" dirty="0" err="1" smtClean="0">
                <a:solidFill>
                  <a:srgbClr val="92D050"/>
                </a:solidFill>
              </a:rPr>
              <a:t>adalah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1, </a:t>
            </a:r>
            <a:r>
              <a:rPr lang="en-US" dirty="0" err="1">
                <a:solidFill>
                  <a:srgbClr val="92D050"/>
                </a:solidFill>
              </a:rPr>
              <a:t>dan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bertambah</a:t>
            </a:r>
            <a:r>
              <a:rPr lang="en-US" dirty="0">
                <a:solidFill>
                  <a:srgbClr val="92D050"/>
                </a:solidFill>
              </a:rPr>
              <a:t> 1 </a:t>
            </a:r>
            <a:r>
              <a:rPr lang="en-US" dirty="0" err="1">
                <a:solidFill>
                  <a:srgbClr val="92D050"/>
                </a:solidFill>
              </a:rPr>
              <a:t>untuk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setiap</a:t>
            </a:r>
            <a:r>
              <a:rPr lang="en-US" dirty="0">
                <a:solidFill>
                  <a:srgbClr val="92D050"/>
                </a:solidFill>
              </a:rPr>
              <a:t> record </a:t>
            </a:r>
            <a:r>
              <a:rPr lang="en-US" dirty="0" err="1">
                <a:solidFill>
                  <a:srgbClr val="92D050"/>
                </a:solidFill>
              </a:rPr>
              <a:t>baru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membiarkan</a:t>
            </a:r>
            <a:r>
              <a:rPr lang="en-US" dirty="0"/>
              <a:t> </a:t>
            </a:r>
            <a:r>
              <a:rPr lang="en-US" dirty="0" smtClean="0"/>
              <a:t>AUTO_INCREMENT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lain,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ALTER</a:t>
            </a:r>
            <a:r>
              <a:rPr lang="en-US" dirty="0"/>
              <a:t> TABLE Persons </a:t>
            </a:r>
            <a:r>
              <a:rPr lang="en-US" dirty="0" smtClean="0"/>
              <a:t>AUTO_INCREMENT=100;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Sintaks</a:t>
            </a:r>
            <a:r>
              <a:rPr lang="en-US" dirty="0"/>
              <a:t> 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paling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 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diidentifikasi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 "</a:t>
            </a:r>
            <a:r>
              <a:rPr lang="en-US" dirty="0" err="1"/>
              <a:t>Pelanggan</a:t>
            </a:r>
            <a:r>
              <a:rPr lang="en-US" dirty="0"/>
              <a:t>" </a:t>
            </a:r>
            <a:r>
              <a:rPr lang="en-US" dirty="0" err="1"/>
              <a:t>atau</a:t>
            </a:r>
            <a:r>
              <a:rPr lang="en-US" dirty="0"/>
              <a:t> "</a:t>
            </a:r>
            <a:r>
              <a:rPr lang="en-US" dirty="0" err="1"/>
              <a:t>Pesanan</a:t>
            </a:r>
            <a:r>
              <a:rPr lang="en-US" dirty="0"/>
              <a:t>"). 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(</a:t>
            </a:r>
            <a:r>
              <a:rPr lang="en-US" dirty="0" err="1"/>
              <a:t>baris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data.</a:t>
            </a:r>
          </a:p>
          <a:p>
            <a:r>
              <a:rPr lang="en-US" dirty="0" err="1"/>
              <a:t>Dalam</a:t>
            </a:r>
            <a:r>
              <a:rPr lang="en-US" dirty="0"/>
              <a:t> tutorial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database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Northwind</a:t>
            </a:r>
            <a:r>
              <a:rPr lang="en-US" dirty="0"/>
              <a:t> yang </a:t>
            </a:r>
            <a:r>
              <a:rPr lang="en-US" dirty="0" err="1"/>
              <a:t>terkenal</a:t>
            </a:r>
            <a:r>
              <a:rPr lang="en-US" dirty="0"/>
              <a:t> (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MS Access </a:t>
            </a:r>
            <a:r>
              <a:rPr lang="en-US" dirty="0" err="1"/>
              <a:t>dan</a:t>
            </a:r>
            <a:r>
              <a:rPr lang="en-US" dirty="0"/>
              <a:t> MS SQL Server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Sintaks</a:t>
            </a:r>
            <a:r>
              <a:rPr lang="en-US" dirty="0"/>
              <a:t> 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 bawah ini adalah pilihan dari tabel </a:t>
            </a:r>
            <a:r>
              <a:rPr lang="it-IT" dirty="0" smtClean="0"/>
              <a:t>"Customers":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92163"/>
              </p:ext>
            </p:extLst>
          </p:nvPr>
        </p:nvGraphicFramePr>
        <p:xfrm>
          <a:off x="1914525" y="2757488"/>
          <a:ext cx="7815262" cy="360147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16466"/>
                <a:gridCol w="1116466"/>
                <a:gridCol w="1116466"/>
                <a:gridCol w="1116466"/>
                <a:gridCol w="1116466"/>
                <a:gridCol w="1116466"/>
                <a:gridCol w="1116466"/>
              </a:tblGrid>
              <a:tr h="400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CustomerID</a:t>
                      </a:r>
                      <a:endParaRPr lang="en-US" sz="1200" dirty="0">
                        <a:effectLst/>
                      </a:endParaRP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CustomerName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ContactName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Address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City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PostalCode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Country</a:t>
                      </a:r>
                    </a:p>
                  </a:txBody>
                  <a:tcPr marL="50174" marR="50174" marT="50174" marB="50174"/>
                </a:tc>
              </a:tr>
              <a:tr h="559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Alfreds Futterkiste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Maria Anders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Obere Str. 57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Berlin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12209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Germany</a:t>
                      </a:r>
                    </a:p>
                  </a:txBody>
                  <a:tcPr marL="50174" marR="50174" marT="50174" marB="50174"/>
                </a:tc>
              </a:tr>
              <a:tr h="8768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dirty="0">
                          <a:effectLst/>
                        </a:rPr>
                        <a:t>Ana Trujillo Emparedados y helados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Ana Trujillo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>
                          <a:effectLst/>
                        </a:rPr>
                        <a:t>Avda. de la Constitución 2222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México D.F.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05021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Mexico</a:t>
                      </a:r>
                    </a:p>
                  </a:txBody>
                  <a:tcPr marL="50174" marR="50174" marT="50174" marB="50174"/>
                </a:tc>
              </a:tr>
              <a:tr h="559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Antonio Moreno Taquería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Antonio Moreno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Mataderos 2312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México D.F.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05023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Mexico</a:t>
                      </a:r>
                    </a:p>
                  </a:txBody>
                  <a:tcPr marL="50174" marR="50174" marT="50174" marB="50174"/>
                </a:tc>
              </a:tr>
              <a:tr h="559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4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Around the Horn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Thomas Hardy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120 Hanover Sq.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London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WA1 1DP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UK</a:t>
                      </a:r>
                    </a:p>
                  </a:txBody>
                  <a:tcPr marL="50174" marR="50174" marT="50174" marB="50174"/>
                </a:tc>
              </a:tr>
              <a:tr h="400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Berglunds snabbköp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Christina Berglund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Berguvsvägen 8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Luleå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S-958 22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Sweden</a:t>
                      </a:r>
                    </a:p>
                  </a:txBody>
                  <a:tcPr marL="50174" marR="50174" marT="50174" marB="501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Sintaks</a:t>
            </a:r>
            <a:r>
              <a:rPr lang="en-US" dirty="0"/>
              <a:t> 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“Customers":</a:t>
            </a:r>
          </a:p>
          <a:p>
            <a:r>
              <a:rPr lang="en-US" dirty="0"/>
              <a:t>SELECT * FROM Customers;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Kata </a:t>
            </a:r>
            <a:r>
              <a:rPr lang="en-US" dirty="0" err="1"/>
              <a:t>kunci</a:t>
            </a:r>
            <a:r>
              <a:rPr lang="en-US" dirty="0"/>
              <a:t> SQL TIDAK </a:t>
            </a:r>
            <a:r>
              <a:rPr lang="en-US" dirty="0" err="1"/>
              <a:t>peka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besar-kecil</a:t>
            </a:r>
            <a:r>
              <a:rPr lang="en-US" dirty="0"/>
              <a:t>: </a:t>
            </a:r>
            <a:r>
              <a:rPr lang="en-US" dirty="0" err="1"/>
              <a:t>selectsama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SELECT.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database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SQL.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database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server.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 Paling </a:t>
            </a:r>
            <a:r>
              <a:rPr lang="en-US" dirty="0" err="1" smtClean="0"/>
              <a:t>Penting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SELECT - </a:t>
            </a:r>
            <a:r>
              <a:rPr lang="en-US" dirty="0" err="1"/>
              <a:t>mengekstrak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UPDATE - </a:t>
            </a:r>
            <a:r>
              <a:rPr lang="en-US" dirty="0" err="1"/>
              <a:t>memperbarui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DELETE -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INSERT INTO -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DATABASE - </a:t>
            </a:r>
            <a:r>
              <a:rPr lang="en-US" dirty="0" err="1"/>
              <a:t>membuat</a:t>
            </a:r>
            <a:r>
              <a:rPr lang="en-US" dirty="0"/>
              <a:t> database </a:t>
            </a:r>
            <a:r>
              <a:rPr lang="en-US" dirty="0" err="1"/>
              <a:t>baru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ALTER DATABASE - </a:t>
            </a:r>
            <a:r>
              <a:rPr lang="en-US" dirty="0" err="1"/>
              <a:t>memodifikasi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TABLE -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ALTER TABLE -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DROP TABLE -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INDEX -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(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DROP INDEX -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indeks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INTO 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INSERT </a:t>
            </a:r>
            <a:r>
              <a:rPr lang="en-US" sz="2000" dirty="0" smtClean="0"/>
              <a:t>INTO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menyisipkan</a:t>
            </a:r>
            <a:r>
              <a:rPr lang="en-US" sz="2000" dirty="0"/>
              <a:t> </a:t>
            </a:r>
            <a:r>
              <a:rPr lang="en-US" sz="2000" dirty="0" err="1"/>
              <a:t>catatan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INSERT INTO </a:t>
            </a:r>
            <a:r>
              <a:rPr lang="en-US" sz="2000" i="1" dirty="0" err="1"/>
              <a:t>table_name</a:t>
            </a:r>
            <a:r>
              <a:rPr lang="en-US" sz="2000" dirty="0"/>
              <a:t> (</a:t>
            </a:r>
            <a:r>
              <a:rPr lang="en-US" sz="2000" i="1" dirty="0"/>
              <a:t>column1</a:t>
            </a:r>
            <a:r>
              <a:rPr lang="en-US" sz="2000" dirty="0"/>
              <a:t>,</a:t>
            </a:r>
            <a:r>
              <a:rPr lang="en-US" sz="2000" i="1" dirty="0"/>
              <a:t> column2</a:t>
            </a:r>
            <a:r>
              <a:rPr lang="en-US" sz="2000" dirty="0"/>
              <a:t>,</a:t>
            </a:r>
            <a:r>
              <a:rPr lang="en-US" sz="2000" i="1" dirty="0"/>
              <a:t> column3</a:t>
            </a:r>
            <a:r>
              <a:rPr lang="en-US" sz="2000" dirty="0"/>
              <a:t>, ...)</a:t>
            </a:r>
            <a:br>
              <a:rPr lang="en-US" sz="2000" dirty="0"/>
            </a:br>
            <a:r>
              <a:rPr lang="en-US" sz="2000" dirty="0"/>
              <a:t>VALUES (</a:t>
            </a:r>
            <a:r>
              <a:rPr lang="en-US" sz="2000" i="1" dirty="0"/>
              <a:t>value1</a:t>
            </a:r>
            <a:r>
              <a:rPr lang="en-US" sz="2000" dirty="0"/>
              <a:t>,</a:t>
            </a:r>
            <a:r>
              <a:rPr lang="en-US" sz="2000" i="1" dirty="0"/>
              <a:t> value2</a:t>
            </a:r>
            <a:r>
              <a:rPr lang="en-US" sz="2000" dirty="0"/>
              <a:t>,</a:t>
            </a:r>
            <a:r>
              <a:rPr lang="en-US" sz="2000" i="1" dirty="0"/>
              <a:t> value3</a:t>
            </a:r>
            <a:r>
              <a:rPr lang="en-US" sz="2000" dirty="0"/>
              <a:t>, </a:t>
            </a:r>
            <a:r>
              <a:rPr lang="en-US" sz="2000" dirty="0" smtClean="0"/>
              <a:t>...);</a:t>
            </a:r>
          </a:p>
          <a:p>
            <a:endParaRPr lang="en-US" sz="2000" dirty="0"/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INSERT INTO Customers (</a:t>
            </a:r>
            <a:r>
              <a:rPr lang="en-US" sz="2000" dirty="0" err="1"/>
              <a:t>CustomerName</a:t>
            </a:r>
            <a:r>
              <a:rPr lang="en-US" sz="2000" dirty="0"/>
              <a:t>, </a:t>
            </a:r>
            <a:r>
              <a:rPr lang="en-US" sz="2000" dirty="0" err="1"/>
              <a:t>ContactName</a:t>
            </a:r>
            <a:r>
              <a:rPr lang="en-US" sz="2000" dirty="0"/>
              <a:t>, Address, City, </a:t>
            </a:r>
            <a:r>
              <a:rPr lang="en-US" sz="2000" dirty="0" err="1"/>
              <a:t>PostalCode</a:t>
            </a:r>
            <a:r>
              <a:rPr lang="en-US" sz="2000" dirty="0"/>
              <a:t>, Country)</a:t>
            </a:r>
          </a:p>
          <a:p>
            <a:r>
              <a:rPr lang="en-US" sz="2000" dirty="0"/>
              <a:t>VALUES ('</a:t>
            </a:r>
            <a:r>
              <a:rPr lang="en-US" sz="2000" dirty="0" err="1"/>
              <a:t>Cardinal','Tom</a:t>
            </a:r>
            <a:r>
              <a:rPr lang="en-US" sz="2000" dirty="0"/>
              <a:t> B. </a:t>
            </a:r>
            <a:r>
              <a:rPr lang="en-US" sz="2000" dirty="0" err="1"/>
              <a:t>Erichsen</a:t>
            </a:r>
            <a:r>
              <a:rPr lang="en-US" sz="2000" dirty="0"/>
              <a:t>','</a:t>
            </a:r>
            <a:r>
              <a:rPr lang="en-US" sz="2000" dirty="0" err="1"/>
              <a:t>Skagen</a:t>
            </a:r>
            <a:r>
              <a:rPr lang="en-US" sz="2000" dirty="0"/>
              <a:t> 21','Stavanger','4006','Norway</a:t>
            </a:r>
            <a:r>
              <a:rPr lang="en-US" sz="2000" dirty="0" smtClean="0"/>
              <a:t>');</a:t>
            </a:r>
          </a:p>
          <a:p>
            <a:endParaRPr lang="en-US" sz="2000" dirty="0" smtClean="0"/>
          </a:p>
          <a:p>
            <a:r>
              <a:rPr lang="en-US" sz="2000" dirty="0" smtClean="0"/>
              <a:t>Note: </a:t>
            </a:r>
            <a:r>
              <a:rPr lang="en-US" sz="2000" dirty="0" err="1" smtClean="0"/>
              <a:t>kolom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terisi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null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yg</a:t>
            </a:r>
            <a:r>
              <a:rPr lang="en-US" sz="2000" dirty="0" smtClean="0"/>
              <a:t> </a:t>
            </a:r>
            <a:r>
              <a:rPr lang="en-US" sz="2000" dirty="0" err="1" smtClean="0"/>
              <a:t>dimasukan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</a:t>
            </a:r>
            <a:r>
              <a:rPr lang="en-US" sz="2000" dirty="0" err="1" smtClean="0"/>
              <a:t>misal</a:t>
            </a:r>
            <a:r>
              <a:rPr lang="en-US" sz="2000" dirty="0" smtClean="0"/>
              <a:t> 3 </a:t>
            </a:r>
            <a:r>
              <a:rPr lang="en-US" sz="2000" dirty="0" err="1" smtClean="0"/>
              <a:t>kolom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total 7 </a:t>
            </a:r>
            <a:r>
              <a:rPr lang="en-US" sz="2000" dirty="0" err="1" smtClean="0"/>
              <a:t>kolom</a:t>
            </a: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918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SQL 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query </a:t>
            </a:r>
            <a:r>
              <a:rPr lang="en-US" dirty="0" err="1"/>
              <a:t>terhadap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database </a:t>
            </a:r>
            <a:r>
              <a:rPr lang="en-US" dirty="0" err="1"/>
              <a:t>baru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tampilan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dirty="0" err="1"/>
              <a:t>CustomerName</a:t>
            </a:r>
            <a:r>
              <a:rPr lang="en-US" dirty="0"/>
              <a:t>, City FROM Customers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Output: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34003"/>
              </p:ext>
            </p:extLst>
          </p:nvPr>
        </p:nvGraphicFramePr>
        <p:xfrm>
          <a:off x="1190610" y="3300412"/>
          <a:ext cx="8986868" cy="25150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93434"/>
                <a:gridCol w="4493434"/>
              </a:tblGrid>
              <a:tr h="37291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CustomerName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City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Alfreds Futterkiste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Berlin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</a:rPr>
                        <a:t>Ana Trujillo Emparedados y helados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México D.F.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Antonio Moreno Taquería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México D.F.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Around the Horn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London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Berglunds snabbköp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Luleå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9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Customers;</a:t>
            </a:r>
          </a:p>
          <a:p>
            <a:r>
              <a:rPr lang="en-US" dirty="0" smtClean="0"/>
              <a:t>Output: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79056"/>
              </p:ext>
            </p:extLst>
          </p:nvPr>
        </p:nvGraphicFramePr>
        <p:xfrm>
          <a:off x="2271712" y="3000375"/>
          <a:ext cx="7815262" cy="353004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16466"/>
                <a:gridCol w="1116466"/>
                <a:gridCol w="1116466"/>
                <a:gridCol w="1116466"/>
                <a:gridCol w="1116466"/>
                <a:gridCol w="1116466"/>
                <a:gridCol w="1116466"/>
              </a:tblGrid>
              <a:tr h="3295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CustomerID</a:t>
                      </a:r>
                      <a:endParaRPr lang="en-US" sz="1200" dirty="0">
                        <a:effectLst/>
                      </a:endParaRP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CustomerName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ContactName</a:t>
                      </a:r>
                      <a:endParaRPr lang="en-US" sz="1200" dirty="0">
                        <a:effectLst/>
                      </a:endParaRP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Address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City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PostalCode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Country</a:t>
                      </a:r>
                    </a:p>
                  </a:txBody>
                  <a:tcPr marL="50174" marR="50174" marT="50174" marB="50174"/>
                </a:tc>
              </a:tr>
              <a:tr h="559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/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Alfreds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Futterkiste</a:t>
                      </a:r>
                      <a:endParaRPr lang="en-US" sz="1200" dirty="0">
                        <a:effectLst/>
                      </a:endParaRP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Maria Anders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Obere</a:t>
                      </a:r>
                      <a:r>
                        <a:rPr lang="en-US" sz="1200" dirty="0">
                          <a:effectLst/>
                        </a:rPr>
                        <a:t> Str. 57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Berlin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12209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Germany</a:t>
                      </a:r>
                    </a:p>
                  </a:txBody>
                  <a:tcPr marL="50174" marR="50174" marT="50174" marB="50174"/>
                </a:tc>
              </a:tr>
              <a:tr h="8768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dirty="0">
                          <a:effectLst/>
                        </a:rPr>
                        <a:t>Ana Trujillo Emparedados y helados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Ana Trujillo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dirty="0">
                          <a:effectLst/>
                        </a:rPr>
                        <a:t>Avda. de la Constitución 2222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México D.F.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05021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Mexico</a:t>
                      </a:r>
                    </a:p>
                  </a:txBody>
                  <a:tcPr marL="50174" marR="50174" marT="50174" marB="50174"/>
                </a:tc>
              </a:tr>
              <a:tr h="559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Antonio Moreno Taquería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Antonio Moreno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Mataderos 2312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México D.F.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05023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Mexico</a:t>
                      </a:r>
                    </a:p>
                  </a:txBody>
                  <a:tcPr marL="50174" marR="50174" marT="50174" marB="50174"/>
                </a:tc>
              </a:tr>
              <a:tr h="559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4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/>
                      </a: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Around the Horn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Thomas Hardy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120 Hanover Sq.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London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WA1 1DP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UK</a:t>
                      </a:r>
                    </a:p>
                  </a:txBody>
                  <a:tcPr marL="50174" marR="50174" marT="50174" marB="50174"/>
                </a:tc>
              </a:tr>
              <a:tr h="400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Berglunds snabbköp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Christina Berglund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Berguvsvägen</a:t>
                      </a:r>
                      <a:r>
                        <a:rPr lang="en-US" sz="1200" dirty="0">
                          <a:effectLst/>
                        </a:rPr>
                        <a:t> 8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Luleå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S-958 22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Sweden</a:t>
                      </a:r>
                    </a:p>
                  </a:txBody>
                  <a:tcPr marL="50174" marR="50174" marT="50174" marB="501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8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 DISTINCT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 </a:t>
            </a:r>
            <a:r>
              <a:rPr lang="en-US" sz="2000" dirty="0" smtClean="0"/>
              <a:t>DISTINCT </a:t>
            </a:r>
            <a:r>
              <a:rPr lang="en-US" sz="2000" dirty="0" err="1" smtClean="0"/>
              <a:t>pernyataan</a:t>
            </a:r>
            <a:r>
              <a:rPr lang="en-US" sz="2000" dirty="0" smtClean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smtClean="0"/>
              <a:t>return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 smtClean="0"/>
              <a:t>nilai-nilai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/distinct</a:t>
            </a:r>
            <a:r>
              <a:rPr lang="en-US" sz="2000" dirty="0"/>
              <a:t>.</a:t>
            </a:r>
          </a:p>
          <a:p>
            <a:r>
              <a:rPr lang="en-US" sz="2000" dirty="0"/>
              <a:t>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,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kali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duplikat</a:t>
            </a:r>
            <a:r>
              <a:rPr lang="en-US" sz="2000" dirty="0"/>
              <a:t>;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terkadang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smtClean="0"/>
              <a:t>yang distinct. </a:t>
            </a:r>
            <a:r>
              <a:rPr lang="en-US" sz="2000" dirty="0" err="1" smtClean="0"/>
              <a:t>Misal</a:t>
            </a:r>
            <a:r>
              <a:rPr lang="en-US" sz="2000" dirty="0" smtClean="0"/>
              <a:t> :</a:t>
            </a:r>
          </a:p>
          <a:p>
            <a:r>
              <a:rPr lang="en-US" sz="2000" dirty="0"/>
              <a:t>SELECT DISTINCT Country FROM </a:t>
            </a:r>
            <a:r>
              <a:rPr lang="en-US" sz="2000" dirty="0" smtClean="0"/>
              <a:t>Customers; </a:t>
            </a:r>
          </a:p>
          <a:p>
            <a:endParaRPr lang="en-US" sz="2000" dirty="0"/>
          </a:p>
          <a:p>
            <a:pPr lvl="8"/>
            <a:r>
              <a:rPr lang="en-US" sz="2000" dirty="0" smtClean="0"/>
              <a:t>                                                                                				                                   SELECT</a:t>
            </a:r>
            <a:r>
              <a:rPr lang="en-US" sz="2000" dirty="0"/>
              <a:t> COUNT(DISTINCT Country) FROM Customers</a:t>
            </a:r>
            <a:r>
              <a:rPr lang="en-US" sz="2000" dirty="0" smtClean="0"/>
              <a:t>;</a:t>
            </a:r>
          </a:p>
          <a:p>
            <a:pPr lvl="8"/>
            <a:r>
              <a:rPr lang="en-US" sz="2000" dirty="0"/>
              <a:t> </a:t>
            </a:r>
            <a:r>
              <a:rPr lang="en-US" sz="2000" dirty="0" smtClean="0"/>
              <a:t>                                         output : </a:t>
            </a:r>
          </a:p>
          <a:p>
            <a:pPr lvl="8"/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14421"/>
              </p:ext>
            </p:extLst>
          </p:nvPr>
        </p:nvGraphicFramePr>
        <p:xfrm>
          <a:off x="1176324" y="3970593"/>
          <a:ext cx="1552590" cy="2095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5259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Country</a:t>
                      </a:r>
                    </a:p>
                  </a:txBody>
                  <a:tcPr marL="144855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Germany</a:t>
                      </a:r>
                    </a:p>
                  </a:txBody>
                  <a:tcPr marL="144855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Mexico</a:t>
                      </a:r>
                    </a:p>
                  </a:txBody>
                  <a:tcPr marL="144855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UK</a:t>
                      </a:r>
                    </a:p>
                  </a:txBody>
                  <a:tcPr marL="144855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Sweden</a:t>
                      </a:r>
                    </a:p>
                  </a:txBody>
                  <a:tcPr marL="144855" marR="72428" marT="72428" marB="72428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07785"/>
              </p:ext>
            </p:extLst>
          </p:nvPr>
        </p:nvGraphicFramePr>
        <p:xfrm>
          <a:off x="6815138" y="5272088"/>
          <a:ext cx="3205178" cy="8383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05178"/>
              </a:tblGrid>
              <a:tr h="32543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COUNT(DISTINCT Country)</a:t>
                      </a:r>
                    </a:p>
                  </a:txBody>
                  <a:tcPr marL="144855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6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WHERE 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clause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smtClean="0"/>
              <a:t>filter.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mengekstrak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 smtClean="0"/>
              <a:t>. </a:t>
            </a:r>
            <a:r>
              <a:rPr lang="en-US" dirty="0"/>
              <a:t>SQL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kutip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di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(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database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mengizinkan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kutip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 smtClean="0"/>
              <a:t>). </a:t>
            </a:r>
            <a:r>
              <a:rPr lang="en-US" dirty="0" err="1" smtClean="0"/>
              <a:t>Namun</a:t>
            </a:r>
            <a:r>
              <a:rPr lang="en-US" dirty="0"/>
              <a:t>,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 smtClean="0"/>
              <a:t>kutip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: </a:t>
            </a:r>
          </a:p>
          <a:p>
            <a:r>
              <a:rPr lang="en-US" dirty="0"/>
              <a:t>SELECT * FROM </a:t>
            </a:r>
            <a:r>
              <a:rPr lang="en-US" dirty="0" smtClean="0"/>
              <a:t>latihan1.Customers</a:t>
            </a:r>
            <a:endParaRPr lang="en-US" dirty="0"/>
          </a:p>
          <a:p>
            <a:r>
              <a:rPr lang="en-US" dirty="0"/>
              <a:t>WHERE Country='Mexico';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22016"/>
              </p:ext>
            </p:extLst>
          </p:nvPr>
        </p:nvGraphicFramePr>
        <p:xfrm>
          <a:off x="1385887" y="4589719"/>
          <a:ext cx="7815262" cy="171964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16466"/>
                <a:gridCol w="1116466"/>
                <a:gridCol w="1116466"/>
                <a:gridCol w="1116466"/>
                <a:gridCol w="1116466"/>
                <a:gridCol w="1116466"/>
                <a:gridCol w="111646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CustomerID</a:t>
                      </a:r>
                      <a:endParaRPr lang="en-US" sz="1200" dirty="0">
                        <a:effectLst/>
                      </a:endParaRP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CustomerName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ContactName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Address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City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PostalCode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Country</a:t>
                      </a:r>
                    </a:p>
                  </a:txBody>
                  <a:tcPr marL="50174" marR="50174" marT="50174" marB="50174"/>
                </a:tc>
              </a:tr>
              <a:tr h="87681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dirty="0">
                          <a:effectLst/>
                        </a:rPr>
                        <a:t>Ana Trujillo Emparedados y helados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Ana Trujillo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>
                          <a:effectLst/>
                        </a:rPr>
                        <a:t>Avda. de la Constitución 2222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México D.F.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05021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Mexico</a:t>
                      </a:r>
                    </a:p>
                  </a:txBody>
                  <a:tcPr marL="50174" marR="50174" marT="50174" marB="50174"/>
                </a:tc>
              </a:tr>
              <a:tr h="55959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00348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Antonio Moreno Taquería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Antonio Moreno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Mataderos 2312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México D.F.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05023</a:t>
                      </a:r>
                    </a:p>
                  </a:txBody>
                  <a:tcPr marL="50174" marR="50174" marT="50174" marB="501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Mexico</a:t>
                      </a:r>
                    </a:p>
                  </a:txBody>
                  <a:tcPr marL="50174" marR="50174" marT="50174" marB="501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3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WHERE 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Customers</a:t>
            </a:r>
          </a:p>
          <a:p>
            <a:r>
              <a:rPr lang="en-US" dirty="0"/>
              <a:t>WHERE Country LIKE '</a:t>
            </a:r>
            <a:r>
              <a:rPr lang="en-US" dirty="0" err="1"/>
              <a:t>Ger</a:t>
            </a:r>
            <a:r>
              <a:rPr lang="en-US" dirty="0"/>
              <a:t>%';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90636" y="3603866"/>
          <a:ext cx="8986866" cy="13869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3838"/>
                <a:gridCol w="1283838"/>
                <a:gridCol w="1283838"/>
                <a:gridCol w="1283838"/>
                <a:gridCol w="1283838"/>
                <a:gridCol w="1283838"/>
                <a:gridCol w="128383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CustomerID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CustomerName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ContactName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Address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City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PostalCode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Country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Alfreds Futterkiste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Maria Anders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Obere Str. 57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Berlin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12209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Germany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0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WHERE 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Customers</a:t>
            </a:r>
          </a:p>
          <a:p>
            <a:r>
              <a:rPr lang="en-US" dirty="0"/>
              <a:t>WHERE Country IN ('</a:t>
            </a:r>
            <a:r>
              <a:rPr lang="en-US" dirty="0" err="1"/>
              <a:t>UK','Sweden</a:t>
            </a:r>
            <a:r>
              <a:rPr lang="en-US" dirty="0"/>
              <a:t>');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45842"/>
              </p:ext>
            </p:extLst>
          </p:nvPr>
        </p:nvGraphicFramePr>
        <p:xfrm>
          <a:off x="1390636" y="3257118"/>
          <a:ext cx="8986866" cy="20804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3838"/>
                <a:gridCol w="1283838"/>
                <a:gridCol w="1283838"/>
                <a:gridCol w="1283838"/>
                <a:gridCol w="1283838"/>
                <a:gridCol w="1283838"/>
                <a:gridCol w="128383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CustomerID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CustomerName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ContactName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Address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City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PostalCode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Country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Around the Horn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Thomas Hardy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120 Hanover Sq.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London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WA1 1DP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UK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Berglunds snabbköp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Christina Berglund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Berguvsvägen 8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Luleå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S-958 22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Sweden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0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WHERE Clause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158973"/>
              </p:ext>
            </p:extLst>
          </p:nvPr>
        </p:nvGraphicFramePr>
        <p:xfrm>
          <a:off x="1539934" y="2286000"/>
          <a:ext cx="8688270" cy="40227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48045"/>
                <a:gridCol w="1448045"/>
                <a:gridCol w="1448045"/>
                <a:gridCol w="1448045"/>
                <a:gridCol w="1448045"/>
                <a:gridCol w="1448045"/>
              </a:tblGrid>
              <a:tr h="40524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ProductID</a:t>
                      </a:r>
                      <a:endParaRPr lang="en-US" sz="1700" dirty="0">
                        <a:effectLst/>
                      </a:endParaRPr>
                    </a:p>
                  </a:txBody>
                  <a:tcPr marL="14004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ProductName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SupplierID</a:t>
                      </a:r>
                      <a:endParaRPr lang="en-US" sz="1700" dirty="0">
                        <a:effectLst/>
                      </a:endParaRP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CategoryID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Unit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Price</a:t>
                      </a:r>
                    </a:p>
                  </a:txBody>
                  <a:tcPr marL="70022" marR="70022" marT="70022" marB="70022"/>
                </a:tc>
              </a:tr>
              <a:tr h="67045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1</a:t>
                      </a:r>
                    </a:p>
                  </a:txBody>
                  <a:tcPr marL="14004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Chais</a:t>
                      </a:r>
                      <a:endParaRPr lang="en-US" sz="1700" dirty="0">
                        <a:effectLst/>
                      </a:endParaRP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1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10 boxes x 20 bags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18</a:t>
                      </a:r>
                    </a:p>
                  </a:txBody>
                  <a:tcPr marL="70022" marR="70022" marT="70022" marB="70022"/>
                </a:tc>
              </a:tr>
              <a:tr h="67045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14004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Chang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24 - 12 oz bottles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19</a:t>
                      </a:r>
                    </a:p>
                  </a:txBody>
                  <a:tcPr marL="70022" marR="70022" marT="70022" marB="70022"/>
                </a:tc>
              </a:tr>
              <a:tr h="67045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14004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Aniseed Syrup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12 - 550 ml bottles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10</a:t>
                      </a:r>
                    </a:p>
                  </a:txBody>
                  <a:tcPr marL="70022" marR="70022" marT="70022" marB="70022"/>
                </a:tc>
              </a:tr>
              <a:tr h="935660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14004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Chef Anton's Cajun Seasoning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48 - 6 oz jars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22</a:t>
                      </a:r>
                    </a:p>
                  </a:txBody>
                  <a:tcPr marL="70022" marR="70022" marT="70022" marB="70022"/>
                </a:tc>
              </a:tr>
              <a:tr h="67045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5</a:t>
                      </a:r>
                    </a:p>
                  </a:txBody>
                  <a:tcPr marL="14004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Chef Anton's Gumbo Mix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36 boxes</a:t>
                      </a:r>
                    </a:p>
                  </a:txBody>
                  <a:tcPr marL="70022" marR="70022" marT="70022" marB="7002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21.35</a:t>
                      </a:r>
                    </a:p>
                  </a:txBody>
                  <a:tcPr marL="70022" marR="70022" marT="70022" marB="700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WHERE 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Products</a:t>
            </a:r>
          </a:p>
          <a:p>
            <a:r>
              <a:rPr lang="en-US" dirty="0"/>
              <a:t>WHERE Price &gt; </a:t>
            </a:r>
            <a:r>
              <a:rPr lang="en-US" dirty="0" smtClean="0"/>
              <a:t>20;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64959"/>
              </p:ext>
            </p:extLst>
          </p:nvPr>
        </p:nvGraphicFramePr>
        <p:xfrm>
          <a:off x="1276336" y="3271405"/>
          <a:ext cx="8986866" cy="20804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97811"/>
                <a:gridCol w="1497811"/>
                <a:gridCol w="1497811"/>
                <a:gridCol w="1497811"/>
                <a:gridCol w="1497811"/>
                <a:gridCol w="149781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ProductID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ProductName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SupplierID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CategoryID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Unit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Price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Chef Anton's Cajun Seasoning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48 - 6 oz jars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Chef Anton's Gumbo Mix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36 boxes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21.35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94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WHERE 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Products</a:t>
            </a:r>
          </a:p>
          <a:p>
            <a:r>
              <a:rPr lang="en-US" dirty="0"/>
              <a:t>WHERE Price BETWEEN 18 AND 20;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7195"/>
              </p:ext>
            </p:extLst>
          </p:nvPr>
        </p:nvGraphicFramePr>
        <p:xfrm>
          <a:off x="1390636" y="3500437"/>
          <a:ext cx="8986866" cy="18061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97811"/>
                <a:gridCol w="1497811"/>
                <a:gridCol w="1497811"/>
                <a:gridCol w="1497811"/>
                <a:gridCol w="1497811"/>
                <a:gridCol w="1497811"/>
              </a:tblGrid>
              <a:tr h="31301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ProductID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ProductName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SupplierID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CategoryID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Unit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Price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Chais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 boxes x 20 bags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18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Chang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24 - 12 oz bottles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19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4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 and NOT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 * FROM Customers</a:t>
            </a:r>
          </a:p>
          <a:p>
            <a:r>
              <a:rPr lang="en-US" sz="2000" dirty="0"/>
              <a:t>WHERE Country='Germany' AND City='Berlin</a:t>
            </a:r>
            <a:r>
              <a:rPr lang="en-US" sz="2000" dirty="0" smtClean="0"/>
              <a:t>';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SELECT * FROM Customers</a:t>
            </a:r>
          </a:p>
          <a:p>
            <a:r>
              <a:rPr lang="en-US" sz="2000" dirty="0"/>
              <a:t>WHERE Country='Germany' or Country='Mexico';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01741"/>
              </p:ext>
            </p:extLst>
          </p:nvPr>
        </p:nvGraphicFramePr>
        <p:xfrm>
          <a:off x="1024128" y="3175241"/>
          <a:ext cx="10191560" cy="106814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46785"/>
                <a:gridCol w="1487067"/>
                <a:gridCol w="1264703"/>
                <a:gridCol w="1792819"/>
                <a:gridCol w="1500965"/>
                <a:gridCol w="1334191"/>
                <a:gridCol w="1765030"/>
              </a:tblGrid>
              <a:tr h="446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CustomerID</a:t>
                      </a:r>
                      <a:endParaRPr lang="en-US" sz="1200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CustomerName</a:t>
                      </a:r>
                      <a:endParaRPr lang="en-US" sz="1200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ContactName</a:t>
                      </a:r>
                      <a:endParaRPr lang="en-US" sz="1200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Address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City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PostalCode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Country</a:t>
                      </a:r>
                    </a:p>
                  </a:txBody>
                  <a:tcPr marL="72428" marR="72428" marT="72428" marB="72428"/>
                </a:tc>
              </a:tr>
              <a:tr h="62151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Alfreds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Futterkiste</a:t>
                      </a:r>
                      <a:endParaRPr lang="en-US" sz="1200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Maria Anders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Obere Str. 57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Berlin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12209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Germany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56486"/>
              </p:ext>
            </p:extLst>
          </p:nvPr>
        </p:nvGraphicFramePr>
        <p:xfrm>
          <a:off x="1024128" y="5393856"/>
          <a:ext cx="10177272" cy="11964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19020"/>
                <a:gridCol w="1588772"/>
                <a:gridCol w="1453896"/>
                <a:gridCol w="1453896"/>
                <a:gridCol w="1453896"/>
                <a:gridCol w="1453896"/>
                <a:gridCol w="1453896"/>
              </a:tblGrid>
              <a:tr h="22302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CustomerID</a:t>
                      </a:r>
                      <a:endParaRPr lang="en-US" sz="1100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CustomerName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ContactName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Address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City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PostalCode</a:t>
                      </a:r>
                      <a:endParaRPr lang="en-US" sz="1100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Country</a:t>
                      </a:r>
                    </a:p>
                  </a:txBody>
                  <a:tcPr marL="72428" marR="72428" marT="72428" marB="72428"/>
                </a:tc>
              </a:tr>
              <a:tr h="36898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Alfreds Futterkiste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Maria Anders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Obere Str. 57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Berlin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12209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Germany</a:t>
                      </a:r>
                    </a:p>
                  </a:txBody>
                  <a:tcPr marL="72428" marR="72428" marT="72428" marB="72428"/>
                </a:tc>
              </a:tr>
              <a:tr h="51494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>
                          <a:effectLst/>
                        </a:rPr>
                        <a:t>Ana Trujillo Emparedados y helados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Ana Trujillo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>
                          <a:effectLst/>
                        </a:rPr>
                        <a:t>Avda. de la Constitución 2222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México D.F.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05021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Mexico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1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di </a:t>
            </a:r>
            <a:r>
              <a:rPr lang="en-US" dirty="0" err="1" smtClean="0"/>
              <a:t>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start apache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.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shell.</a:t>
            </a:r>
          </a:p>
          <a:p>
            <a:pPr marL="0" indent="0">
              <a:buNone/>
            </a:pPr>
            <a:r>
              <a:rPr lang="en-US" dirty="0" smtClean="0"/>
              <a:t>Di </a:t>
            </a:r>
            <a:r>
              <a:rPr lang="en-US" dirty="0"/>
              <a:t>Windows,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directory c:/</a:t>
            </a:r>
            <a:r>
              <a:rPr lang="en-US" dirty="0" smtClean="0"/>
              <a:t>xampp: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cd c:\xampp\mysql\bin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mysql.exe -u </a:t>
            </a:r>
            <a:r>
              <a:rPr lang="en-US" dirty="0" smtClean="0"/>
              <a:t>root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87" y="3300413"/>
            <a:ext cx="5686425" cy="32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9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OR and NOT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 * FROM Customers</a:t>
            </a:r>
          </a:p>
          <a:p>
            <a:r>
              <a:rPr lang="en-US" sz="2000" dirty="0"/>
              <a:t>WHERE NOT Country='Germany</a:t>
            </a:r>
            <a:r>
              <a:rPr lang="en-US" sz="2000" dirty="0" smtClean="0"/>
              <a:t>';</a:t>
            </a:r>
          </a:p>
          <a:p>
            <a:endParaRPr lang="en-US" sz="2000" dirty="0" smtClean="0"/>
          </a:p>
          <a:p>
            <a:r>
              <a:rPr lang="en-US" sz="2000" dirty="0"/>
              <a:t>SELECT * FROM Customers</a:t>
            </a:r>
          </a:p>
          <a:p>
            <a:r>
              <a:rPr lang="en-US" sz="2000" dirty="0"/>
              <a:t>WHERE Country='Germany' AND (City='Berlin' OR City='</a:t>
            </a:r>
            <a:r>
              <a:rPr lang="en-US" sz="2000" dirty="0" err="1"/>
              <a:t>München</a:t>
            </a:r>
            <a:r>
              <a:rPr lang="en-US" sz="2000" dirty="0" smtClean="0"/>
              <a:t>');</a:t>
            </a:r>
          </a:p>
          <a:p>
            <a:endParaRPr lang="en-US" sz="2000" dirty="0" smtClean="0"/>
          </a:p>
          <a:p>
            <a:r>
              <a:rPr lang="en-US" sz="2000" dirty="0"/>
              <a:t>SELECT * FROM Customers</a:t>
            </a:r>
          </a:p>
          <a:p>
            <a:r>
              <a:rPr lang="en-US" sz="2000" dirty="0"/>
              <a:t>WHERE NOT Country='Germany' AND NOT Country='USA</a:t>
            </a:r>
            <a:r>
              <a:rPr lang="en-US" sz="2000" dirty="0" smtClean="0"/>
              <a:t>';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28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ORDER BY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ORDER BY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mengurutkan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-set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menaik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menurun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smtClean="0"/>
              <a:t>ORDER BY </a:t>
            </a:r>
            <a:r>
              <a:rPr lang="en-US" sz="2000" dirty="0" err="1"/>
              <a:t>mengurutkan</a:t>
            </a:r>
            <a:r>
              <a:rPr lang="en-US" sz="2000" dirty="0"/>
              <a:t> </a:t>
            </a:r>
            <a:r>
              <a:rPr lang="en-US" sz="2000" dirty="0" err="1"/>
              <a:t>catatan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menaik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default.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mengurutkan</a:t>
            </a:r>
            <a:r>
              <a:rPr lang="en-US" sz="2000" dirty="0"/>
              <a:t> </a:t>
            </a:r>
            <a:r>
              <a:rPr lang="en-US" sz="2000" dirty="0" err="1"/>
              <a:t>catatan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dirty="0" err="1"/>
              <a:t>menurun</a:t>
            </a:r>
            <a:r>
              <a:rPr lang="en-US" sz="2000" dirty="0"/>
              <a:t>, </a:t>
            </a:r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dirty="0" smtClean="0"/>
              <a:t>DESC. </a:t>
            </a:r>
            <a:r>
              <a:rPr lang="en-US" sz="2000" dirty="0" err="1" smtClean="0"/>
              <a:t>Misal</a:t>
            </a:r>
            <a:r>
              <a:rPr lang="en-US" sz="2000" dirty="0" smtClean="0"/>
              <a:t> </a:t>
            </a:r>
            <a:r>
              <a:rPr lang="en-US" sz="2000" dirty="0" err="1" smtClean="0"/>
              <a:t>mengurutkan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Country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</a:t>
            </a:r>
            <a:r>
              <a:rPr lang="en-US" sz="2000" dirty="0" err="1" smtClean="0"/>
              <a:t>dulu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A-Z:</a:t>
            </a:r>
          </a:p>
          <a:p>
            <a:r>
              <a:rPr lang="en-US" sz="2000" dirty="0"/>
              <a:t>SELECT * FROM Customers</a:t>
            </a:r>
          </a:p>
          <a:p>
            <a:r>
              <a:rPr lang="en-US" sz="2000" dirty="0"/>
              <a:t>ORDER BY Country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mengurutkan</a:t>
            </a:r>
            <a:r>
              <a:rPr lang="en-US" sz="2000" dirty="0" smtClean="0"/>
              <a:t> Country </a:t>
            </a:r>
            <a:r>
              <a:rPr lang="en-US" sz="2000" dirty="0" err="1" smtClean="0"/>
              <a:t>dari</a:t>
            </a:r>
            <a:r>
              <a:rPr lang="en-US" sz="2000" dirty="0" smtClean="0"/>
              <a:t> Z-A:</a:t>
            </a:r>
          </a:p>
          <a:p>
            <a:r>
              <a:rPr lang="en-US" sz="2000" dirty="0"/>
              <a:t>SELECT * FROM Customers</a:t>
            </a:r>
          </a:p>
          <a:p>
            <a:r>
              <a:rPr lang="en-US" sz="2000" dirty="0"/>
              <a:t>ORDER BY Country DESC</a:t>
            </a:r>
            <a:r>
              <a:rPr lang="en-US" sz="20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08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 NULL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NULL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IS NULL operator </a:t>
            </a:r>
            <a:r>
              <a:rPr lang="en-US" sz="2000" dirty="0"/>
              <a:t>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menguji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kosong</a:t>
            </a:r>
            <a:r>
              <a:rPr lang="en-US" sz="2000" dirty="0"/>
              <a:t> (</a:t>
            </a:r>
            <a:r>
              <a:rPr lang="en-US" sz="2000" dirty="0" err="1"/>
              <a:t>nilai</a:t>
            </a:r>
            <a:r>
              <a:rPr lang="en-US" sz="2000" dirty="0"/>
              <a:t> NULL</a:t>
            </a:r>
            <a:r>
              <a:rPr lang="en-US" sz="2000" dirty="0" smtClean="0"/>
              <a:t>).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SELECT </a:t>
            </a:r>
            <a:r>
              <a:rPr lang="en-US" sz="2000" dirty="0" err="1"/>
              <a:t>CustomerName</a:t>
            </a:r>
            <a:r>
              <a:rPr lang="en-US" sz="2000" dirty="0"/>
              <a:t>, </a:t>
            </a:r>
            <a:r>
              <a:rPr lang="en-US" sz="2000" dirty="0" err="1"/>
              <a:t>ContactName</a:t>
            </a:r>
            <a:r>
              <a:rPr lang="en-US" sz="2000" dirty="0"/>
              <a:t>, Address</a:t>
            </a:r>
            <a:br>
              <a:rPr lang="en-US" sz="2000" dirty="0"/>
            </a:br>
            <a:r>
              <a:rPr lang="en-US" sz="2000" dirty="0"/>
              <a:t>FROM Customers</a:t>
            </a:r>
            <a:br>
              <a:rPr lang="en-US" sz="2000" dirty="0"/>
            </a:br>
            <a:r>
              <a:rPr lang="en-US" sz="2000" dirty="0"/>
              <a:t>WHERE Address IS NULL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IS NOT </a:t>
            </a:r>
            <a:r>
              <a:rPr lang="en-US" sz="2000" dirty="0" smtClean="0"/>
              <a:t>NULL operator </a:t>
            </a:r>
            <a:r>
              <a:rPr lang="en-US" sz="2000" dirty="0"/>
              <a:t>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menguji</a:t>
            </a:r>
            <a:r>
              <a:rPr lang="en-US" sz="2000" dirty="0"/>
              <a:t> </a:t>
            </a:r>
            <a:r>
              <a:rPr lang="en-US" sz="2000" dirty="0" err="1"/>
              <a:t>nilai-nilai</a:t>
            </a:r>
            <a:r>
              <a:rPr lang="en-US" sz="2000" dirty="0"/>
              <a:t> non-</a:t>
            </a:r>
            <a:r>
              <a:rPr lang="en-US" sz="2000" dirty="0" err="1"/>
              <a:t>kosong</a:t>
            </a:r>
            <a:r>
              <a:rPr lang="en-US" sz="2000" dirty="0"/>
              <a:t> (NOT </a:t>
            </a:r>
            <a:r>
              <a:rPr lang="en-US" sz="2000" dirty="0" err="1"/>
              <a:t>nilai</a:t>
            </a:r>
            <a:r>
              <a:rPr lang="en-US" sz="2000" dirty="0"/>
              <a:t> NULL</a:t>
            </a:r>
            <a:r>
              <a:rPr lang="en-US" sz="2000" dirty="0" smtClean="0"/>
              <a:t>).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</a:p>
          <a:p>
            <a:r>
              <a:rPr lang="en-US" sz="2000" dirty="0"/>
              <a:t>SELECT </a:t>
            </a:r>
            <a:r>
              <a:rPr lang="en-US" sz="2000" dirty="0" err="1"/>
              <a:t>CustomerName</a:t>
            </a:r>
            <a:r>
              <a:rPr lang="en-US" sz="2000" dirty="0"/>
              <a:t>, </a:t>
            </a:r>
            <a:r>
              <a:rPr lang="en-US" sz="2000" dirty="0" err="1"/>
              <a:t>ContactName</a:t>
            </a:r>
            <a:r>
              <a:rPr lang="en-US" sz="2000" dirty="0"/>
              <a:t>, Address</a:t>
            </a:r>
            <a:br>
              <a:rPr lang="en-US" sz="2000" dirty="0"/>
            </a:br>
            <a:r>
              <a:rPr lang="en-US" sz="2000" dirty="0"/>
              <a:t>FROM Customers</a:t>
            </a:r>
            <a:br>
              <a:rPr lang="en-US" sz="2000" dirty="0"/>
            </a:br>
            <a:r>
              <a:rPr lang="en-US" sz="2000" dirty="0"/>
              <a:t>WHERE Address IS NOT NULL;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82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smtClean="0"/>
              <a:t>table.</a:t>
            </a:r>
          </a:p>
          <a:p>
            <a:r>
              <a:rPr lang="en-US" dirty="0"/>
              <a:t>UPDATE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SET </a:t>
            </a:r>
            <a:r>
              <a:rPr lang="en-US" i="1" dirty="0"/>
              <a:t>column1 </a:t>
            </a:r>
            <a:r>
              <a:rPr lang="en-US" dirty="0"/>
              <a:t>=</a:t>
            </a:r>
            <a:r>
              <a:rPr lang="en-US" i="1" dirty="0"/>
              <a:t> value1</a:t>
            </a:r>
            <a:r>
              <a:rPr lang="en-US" dirty="0"/>
              <a:t>,</a:t>
            </a:r>
            <a:r>
              <a:rPr lang="en-US" i="1" dirty="0"/>
              <a:t> column2 </a:t>
            </a:r>
            <a:r>
              <a:rPr lang="en-US" dirty="0"/>
              <a:t>=</a:t>
            </a:r>
            <a:r>
              <a:rPr lang="en-US" i="1" dirty="0"/>
              <a:t> value2</a:t>
            </a:r>
            <a:r>
              <a:rPr lang="en-US" dirty="0"/>
              <a:t>, ...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 </a:t>
            </a:r>
            <a:r>
              <a:rPr lang="en-US" dirty="0"/>
              <a:t>= 1)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 </a:t>
            </a:r>
            <a:r>
              <a:rPr lang="en-US" i="1" dirty="0" err="1"/>
              <a:t>dan</a:t>
            </a:r>
            <a:r>
              <a:rPr lang="en-US" dirty="0"/>
              <a:t> </a:t>
            </a:r>
            <a:r>
              <a:rPr lang="en-US" dirty="0" err="1" smtClean="0"/>
              <a:t>kota</a:t>
            </a:r>
            <a:r>
              <a:rPr lang="en-US" dirty="0" smtClean="0"/>
              <a:t>/City </a:t>
            </a:r>
            <a:r>
              <a:rPr lang="en-US" dirty="0" err="1" smtClean="0"/>
              <a:t>baru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/>
              <a:t>UPDATE Customers</a:t>
            </a:r>
            <a:br>
              <a:rPr lang="en-US" dirty="0"/>
            </a:br>
            <a:r>
              <a:rPr lang="en-US" dirty="0"/>
              <a:t>SET </a:t>
            </a:r>
            <a:r>
              <a:rPr lang="en-US" dirty="0" err="1"/>
              <a:t>ContactName</a:t>
            </a:r>
            <a:r>
              <a:rPr lang="en-US" dirty="0"/>
              <a:t> = 'Alfred Schmidt', City= 'Frankfurt'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CustomerID</a:t>
            </a:r>
            <a:r>
              <a:rPr lang="en-US" dirty="0"/>
              <a:t> = 1;</a:t>
            </a:r>
          </a:p>
        </p:txBody>
      </p:sp>
    </p:spTree>
    <p:extLst>
      <p:ext uri="{BB962C8B-B14F-4D97-AF65-F5344CB8AC3E}">
        <p14:creationId xmlns:p14="http://schemas.microsoft.com/office/powerpoint/2010/main" val="42304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ContactName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"Juan"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negaranya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"</a:t>
            </a:r>
            <a:r>
              <a:rPr lang="en-US" dirty="0" err="1"/>
              <a:t>Meksiko</a:t>
            </a:r>
            <a:r>
              <a:rPr lang="en-US" dirty="0" smtClean="0"/>
              <a:t>":</a:t>
            </a:r>
          </a:p>
          <a:p>
            <a:r>
              <a:rPr lang="en-US" dirty="0"/>
              <a:t>UPDATE Customers</a:t>
            </a:r>
            <a:br>
              <a:rPr lang="en-US" dirty="0"/>
            </a:br>
            <a:r>
              <a:rPr lang="en-US" dirty="0"/>
              <a:t>SET </a:t>
            </a:r>
            <a:r>
              <a:rPr lang="en-US" dirty="0" err="1"/>
              <a:t>ContactName</a:t>
            </a:r>
            <a:r>
              <a:rPr lang="en-US" dirty="0"/>
              <a:t>='Juan'</a:t>
            </a:r>
            <a:br>
              <a:rPr lang="en-US" dirty="0"/>
            </a:br>
            <a:r>
              <a:rPr lang="en-US" dirty="0"/>
              <a:t>WHERE Country</a:t>
            </a:r>
            <a:r>
              <a:rPr lang="en-US" dirty="0" smtClean="0"/>
              <a:t>='Mexico';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Berhati-hatilah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WHEREklausa</a:t>
            </a:r>
            <a:r>
              <a:rPr lang="en-US" dirty="0"/>
              <a:t>, SEMUA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diperbarui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69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DELETE 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smtClean="0"/>
              <a:t>di table.</a:t>
            </a:r>
          </a:p>
          <a:p>
            <a:r>
              <a:rPr lang="en-US" dirty="0"/>
              <a:t>DELETE FROM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DELETE FROM Customers WHERE </a:t>
            </a:r>
            <a:r>
              <a:rPr lang="en-US" dirty="0" err="1"/>
              <a:t>CustomerName</a:t>
            </a:r>
            <a:r>
              <a:rPr lang="en-US" dirty="0"/>
              <a:t>='</a:t>
            </a:r>
            <a:r>
              <a:rPr lang="en-US" dirty="0" err="1"/>
              <a:t>Alfreds</a:t>
            </a:r>
            <a:r>
              <a:rPr lang="en-US" dirty="0"/>
              <a:t> </a:t>
            </a:r>
            <a:r>
              <a:rPr lang="en-US" dirty="0" err="1"/>
              <a:t>Futterkiste</a:t>
            </a:r>
            <a:r>
              <a:rPr lang="en-US" dirty="0" smtClean="0"/>
              <a:t>';</a:t>
            </a:r>
          </a:p>
          <a:p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 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atribut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utuh</a:t>
            </a:r>
            <a:r>
              <a:rPr lang="en-US" dirty="0" smtClean="0"/>
              <a:t>:</a:t>
            </a:r>
          </a:p>
          <a:p>
            <a:r>
              <a:rPr lang="en-US" dirty="0"/>
              <a:t>DELETE FROM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17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TOP 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TOP </a:t>
            </a:r>
            <a:r>
              <a:rPr lang="en-US" dirty="0" err="1" smtClean="0"/>
              <a:t>klausul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yang </a:t>
            </a:r>
            <a:r>
              <a:rPr lang="en-US" dirty="0" err="1" smtClean="0"/>
              <a:t>tampil</a:t>
            </a:r>
            <a:r>
              <a:rPr lang="en-US" dirty="0" smtClean="0"/>
              <a:t>. SELECT TOP </a:t>
            </a:r>
            <a:r>
              <a:rPr lang="en-US" dirty="0" err="1" smtClean="0"/>
              <a:t>klausul</a:t>
            </a:r>
            <a:r>
              <a:rPr lang="en-US" dirty="0" smtClean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ribuan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.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memengaruhi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 smtClean="0"/>
              <a:t>.</a:t>
            </a:r>
          </a:p>
          <a:p>
            <a:r>
              <a:rPr lang="en-US" dirty="0" err="1"/>
              <a:t>Catatan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database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SELECT </a:t>
            </a:r>
            <a:r>
              <a:rPr lang="en-US" dirty="0" smtClean="0">
                <a:solidFill>
                  <a:srgbClr val="92D050"/>
                </a:solidFill>
              </a:rPr>
              <a:t>TOP </a:t>
            </a:r>
            <a:r>
              <a:rPr lang="en-US" dirty="0" err="1" smtClean="0"/>
              <a:t>klausa</a:t>
            </a:r>
            <a:r>
              <a:rPr lang="en-US" dirty="0"/>
              <a:t>. MySQL </a:t>
            </a:r>
            <a:r>
              <a:rPr lang="en-US" dirty="0" err="1"/>
              <a:t>mendukung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LIMIT </a:t>
            </a:r>
            <a:r>
              <a:rPr lang="en-US" dirty="0" err="1" smtClean="0"/>
              <a:t>klausa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, </a:t>
            </a:r>
            <a:r>
              <a:rPr lang="en-US" dirty="0" err="1"/>
              <a:t>sementara</a:t>
            </a:r>
            <a:r>
              <a:rPr lang="en-US" dirty="0"/>
              <a:t> Oracle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FETCH FIRST n ROWS </a:t>
            </a:r>
            <a:r>
              <a:rPr lang="en-US" dirty="0" smtClean="0"/>
              <a:t>ONLY and ROWNUM.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LIMIT </a:t>
            </a:r>
            <a:r>
              <a:rPr lang="en-US" i="1" dirty="0"/>
              <a:t>number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TOP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memilih tiga catatan pertama dari tabel </a:t>
            </a:r>
            <a:r>
              <a:rPr lang="it-IT" dirty="0" smtClean="0"/>
              <a:t>"Customers"</a:t>
            </a:r>
            <a:r>
              <a:rPr lang="it-IT" dirty="0"/>
              <a:t> 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di </a:t>
            </a:r>
            <a:r>
              <a:rPr lang="en-US" dirty="0" err="1" smtClean="0"/>
              <a:t>mysql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SELECT</a:t>
            </a:r>
            <a:r>
              <a:rPr lang="en-US" dirty="0"/>
              <a:t> * FROM Customers</a:t>
            </a:r>
            <a:br>
              <a:rPr lang="en-US" dirty="0"/>
            </a:br>
            <a:r>
              <a:rPr lang="en-US" dirty="0"/>
              <a:t>LIMIT 3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di </a:t>
            </a:r>
            <a:r>
              <a:rPr lang="en-US" dirty="0"/>
              <a:t>(</a:t>
            </a:r>
            <a:r>
              <a:rPr lang="en-US" dirty="0" smtClean="0"/>
              <a:t>SQL </a:t>
            </a:r>
            <a:r>
              <a:rPr lang="en-US" dirty="0"/>
              <a:t>Server/MS Access)</a:t>
            </a:r>
            <a:r>
              <a:rPr lang="en-US" dirty="0" smtClean="0"/>
              <a:t>:</a:t>
            </a:r>
          </a:p>
          <a:p>
            <a:r>
              <a:rPr lang="en-US" dirty="0"/>
              <a:t>SELECT TOP 3 * FROM Customers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it-IT" dirty="0"/>
              <a:t>memilih 50% pertama dari catatan dari </a:t>
            </a:r>
            <a:r>
              <a:rPr lang="it-IT" dirty="0" smtClean="0"/>
              <a:t>tabel:</a:t>
            </a:r>
          </a:p>
          <a:p>
            <a:r>
              <a:rPr lang="en-US" dirty="0"/>
              <a:t>SELECT TOP 50 PERCENT * FROM Customers;</a:t>
            </a:r>
          </a:p>
        </p:txBody>
      </p:sp>
    </p:spTree>
    <p:extLst>
      <p:ext uri="{BB962C8B-B14F-4D97-AF65-F5344CB8AC3E}">
        <p14:creationId xmlns:p14="http://schemas.microsoft.com/office/powerpoint/2010/main" val="4117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Fungsi SQL MIN() dan MAX</a:t>
            </a:r>
            <a:r>
              <a:rPr lang="sv-SE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product paling </a:t>
            </a:r>
            <a:r>
              <a:rPr lang="en-US" dirty="0" err="1" smtClean="0"/>
              <a:t>murah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SELECT</a:t>
            </a:r>
            <a:r>
              <a:rPr lang="en-US" dirty="0"/>
              <a:t> MIN(Price) AS </a:t>
            </a:r>
            <a:r>
              <a:rPr lang="en-US" dirty="0" err="1"/>
              <a:t>SmallestPrice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Products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paling </a:t>
            </a:r>
            <a:r>
              <a:rPr lang="en-US" dirty="0" err="1"/>
              <a:t>mahal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/>
              <a:t>SELECT MAX(Price) AS </a:t>
            </a:r>
            <a:r>
              <a:rPr lang="en-US" dirty="0" err="1"/>
              <a:t>LargestPrice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Products;</a:t>
            </a:r>
          </a:p>
        </p:txBody>
      </p:sp>
    </p:spTree>
    <p:extLst>
      <p:ext uri="{BB962C8B-B14F-4D97-AF65-F5344CB8AC3E}">
        <p14:creationId xmlns:p14="http://schemas.microsoft.com/office/powerpoint/2010/main" val="26330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COUNT(), AVG() </a:t>
            </a:r>
            <a:r>
              <a:rPr lang="en-US" dirty="0" err="1"/>
              <a:t>dan</a:t>
            </a:r>
            <a:r>
              <a:rPr lang="en-US" dirty="0"/>
              <a:t> SUM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/>
              <a:t> COUNT</a:t>
            </a:r>
            <a:r>
              <a:rPr lang="en-US" dirty="0" smtClean="0"/>
              <a:t>()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SELECT COUNT(</a:t>
            </a:r>
            <a:r>
              <a:rPr lang="en-US" dirty="0" err="1"/>
              <a:t>ProductID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Products;</a:t>
            </a:r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 smtClean="0"/>
              <a:t> AVG()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/>
              <a:t>SELECT AVG(Price)</a:t>
            </a:r>
            <a:br>
              <a:rPr lang="en-US" dirty="0"/>
            </a:br>
            <a:r>
              <a:rPr lang="en-US" dirty="0"/>
              <a:t>FROM Products;</a:t>
            </a:r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/>
              <a:t> SUM</a:t>
            </a:r>
            <a:r>
              <a:rPr lang="en-US" dirty="0" smtClean="0"/>
              <a:t>()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smtClean="0"/>
              <a:t>total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/>
              <a:t>SELECT </a:t>
            </a:r>
            <a:r>
              <a:rPr lang="en-US" dirty="0" smtClean="0"/>
              <a:t>SUM(Price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Products;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CREATE &amp; DROP DATABASE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 DATABASE </a:t>
            </a:r>
            <a:r>
              <a:rPr lang="en-US" i="1" dirty="0" err="1"/>
              <a:t>databasename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Tip: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istimewa</a:t>
            </a:r>
            <a:r>
              <a:rPr lang="en-US" dirty="0"/>
              <a:t> admin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database </a:t>
            </a:r>
            <a:r>
              <a:rPr lang="en-US" dirty="0" err="1"/>
              <a:t>apa</a:t>
            </a:r>
            <a:r>
              <a:rPr lang="en-US" dirty="0"/>
              <a:t> pun. </a:t>
            </a:r>
            <a:r>
              <a:rPr lang="en-US" dirty="0" err="1"/>
              <a:t>Setelah</a:t>
            </a:r>
            <a:r>
              <a:rPr lang="en-US" dirty="0"/>
              <a:t> database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memeriksanya</a:t>
            </a:r>
            <a:r>
              <a:rPr lang="en-US" dirty="0"/>
              <a:t> di </a:t>
            </a:r>
            <a:r>
              <a:rPr lang="en-US" dirty="0" err="1"/>
              <a:t>daftar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: SHOW DATABASES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DROP Database </a:t>
            </a:r>
            <a:r>
              <a:rPr lang="en-US" dirty="0" err="1" smtClean="0"/>
              <a:t>untuk</a:t>
            </a:r>
            <a:r>
              <a:rPr lang="en-US" dirty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database:</a:t>
            </a:r>
          </a:p>
          <a:p>
            <a:r>
              <a:rPr lang="en-US" dirty="0" smtClean="0"/>
              <a:t>DROP</a:t>
            </a:r>
            <a:r>
              <a:rPr lang="en-US" dirty="0"/>
              <a:t> DATABASE </a:t>
            </a:r>
            <a:r>
              <a:rPr lang="en-US" i="1" dirty="0" err="1"/>
              <a:t>databasename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2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 LIKE 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operator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 err="1" smtClean="0"/>
              <a:t>klausul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. Ada </a:t>
            </a:r>
            <a:r>
              <a:rPr lang="en-US" dirty="0" err="1"/>
              <a:t>dua</a:t>
            </a:r>
            <a:r>
              <a:rPr lang="en-US" dirty="0"/>
              <a:t> wildcard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LIKEoperator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persen</a:t>
            </a:r>
            <a:r>
              <a:rPr lang="en-US" dirty="0"/>
              <a:t> (%)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(_)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smtClean="0"/>
              <a:t>single.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SELECT </a:t>
            </a:r>
            <a:r>
              <a:rPr lang="en-US" i="1" dirty="0"/>
              <a:t>column1, 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smtClean="0"/>
              <a:t>column</a:t>
            </a:r>
            <a:r>
              <a:rPr lang="en-US" dirty="0"/>
              <a:t> LIKE </a:t>
            </a:r>
            <a:r>
              <a:rPr lang="en-US" i="1" dirty="0"/>
              <a:t>pattern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2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LIKE 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 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Customers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CustomerName</a:t>
            </a:r>
            <a:r>
              <a:rPr lang="en-US" dirty="0"/>
              <a:t> yang </a:t>
            </a:r>
            <a:r>
              <a:rPr lang="en-US" dirty="0" err="1"/>
              <a:t>dimulai</a:t>
            </a:r>
            <a:r>
              <a:rPr lang="en-US" dirty="0"/>
              <a:t> 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"a":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CustomerName</a:t>
            </a:r>
            <a:r>
              <a:rPr lang="en-US" dirty="0"/>
              <a:t> LIKE 'a%';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smtClean="0"/>
              <a:t>Customers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err="1" smtClean="0"/>
              <a:t>CustomerName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"a</a:t>
            </a:r>
            <a:r>
              <a:rPr lang="en-US" dirty="0" smtClean="0"/>
              <a:t>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CustomerName</a:t>
            </a:r>
            <a:r>
              <a:rPr lang="en-US" dirty="0"/>
              <a:t> LIKE '%a';</a:t>
            </a:r>
            <a:endParaRPr lang="en-US" dirty="0" smtClean="0"/>
          </a:p>
          <a:p>
            <a:r>
              <a:rPr lang="en-US" dirty="0" err="1"/>
              <a:t>Contoh</a:t>
            </a:r>
            <a:r>
              <a:rPr lang="en-US" dirty="0"/>
              <a:t>  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Customers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CustomerName</a:t>
            </a:r>
            <a:r>
              <a:rPr lang="en-US" dirty="0"/>
              <a:t> 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"a"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panjangnya</a:t>
            </a:r>
            <a:r>
              <a:rPr lang="en-US" dirty="0"/>
              <a:t> minimal 3 </a:t>
            </a:r>
            <a:r>
              <a:rPr lang="en-US" dirty="0" err="1"/>
              <a:t>karakter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SELECT</a:t>
            </a:r>
            <a:r>
              <a:rPr lang="en-US" dirty="0"/>
              <a:t> * FROM Customers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CustomerName</a:t>
            </a:r>
            <a:r>
              <a:rPr lang="en-US" dirty="0"/>
              <a:t> LIKE 'a</a:t>
            </a:r>
            <a:r>
              <a:rPr lang="en-US" dirty="0" smtClean="0"/>
              <a:t>__%';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LIKE 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77902"/>
              </p:ext>
            </p:extLst>
          </p:nvPr>
        </p:nvGraphicFramePr>
        <p:xfrm>
          <a:off x="1219200" y="2286000"/>
          <a:ext cx="9409334" cy="40227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704667"/>
                <a:gridCol w="4704667"/>
              </a:tblGrid>
              <a:tr h="403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LIKE Operator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69763" marR="69763" marT="69763" marB="69763"/>
                </a:tc>
              </a:tr>
              <a:tr h="403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WHERE </a:t>
                      </a:r>
                      <a:r>
                        <a:rPr lang="en-US" sz="1700" dirty="0" err="1">
                          <a:effectLst/>
                        </a:rPr>
                        <a:t>CustomerName</a:t>
                      </a:r>
                      <a:r>
                        <a:rPr lang="en-US" sz="1700" dirty="0">
                          <a:effectLst/>
                        </a:rPr>
                        <a:t> LIKE 'a%'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</a:t>
                      </a:r>
                    </a:p>
                  </a:txBody>
                  <a:tcPr marL="69763" marR="69763" marT="69763" marB="69763"/>
                </a:tc>
              </a:tr>
              <a:tr h="403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WHERE CustomerName LIKE '%a'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end with "a"</a:t>
                      </a:r>
                    </a:p>
                  </a:txBody>
                  <a:tcPr marL="69763" marR="69763" marT="69763" marB="69763"/>
                </a:tc>
              </a:tr>
              <a:tr h="403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WHERE CustomerName LIKE '%or%'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have "or" in any position</a:t>
                      </a:r>
                    </a:p>
                  </a:txBody>
                  <a:tcPr marL="69763" marR="69763" marT="69763" marB="69763"/>
                </a:tc>
              </a:tr>
              <a:tr h="40375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WHERE </a:t>
                      </a:r>
                      <a:r>
                        <a:rPr lang="en-US" sz="1700" dirty="0" err="1">
                          <a:effectLst/>
                        </a:rPr>
                        <a:t>CustomerName</a:t>
                      </a:r>
                      <a:r>
                        <a:rPr lang="en-US" sz="1700" dirty="0">
                          <a:effectLst/>
                        </a:rPr>
                        <a:t> LIKE '_r%'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69763" marR="69763" marT="69763" marB="69763"/>
                </a:tc>
              </a:tr>
              <a:tr h="6679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WHERE CustomerName LIKE 'a_%'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 and are at least 2 characters in length</a:t>
                      </a:r>
                    </a:p>
                  </a:txBody>
                  <a:tcPr marL="69763" marR="69763" marT="69763" marB="69763"/>
                </a:tc>
              </a:tr>
              <a:tr h="6679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WHERE CustomerName LIKE 'a__%'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69763" marR="69763" marT="69763" marB="69763"/>
                </a:tc>
              </a:tr>
              <a:tr h="6679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WHERE ContactName LIKE 'a%o'</a:t>
                      </a:r>
                    </a:p>
                  </a:txBody>
                  <a:tcPr marL="139526" marR="69763" marT="69763" marB="697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69763" marR="69763" marT="69763" marB="69763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Karakter</a:t>
            </a:r>
            <a:r>
              <a:rPr lang="en-US" dirty="0"/>
              <a:t> wildcard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string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Karakter</a:t>
            </a:r>
            <a:r>
              <a:rPr lang="en-US" dirty="0"/>
              <a:t> wildcard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LIKE </a:t>
            </a:r>
            <a:r>
              <a:rPr lang="en-US" dirty="0"/>
              <a:t>operator. Operator LIKE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klausa</a:t>
            </a:r>
            <a:r>
              <a:rPr lang="en-US" dirty="0"/>
              <a:t> WHERE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.</a:t>
            </a:r>
          </a:p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 smtClean="0"/>
              <a:t>Customerrs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City </a:t>
            </a:r>
            <a:r>
              <a:rPr lang="en-US" dirty="0"/>
              <a:t>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pun,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"</a:t>
            </a:r>
            <a:r>
              <a:rPr lang="en-US" dirty="0" err="1"/>
              <a:t>ondon</a:t>
            </a:r>
            <a:r>
              <a:rPr lang="en-US" dirty="0" smtClean="0"/>
              <a:t>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City LIKE '_</a:t>
            </a:r>
            <a:r>
              <a:rPr lang="en-US" dirty="0" err="1"/>
              <a:t>ondon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City </a:t>
            </a:r>
            <a:r>
              <a:rPr lang="en-US" dirty="0"/>
              <a:t>yang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"b", "s", </a:t>
            </a:r>
            <a:r>
              <a:rPr lang="en-US" dirty="0" err="1"/>
              <a:t>atau</a:t>
            </a:r>
            <a:r>
              <a:rPr lang="en-US" dirty="0"/>
              <a:t> "p</a:t>
            </a:r>
            <a:r>
              <a:rPr lang="en-US" dirty="0" smtClean="0"/>
              <a:t>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City LIKE '[</a:t>
            </a:r>
            <a:r>
              <a:rPr lang="en-US" dirty="0" err="1"/>
              <a:t>bsp</a:t>
            </a:r>
            <a:r>
              <a:rPr lang="en-US" dirty="0"/>
              <a:t>]%';</a:t>
            </a:r>
          </a:p>
        </p:txBody>
      </p:sp>
    </p:spTree>
    <p:extLst>
      <p:ext uri="{BB962C8B-B14F-4D97-AF65-F5344CB8AC3E}">
        <p14:creationId xmlns:p14="http://schemas.microsoft.com/office/powerpoint/2010/main" val="50703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rgbClr val="92D050"/>
                </a:solidFill>
              </a:rPr>
              <a:t>Semua</a:t>
            </a:r>
            <a:r>
              <a:rPr lang="es-ES" dirty="0" smtClean="0">
                <a:solidFill>
                  <a:srgbClr val="92D050"/>
                </a:solidFill>
              </a:rPr>
              <a:t> City </a:t>
            </a:r>
            <a:r>
              <a:rPr lang="es-ES" dirty="0">
                <a:solidFill>
                  <a:srgbClr val="92D050"/>
                </a:solidFill>
              </a:rPr>
              <a:t>yang </a:t>
            </a:r>
            <a:r>
              <a:rPr lang="es-ES" dirty="0" err="1">
                <a:solidFill>
                  <a:srgbClr val="92D050"/>
                </a:solidFill>
              </a:rPr>
              <a:t>dimulai</a:t>
            </a:r>
            <a:r>
              <a:rPr lang="es-ES" dirty="0">
                <a:solidFill>
                  <a:srgbClr val="92D050"/>
                </a:solidFill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dengan</a:t>
            </a:r>
            <a:r>
              <a:rPr lang="es-ES" dirty="0">
                <a:solidFill>
                  <a:srgbClr val="92D050"/>
                </a:solidFill>
              </a:rPr>
              <a:t> "a", "b", </a:t>
            </a:r>
            <a:r>
              <a:rPr lang="es-ES" dirty="0" err="1">
                <a:solidFill>
                  <a:srgbClr val="92D050"/>
                </a:solidFill>
              </a:rPr>
              <a:t>atau</a:t>
            </a:r>
            <a:r>
              <a:rPr lang="es-ES" dirty="0">
                <a:solidFill>
                  <a:srgbClr val="92D050"/>
                </a:solidFill>
              </a:rPr>
              <a:t> "c</a:t>
            </a:r>
            <a:r>
              <a:rPr lang="es-ES" dirty="0" smtClean="0">
                <a:solidFill>
                  <a:srgbClr val="92D050"/>
                </a:solidFill>
              </a:rPr>
              <a:t>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City LIKE '[a-c]%';</a:t>
            </a:r>
            <a:endParaRPr lang="en-US" dirty="0" smtClean="0"/>
          </a:p>
          <a:p>
            <a:r>
              <a:rPr lang="en-US" dirty="0" err="1" smtClean="0">
                <a:solidFill>
                  <a:srgbClr val="92D050"/>
                </a:solidFill>
              </a:rPr>
              <a:t>Semua</a:t>
            </a:r>
            <a:r>
              <a:rPr lang="en-US" dirty="0" smtClean="0">
                <a:solidFill>
                  <a:srgbClr val="92D050"/>
                </a:solidFill>
              </a:rPr>
              <a:t> data Customers </a:t>
            </a:r>
            <a:r>
              <a:rPr lang="en-US" dirty="0" err="1">
                <a:solidFill>
                  <a:srgbClr val="92D050"/>
                </a:solidFill>
              </a:rPr>
              <a:t>dengan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City </a:t>
            </a:r>
            <a:r>
              <a:rPr lang="en-US" dirty="0">
                <a:solidFill>
                  <a:srgbClr val="92D050"/>
                </a:solidFill>
              </a:rPr>
              <a:t>TIDAK </a:t>
            </a:r>
            <a:r>
              <a:rPr lang="en-US" dirty="0" err="1">
                <a:solidFill>
                  <a:srgbClr val="92D050"/>
                </a:solidFill>
              </a:rPr>
              <a:t>dimulai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dengan</a:t>
            </a:r>
            <a:r>
              <a:rPr lang="en-US" dirty="0">
                <a:solidFill>
                  <a:srgbClr val="92D050"/>
                </a:solidFill>
              </a:rPr>
              <a:t> "b", "s", </a:t>
            </a:r>
            <a:r>
              <a:rPr lang="en-US" dirty="0" err="1">
                <a:solidFill>
                  <a:srgbClr val="92D050"/>
                </a:solidFill>
              </a:rPr>
              <a:t>atau</a:t>
            </a:r>
            <a:r>
              <a:rPr lang="en-US" dirty="0">
                <a:solidFill>
                  <a:srgbClr val="92D050"/>
                </a:solidFill>
              </a:rPr>
              <a:t> "p</a:t>
            </a:r>
            <a:r>
              <a:rPr lang="en-US" dirty="0" smtClean="0">
                <a:solidFill>
                  <a:srgbClr val="92D050"/>
                </a:solidFill>
              </a:rPr>
              <a:t>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City LIKE '[!</a:t>
            </a:r>
            <a:r>
              <a:rPr lang="en-US" dirty="0" err="1"/>
              <a:t>bsp</a:t>
            </a:r>
            <a:r>
              <a:rPr lang="en-US" dirty="0"/>
              <a:t>]%';</a:t>
            </a:r>
          </a:p>
        </p:txBody>
      </p:sp>
    </p:spTree>
    <p:extLst>
      <p:ext uri="{BB962C8B-B14F-4D97-AF65-F5344CB8AC3E}">
        <p14:creationId xmlns:p14="http://schemas.microsoft.com/office/powerpoint/2010/main" val="10917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Contoh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memilih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semua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cutomers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yang </a:t>
            </a:r>
            <a:r>
              <a:rPr lang="en-US" dirty="0" err="1">
                <a:solidFill>
                  <a:srgbClr val="92D050"/>
                </a:solidFill>
              </a:rPr>
              <a:t>berlokasi</a:t>
            </a:r>
            <a:r>
              <a:rPr lang="en-US" dirty="0">
                <a:solidFill>
                  <a:srgbClr val="92D050"/>
                </a:solidFill>
              </a:rPr>
              <a:t> di "</a:t>
            </a:r>
            <a:r>
              <a:rPr lang="en-US" dirty="0" err="1">
                <a:solidFill>
                  <a:srgbClr val="92D050"/>
                </a:solidFill>
              </a:rPr>
              <a:t>Jerman</a:t>
            </a:r>
            <a:r>
              <a:rPr lang="en-US" dirty="0">
                <a:solidFill>
                  <a:srgbClr val="92D050"/>
                </a:solidFill>
              </a:rPr>
              <a:t>", "</a:t>
            </a:r>
            <a:r>
              <a:rPr lang="en-US" dirty="0" err="1">
                <a:solidFill>
                  <a:srgbClr val="92D050"/>
                </a:solidFill>
              </a:rPr>
              <a:t>Prancis</a:t>
            </a:r>
            <a:r>
              <a:rPr lang="en-US" dirty="0">
                <a:solidFill>
                  <a:srgbClr val="92D050"/>
                </a:solidFill>
              </a:rPr>
              <a:t>" </a:t>
            </a:r>
            <a:r>
              <a:rPr lang="en-US" dirty="0" err="1">
                <a:solidFill>
                  <a:srgbClr val="92D050"/>
                </a:solidFill>
              </a:rPr>
              <a:t>atau</a:t>
            </a:r>
            <a:r>
              <a:rPr lang="en-US" dirty="0">
                <a:solidFill>
                  <a:srgbClr val="92D050"/>
                </a:solidFill>
              </a:rPr>
              <a:t> "</a:t>
            </a:r>
            <a:r>
              <a:rPr lang="en-US" dirty="0" err="1">
                <a:solidFill>
                  <a:srgbClr val="92D050"/>
                </a:solidFill>
              </a:rPr>
              <a:t>Inggris</a:t>
            </a:r>
            <a:r>
              <a:rPr lang="en-US" dirty="0">
                <a:solidFill>
                  <a:srgbClr val="92D050"/>
                </a:solidFill>
              </a:rPr>
              <a:t> Raya</a:t>
            </a:r>
            <a:r>
              <a:rPr lang="en-US" dirty="0" smtClean="0">
                <a:solidFill>
                  <a:srgbClr val="92D050"/>
                </a:solidFill>
              </a:rPr>
              <a:t>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Country IN ('Germany', 'France', 'UK</a:t>
            </a:r>
            <a:r>
              <a:rPr lang="en-US" dirty="0" smtClean="0"/>
              <a:t>');</a:t>
            </a:r>
          </a:p>
          <a:p>
            <a:r>
              <a:rPr lang="en-US" dirty="0" err="1">
                <a:solidFill>
                  <a:srgbClr val="92D050"/>
                </a:solidFill>
              </a:rPr>
              <a:t>S</a:t>
            </a:r>
            <a:r>
              <a:rPr lang="en-US" dirty="0" err="1" smtClean="0">
                <a:solidFill>
                  <a:srgbClr val="92D050"/>
                </a:solidFill>
              </a:rPr>
              <a:t>emua</a:t>
            </a:r>
            <a:r>
              <a:rPr lang="en-US" dirty="0" smtClean="0">
                <a:solidFill>
                  <a:srgbClr val="92D050"/>
                </a:solidFill>
              </a:rPr>
              <a:t> customers </a:t>
            </a:r>
            <a:r>
              <a:rPr lang="en-US" dirty="0">
                <a:solidFill>
                  <a:srgbClr val="92D050"/>
                </a:solidFill>
              </a:rPr>
              <a:t>yang </a:t>
            </a:r>
            <a:r>
              <a:rPr lang="en-US" dirty="0" smtClean="0">
                <a:solidFill>
                  <a:srgbClr val="92D050"/>
                </a:solidFill>
              </a:rPr>
              <a:t>TIDAK </a:t>
            </a:r>
            <a:r>
              <a:rPr lang="en-US" dirty="0" err="1">
                <a:solidFill>
                  <a:srgbClr val="92D050"/>
                </a:solidFill>
              </a:rPr>
              <a:t>berlokasi</a:t>
            </a:r>
            <a:r>
              <a:rPr lang="en-US" dirty="0">
                <a:solidFill>
                  <a:srgbClr val="92D050"/>
                </a:solidFill>
              </a:rPr>
              <a:t> di "</a:t>
            </a:r>
            <a:r>
              <a:rPr lang="en-US" dirty="0" err="1">
                <a:solidFill>
                  <a:srgbClr val="92D050"/>
                </a:solidFill>
              </a:rPr>
              <a:t>Jerman</a:t>
            </a:r>
            <a:r>
              <a:rPr lang="en-US" dirty="0">
                <a:solidFill>
                  <a:srgbClr val="92D050"/>
                </a:solidFill>
              </a:rPr>
              <a:t>", "</a:t>
            </a:r>
            <a:r>
              <a:rPr lang="en-US" dirty="0" err="1">
                <a:solidFill>
                  <a:srgbClr val="92D050"/>
                </a:solidFill>
              </a:rPr>
              <a:t>Prancis</a:t>
            </a:r>
            <a:r>
              <a:rPr lang="en-US" dirty="0">
                <a:solidFill>
                  <a:srgbClr val="92D050"/>
                </a:solidFill>
              </a:rPr>
              <a:t>" </a:t>
            </a:r>
            <a:r>
              <a:rPr lang="en-US" dirty="0" err="1">
                <a:solidFill>
                  <a:srgbClr val="92D050"/>
                </a:solidFill>
              </a:rPr>
              <a:t>atau</a:t>
            </a:r>
            <a:r>
              <a:rPr lang="en-US" dirty="0">
                <a:solidFill>
                  <a:srgbClr val="92D050"/>
                </a:solidFill>
              </a:rPr>
              <a:t> "</a:t>
            </a:r>
            <a:r>
              <a:rPr lang="en-US" dirty="0" err="1">
                <a:solidFill>
                  <a:srgbClr val="92D050"/>
                </a:solidFill>
              </a:rPr>
              <a:t>Inggris</a:t>
            </a:r>
            <a:r>
              <a:rPr lang="en-US" dirty="0">
                <a:solidFill>
                  <a:srgbClr val="92D050"/>
                </a:solidFill>
              </a:rPr>
              <a:t> Raya</a:t>
            </a:r>
            <a:r>
              <a:rPr lang="en-US" dirty="0" smtClean="0">
                <a:solidFill>
                  <a:srgbClr val="92D050"/>
                </a:solidFill>
              </a:rPr>
              <a:t>":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Country NOT IN ('Germany', 'France', 'UK</a:t>
            </a:r>
            <a:r>
              <a:rPr lang="en-US" dirty="0" smtClean="0"/>
              <a:t>');</a:t>
            </a:r>
          </a:p>
          <a:p>
            <a:r>
              <a:rPr lang="en-US" dirty="0" err="1">
                <a:solidFill>
                  <a:srgbClr val="92D050"/>
                </a:solidFill>
              </a:rPr>
              <a:t>memilih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semua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customers yang </a:t>
            </a:r>
            <a:r>
              <a:rPr lang="en-US" dirty="0" err="1">
                <a:solidFill>
                  <a:srgbClr val="92D050"/>
                </a:solidFill>
              </a:rPr>
              <a:t>berasal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dari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negara</a:t>
            </a:r>
            <a:r>
              <a:rPr lang="en-US" dirty="0">
                <a:solidFill>
                  <a:srgbClr val="92D050"/>
                </a:solidFill>
              </a:rPr>
              <a:t> yang </a:t>
            </a:r>
            <a:r>
              <a:rPr lang="en-US" dirty="0" err="1">
                <a:solidFill>
                  <a:srgbClr val="92D050"/>
                </a:solidFill>
              </a:rPr>
              <a:t>sama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dengan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pemasok</a:t>
            </a:r>
            <a:r>
              <a:rPr lang="en-US" dirty="0" smtClean="0">
                <a:solidFill>
                  <a:srgbClr val="92D050"/>
                </a:solidFill>
              </a:rPr>
              <a:t> (suppliers):</a:t>
            </a:r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Country IN (SELECT Country FROM Suppliers);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 BETWEEN 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BEETWEEN digunakan untuk menyeleksi </a:t>
            </a:r>
            <a:r>
              <a:rPr lang="sv-SE" dirty="0"/>
              <a:t>dalam kisaran tertentu. Nilai dapat berupa angka, teks, atau tanggal</a:t>
            </a:r>
            <a:r>
              <a:rPr lang="sv-SE" dirty="0" smtClean="0"/>
              <a:t>.</a:t>
            </a:r>
          </a:p>
          <a:p>
            <a:r>
              <a:rPr lang="sv-SE" dirty="0" smtClean="0"/>
              <a:t>Contoh:</a:t>
            </a:r>
          </a:p>
          <a:p>
            <a:r>
              <a:rPr lang="en-US" dirty="0"/>
              <a:t>SELECT * FROM Products</a:t>
            </a:r>
            <a:br>
              <a:rPr lang="en-US" dirty="0"/>
            </a:br>
            <a:r>
              <a:rPr lang="en-US" dirty="0"/>
              <a:t>WHERE Price BETWEEN 10 AND 20</a:t>
            </a:r>
            <a:r>
              <a:rPr lang="en-US" dirty="0" smtClean="0"/>
              <a:t>;</a:t>
            </a:r>
          </a:p>
          <a:p>
            <a:r>
              <a:rPr lang="en-US" dirty="0" err="1" smtClean="0">
                <a:solidFill>
                  <a:srgbClr val="92D050"/>
                </a:solidFill>
              </a:rPr>
              <a:t>Contoh</a:t>
            </a:r>
            <a:r>
              <a:rPr lang="en-US" dirty="0" smtClean="0">
                <a:solidFill>
                  <a:srgbClr val="92D050"/>
                </a:solidFill>
              </a:rPr>
              <a:t> not between:</a:t>
            </a:r>
          </a:p>
          <a:p>
            <a:r>
              <a:rPr lang="en-US" dirty="0" smtClean="0"/>
              <a:t>SELECT</a:t>
            </a:r>
            <a:r>
              <a:rPr lang="en-US" dirty="0"/>
              <a:t> * FROM Products</a:t>
            </a:r>
            <a:br>
              <a:rPr lang="en-US" dirty="0"/>
            </a:br>
            <a:r>
              <a:rPr lang="en-US" dirty="0"/>
              <a:t>WHERE Price BETWEEN 10 AND 20</a:t>
            </a:r>
            <a:br>
              <a:rPr lang="en-US" dirty="0"/>
            </a:br>
            <a:r>
              <a:rPr lang="en-US" dirty="0"/>
              <a:t>AND </a:t>
            </a:r>
            <a:r>
              <a:rPr lang="en-US" dirty="0" err="1"/>
              <a:t>CategoryID</a:t>
            </a:r>
            <a:r>
              <a:rPr lang="en-US" dirty="0"/>
              <a:t> NOT IN (1,2,3);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69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BETWEEN 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table Orders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86799"/>
              </p:ext>
            </p:extLst>
          </p:nvPr>
        </p:nvGraphicFramePr>
        <p:xfrm>
          <a:off x="2607769" y="3039834"/>
          <a:ext cx="6552600" cy="25150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10520"/>
                <a:gridCol w="1310520"/>
                <a:gridCol w="1310520"/>
                <a:gridCol w="1310520"/>
                <a:gridCol w="131052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CustomerID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EmployeeID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OrderDate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ShipperID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10248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90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7/4/1996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10249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7/5/1996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10250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34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7/8/1996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10251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84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7/9/1996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10252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7/10/1996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BETWEEN 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92D050"/>
                </a:solidFill>
              </a:rPr>
              <a:t>M</a:t>
            </a:r>
            <a:r>
              <a:rPr lang="it-IT" dirty="0" smtClean="0">
                <a:solidFill>
                  <a:srgbClr val="92D050"/>
                </a:solidFill>
              </a:rPr>
              <a:t>emilih </a:t>
            </a:r>
            <a:r>
              <a:rPr lang="it-IT" dirty="0">
                <a:solidFill>
                  <a:srgbClr val="92D050"/>
                </a:solidFill>
              </a:rPr>
              <a:t>semua produk dengan ProductName antara Carnarvon Tigers dan Mozzarella di Giovanni</a:t>
            </a:r>
            <a:r>
              <a:rPr lang="it-IT" dirty="0" smtClean="0">
                <a:solidFill>
                  <a:srgbClr val="92D050"/>
                </a:solidFill>
              </a:rPr>
              <a:t>:</a:t>
            </a:r>
          </a:p>
          <a:p>
            <a:r>
              <a:rPr lang="en-US" dirty="0"/>
              <a:t>SELECT * FROM Products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ProductName</a:t>
            </a:r>
            <a:r>
              <a:rPr lang="en-US" dirty="0"/>
              <a:t> BETWEEN 'Carnarvon Tigers' AND 'Mozzarella di Giovanni'</a:t>
            </a:r>
            <a:br>
              <a:rPr lang="en-US" dirty="0"/>
            </a:br>
            <a:r>
              <a:rPr lang="en-US" dirty="0"/>
              <a:t>ORDER BY </a:t>
            </a:r>
            <a:r>
              <a:rPr lang="en-US" dirty="0" err="1"/>
              <a:t>ProductName</a:t>
            </a:r>
            <a:r>
              <a:rPr lang="en-US" dirty="0" smtClean="0"/>
              <a:t>;</a:t>
            </a:r>
          </a:p>
          <a:p>
            <a:r>
              <a:rPr lang="en-US" dirty="0" err="1">
                <a:solidFill>
                  <a:srgbClr val="92D050"/>
                </a:solidFill>
              </a:rPr>
              <a:t>M</a:t>
            </a:r>
            <a:r>
              <a:rPr lang="en-US" dirty="0" err="1" smtClean="0">
                <a:solidFill>
                  <a:srgbClr val="92D050"/>
                </a:solidFill>
              </a:rPr>
              <a:t>emilih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semua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pesanan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dengan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OrderDate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antara</a:t>
            </a:r>
            <a:r>
              <a:rPr lang="en-US" dirty="0">
                <a:solidFill>
                  <a:srgbClr val="92D050"/>
                </a:solidFill>
              </a:rPr>
              <a:t> '01-July-1996' </a:t>
            </a:r>
            <a:r>
              <a:rPr lang="en-US" dirty="0" err="1">
                <a:solidFill>
                  <a:srgbClr val="92D050"/>
                </a:solidFill>
              </a:rPr>
              <a:t>dan</a:t>
            </a:r>
            <a:r>
              <a:rPr lang="en-US" dirty="0">
                <a:solidFill>
                  <a:srgbClr val="92D050"/>
                </a:solidFill>
              </a:rPr>
              <a:t> '31-July-1996</a:t>
            </a:r>
            <a:r>
              <a:rPr lang="en-US" dirty="0" smtClean="0">
                <a:solidFill>
                  <a:srgbClr val="92D050"/>
                </a:solidFill>
              </a:rPr>
              <a:t>':</a:t>
            </a:r>
          </a:p>
          <a:p>
            <a:r>
              <a:rPr lang="en-US" dirty="0"/>
              <a:t>SELECT * FROM Orders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OrderDate</a:t>
            </a:r>
            <a:r>
              <a:rPr lang="en-US" dirty="0"/>
              <a:t> BETWEEN #07/01/1996# AND #07/31/1996#;</a:t>
            </a:r>
          </a:p>
          <a:p>
            <a:r>
              <a:rPr lang="en-US" dirty="0" err="1" smtClean="0">
                <a:solidFill>
                  <a:srgbClr val="92D050"/>
                </a:solidFill>
              </a:rPr>
              <a:t>Atau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/>
              <a:t>SELECT * FROM Orders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OrderDate</a:t>
            </a:r>
            <a:r>
              <a:rPr lang="en-US" dirty="0"/>
              <a:t> BETWEEN '1996-07-01' AND '1996-07-31</a:t>
            </a:r>
            <a:r>
              <a:rPr lang="en-US" dirty="0" smtClean="0"/>
              <a:t>';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Alias ​​​​SQL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Alias ​​​​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Alias ​​​​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kueri</a:t>
            </a:r>
            <a:r>
              <a:rPr lang="en-US" dirty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Alias ​​​​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AS keyword.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/>
              <a:t>SELECT </a:t>
            </a:r>
            <a:r>
              <a:rPr lang="en-US" dirty="0" err="1"/>
              <a:t>CustomerName</a:t>
            </a:r>
            <a:r>
              <a:rPr lang="en-US" dirty="0"/>
              <a:t> AS Customer, </a:t>
            </a:r>
            <a:r>
              <a:rPr lang="en-US" dirty="0" err="1"/>
              <a:t>ContactName</a:t>
            </a:r>
            <a:r>
              <a:rPr lang="en-US" dirty="0"/>
              <a:t> AS [Contact Person]</a:t>
            </a:r>
            <a:br>
              <a:rPr lang="en-US" dirty="0"/>
            </a:br>
            <a:r>
              <a:rPr lang="en-US" dirty="0"/>
              <a:t>FROM Customers;</a:t>
            </a:r>
            <a:endParaRPr lang="en-US" dirty="0" smtClean="0"/>
          </a:p>
          <a:p>
            <a:r>
              <a:rPr lang="en-US" b="1" dirty="0" err="1" smtClean="0">
                <a:solidFill>
                  <a:srgbClr val="92D050"/>
                </a:solidFill>
              </a:rPr>
              <a:t>Catatan</a:t>
            </a:r>
            <a:r>
              <a:rPr lang="en-US" b="1" dirty="0">
                <a:solidFill>
                  <a:srgbClr val="92D050"/>
                </a:solidFill>
              </a:rPr>
              <a:t>:</a:t>
            </a:r>
            <a:r>
              <a:rPr lang="en-US" dirty="0">
                <a:solidFill>
                  <a:srgbClr val="92D050"/>
                </a:solidFill>
              </a:rPr>
              <a:t> </a:t>
            </a:r>
            <a:r>
              <a:rPr lang="en-US" dirty="0" err="1">
                <a:solidFill>
                  <a:srgbClr val="92D050"/>
                </a:solidFill>
              </a:rPr>
              <a:t>Ini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membutuhkan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tanda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kutip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ganda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atau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tanda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kurung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siku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jika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nama</a:t>
            </a:r>
            <a:r>
              <a:rPr lang="en-US" dirty="0">
                <a:solidFill>
                  <a:srgbClr val="92D050"/>
                </a:solidFill>
              </a:rPr>
              <a:t> alias </a:t>
            </a:r>
            <a:r>
              <a:rPr lang="en-US" dirty="0" err="1">
                <a:solidFill>
                  <a:srgbClr val="92D050"/>
                </a:solidFill>
              </a:rPr>
              <a:t>berisi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spasi</a:t>
            </a:r>
            <a:r>
              <a:rPr lang="en-US" dirty="0">
                <a:solidFill>
                  <a:srgbClr val="92D050"/>
                </a:solidFill>
              </a:rPr>
              <a:t>: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</a:t>
            </a:r>
            <a:r>
              <a:rPr lang="en-US" dirty="0" err="1" smtClean="0"/>
              <a:t>untuk</a:t>
            </a:r>
            <a:r>
              <a:rPr lang="en-US" dirty="0" smtClean="0"/>
              <a:t> backup database:</a:t>
            </a:r>
          </a:p>
          <a:p>
            <a:r>
              <a:rPr lang="en-US" dirty="0" smtClean="0"/>
              <a:t>BACKUP</a:t>
            </a:r>
            <a:r>
              <a:rPr lang="en-US" dirty="0"/>
              <a:t> DATABASE </a:t>
            </a:r>
            <a:r>
              <a:rPr lang="en-US" i="1" dirty="0" err="1"/>
              <a:t>databasename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 DISK = '</a:t>
            </a:r>
            <a:r>
              <a:rPr lang="en-US" i="1" dirty="0" err="1"/>
              <a:t>filepath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BACKUP DATABASE </a:t>
            </a:r>
            <a:r>
              <a:rPr lang="en-US" dirty="0" err="1"/>
              <a:t>testDB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 DISK = </a:t>
            </a:r>
            <a:r>
              <a:rPr lang="en-US" dirty="0" smtClean="0"/>
              <a:t>'D:\backups\</a:t>
            </a:r>
            <a:r>
              <a:rPr lang="en-US" dirty="0" err="1" smtClean="0"/>
              <a:t>testDB.bak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r>
              <a:rPr lang="en-US" b="1" dirty="0"/>
              <a:t>Tip:</a:t>
            </a:r>
            <a:r>
              <a:rPr lang="en-US" dirty="0"/>
              <a:t> 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cadangan</a:t>
            </a:r>
            <a:r>
              <a:rPr lang="en-US" dirty="0"/>
              <a:t> database </a:t>
            </a:r>
            <a:r>
              <a:rPr lang="en-US" dirty="0" err="1"/>
              <a:t>ke</a:t>
            </a:r>
            <a:r>
              <a:rPr lang="en-US" dirty="0"/>
              <a:t> drive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</a:t>
            </a:r>
            <a:r>
              <a:rPr lang="en-US" dirty="0" err="1"/>
              <a:t>sebenarnya</a:t>
            </a:r>
            <a:r>
              <a:rPr lang="en-US" dirty="0"/>
              <a:t>. 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disk crash,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file </a:t>
            </a:r>
            <a:r>
              <a:rPr lang="en-US" dirty="0" err="1"/>
              <a:t>cadangan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41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Pernyataan</a:t>
            </a:r>
            <a:r>
              <a:rPr lang="en-US" dirty="0">
                <a:solidFill>
                  <a:srgbClr val="92D050"/>
                </a:solidFill>
              </a:rPr>
              <a:t> SQL </a:t>
            </a:r>
            <a:r>
              <a:rPr lang="en-US" dirty="0" err="1">
                <a:solidFill>
                  <a:srgbClr val="92D050"/>
                </a:solidFill>
              </a:rPr>
              <a:t>berikut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membuat</a:t>
            </a:r>
            <a:r>
              <a:rPr lang="en-US" dirty="0">
                <a:solidFill>
                  <a:srgbClr val="92D050"/>
                </a:solidFill>
              </a:rPr>
              <a:t> alias </a:t>
            </a:r>
            <a:r>
              <a:rPr lang="en-US" dirty="0" err="1">
                <a:solidFill>
                  <a:srgbClr val="92D050"/>
                </a:solidFill>
              </a:rPr>
              <a:t>bernama</a:t>
            </a:r>
            <a:r>
              <a:rPr lang="en-US" dirty="0">
                <a:solidFill>
                  <a:srgbClr val="92D050"/>
                </a:solidFill>
              </a:rPr>
              <a:t> "</a:t>
            </a:r>
            <a:r>
              <a:rPr lang="en-US" dirty="0" smtClean="0">
                <a:solidFill>
                  <a:srgbClr val="92D050"/>
                </a:solidFill>
              </a:rPr>
              <a:t>Address" </a:t>
            </a:r>
            <a:r>
              <a:rPr lang="en-US" dirty="0">
                <a:solidFill>
                  <a:srgbClr val="92D050"/>
                </a:solidFill>
              </a:rPr>
              <a:t>yang </a:t>
            </a:r>
            <a:r>
              <a:rPr lang="en-US" dirty="0" err="1">
                <a:solidFill>
                  <a:srgbClr val="92D050"/>
                </a:solidFill>
              </a:rPr>
              <a:t>menggabungkan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empat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kolom</a:t>
            </a:r>
            <a:r>
              <a:rPr lang="en-US" dirty="0">
                <a:solidFill>
                  <a:srgbClr val="92D050"/>
                </a:solidFill>
              </a:rPr>
              <a:t> (</a:t>
            </a:r>
            <a:r>
              <a:rPr lang="en-US" dirty="0" err="1">
                <a:solidFill>
                  <a:srgbClr val="92D050"/>
                </a:solidFill>
              </a:rPr>
              <a:t>Alamat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Kode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Pos</a:t>
            </a:r>
            <a:r>
              <a:rPr lang="en-US" dirty="0">
                <a:solidFill>
                  <a:srgbClr val="92D050"/>
                </a:solidFill>
              </a:rPr>
              <a:t>, Kota, </a:t>
            </a:r>
            <a:r>
              <a:rPr lang="en-US" dirty="0" err="1">
                <a:solidFill>
                  <a:srgbClr val="92D050"/>
                </a:solidFill>
              </a:rPr>
              <a:t>dan</a:t>
            </a:r>
            <a:r>
              <a:rPr lang="en-US" dirty="0">
                <a:solidFill>
                  <a:srgbClr val="92D050"/>
                </a:solidFill>
              </a:rPr>
              <a:t> Negara</a:t>
            </a:r>
            <a:r>
              <a:rPr lang="en-US" dirty="0" smtClean="0">
                <a:solidFill>
                  <a:srgbClr val="92D050"/>
                </a:solidFill>
              </a:rPr>
              <a:t>):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CustomerName</a:t>
            </a:r>
            <a:r>
              <a:rPr lang="en-US" sz="2000" dirty="0"/>
              <a:t>, Address + ', ' + </a:t>
            </a:r>
            <a:r>
              <a:rPr lang="en-US" sz="2000" dirty="0" err="1"/>
              <a:t>PostalCode</a:t>
            </a:r>
            <a:r>
              <a:rPr lang="en-US" sz="2000" dirty="0"/>
              <a:t> + ' ' + City + ', ' + Country AS Address</a:t>
            </a:r>
          </a:p>
          <a:p>
            <a:r>
              <a:rPr lang="en-US" sz="2000" dirty="0"/>
              <a:t>FROM Customers</a:t>
            </a:r>
            <a:r>
              <a:rPr lang="en-US" sz="2000" dirty="0" smtClean="0"/>
              <a:t>;</a:t>
            </a:r>
          </a:p>
          <a:p>
            <a:endParaRPr lang="en-US" dirty="0"/>
          </a:p>
          <a:p>
            <a:r>
              <a:rPr lang="sv-SE" b="1" dirty="0"/>
              <a:t>Catatan:</a:t>
            </a:r>
            <a:r>
              <a:rPr lang="sv-SE" dirty="0"/>
              <a:t> Agar pernyataan SQL di atas berfungsi di </a:t>
            </a:r>
            <a:r>
              <a:rPr lang="sv-SE" dirty="0">
                <a:solidFill>
                  <a:srgbClr val="92D050"/>
                </a:solidFill>
              </a:rPr>
              <a:t>MySQL</a:t>
            </a:r>
            <a:r>
              <a:rPr lang="sv-SE" dirty="0"/>
              <a:t>, gunakan yang berikut ini</a:t>
            </a:r>
            <a:r>
              <a:rPr lang="sv-SE" dirty="0" smtClean="0"/>
              <a:t>:</a:t>
            </a:r>
          </a:p>
          <a:p>
            <a:r>
              <a:rPr lang="en-US" sz="2000" dirty="0"/>
              <a:t>SELECT </a:t>
            </a:r>
            <a:r>
              <a:rPr lang="en-US" sz="2000" dirty="0" err="1"/>
              <a:t>CustomerName</a:t>
            </a:r>
            <a:r>
              <a:rPr lang="en-US" sz="2000" dirty="0"/>
              <a:t>, CONCAT(Address,', ',</a:t>
            </a:r>
            <a:r>
              <a:rPr lang="en-US" sz="2000" dirty="0" err="1"/>
              <a:t>PostalCode</a:t>
            </a:r>
            <a:r>
              <a:rPr lang="en-US" sz="2000" dirty="0"/>
              <a:t>,', ',City,', ',Country) AS Address</a:t>
            </a:r>
            <a:br>
              <a:rPr lang="en-US" sz="2000" dirty="0"/>
            </a:br>
            <a:r>
              <a:rPr lang="en-US" sz="2000" dirty="0"/>
              <a:t>FROM Customers;</a:t>
            </a:r>
          </a:p>
        </p:txBody>
      </p:sp>
    </p:spTree>
    <p:extLst>
      <p:ext uri="{BB962C8B-B14F-4D97-AF65-F5344CB8AC3E}">
        <p14:creationId xmlns:p14="http://schemas.microsoft.com/office/powerpoint/2010/main" val="10367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smtClean="0"/>
              <a:t>JOIN </a:t>
            </a:r>
            <a:r>
              <a:rPr lang="en-US" dirty="0" err="1" smtClean="0"/>
              <a:t>klausul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/>
              <a:t>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/>
              <a:t>"Orders" table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12553"/>
              </p:ext>
            </p:extLst>
          </p:nvPr>
        </p:nvGraphicFramePr>
        <p:xfrm>
          <a:off x="1769709" y="3992410"/>
          <a:ext cx="8106800" cy="16767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21360"/>
                <a:gridCol w="1621360"/>
                <a:gridCol w="1621360"/>
                <a:gridCol w="1621360"/>
                <a:gridCol w="162136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OrderID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CustomerID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EmployeeID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OrderDate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ShipperID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10248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90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1996-07-04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10249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1996-07-05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10250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34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1996-07-08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 err="1" smtClean="0"/>
              <a:t>Terdapat</a:t>
            </a:r>
            <a:r>
              <a:rPr lang="en-US" sz="2100" dirty="0" smtClean="0"/>
              <a:t> </a:t>
            </a:r>
            <a:r>
              <a:rPr lang="en-US" sz="2100" dirty="0" err="1" smtClean="0"/>
              <a:t>juga</a:t>
            </a:r>
            <a:r>
              <a:rPr lang="en-US" sz="2100" dirty="0" smtClean="0"/>
              <a:t> </a:t>
            </a:r>
            <a:r>
              <a:rPr lang="en-US" sz="2100" dirty="0"/>
              <a:t> "</a:t>
            </a:r>
            <a:r>
              <a:rPr lang="en-US" sz="2100" dirty="0" smtClean="0"/>
              <a:t>Customers</a:t>
            </a:r>
            <a:r>
              <a:rPr lang="en-US" sz="2100" dirty="0"/>
              <a:t>" table</a:t>
            </a:r>
            <a:r>
              <a:rPr lang="en-US" sz="2100" dirty="0" smtClean="0"/>
              <a:t>:</a:t>
            </a:r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r>
              <a:rPr lang="en-US" sz="2100" dirty="0" err="1"/>
              <a:t>Perhatikan</a:t>
            </a:r>
            <a:r>
              <a:rPr lang="en-US" sz="2100" dirty="0"/>
              <a:t> </a:t>
            </a:r>
            <a:r>
              <a:rPr lang="en-US" sz="2100" dirty="0" err="1"/>
              <a:t>bahwa</a:t>
            </a:r>
            <a:r>
              <a:rPr lang="en-US" sz="2100" dirty="0"/>
              <a:t> </a:t>
            </a:r>
            <a:r>
              <a:rPr lang="en-US" sz="2100" dirty="0" err="1"/>
              <a:t>kolom</a:t>
            </a:r>
            <a:r>
              <a:rPr lang="en-US" sz="2100" dirty="0"/>
              <a:t> </a:t>
            </a:r>
            <a:r>
              <a:rPr lang="en-US" sz="2100" dirty="0" smtClean="0"/>
              <a:t>“</a:t>
            </a:r>
            <a:r>
              <a:rPr lang="en-US" sz="2100" dirty="0" err="1" smtClean="0"/>
              <a:t>CustomerID</a:t>
            </a:r>
            <a:r>
              <a:rPr lang="en-US" sz="2100" dirty="0" smtClean="0"/>
              <a:t>" </a:t>
            </a:r>
            <a:r>
              <a:rPr lang="en-US" sz="2100" dirty="0"/>
              <a:t>di </a:t>
            </a:r>
            <a:r>
              <a:rPr lang="en-US" sz="2100" dirty="0" err="1"/>
              <a:t>tabel</a:t>
            </a:r>
            <a:r>
              <a:rPr lang="en-US" sz="2100" dirty="0"/>
              <a:t> </a:t>
            </a:r>
            <a:r>
              <a:rPr lang="en-US" sz="2100" dirty="0" smtClean="0"/>
              <a:t>“Orders" </a:t>
            </a:r>
            <a:r>
              <a:rPr lang="en-US" sz="2100" dirty="0" err="1"/>
              <a:t>merujuk</a:t>
            </a:r>
            <a:r>
              <a:rPr lang="en-US" sz="2100" dirty="0"/>
              <a:t> </a:t>
            </a:r>
            <a:r>
              <a:rPr lang="en-US" sz="2100" dirty="0" err="1"/>
              <a:t>ke</a:t>
            </a:r>
            <a:r>
              <a:rPr lang="en-US" sz="2100" dirty="0"/>
              <a:t> </a:t>
            </a:r>
            <a:r>
              <a:rPr lang="en-US" sz="2100" dirty="0" smtClean="0"/>
              <a:t>“</a:t>
            </a:r>
            <a:r>
              <a:rPr lang="en-US" sz="2100" dirty="0" err="1" smtClean="0"/>
              <a:t>CustomerID</a:t>
            </a:r>
            <a:r>
              <a:rPr lang="en-US" sz="2100" dirty="0" smtClean="0"/>
              <a:t>" </a:t>
            </a:r>
            <a:r>
              <a:rPr lang="en-US" sz="2100" dirty="0"/>
              <a:t>di </a:t>
            </a:r>
            <a:r>
              <a:rPr lang="en-US" sz="2100" dirty="0" err="1"/>
              <a:t>tabel</a:t>
            </a:r>
            <a:r>
              <a:rPr lang="en-US" sz="2100" dirty="0"/>
              <a:t> </a:t>
            </a:r>
            <a:r>
              <a:rPr lang="en-US" sz="2100" dirty="0" smtClean="0"/>
              <a:t>"Customers".</a:t>
            </a:r>
            <a:r>
              <a:rPr lang="en-US" sz="2100" dirty="0"/>
              <a:t> </a:t>
            </a:r>
            <a:r>
              <a:rPr lang="en-US" sz="2100" dirty="0" err="1"/>
              <a:t>Hubungan</a:t>
            </a:r>
            <a:r>
              <a:rPr lang="en-US" sz="2100" dirty="0"/>
              <a:t> </a:t>
            </a:r>
            <a:r>
              <a:rPr lang="en-US" sz="2100" dirty="0" err="1"/>
              <a:t>antara</a:t>
            </a:r>
            <a:r>
              <a:rPr lang="en-US" sz="2100" dirty="0"/>
              <a:t> </a:t>
            </a:r>
            <a:r>
              <a:rPr lang="en-US" sz="2100" dirty="0" err="1"/>
              <a:t>dua</a:t>
            </a:r>
            <a:r>
              <a:rPr lang="en-US" sz="2100" dirty="0"/>
              <a:t> </a:t>
            </a:r>
            <a:r>
              <a:rPr lang="en-US" sz="2100" dirty="0" err="1"/>
              <a:t>tabel</a:t>
            </a:r>
            <a:r>
              <a:rPr lang="en-US" sz="2100" dirty="0"/>
              <a:t> di </a:t>
            </a:r>
            <a:r>
              <a:rPr lang="en-US" sz="2100" dirty="0" err="1"/>
              <a:t>atas</a:t>
            </a:r>
            <a:r>
              <a:rPr lang="en-US" sz="2100" dirty="0"/>
              <a:t> </a:t>
            </a:r>
            <a:r>
              <a:rPr lang="en-US" sz="2100" dirty="0" err="1"/>
              <a:t>adalah</a:t>
            </a:r>
            <a:r>
              <a:rPr lang="en-US" sz="2100" dirty="0"/>
              <a:t> </a:t>
            </a:r>
            <a:r>
              <a:rPr lang="en-US" sz="2100" dirty="0" err="1"/>
              <a:t>kolom</a:t>
            </a:r>
            <a:r>
              <a:rPr lang="en-US" sz="2100" dirty="0"/>
              <a:t> "</a:t>
            </a:r>
            <a:r>
              <a:rPr lang="en-US" sz="2100" dirty="0" err="1" smtClean="0"/>
              <a:t>CustomerID</a:t>
            </a:r>
            <a:r>
              <a:rPr lang="en-US" sz="2100" dirty="0" smtClean="0"/>
              <a:t>“.</a:t>
            </a:r>
          </a:p>
          <a:p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73430"/>
              </p:ext>
            </p:extLst>
          </p:nvPr>
        </p:nvGraphicFramePr>
        <p:xfrm>
          <a:off x="1449670" y="2788450"/>
          <a:ext cx="8745891" cy="24082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49413"/>
                <a:gridCol w="1379199"/>
                <a:gridCol w="1240478"/>
                <a:gridCol w="1307944"/>
                <a:gridCol w="1070031"/>
                <a:gridCol w="1249413"/>
                <a:gridCol w="124941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CustomerID</a:t>
                      </a:r>
                      <a:endParaRPr lang="en-US" sz="1500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CustomerName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ContactName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Address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City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PostalCode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Country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Alfreds Futterkiste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Maria Anders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Obere</a:t>
                      </a:r>
                      <a:r>
                        <a:rPr lang="en-US" sz="1500" dirty="0">
                          <a:effectLst/>
                        </a:rPr>
                        <a:t> Str. 57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Berlin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12209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Germany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2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500">
                          <a:effectLst/>
                        </a:rPr>
                        <a:t>Ana Trujillo Emparedados y helados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Ana Trujillo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500" dirty="0">
                          <a:effectLst/>
                        </a:rPr>
                        <a:t>Avda. de la Constitución 2222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México D.F.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05021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Mexico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3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Antonio Moreno Taquería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Antonio Moreno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Mataderos 2312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México D.F.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05023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Mexico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7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Kemudian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SQL </a:t>
            </a:r>
            <a:r>
              <a:rPr lang="en-US" sz="2000" dirty="0" err="1"/>
              <a:t>berikut</a:t>
            </a:r>
            <a:r>
              <a:rPr lang="en-US" sz="2000" dirty="0"/>
              <a:t> (yang </a:t>
            </a:r>
            <a:r>
              <a:rPr lang="en-US" sz="2000" dirty="0" err="1"/>
              <a:t>berisi</a:t>
            </a:r>
            <a:r>
              <a:rPr lang="en-US" sz="2000" dirty="0"/>
              <a:t> INNER JOIN), yang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 smtClean="0"/>
              <a:t>catatan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cocok</a:t>
            </a:r>
            <a:r>
              <a:rPr lang="en-US" sz="2000" dirty="0"/>
              <a:t> di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 smtClean="0"/>
              <a:t>:</a:t>
            </a:r>
          </a:p>
          <a:p>
            <a:r>
              <a:rPr lang="en-US" sz="2000" dirty="0"/>
              <a:t>SELECT </a:t>
            </a:r>
            <a:r>
              <a:rPr lang="en-US" sz="2000" dirty="0" err="1"/>
              <a:t>Orders.OrderID</a:t>
            </a:r>
            <a:r>
              <a:rPr lang="en-US" sz="2000" dirty="0"/>
              <a:t>, </a:t>
            </a:r>
            <a:r>
              <a:rPr lang="en-US" sz="2000" dirty="0" err="1"/>
              <a:t>Customers.CustomerName</a:t>
            </a:r>
            <a:r>
              <a:rPr lang="en-US" sz="2000" dirty="0"/>
              <a:t>, </a:t>
            </a:r>
            <a:r>
              <a:rPr lang="en-US" sz="2000" dirty="0" err="1"/>
              <a:t>Orders.OrderDate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Orders</a:t>
            </a:r>
            <a:br>
              <a:rPr lang="en-US" sz="2000" dirty="0"/>
            </a:br>
            <a:r>
              <a:rPr lang="en-US" sz="2000" dirty="0"/>
              <a:t>INNER JOIN Customers ON </a:t>
            </a:r>
            <a:r>
              <a:rPr lang="en-US" sz="2000" dirty="0" err="1">
                <a:solidFill>
                  <a:srgbClr val="92D050"/>
                </a:solidFill>
              </a:rPr>
              <a:t>Orders.CustomerID</a:t>
            </a:r>
            <a:r>
              <a:rPr lang="en-US" sz="2000" dirty="0"/>
              <a:t>=</a:t>
            </a:r>
            <a:r>
              <a:rPr lang="en-US" sz="2000" dirty="0" err="1"/>
              <a:t>Customers.CustomerID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Data </a:t>
            </a:r>
            <a:r>
              <a:rPr lang="en-US" sz="2000" dirty="0" err="1" smtClean="0"/>
              <a:t>diatas</a:t>
            </a:r>
            <a:r>
              <a:rPr lang="en-US" sz="2000" dirty="0" smtClean="0"/>
              <a:t> </a:t>
            </a:r>
            <a:r>
              <a:rPr lang="en-US" sz="2000" dirty="0" err="1" smtClean="0"/>
              <a:t>dilihat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92D050"/>
                </a:solidFill>
              </a:rPr>
              <a:t>CustomerID</a:t>
            </a:r>
            <a:r>
              <a:rPr lang="en-US" sz="2000" dirty="0" smtClean="0">
                <a:solidFill>
                  <a:srgbClr val="92D050"/>
                </a:solidFill>
              </a:rPr>
              <a:t> di table Orders</a:t>
            </a:r>
            <a:r>
              <a:rPr lang="en-US" sz="2000" dirty="0" smtClean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29201"/>
              </p:ext>
            </p:extLst>
          </p:nvPr>
        </p:nvGraphicFramePr>
        <p:xfrm>
          <a:off x="1723990" y="4160050"/>
          <a:ext cx="8106798" cy="16767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02266"/>
                <a:gridCol w="2702266"/>
                <a:gridCol w="270226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CustomerName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OrderDate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10248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Wilman Kala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1996-07-04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10249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Tradição Hipermercados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1996-07-05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10250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Hanari</a:t>
                      </a:r>
                      <a:r>
                        <a:rPr lang="en-US" dirty="0">
                          <a:effectLst/>
                        </a:rPr>
                        <a:t> Carnes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1996-07-08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6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SQL </a:t>
            </a:r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(INNER) JOIN: </a:t>
            </a:r>
            <a:r>
              <a:rPr lang="en-US" dirty="0" err="1"/>
              <a:t>Mengembalikan</a:t>
            </a:r>
            <a:r>
              <a:rPr lang="en-US" dirty="0"/>
              <a:t> record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di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LEFT (OUTER) JOIN: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record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record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RIGHT (OUTER) JOIN: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record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record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kiri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FULL (OUTER) JOIN: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kecocokan</a:t>
            </a:r>
            <a:r>
              <a:rPr lang="en-US" dirty="0"/>
              <a:t> di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UNION 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UNION operator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-set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SELECT.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SELECT </a:t>
            </a:r>
            <a:r>
              <a:rPr lang="en-US" dirty="0"/>
              <a:t>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smtClean="0"/>
              <a:t>UNION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 smtClean="0"/>
              <a:t>serupa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SELECT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smtClean="0"/>
              <a:t>City </a:t>
            </a:r>
            <a:r>
              <a:rPr lang="en-US" dirty="0"/>
              <a:t>(</a:t>
            </a:r>
            <a:r>
              <a:rPr lang="en-US" dirty="0" err="1">
                <a:solidFill>
                  <a:srgbClr val="92D050"/>
                </a:solidFill>
              </a:rPr>
              <a:t>hanya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nilai</a:t>
            </a:r>
            <a:r>
              <a:rPr lang="en-US" dirty="0">
                <a:solidFill>
                  <a:srgbClr val="92D050"/>
                </a:solidFill>
              </a:rPr>
              <a:t> yang </a:t>
            </a:r>
            <a:r>
              <a:rPr lang="en-US" dirty="0" err="1">
                <a:solidFill>
                  <a:srgbClr val="92D050"/>
                </a:solidFill>
              </a:rPr>
              <a:t>berbeda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"Customers"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"Suppliers":</a:t>
            </a:r>
          </a:p>
          <a:p>
            <a:pPr marL="0" indent="0">
              <a:buNone/>
            </a:pPr>
            <a:r>
              <a:rPr lang="en-US" dirty="0"/>
              <a:t>SELECT City FROM Customers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SELECT City FROM Suppliers</a:t>
            </a:r>
            <a:br>
              <a:rPr lang="en-US" dirty="0"/>
            </a:br>
            <a:r>
              <a:rPr lang="en-US" dirty="0"/>
              <a:t>ORDER BY City;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UNION </a:t>
            </a:r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smtClean="0"/>
              <a:t>City (</a:t>
            </a:r>
            <a:r>
              <a:rPr lang="en-US" dirty="0" smtClean="0">
                <a:solidFill>
                  <a:srgbClr val="92D050"/>
                </a:solidFill>
              </a:rPr>
              <a:t>yang </a:t>
            </a:r>
            <a:r>
              <a:rPr lang="en-US" dirty="0" err="1" smtClean="0">
                <a:solidFill>
                  <a:srgbClr val="92D050"/>
                </a:solidFill>
              </a:rPr>
              <a:t>nilainya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duplikat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juga</a:t>
            </a:r>
            <a:r>
              <a:rPr lang="en-US" dirty="0" smtClean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"Customers"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Supliers</a:t>
            </a:r>
            <a:r>
              <a:rPr lang="en-US" dirty="0" smtClean="0"/>
              <a:t>":</a:t>
            </a:r>
          </a:p>
          <a:p>
            <a:r>
              <a:rPr lang="en-US" dirty="0"/>
              <a:t>SELECT City FROM Customers</a:t>
            </a:r>
            <a:br>
              <a:rPr lang="en-US" dirty="0"/>
            </a:br>
            <a:r>
              <a:rPr lang="en-US" dirty="0"/>
              <a:t>UNION ALL</a:t>
            </a:r>
            <a:br>
              <a:rPr lang="en-US" dirty="0"/>
            </a:br>
            <a:r>
              <a:rPr lang="en-US" dirty="0"/>
              <a:t>SELECT City FROM Suppliers</a:t>
            </a:r>
            <a:br>
              <a:rPr lang="en-US" dirty="0"/>
            </a:br>
            <a:r>
              <a:rPr lang="en-US" dirty="0"/>
              <a:t>ORDER BY City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lain </a:t>
            </a:r>
            <a:r>
              <a:rPr lang="en-US" dirty="0" err="1" smtClean="0"/>
              <a:t>mengambil</a:t>
            </a:r>
            <a:r>
              <a:rPr lang="en-US" dirty="0" smtClean="0"/>
              <a:t> country </a:t>
            </a:r>
            <a:r>
              <a:rPr lang="en-US" dirty="0" err="1" smtClean="0"/>
              <a:t>yg</a:t>
            </a:r>
            <a:r>
              <a:rPr lang="en-US" dirty="0" smtClean="0"/>
              <a:t> Germany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city </a:t>
            </a:r>
            <a:r>
              <a:rPr lang="en-US" dirty="0" err="1" smtClean="0"/>
              <a:t>berbeda-beda</a:t>
            </a:r>
            <a:r>
              <a:rPr lang="en-US" dirty="0" smtClean="0"/>
              <a:t>:</a:t>
            </a:r>
          </a:p>
          <a:p>
            <a:r>
              <a:rPr lang="en-US" dirty="0"/>
              <a:t>SELECT City, Country FROM Customers</a:t>
            </a:r>
            <a:br>
              <a:rPr lang="en-US" dirty="0"/>
            </a:br>
            <a:r>
              <a:rPr lang="en-US" dirty="0"/>
              <a:t>WHERE Country='Germany'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SELECT City, Country FROM Suppliers</a:t>
            </a:r>
            <a:br>
              <a:rPr lang="en-US" dirty="0"/>
            </a:br>
            <a:r>
              <a:rPr lang="en-US" dirty="0"/>
              <a:t>WHERE Country='Germany'</a:t>
            </a:r>
            <a:br>
              <a:rPr lang="en-US" dirty="0"/>
            </a:br>
            <a:r>
              <a:rPr lang="en-US" dirty="0"/>
              <a:t>ORDER BY City;</a:t>
            </a:r>
          </a:p>
        </p:txBody>
      </p:sp>
    </p:spTree>
    <p:extLst>
      <p:ext uri="{BB962C8B-B14F-4D97-AF65-F5344CB8AC3E}">
        <p14:creationId xmlns:p14="http://schemas.microsoft.com/office/powerpoint/2010/main" val="36419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 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 smtClean="0"/>
              <a:t>BY statement </a:t>
            </a:r>
            <a:r>
              <a:rPr lang="en-US" dirty="0" err="1" smtClean="0"/>
              <a:t>mengelompokkan</a:t>
            </a:r>
            <a:r>
              <a:rPr lang="en-US" dirty="0" smtClean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. </a:t>
            </a:r>
            <a:r>
              <a:rPr lang="en-US" dirty="0" err="1" smtClean="0"/>
              <a:t>Singkatnya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"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di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 smtClean="0"/>
              <a:t>".</a:t>
            </a:r>
          </a:p>
          <a:p>
            <a:r>
              <a:rPr lang="en-US" dirty="0" smtClean="0"/>
              <a:t>GROUP BY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agregat</a:t>
            </a:r>
            <a:r>
              <a:rPr lang="en-US" dirty="0"/>
              <a:t> ( COUNT(), MAX(), MIN(), SUM(), AVG())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-set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smtClean="0"/>
              <a:t>Customer </a:t>
            </a:r>
            <a:r>
              <a:rPr lang="en-US" dirty="0"/>
              <a:t>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 smtClean="0"/>
              <a:t>:</a:t>
            </a:r>
          </a:p>
          <a:p>
            <a:r>
              <a:rPr lang="en-US" dirty="0"/>
              <a:t>SELECT COUNT(</a:t>
            </a:r>
            <a:r>
              <a:rPr lang="en-US" dirty="0" err="1"/>
              <a:t>CustomerID</a:t>
            </a:r>
            <a:r>
              <a:rPr lang="en-US" dirty="0"/>
              <a:t>), Country</a:t>
            </a:r>
            <a:br>
              <a:rPr lang="en-US" dirty="0"/>
            </a:br>
            <a:r>
              <a:rPr lang="en-US" dirty="0"/>
              <a:t>FROM Customers</a:t>
            </a:r>
            <a:br>
              <a:rPr lang="en-US" dirty="0"/>
            </a:br>
            <a:r>
              <a:rPr lang="en-US" dirty="0"/>
              <a:t>GROUP BY Country;</a:t>
            </a:r>
          </a:p>
        </p:txBody>
      </p:sp>
    </p:spTree>
    <p:extLst>
      <p:ext uri="{BB962C8B-B14F-4D97-AF65-F5344CB8AC3E}">
        <p14:creationId xmlns:p14="http://schemas.microsoft.com/office/powerpoint/2010/main" val="974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 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smtClean="0"/>
              <a:t>Customer </a:t>
            </a:r>
            <a:r>
              <a:rPr lang="en-US" dirty="0"/>
              <a:t>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smtClean="0"/>
              <a:t>Country,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 smtClean="0"/>
              <a:t>:</a:t>
            </a:r>
          </a:p>
          <a:p>
            <a:r>
              <a:rPr lang="en-US" dirty="0"/>
              <a:t>SELECT COUNT(</a:t>
            </a:r>
            <a:r>
              <a:rPr lang="en-US" dirty="0" err="1"/>
              <a:t>CustomerID</a:t>
            </a:r>
            <a:r>
              <a:rPr lang="en-US" dirty="0"/>
              <a:t>), Country</a:t>
            </a:r>
            <a:br>
              <a:rPr lang="en-US" dirty="0"/>
            </a:br>
            <a:r>
              <a:rPr lang="en-US" dirty="0"/>
              <a:t>FROM Customers</a:t>
            </a:r>
            <a:br>
              <a:rPr lang="en-US" dirty="0"/>
            </a:br>
            <a:r>
              <a:rPr lang="en-US" dirty="0"/>
              <a:t>GROUP BY Country</a:t>
            </a:r>
            <a:br>
              <a:rPr lang="en-US" dirty="0"/>
            </a:br>
            <a:r>
              <a:rPr lang="en-US" dirty="0"/>
              <a:t>ORDER BY COUNT(</a:t>
            </a:r>
            <a:r>
              <a:rPr lang="en-US" dirty="0" err="1"/>
              <a:t>CustomerID</a:t>
            </a:r>
            <a:r>
              <a:rPr lang="en-US" dirty="0"/>
              <a:t>) DESC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57001"/>
              </p:ext>
            </p:extLst>
          </p:nvPr>
        </p:nvGraphicFramePr>
        <p:xfrm>
          <a:off x="2074510" y="4213480"/>
          <a:ext cx="8106798" cy="2095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53399"/>
                <a:gridCol w="405339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COUNT(</a:t>
                      </a:r>
                      <a:r>
                        <a:rPr lang="en-US" dirty="0" err="1">
                          <a:effectLst/>
                        </a:rPr>
                        <a:t>CustomerID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Country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13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USA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Germany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France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Brazil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1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HAVING 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HAVING clause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SQL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smtClean="0"/>
              <a:t>WHERE keyword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92D050"/>
                </a:solidFill>
              </a:rPr>
              <a:t>fungsi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agregat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smtClean="0"/>
              <a:t>customers </a:t>
            </a:r>
            <a:r>
              <a:rPr lang="en-US" dirty="0"/>
              <a:t>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smtClean="0"/>
              <a:t>country.</a:t>
            </a:r>
            <a:r>
              <a:rPr lang="en-US" dirty="0"/>
              <a:t> 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sertakan</a:t>
            </a:r>
            <a:r>
              <a:rPr lang="en-US" dirty="0"/>
              <a:t> </a:t>
            </a:r>
            <a:r>
              <a:rPr lang="en-US" dirty="0" smtClean="0"/>
              <a:t>country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smtClean="0"/>
              <a:t>customers:</a:t>
            </a:r>
          </a:p>
          <a:p>
            <a:r>
              <a:rPr lang="en-US" dirty="0"/>
              <a:t>SELECT COUNT(</a:t>
            </a:r>
            <a:r>
              <a:rPr lang="en-US" dirty="0" err="1"/>
              <a:t>CustomerID</a:t>
            </a:r>
            <a:r>
              <a:rPr lang="en-US" dirty="0"/>
              <a:t>), Country</a:t>
            </a:r>
            <a:br>
              <a:rPr lang="en-US" dirty="0"/>
            </a:br>
            <a:r>
              <a:rPr lang="en-US" dirty="0"/>
              <a:t>FROM Customers</a:t>
            </a:r>
            <a:br>
              <a:rPr lang="en-US" dirty="0"/>
            </a:br>
            <a:r>
              <a:rPr lang="en-US" dirty="0"/>
              <a:t>GROUP BY Country</a:t>
            </a:r>
            <a:br>
              <a:rPr lang="en-US" dirty="0"/>
            </a:br>
            <a:r>
              <a:rPr lang="en-US" dirty="0"/>
              <a:t>HAVING COUNT(</a:t>
            </a:r>
            <a:r>
              <a:rPr lang="en-US" dirty="0" err="1"/>
              <a:t>CustomerID</a:t>
            </a:r>
            <a:r>
              <a:rPr lang="en-US" dirty="0"/>
              <a:t>) &gt; 5</a:t>
            </a:r>
            <a:r>
              <a:rPr lang="en-US" dirty="0" smtClean="0"/>
              <a:t>;</a:t>
            </a:r>
          </a:p>
          <a:p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:</a:t>
            </a:r>
          </a:p>
          <a:p>
            <a:r>
              <a:rPr lang="en-US" dirty="0"/>
              <a:t>SELECT COUNT(</a:t>
            </a:r>
            <a:r>
              <a:rPr lang="en-US" dirty="0" err="1"/>
              <a:t>CustomerID</a:t>
            </a:r>
            <a:r>
              <a:rPr lang="en-US" dirty="0"/>
              <a:t>), Country</a:t>
            </a:r>
            <a:br>
              <a:rPr lang="en-US" dirty="0"/>
            </a:br>
            <a:r>
              <a:rPr lang="en-US" dirty="0"/>
              <a:t>FROM Customers</a:t>
            </a:r>
            <a:br>
              <a:rPr lang="en-US" dirty="0"/>
            </a:br>
            <a:r>
              <a:rPr lang="en-US" dirty="0"/>
              <a:t>GROUP BY Country</a:t>
            </a:r>
            <a:br>
              <a:rPr lang="en-US" dirty="0"/>
            </a:br>
            <a:r>
              <a:rPr lang="en-US" dirty="0"/>
              <a:t>HAVING COUNT(</a:t>
            </a:r>
            <a:r>
              <a:rPr lang="en-US" dirty="0" err="1"/>
              <a:t>CustomerID</a:t>
            </a:r>
            <a:r>
              <a:rPr lang="en-US" dirty="0"/>
              <a:t>) &gt; 5</a:t>
            </a:r>
            <a:br>
              <a:rPr lang="en-US" dirty="0"/>
            </a:br>
            <a:r>
              <a:rPr lang="en-US" dirty="0"/>
              <a:t>ORDER BY COUNT(</a:t>
            </a:r>
            <a:r>
              <a:rPr lang="en-US" dirty="0" err="1"/>
              <a:t>CustomerID</a:t>
            </a:r>
            <a:r>
              <a:rPr lang="en-US" dirty="0"/>
              <a:t>) DESC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 Types (Version 8.0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798321" y="2084832"/>
          <a:ext cx="7239000" cy="44970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68578"/>
                <a:gridCol w="5070422"/>
              </a:tblGrid>
              <a:tr h="190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Data type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29230" marR="29230" marT="29230" marB="29230"/>
                </a:tc>
              </a:tr>
              <a:tr h="564758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CHAR(size)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FIXED length string (can contain letters, numbers, and special characters). The size parameter specifies the column length in characters - can be from 0 to 255. Default is 1</a:t>
                      </a:r>
                    </a:p>
                  </a:txBody>
                  <a:tcPr marL="29230" marR="29230" marT="29230" marB="29230"/>
                </a:tc>
              </a:tr>
              <a:tr h="68948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VARCHAR(size)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 VARIABLE length string (can contain letters, numbers, and special characters). The size parameter specifies the maximum column length in characters - can be from 0 to 65535</a:t>
                      </a:r>
                    </a:p>
                  </a:txBody>
                  <a:tcPr marL="29230" marR="29230" marT="29230" marB="29230"/>
                </a:tc>
              </a:tr>
              <a:tr h="44003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BINARY(size)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Equal to CHAR(), but stores binary byte strings. The size parameter specifies the column length in bytes. Default is 1</a:t>
                      </a:r>
                    </a:p>
                  </a:txBody>
                  <a:tcPr marL="29230" marR="29230" marT="29230" marB="29230"/>
                </a:tc>
              </a:tr>
              <a:tr h="44003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VARBINARY(size)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Equal to VARCHAR(), but stores binary byte strings. The size parameter specifies the maximum column length in bytes.</a:t>
                      </a:r>
                    </a:p>
                  </a:txBody>
                  <a:tcPr marL="29230" marR="29230" marT="29230" marB="29230"/>
                </a:tc>
              </a:tr>
              <a:tr h="3153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TINYTEXT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Holds a string with a maximum length of 255 characters</a:t>
                      </a:r>
                    </a:p>
                  </a:txBody>
                  <a:tcPr marL="29230" marR="29230" marT="29230" marB="29230"/>
                </a:tc>
              </a:tr>
              <a:tr h="3153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TEXT(size)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Holds a string with a maximum length of 65,535 bytes</a:t>
                      </a:r>
                    </a:p>
                  </a:txBody>
                  <a:tcPr marL="29230" marR="29230" marT="29230" marB="29230"/>
                </a:tc>
              </a:tr>
              <a:tr h="3153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MEDIUMTEXT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Holds a string with a maximum length of 16,777,215 characters</a:t>
                      </a:r>
                    </a:p>
                  </a:txBody>
                  <a:tcPr marL="29230" marR="29230" marT="29230" marB="29230"/>
                </a:tc>
              </a:tr>
              <a:tr h="31531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LONGTEXT</a:t>
                      </a:r>
                    </a:p>
                  </a:txBody>
                  <a:tcPr marL="58459" marR="29230" marT="29230" marB="292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Holds a string with a maximum length of 4,294,967,295 characters</a:t>
                      </a:r>
                    </a:p>
                  </a:txBody>
                  <a:tcPr marL="29230" marR="29230" marT="29230" marB="292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EXISTS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EXISTS operator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di </a:t>
            </a:r>
            <a:r>
              <a:rPr lang="en-US" dirty="0" err="1"/>
              <a:t>subquery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EXISTS Operator return </a:t>
            </a:r>
            <a:r>
              <a:rPr lang="en-US" dirty="0">
                <a:solidFill>
                  <a:srgbClr val="92D050"/>
                </a:solidFill>
              </a:rPr>
              <a:t>TRUE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subquery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 smtClean="0"/>
              <a:t>.</a:t>
            </a:r>
          </a:p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TRUE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smtClean="0"/>
              <a:t>suppliers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</a:t>
            </a:r>
            <a:r>
              <a:rPr lang="en-US" dirty="0" smtClean="0"/>
              <a:t>:</a:t>
            </a:r>
          </a:p>
          <a:p>
            <a:r>
              <a:rPr lang="en-US" dirty="0"/>
              <a:t>SELECT </a:t>
            </a:r>
            <a:r>
              <a:rPr lang="en-US" dirty="0" err="1"/>
              <a:t>SupplierName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Suppliers</a:t>
            </a:r>
            <a:br>
              <a:rPr lang="en-US" dirty="0"/>
            </a:br>
            <a:r>
              <a:rPr lang="en-US" dirty="0"/>
              <a:t>WHERE EXISTS (SELECT </a:t>
            </a:r>
            <a:r>
              <a:rPr lang="en-US" dirty="0" err="1"/>
              <a:t>ProductName</a:t>
            </a:r>
            <a:r>
              <a:rPr lang="en-US" dirty="0"/>
              <a:t> FROM Products WHERE </a:t>
            </a:r>
            <a:r>
              <a:rPr lang="en-US" dirty="0" err="1"/>
              <a:t>Products.SupplierID</a:t>
            </a:r>
            <a:r>
              <a:rPr lang="en-US" dirty="0"/>
              <a:t> = </a:t>
            </a:r>
            <a:r>
              <a:rPr lang="en-US" dirty="0" err="1"/>
              <a:t>Suppliers.supplierID</a:t>
            </a:r>
            <a:r>
              <a:rPr lang="en-US" dirty="0"/>
              <a:t> AND Price &lt; 20);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ANY and ALL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ANY Operator: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hasilnya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mengembalikan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smtClean="0"/>
              <a:t>ANY(</a:t>
            </a:r>
            <a:r>
              <a:rPr lang="en-US" dirty="0" err="1" smtClean="0"/>
              <a:t>apapun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92D050"/>
                </a:solidFill>
              </a:rPr>
              <a:t>salah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satu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subquery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Operator: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hasilnya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mengembalikan</a:t>
            </a:r>
            <a:r>
              <a:rPr lang="en-US" dirty="0"/>
              <a:t> TRUE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smtClean="0"/>
              <a:t>ALL(</a:t>
            </a:r>
            <a:r>
              <a:rPr lang="en-US" dirty="0" smtClean="0">
                <a:solidFill>
                  <a:srgbClr val="92D050"/>
                </a:solidFill>
              </a:rPr>
              <a:t>SEMUA</a:t>
            </a:r>
            <a:r>
              <a:rPr lang="en-US" dirty="0" smtClean="0"/>
              <a:t>)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subquery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SELECT, </a:t>
            </a:r>
            <a:r>
              <a:rPr lang="en-US" dirty="0" smtClean="0"/>
              <a:t>WHERE </a:t>
            </a:r>
            <a:r>
              <a:rPr lang="en-US" dirty="0" err="1" smtClean="0"/>
              <a:t>dan</a:t>
            </a:r>
            <a:r>
              <a:rPr lang="en-US" dirty="0" smtClean="0"/>
              <a:t> HAVING </a:t>
            </a:r>
            <a:r>
              <a:rPr lang="en-US" dirty="0" err="1" smtClean="0"/>
              <a:t>pernyataan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ANY and ALL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 smtClean="0"/>
              <a:t>CustomerName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smtClean="0"/>
              <a:t>ANY(APAPUN)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Orders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CustomerID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90 </a:t>
            </a:r>
            <a:r>
              <a:rPr lang="en-US" dirty="0"/>
              <a:t>(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TRUE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 smtClean="0"/>
              <a:t>CustomerID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90):</a:t>
            </a:r>
          </a:p>
          <a:p>
            <a:r>
              <a:rPr lang="en-US" dirty="0"/>
              <a:t>SELECT </a:t>
            </a:r>
            <a:r>
              <a:rPr lang="en-US" dirty="0" err="1"/>
              <a:t>CustomerName</a:t>
            </a:r>
            <a:endParaRPr lang="en-US" dirty="0"/>
          </a:p>
          <a:p>
            <a:r>
              <a:rPr lang="en-US" dirty="0"/>
              <a:t>FROM Customers</a:t>
            </a:r>
          </a:p>
          <a:p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 = </a:t>
            </a:r>
            <a:r>
              <a:rPr lang="en-US" dirty="0" smtClean="0"/>
              <a:t>ANY </a:t>
            </a:r>
            <a:r>
              <a:rPr lang="en-US" dirty="0"/>
              <a:t>(SELECT </a:t>
            </a:r>
            <a:r>
              <a:rPr lang="en-US" dirty="0" err="1"/>
              <a:t>CustomerID</a:t>
            </a:r>
            <a:r>
              <a:rPr lang="en-US" dirty="0"/>
              <a:t> FROM Orders WHERE </a:t>
            </a:r>
            <a:r>
              <a:rPr lang="en-US" dirty="0" err="1"/>
              <a:t>CustomerID</a:t>
            </a:r>
            <a:r>
              <a:rPr lang="en-US" dirty="0"/>
              <a:t> = 90);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466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ANY and ALL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 smtClean="0"/>
              <a:t>CustomerName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smtClean="0"/>
              <a:t>ALL(SEMUA)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smtClean="0"/>
              <a:t>Orders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CustomerID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8</a:t>
            </a:r>
            <a:r>
              <a:rPr lang="en-US" dirty="0" smtClean="0"/>
              <a:t>0.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FALSE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 smtClean="0"/>
              <a:t>CustomerID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/>
              <a:t>8</a:t>
            </a:r>
            <a:r>
              <a:rPr lang="en-US" dirty="0" smtClean="0"/>
              <a:t>0):</a:t>
            </a:r>
          </a:p>
          <a:p>
            <a:r>
              <a:rPr lang="en-US" dirty="0"/>
              <a:t>SELECT </a:t>
            </a:r>
            <a:r>
              <a:rPr lang="en-US" dirty="0" err="1"/>
              <a:t>CustomerName</a:t>
            </a:r>
            <a:endParaRPr lang="en-US" dirty="0"/>
          </a:p>
          <a:p>
            <a:r>
              <a:rPr lang="en-US" dirty="0"/>
              <a:t>FROM Customers</a:t>
            </a:r>
          </a:p>
          <a:p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 = ALL (SELECT </a:t>
            </a:r>
            <a:r>
              <a:rPr lang="en-US" dirty="0" err="1"/>
              <a:t>CustomerID</a:t>
            </a:r>
            <a:r>
              <a:rPr lang="en-US" dirty="0"/>
              <a:t> FROM Orders WHERE </a:t>
            </a:r>
            <a:r>
              <a:rPr lang="en-US" dirty="0" err="1"/>
              <a:t>CustomerID</a:t>
            </a:r>
            <a:r>
              <a:rPr lang="en-US" dirty="0"/>
              <a:t> &gt; 80);</a:t>
            </a:r>
          </a:p>
        </p:txBody>
      </p:sp>
    </p:spTree>
    <p:extLst>
      <p:ext uri="{BB962C8B-B14F-4D97-AF65-F5344CB8AC3E}">
        <p14:creationId xmlns:p14="http://schemas.microsoft.com/office/powerpoint/2010/main" val="18584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SELECT INTO 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smtClean="0"/>
              <a:t>INTO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menyalin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table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table </a:t>
            </a:r>
            <a:r>
              <a:rPr lang="en-US" dirty="0" err="1"/>
              <a:t>baru</a:t>
            </a:r>
            <a:r>
              <a:rPr lang="en-US" dirty="0" smtClean="0"/>
              <a:t>.</a:t>
            </a:r>
          </a:p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INklausa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di database lain</a:t>
            </a:r>
            <a:r>
              <a:rPr lang="en-US" dirty="0" smtClean="0"/>
              <a:t>:</a:t>
            </a:r>
          </a:p>
          <a:p>
            <a:r>
              <a:rPr lang="en-US" dirty="0"/>
              <a:t>SELECT * INTO CustomersBackup2017 IN 'Backup.mdb'</a:t>
            </a:r>
            <a:br>
              <a:rPr lang="en-US" dirty="0"/>
            </a:br>
            <a:r>
              <a:rPr lang="en-US" dirty="0"/>
              <a:t>FROM Customers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Pernyataan</a:t>
            </a:r>
            <a:r>
              <a:rPr lang="en-US" dirty="0"/>
              <a:t> 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 smtClean="0"/>
              <a:t>:</a:t>
            </a:r>
          </a:p>
          <a:p>
            <a:r>
              <a:rPr lang="en-US" dirty="0"/>
              <a:t>SELECT 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ContactName</a:t>
            </a:r>
            <a:r>
              <a:rPr lang="en-US" dirty="0"/>
              <a:t> INTO CustomersBackup2017</a:t>
            </a:r>
            <a:br>
              <a:rPr lang="en-US" dirty="0"/>
            </a:br>
            <a:r>
              <a:rPr lang="en-US" dirty="0"/>
              <a:t>FROM Customers;</a:t>
            </a:r>
          </a:p>
        </p:txBody>
      </p:sp>
    </p:spTree>
    <p:extLst>
      <p:ext uri="{BB962C8B-B14F-4D97-AF65-F5344CB8AC3E}">
        <p14:creationId xmlns:p14="http://schemas.microsoft.com/office/powerpoint/2010/main" val="11279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INSERT INTO SELECT 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 </a:t>
            </a:r>
            <a:r>
              <a:rPr lang="en-US" dirty="0" smtClean="0"/>
              <a:t>INTO SELECT </a:t>
            </a:r>
            <a:r>
              <a:rPr lang="en-US" dirty="0" err="1" smtClean="0"/>
              <a:t>menyalinan</a:t>
            </a:r>
            <a:r>
              <a:rPr lang="en-US" dirty="0" smtClean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table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table </a:t>
            </a:r>
            <a:r>
              <a:rPr lang="en-US" dirty="0"/>
              <a:t>lain</a:t>
            </a:r>
            <a:r>
              <a:rPr lang="en-US" dirty="0" smtClean="0"/>
              <a:t>.</a:t>
            </a:r>
          </a:p>
          <a:p>
            <a:r>
              <a:rPr lang="en-US" dirty="0" err="1"/>
              <a:t>Salin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lain:</a:t>
            </a:r>
          </a:p>
          <a:p>
            <a:r>
              <a:rPr lang="en-US" dirty="0"/>
              <a:t>INSERT INTO </a:t>
            </a:r>
            <a:r>
              <a:rPr lang="en-US" i="1" dirty="0"/>
              <a:t>table2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 * FROM </a:t>
            </a:r>
            <a:r>
              <a:rPr lang="en-US" i="1" dirty="0"/>
              <a:t>table1</a:t>
            </a:r>
            <a:br>
              <a:rPr lang="en-US" i="1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/>
              <a:t>SQL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(</a:t>
            </a:r>
            <a:r>
              <a:rPr lang="en-US" dirty="0" err="1"/>
              <a:t>SupplierName</a:t>
            </a:r>
            <a:r>
              <a:rPr lang="en-US" dirty="0"/>
              <a:t>, City, Country </a:t>
            </a:r>
            <a:r>
              <a:rPr lang="en-US" dirty="0" smtClean="0"/>
              <a:t>) di table "Suppliers"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(</a:t>
            </a:r>
            <a:r>
              <a:rPr lang="en-US" dirty="0" err="1"/>
              <a:t>CustomerName</a:t>
            </a:r>
            <a:r>
              <a:rPr lang="en-US" dirty="0"/>
              <a:t>, City, </a:t>
            </a:r>
            <a:r>
              <a:rPr lang="en-US" dirty="0" smtClean="0"/>
              <a:t>Country) di table "Customers" </a:t>
            </a:r>
            <a:r>
              <a:rPr lang="en-US" dirty="0"/>
              <a:t>(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NULL</a:t>
            </a:r>
            <a:r>
              <a:rPr lang="en-US" dirty="0" smtClean="0"/>
              <a:t>):</a:t>
            </a:r>
          </a:p>
          <a:p>
            <a:r>
              <a:rPr lang="en-US" dirty="0"/>
              <a:t>INSERT INTO Customers (</a:t>
            </a:r>
            <a:r>
              <a:rPr lang="en-US" dirty="0" err="1"/>
              <a:t>CustomerName</a:t>
            </a:r>
            <a:r>
              <a:rPr lang="en-US" dirty="0"/>
              <a:t>, City, Country)</a:t>
            </a:r>
            <a:br>
              <a:rPr lang="en-US" dirty="0"/>
            </a:br>
            <a:r>
              <a:rPr lang="en-US" dirty="0"/>
              <a:t>SELECT </a:t>
            </a:r>
            <a:r>
              <a:rPr lang="en-US" dirty="0" err="1"/>
              <a:t>SupplierName</a:t>
            </a:r>
            <a:r>
              <a:rPr lang="en-US" dirty="0"/>
              <a:t>, City, Country FROM Suppliers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CASE 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 smtClean="0"/>
              <a:t>SELECT </a:t>
            </a:r>
            <a:r>
              <a:rPr lang="en-US" dirty="0" err="1"/>
              <a:t>OrderID</a:t>
            </a:r>
            <a:r>
              <a:rPr lang="en-US" dirty="0"/>
              <a:t>, Quantity,</a:t>
            </a:r>
          </a:p>
          <a:p>
            <a:r>
              <a:rPr lang="en-US" dirty="0"/>
              <a:t>CASE WHEN Quantity &gt; 30 THEN 'The quantity is greater than 30'</a:t>
            </a:r>
          </a:p>
          <a:p>
            <a:r>
              <a:rPr lang="en-US" dirty="0"/>
              <a:t>WHEN Quantity = 30 THEN 'The quantity is 30'</a:t>
            </a:r>
          </a:p>
          <a:p>
            <a:r>
              <a:rPr lang="en-US" dirty="0"/>
              <a:t>ELSE 'The quantity is under 30'</a:t>
            </a:r>
          </a:p>
          <a:p>
            <a:r>
              <a:rPr lang="en-US" dirty="0"/>
              <a:t>END AS </a:t>
            </a:r>
            <a:r>
              <a:rPr lang="en-US" dirty="0" err="1"/>
              <a:t>QuantityText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OrderDetails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741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CASE 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659759"/>
              </p:ext>
            </p:extLst>
          </p:nvPr>
        </p:nvGraphicFramePr>
        <p:xfrm>
          <a:off x="2154983" y="2544458"/>
          <a:ext cx="8006811" cy="390204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8937"/>
                <a:gridCol w="2668937"/>
                <a:gridCol w="2668937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Quantity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QuantityText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10248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quantity is under 30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10248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quantity is under 30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10248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quantity is under 30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10249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quantity is under 30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10249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quantity is greater than 30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10250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quantity is under 30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10250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35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quantity is greater than 30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7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membutuhkan</a:t>
            </a:r>
            <a:r>
              <a:rPr lang="en-US" dirty="0"/>
              <a:t> driver MySQL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database MySQL.</a:t>
            </a:r>
          </a:p>
          <a:p>
            <a:r>
              <a:rPr lang="en-US" dirty="0" err="1"/>
              <a:t>Dalam</a:t>
            </a:r>
            <a:r>
              <a:rPr lang="en-US" dirty="0"/>
              <a:t> tutorial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driver "MySQL Connector</a:t>
            </a:r>
            <a:r>
              <a:rPr lang="en-US" dirty="0" smtClean="0"/>
              <a:t>".</a:t>
            </a:r>
          </a:p>
          <a:p>
            <a:r>
              <a:rPr lang="en-US" dirty="0" err="1"/>
              <a:t>Arahkan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smtClean="0"/>
              <a:t>PIP</a:t>
            </a:r>
            <a:r>
              <a:rPr lang="en-US" dirty="0"/>
              <a:t>.</a:t>
            </a:r>
          </a:p>
          <a:p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instal</a:t>
            </a:r>
            <a:r>
              <a:rPr lang="en-US" dirty="0"/>
              <a:t> "</a:t>
            </a:r>
            <a:r>
              <a:rPr lang="en-US" dirty="0" err="1"/>
              <a:t>Konektor</a:t>
            </a:r>
            <a:r>
              <a:rPr lang="en-US" dirty="0"/>
              <a:t> MySQL":</a:t>
            </a:r>
          </a:p>
          <a:p>
            <a:r>
              <a:rPr lang="en-US" dirty="0"/>
              <a:t>C:\Users\</a:t>
            </a:r>
            <a:r>
              <a:rPr lang="en-US" i="1" dirty="0"/>
              <a:t>Your Name</a:t>
            </a:r>
            <a:r>
              <a:rPr lang="en-US" dirty="0"/>
              <a:t>\</a:t>
            </a:r>
            <a:r>
              <a:rPr lang="en-US" dirty="0" err="1"/>
              <a:t>AppData</a:t>
            </a:r>
            <a:r>
              <a:rPr lang="en-US" dirty="0"/>
              <a:t>\Local\Programs\Python\Python36-32\Scripts&gt;python -m pip install </a:t>
            </a:r>
            <a:r>
              <a:rPr lang="en-US" dirty="0" err="1"/>
              <a:t>mysql</a:t>
            </a:r>
            <a:r>
              <a:rPr lang="en-US" dirty="0"/>
              <a:t>-connector-python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 smtClean="0"/>
              <a:t>Koneksi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misal</a:t>
            </a:r>
            <a:r>
              <a:rPr lang="en-US" dirty="0" smtClean="0"/>
              <a:t> mysql.py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code:</a:t>
            </a:r>
          </a:p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 smtClean="0"/>
              <a:t>yourpassword</a:t>
            </a:r>
            <a:r>
              <a:rPr lang="en-US" dirty="0" smtClean="0"/>
              <a:t>“,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mydb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Jalankan</a:t>
            </a:r>
            <a:r>
              <a:rPr lang="en-US" dirty="0" smtClean="0"/>
              <a:t> code </a:t>
            </a:r>
            <a:r>
              <a:rPr lang="en-US" dirty="0" err="1" smtClean="0"/>
              <a:t>dengan</a:t>
            </a:r>
            <a:r>
              <a:rPr lang="en-US" dirty="0" smtClean="0"/>
              <a:t> : python mysql.py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737360" y="2286000"/>
          <a:ext cx="8534400" cy="42339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84615"/>
                <a:gridCol w="7449785"/>
              </a:tblGrid>
              <a:tr h="265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Data type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Description</a:t>
                      </a:r>
                    </a:p>
                  </a:txBody>
                  <a:tcPr marL="21736" marR="21736" marT="21736" marB="21736"/>
                </a:tc>
              </a:tr>
              <a:tr h="29044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BIT(size)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bit-value type. The number of bits per value is specified in size. The size parameter can hold a value from 1 to 64. The default value for size is 1.</a:t>
                      </a:r>
                    </a:p>
                  </a:txBody>
                  <a:tcPr marL="21736" marR="21736" marT="21736" marB="21736"/>
                </a:tc>
              </a:tr>
              <a:tr h="208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BOOL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Zero is considered as false, nonzero values are considered as true.</a:t>
                      </a:r>
                    </a:p>
                  </a:txBody>
                  <a:tcPr marL="21736" marR="21736" marT="21736" marB="21736"/>
                </a:tc>
              </a:tr>
              <a:tr h="37276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INT(size)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medium integer. Signed range is from -2147483648 to 2147483647. Unsigned range is from 0 to 4294967295. The size parameter specifies the maximum display width (which is 255)</a:t>
                      </a:r>
                    </a:p>
                  </a:txBody>
                  <a:tcPr marL="21736" marR="21736" marT="21736" marB="21736"/>
                </a:tc>
              </a:tr>
              <a:tr h="45509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BIGINT(size)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large integer. Signed range is from -9223372036854775808 to 9223372036854775807. Unsigned range is from 0 to 18446744073709551615. The size parameter specifies the maximum display width (which is 255)</a:t>
                      </a:r>
                    </a:p>
                  </a:txBody>
                  <a:tcPr marL="21736" marR="21736" marT="21736" marB="21736"/>
                </a:tc>
              </a:tr>
              <a:tr h="45509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FLOAT(size, d)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floating point number. The total number of digits is specified in size. The number of digits after the decimal point is specified in the d parameter. This syntax is deprecated in MySQL 8.0.17, and it will be removed in future MySQL versions</a:t>
                      </a:r>
                    </a:p>
                  </a:txBody>
                  <a:tcPr marL="21736" marR="21736" marT="21736" marB="21736"/>
                </a:tc>
              </a:tr>
              <a:tr h="45509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FLOAT(p)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 floating point number. MySQL uses the p value to determine whether to use FLOAT or DOUBLE for the resulting data type. If p is from 0 to 24, the data type becomes FLOAT(). If p is from 25 to 53, the data type becomes DOUBLE()</a:t>
                      </a:r>
                    </a:p>
                  </a:txBody>
                  <a:tcPr marL="21736" marR="21736" marT="21736" marB="21736"/>
                </a:tc>
              </a:tr>
              <a:tr h="29044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DOUBLE(size, d)</a:t>
                      </a:r>
                    </a:p>
                  </a:txBody>
                  <a:tcPr marL="43471" marR="21736" marT="21736" marB="2173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normal-size floating point number. The total number of digits is specified in size. The number of digits after the decimal point is specified in the d parameter</a:t>
                      </a:r>
                    </a:p>
                  </a:txBody>
                  <a:tcPr marL="21736" marR="21736" marT="21736" marB="2173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Basis </a:t>
            </a:r>
            <a:r>
              <a:rPr lang="en-US" dirty="0" smtClean="0"/>
              <a:t>Data (databases)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database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mydatabase</a:t>
            </a:r>
            <a:r>
              <a:rPr lang="en-US" dirty="0" smtClean="0"/>
              <a:t>:</a:t>
            </a:r>
          </a:p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/>
              <a:t>yourpassword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mycursor</a:t>
            </a:r>
            <a:r>
              <a:rPr lang="en-US" dirty="0" smtClean="0"/>
              <a:t> = </a:t>
            </a:r>
            <a:r>
              <a:rPr lang="en-US" dirty="0" err="1" smtClean="0"/>
              <a:t>mydb.cursor</a:t>
            </a:r>
            <a:r>
              <a:rPr lang="en-US" dirty="0" smtClean="0"/>
              <a:t>() </a:t>
            </a:r>
            <a:r>
              <a:rPr lang="en-US" dirty="0" smtClean="0"/>
              <a:t>#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query SQL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 smtClean="0"/>
              <a:t>menulisnya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("CREATE DATABASE </a:t>
            </a:r>
            <a:r>
              <a:rPr lang="en-US" dirty="0" err="1"/>
              <a:t>mydatabase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0980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Periksa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database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mendaftar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database di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"SHOW DATABASES</a:t>
            </a:r>
            <a:r>
              <a:rPr lang="en-US" dirty="0" smtClean="0"/>
              <a:t>":</a:t>
            </a:r>
          </a:p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/>
              <a:t>yourpassword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("SHOW DATABASES")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mycursor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17246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Periksa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Atau Anda dapat mencoba mengakses database saat membuat koneksi</a:t>
            </a:r>
            <a:r>
              <a:rPr lang="pt-BR" dirty="0" smtClean="0"/>
              <a:t>:</a:t>
            </a:r>
          </a:p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/>
              <a:t>yourpassword</a:t>
            </a:r>
            <a:r>
              <a:rPr lang="en-US" dirty="0"/>
              <a:t>",</a:t>
            </a:r>
            <a:br>
              <a:rPr lang="en-US" dirty="0"/>
            </a:br>
            <a:r>
              <a:rPr lang="en-US" b="1" dirty="0"/>
              <a:t>  database="</a:t>
            </a:r>
            <a:r>
              <a:rPr lang="en-US" b="1" dirty="0" err="1"/>
              <a:t>mydatabase</a:t>
            </a:r>
            <a:r>
              <a:rPr lang="en-US" b="1" dirty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sv-SE" dirty="0">
                <a:solidFill>
                  <a:srgbClr val="92D050"/>
                </a:solidFill>
              </a:rPr>
              <a:t>Jika database tidak ada, Anda akan mendapatkan kesalahan.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/>
              <a:t>yourpassword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database="</a:t>
            </a:r>
            <a:r>
              <a:rPr lang="en-US" dirty="0" err="1" smtClean="0"/>
              <a:t>mydatabase</a:t>
            </a:r>
            <a:r>
              <a:rPr lang="en-US" dirty="0" smtClean="0"/>
              <a:t>“ </a:t>
            </a:r>
            <a:r>
              <a:rPr lang="en-US" dirty="0" smtClean="0">
                <a:solidFill>
                  <a:srgbClr val="92D050"/>
                </a:solidFill>
              </a:rPr>
              <a:t>#</a:t>
            </a:r>
            <a:r>
              <a:rPr lang="en-US" dirty="0" err="1" smtClean="0">
                <a:solidFill>
                  <a:srgbClr val="92D050"/>
                </a:solidFill>
              </a:rPr>
              <a:t>jangan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lupa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tambahkan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databasenya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("CREATE TABLE customers (name VARCHAR(255), address VARCHAR(255))")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PRIMARY KEY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smtClean="0"/>
              <a:t>record.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PRIMARY </a:t>
            </a:r>
            <a:r>
              <a:rPr lang="en-US" dirty="0" smtClean="0"/>
              <a:t>KEY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/>
              <a:t>yourpassword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database="</a:t>
            </a:r>
            <a:r>
              <a:rPr lang="en-US" dirty="0" err="1"/>
              <a:t>mydatabase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("CREATE TABLE customers (id INT AUTO_INCREMENT PRIMARY KEY, name VARCHAR(255), address VARCHAR(255</a:t>
            </a:r>
            <a:r>
              <a:rPr lang="en-US" dirty="0" smtClean="0"/>
              <a:t>))")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Jika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tabel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sudah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ada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 err="1">
                <a:solidFill>
                  <a:srgbClr val="92D050"/>
                </a:solidFill>
              </a:rPr>
              <a:t>gunakan</a:t>
            </a:r>
            <a:r>
              <a:rPr lang="en-US" dirty="0">
                <a:solidFill>
                  <a:srgbClr val="92D050"/>
                </a:solidFill>
              </a:rPr>
              <a:t> kata </a:t>
            </a:r>
            <a:r>
              <a:rPr lang="en-US" dirty="0" err="1">
                <a:solidFill>
                  <a:srgbClr val="92D050"/>
                </a:solidFill>
              </a:rPr>
              <a:t>kunci</a:t>
            </a:r>
            <a:r>
              <a:rPr lang="en-US" dirty="0">
                <a:solidFill>
                  <a:srgbClr val="92D050"/>
                </a:solidFill>
              </a:rPr>
              <a:t> ALTER TABLE</a:t>
            </a:r>
            <a:r>
              <a:rPr lang="en-US" dirty="0" smtClean="0">
                <a:solidFill>
                  <a:srgbClr val="92D050"/>
                </a:solidFill>
              </a:rPr>
              <a:t>:</a:t>
            </a:r>
          </a:p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/>
              <a:t>yourpassword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database="</a:t>
            </a:r>
            <a:r>
              <a:rPr lang="en-US" dirty="0" err="1"/>
              <a:t>mydatabase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("ALTER TABLE customers ADD COLUMN id INT AUTO_INCREMENT PRIMARY KEY")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2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password="</a:t>
            </a:r>
            <a:r>
              <a:rPr lang="en-US" i="1" dirty="0" err="1"/>
              <a:t>yourpassword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  database="</a:t>
            </a:r>
            <a:r>
              <a:rPr lang="en-US" dirty="0" err="1"/>
              <a:t>mydatabase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= "INSERT INTO customers (name, address) VALUES (%s, %s)"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= ("John", "Highway 21")</a:t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 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mydb.commit</a:t>
            </a:r>
            <a:r>
              <a:rPr lang="en-US" b="1" dirty="0" smtClean="0"/>
              <a:t>() #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mycursor.rowcount</a:t>
            </a:r>
            <a:r>
              <a:rPr lang="en-US" dirty="0"/>
              <a:t>, "record inserted.")</a:t>
            </a:r>
          </a:p>
        </p:txBody>
      </p:sp>
    </p:spTree>
    <p:extLst>
      <p:ext uri="{BB962C8B-B14F-4D97-AF65-F5344CB8AC3E}">
        <p14:creationId xmlns:p14="http://schemas.microsoft.com/office/powerpoint/2010/main" val="14761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Multiple </a:t>
            </a:r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executemany</a:t>
            </a:r>
            <a:r>
              <a:rPr lang="en-US" dirty="0" smtClean="0"/>
              <a:t>() </a:t>
            </a:r>
            <a:r>
              <a:rPr lang="en-US" dirty="0" err="1" smtClean="0"/>
              <a:t>metode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= "INSERT INTO customers (name, address) VALUES (%s, %s)"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= [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 ('Vicky', 'Yellow Garden 2'),</a:t>
            </a:r>
            <a:br>
              <a:rPr lang="en-US" dirty="0"/>
            </a:br>
            <a:r>
              <a:rPr lang="en-US" dirty="0"/>
              <a:t>  ('Ben', 'Park Lane 38'),</a:t>
            </a:r>
            <a:br>
              <a:rPr lang="en-US" dirty="0"/>
            </a:br>
            <a:r>
              <a:rPr lang="en-US" dirty="0"/>
              <a:t>  ('William', 'Central </a:t>
            </a:r>
            <a:r>
              <a:rPr lang="en-US" dirty="0" err="1"/>
              <a:t>st</a:t>
            </a:r>
            <a:r>
              <a:rPr lang="en-US" dirty="0"/>
              <a:t> 954'),</a:t>
            </a:r>
            <a:br>
              <a:rPr lang="en-US" dirty="0"/>
            </a:br>
            <a:r>
              <a:rPr lang="en-US" dirty="0"/>
              <a:t>  ('Chuck', 'Main Road 989'),</a:t>
            </a:r>
            <a:br>
              <a:rPr lang="en-US" dirty="0"/>
            </a:br>
            <a:r>
              <a:rPr lang="en-US" dirty="0"/>
              <a:t>  ('Viola', 'Sideway 1633')</a:t>
            </a:r>
            <a:br>
              <a:rPr lang="en-US" dirty="0"/>
            </a:b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mycursor.executemany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mydb.commit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mycursor.rowcount</a:t>
            </a:r>
            <a:r>
              <a:rPr lang="en-US" dirty="0"/>
              <a:t>, "was inserted.")</a:t>
            </a:r>
          </a:p>
        </p:txBody>
      </p:sp>
    </p:spTree>
    <p:extLst>
      <p:ext uri="{BB962C8B-B14F-4D97-AF65-F5344CB8AC3E}">
        <p14:creationId xmlns:p14="http://schemas.microsoft.com/office/powerpoint/2010/main" val="10115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 Select </a:t>
            </a:r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1:</a:t>
            </a:r>
          </a:p>
          <a:p>
            <a:r>
              <a:rPr lang="en-US" dirty="0" err="1"/>
              <a:t>mycursor</a:t>
            </a:r>
            <a:r>
              <a:rPr lang="en-US" dirty="0"/>
              <a:t> = 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 smtClean="0"/>
              <a:t>mycursor.execute</a:t>
            </a:r>
            <a:r>
              <a:rPr lang="en-US" dirty="0"/>
              <a:t>("SELECT * FROM customers")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myresult</a:t>
            </a:r>
            <a:r>
              <a:rPr lang="en-US" dirty="0"/>
              <a:t> = </a:t>
            </a:r>
            <a:r>
              <a:rPr lang="en-US" dirty="0" err="1"/>
              <a:t>mycursor.fetchall</a:t>
            </a:r>
            <a:r>
              <a:rPr lang="en-US" dirty="0" smtClean="0"/>
              <a:t>() </a:t>
            </a:r>
            <a:r>
              <a:rPr lang="en-US" dirty="0" smtClean="0">
                <a:solidFill>
                  <a:srgbClr val="92D050"/>
                </a:solidFill>
              </a:rPr>
              <a:t>#</a:t>
            </a:r>
            <a:r>
              <a:rPr lang="en-US" dirty="0" err="1">
                <a:solidFill>
                  <a:srgbClr val="92D050"/>
                </a:solidFill>
              </a:rPr>
              <a:t>mengambil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semua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baris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dari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pernyataan</a:t>
            </a:r>
            <a:r>
              <a:rPr lang="en-US" dirty="0">
                <a:solidFill>
                  <a:srgbClr val="92D050"/>
                </a:solidFill>
              </a:rPr>
              <a:t> yang </a:t>
            </a:r>
            <a:r>
              <a:rPr lang="en-US" dirty="0" err="1">
                <a:solidFill>
                  <a:srgbClr val="92D050"/>
                </a:solidFill>
              </a:rPr>
              <a:t>terakhir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dieksekusi</a:t>
            </a:r>
            <a:r>
              <a:rPr lang="en-US" dirty="0">
                <a:solidFill>
                  <a:srgbClr val="92D050"/>
                </a:solidFill>
              </a:rPr>
              <a:t>.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/>
              <a:t>for x in </a:t>
            </a:r>
            <a:r>
              <a:rPr lang="en-US" dirty="0" err="1"/>
              <a:t>myresult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print(x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2: </a:t>
            </a:r>
          </a:p>
          <a:p>
            <a:r>
              <a:rPr lang="en-US" dirty="0" err="1"/>
              <a:t>mycursor</a:t>
            </a:r>
            <a:r>
              <a:rPr lang="en-US" dirty="0"/>
              <a:t> = 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mycursor.execute</a:t>
            </a:r>
            <a:r>
              <a:rPr lang="en-US" dirty="0"/>
              <a:t>("SELECT name, address FROM customers")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myresult</a:t>
            </a:r>
            <a:r>
              <a:rPr lang="en-US" dirty="0"/>
              <a:t> = </a:t>
            </a:r>
            <a:r>
              <a:rPr lang="en-US" dirty="0" err="1"/>
              <a:t>mycursor.fetchall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myresult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18049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 Select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baris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fetchone</a:t>
            </a:r>
            <a:r>
              <a:rPr lang="en-US" dirty="0" smtClean="0">
                <a:solidFill>
                  <a:srgbClr val="92D050"/>
                </a:solidFill>
              </a:rPr>
              <a:t>().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 err="1"/>
              <a:t>mycursor</a:t>
            </a:r>
            <a:r>
              <a:rPr lang="en-US" dirty="0"/>
              <a:t> = 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mycursor.execute</a:t>
            </a:r>
            <a:r>
              <a:rPr lang="en-US" dirty="0"/>
              <a:t>("SELECT * FROM customers")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myresult</a:t>
            </a:r>
            <a:r>
              <a:rPr lang="en-US" dirty="0"/>
              <a:t> = </a:t>
            </a:r>
            <a:r>
              <a:rPr lang="en-US" dirty="0" err="1"/>
              <a:t>mycursor.fetchone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myresult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 and Time Data </a:t>
            </a:r>
            <a:r>
              <a:rPr lang="en-US" dirty="0" smtClean="0"/>
              <a:t>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63040" y="2084832"/>
          <a:ext cx="8473440" cy="443719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38966"/>
                <a:gridCol w="5934474"/>
              </a:tblGrid>
              <a:tr h="24423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Data type</a:t>
                      </a:r>
                    </a:p>
                  </a:txBody>
                  <a:tcPr marL="84400" marR="42200" marT="42200" marB="42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Description</a:t>
                      </a:r>
                    </a:p>
                  </a:txBody>
                  <a:tcPr marL="42200" marR="42200" marT="42200" marB="42200"/>
                </a:tc>
              </a:tr>
              <a:tr h="40406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DATE</a:t>
                      </a:r>
                    </a:p>
                  </a:txBody>
                  <a:tcPr marL="84400" marR="42200" marT="42200" marB="42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 date. Format: YYYY-MM-DD. The supported range is from '1000-01-01' to '9999-12-31'</a:t>
                      </a:r>
                    </a:p>
                  </a:txBody>
                  <a:tcPr marL="42200" marR="42200" marT="42200" marB="42200"/>
                </a:tc>
              </a:tr>
              <a:tr h="104339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DATETIME(</a:t>
                      </a:r>
                      <a:r>
                        <a:rPr lang="en-US" sz="1500" dirty="0" err="1">
                          <a:effectLst/>
                        </a:rPr>
                        <a:t>fsp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84400" marR="42200" marT="42200" marB="42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date and time combination. Format: YYYY-MM-DD </a:t>
                      </a:r>
                      <a:r>
                        <a:rPr lang="en-US" sz="1500" dirty="0" err="1">
                          <a:effectLst/>
                        </a:rPr>
                        <a:t>hh:mm:ss</a:t>
                      </a:r>
                      <a:r>
                        <a:rPr lang="en-US" sz="1500" dirty="0">
                          <a:effectLst/>
                        </a:rPr>
                        <a:t>. The supported range is from '1000-01-01 00:00:00' to '9999-12-31 23:59:59'. Adding DEFAULT and ON UPDATE in the column definition to get automatic initialization and updating to the current date and time</a:t>
                      </a:r>
                    </a:p>
                  </a:txBody>
                  <a:tcPr marL="42200" marR="42200" marT="42200" marB="42200"/>
                </a:tc>
              </a:tr>
              <a:tr h="83814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TIMESTAMP(</a:t>
                      </a:r>
                      <a:r>
                        <a:rPr lang="en-US" sz="1500" dirty="0" err="1">
                          <a:effectLst/>
                        </a:rPr>
                        <a:t>fsp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84400" marR="42200" marT="42200" marB="42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 timestamp. TIMESTAMP values are stored as the number of seconds since the Unix epoch ('1970-01-01 00:00:00' UTC). Format: YYYY-MM-DD hh:mm:ss. The supported range is from '1970-01-01 00:00:01' UTC to '2038-01-09 03:14:07' UTC. Automatic initialization and updating to the current date and time can be specified using DEFAULT CURRENT_TIMESTAMP and ON UPDATE CURRENT_TIMESTAMP in the column definition</a:t>
                      </a:r>
                    </a:p>
                  </a:txBody>
                  <a:tcPr marL="42200" marR="42200" marT="42200" marB="42200"/>
                </a:tc>
              </a:tr>
              <a:tr h="40406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TIME(fsp)</a:t>
                      </a:r>
                    </a:p>
                  </a:txBody>
                  <a:tcPr marL="84400" marR="42200" marT="42200" marB="42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 time. Format: hh:mm:ss. The supported range is from '-838:59:59' to '838:59:59'</a:t>
                      </a:r>
                    </a:p>
                  </a:txBody>
                  <a:tcPr marL="42200" marR="42200" marT="42200" marB="42200"/>
                </a:tc>
              </a:tr>
              <a:tr h="40406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YEAR</a:t>
                      </a:r>
                    </a:p>
                  </a:txBody>
                  <a:tcPr marL="84400" marR="42200" marT="42200" marB="42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A year in four-digit format. Values allowed in four-digit format: 1901 to 2155, and 0000.</a:t>
                      </a:r>
                    </a:p>
                  </a:txBody>
                  <a:tcPr marL="42200" marR="42200" marT="42200" marB="42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0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SQL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kueri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escape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injeksi</a:t>
            </a:r>
            <a:r>
              <a:rPr lang="en-US" dirty="0"/>
              <a:t> SQL,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peretasan</a:t>
            </a:r>
            <a:r>
              <a:rPr lang="en-US" dirty="0"/>
              <a:t> web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menghancurkan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menyalahgunakan</a:t>
            </a:r>
            <a:r>
              <a:rPr lang="en-US" dirty="0"/>
              <a:t> database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>
                <a:solidFill>
                  <a:srgbClr val="92D050"/>
                </a:solidFill>
              </a:rPr>
              <a:t>escape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kueri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escape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kueri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%s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placholder</a:t>
            </a:r>
            <a:r>
              <a:rPr lang="en-US" dirty="0"/>
              <a:t> :</a:t>
            </a:r>
          </a:p>
          <a:p>
            <a:r>
              <a:rPr lang="en-US" dirty="0" err="1"/>
              <a:t>mycursor</a:t>
            </a:r>
            <a:r>
              <a:rPr lang="en-US" dirty="0"/>
              <a:t> 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= "SELECT * FROM customers WHERE address = %s"</a:t>
            </a:r>
            <a:br>
              <a:rPr lang="en-US" dirty="0"/>
            </a:br>
            <a:r>
              <a:rPr lang="en-US" dirty="0" err="1"/>
              <a:t>adr</a:t>
            </a:r>
            <a:r>
              <a:rPr lang="en-US" dirty="0"/>
              <a:t> = ("Yellow Garden 2", 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adr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myresult</a:t>
            </a:r>
            <a:r>
              <a:rPr lang="en-US" dirty="0"/>
              <a:t> = </a:t>
            </a:r>
            <a:r>
              <a:rPr lang="en-US" dirty="0" err="1"/>
              <a:t>mycursor.fetchall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myresult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37391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 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Misal</a:t>
            </a:r>
            <a:r>
              <a:rPr lang="en-US" dirty="0" smtClean="0"/>
              <a:t>  table “user” </a:t>
            </a:r>
            <a:r>
              <a:rPr lang="en-US" dirty="0" err="1" smtClean="0"/>
              <a:t>dan</a:t>
            </a:r>
            <a:r>
              <a:rPr lang="en-US" dirty="0" smtClean="0"/>
              <a:t> “products”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Table user:</a:t>
            </a:r>
          </a:p>
          <a:p>
            <a:r>
              <a:rPr lang="en-US" dirty="0"/>
              <a:t>{ id: 1, name: 'John', </a:t>
            </a:r>
            <a:r>
              <a:rPr lang="en-US" dirty="0" err="1"/>
              <a:t>fav</a:t>
            </a:r>
            <a:r>
              <a:rPr lang="en-US" dirty="0"/>
              <a:t>: 154},</a:t>
            </a:r>
            <a:br>
              <a:rPr lang="en-US" dirty="0"/>
            </a:br>
            <a:r>
              <a:rPr lang="en-US" dirty="0"/>
              <a:t>{ id: 2, name: 'Peter', </a:t>
            </a:r>
            <a:r>
              <a:rPr lang="en-US" dirty="0" err="1"/>
              <a:t>fav</a:t>
            </a:r>
            <a:r>
              <a:rPr lang="en-US" dirty="0"/>
              <a:t>: 154},</a:t>
            </a:r>
            <a:br>
              <a:rPr lang="en-US" dirty="0"/>
            </a:br>
            <a:r>
              <a:rPr lang="en-US" dirty="0"/>
              <a:t>{ id: 3, name: 'Amy', </a:t>
            </a:r>
            <a:r>
              <a:rPr lang="en-US" dirty="0" err="1"/>
              <a:t>fav</a:t>
            </a:r>
            <a:r>
              <a:rPr lang="en-US" dirty="0"/>
              <a:t>: 155},</a:t>
            </a:r>
            <a:br>
              <a:rPr lang="en-US" dirty="0"/>
            </a:br>
            <a:r>
              <a:rPr lang="en-US" dirty="0"/>
              <a:t>{ id: 4, name: 'Hannah', </a:t>
            </a:r>
            <a:r>
              <a:rPr lang="en-US" dirty="0" err="1"/>
              <a:t>fav</a:t>
            </a:r>
            <a:r>
              <a:rPr lang="en-US" dirty="0"/>
              <a:t>:},</a:t>
            </a:r>
            <a:br>
              <a:rPr lang="en-US" dirty="0"/>
            </a:br>
            <a:r>
              <a:rPr lang="en-US" dirty="0"/>
              <a:t>{ id: 5, name: 'Michael', </a:t>
            </a:r>
            <a:r>
              <a:rPr lang="en-US" dirty="0" err="1"/>
              <a:t>fav</a:t>
            </a:r>
            <a:r>
              <a:rPr lang="en-US" dirty="0" smtClean="0"/>
              <a:t>:}</a:t>
            </a:r>
          </a:p>
          <a:p>
            <a:r>
              <a:rPr lang="en-US" dirty="0" smtClean="0"/>
              <a:t>Table products:</a:t>
            </a:r>
          </a:p>
          <a:p>
            <a:r>
              <a:rPr lang="en-US" dirty="0"/>
              <a:t>{ id: 154, name: 'Chocolate Heaven' },</a:t>
            </a:r>
            <a:br>
              <a:rPr lang="en-US" dirty="0"/>
            </a:br>
            <a:r>
              <a:rPr lang="en-US" dirty="0"/>
              <a:t>{ id: 155, name: 'Tasty Lemons' },</a:t>
            </a:r>
            <a:br>
              <a:rPr lang="en-US" dirty="0"/>
            </a:br>
            <a:r>
              <a:rPr lang="en-US" dirty="0"/>
              <a:t>{ id: 156, name: 'Vanilla Dreams' 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 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92D050"/>
                </a:solidFill>
              </a:rPr>
              <a:t>fav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di users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id</a:t>
            </a:r>
            <a:r>
              <a:rPr lang="en-US" dirty="0" smtClean="0"/>
              <a:t> di products:</a:t>
            </a:r>
          </a:p>
          <a:p>
            <a:r>
              <a:rPr lang="en-US" dirty="0" err="1" smtClean="0"/>
              <a:t>mycursor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sql</a:t>
            </a:r>
            <a:r>
              <a:rPr lang="en-US" dirty="0"/>
              <a:t> = "SELECT \</a:t>
            </a:r>
            <a:br>
              <a:rPr lang="en-US" dirty="0"/>
            </a:br>
            <a:r>
              <a:rPr lang="en-US" dirty="0"/>
              <a:t>  users.name AS user, \</a:t>
            </a:r>
            <a:br>
              <a:rPr lang="en-US" dirty="0"/>
            </a:br>
            <a:r>
              <a:rPr lang="en-US" dirty="0"/>
              <a:t>  products.name AS favorite \</a:t>
            </a:r>
            <a:br>
              <a:rPr lang="en-US" dirty="0"/>
            </a:br>
            <a:r>
              <a:rPr lang="en-US" dirty="0"/>
              <a:t>  FROM users </a:t>
            </a:r>
            <a:r>
              <a:rPr lang="en-US" dirty="0" smtClean="0"/>
              <a:t>\ #</a:t>
            </a:r>
            <a:r>
              <a:rPr lang="en-US" dirty="0" err="1" smtClean="0"/>
              <a:t>dari</a:t>
            </a:r>
            <a:r>
              <a:rPr lang="en-US" dirty="0" smtClean="0"/>
              <a:t> table user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INNER JOIN products ON </a:t>
            </a:r>
            <a:r>
              <a:rPr lang="en-US" dirty="0" err="1"/>
              <a:t>users.fav</a:t>
            </a:r>
            <a:r>
              <a:rPr lang="en-US" dirty="0"/>
              <a:t> = products.id"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myresult</a:t>
            </a:r>
            <a:r>
              <a:rPr lang="en-US" dirty="0"/>
              <a:t> = </a:t>
            </a:r>
            <a:r>
              <a:rPr lang="en-US" dirty="0" err="1"/>
              <a:t>mycursor.fetchall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myresult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print(x)</a:t>
            </a:r>
          </a:p>
        </p:txBody>
      </p:sp>
    </p:spTree>
    <p:extLst>
      <p:ext uri="{BB962C8B-B14F-4D97-AF65-F5344CB8AC3E}">
        <p14:creationId xmlns:p14="http://schemas.microsoft.com/office/powerpoint/2010/main" val="34588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 MySQL Database Table into a Pandas </a:t>
            </a:r>
            <a:r>
              <a:rPr lang="en-US" dirty="0" err="1" smtClean="0"/>
              <a:t>DataFrame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881868"/>
              </p:ext>
            </p:extLst>
          </p:nvPr>
        </p:nvGraphicFramePr>
        <p:xfrm>
          <a:off x="1024128" y="2362200"/>
          <a:ext cx="9720072" cy="4022725"/>
        </p:xfrm>
        <a:graphic>
          <a:graphicData uri="http://schemas.openxmlformats.org/drawingml/2006/table">
            <a:tbl>
              <a:tblPr/>
              <a:tblGrid>
                <a:gridCol w="9720072"/>
              </a:tblGrid>
              <a:tr h="402272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from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sqlalchemy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 import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create_engine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import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pymysql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import pandas as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pd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sqlEngine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      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create_engine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('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mysql+pymysql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://root:@127.0.0.1',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pool_recycle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=3600)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dbConnection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   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sqlEngine.connect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frame          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pd.read_sql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("select * from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test.uservitals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",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dbConnection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pd.set_option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('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display.expand_frame_repr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', False)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print(frame)</a:t>
                      </a:r>
                      <a:endParaRPr lang="en-US" sz="1400" dirty="0">
                        <a:effectLst/>
                      </a:endParaRPr>
                    </a:p>
                    <a:p>
                      <a:pPr fontAlgn="t"/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</a:rPr>
                        <a:t>dbConnection.close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73140" marR="73140" marT="36570" marB="365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4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Pandas </a:t>
            </a:r>
            <a:r>
              <a:rPr lang="en-US" dirty="0" err="1"/>
              <a:t>DataFrame</a:t>
            </a:r>
            <a:r>
              <a:rPr lang="en-US" dirty="0"/>
              <a:t> into a MySQL Database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sqlalchemy</a:t>
            </a:r>
            <a:r>
              <a:rPr lang="en-US" dirty="0"/>
              <a:t> import </a:t>
            </a:r>
            <a:r>
              <a:rPr lang="en-US" dirty="0" err="1"/>
              <a:t>create_engine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pymysql</a:t>
            </a:r>
            <a:endParaRPr lang="en-US" dirty="0"/>
          </a:p>
          <a:p>
            <a:r>
              <a:rPr lang="en-US" dirty="0"/>
              <a:t>import pandas as </a:t>
            </a:r>
            <a:r>
              <a:rPr lang="en-US" dirty="0" err="1" smtClean="0"/>
              <a:t>pd</a:t>
            </a:r>
            <a:endParaRPr lang="en-US" dirty="0"/>
          </a:p>
          <a:p>
            <a:r>
              <a:rPr lang="en-US" dirty="0" err="1"/>
              <a:t>userVitals</a:t>
            </a:r>
            <a:r>
              <a:rPr lang="en-US" dirty="0"/>
              <a:t> = {"</a:t>
            </a:r>
            <a:r>
              <a:rPr lang="en-US" dirty="0" err="1"/>
              <a:t>UserId</a:t>
            </a:r>
            <a:r>
              <a:rPr lang="en-US" dirty="0"/>
              <a:t>":["</a:t>
            </a:r>
            <a:r>
              <a:rPr lang="en-US" dirty="0" err="1"/>
              <a:t>xxxxx</a:t>
            </a:r>
            <a:r>
              <a:rPr lang="en-US" dirty="0"/>
              <a:t>", "</a:t>
            </a:r>
            <a:r>
              <a:rPr lang="en-US" dirty="0" err="1"/>
              <a:t>yyyyy</a:t>
            </a:r>
            <a:r>
              <a:rPr lang="en-US" dirty="0"/>
              <a:t>", "</a:t>
            </a:r>
            <a:r>
              <a:rPr lang="en-US" dirty="0" err="1"/>
              <a:t>zzzzz</a:t>
            </a:r>
            <a:r>
              <a:rPr lang="en-US" dirty="0"/>
              <a:t>", "</a:t>
            </a:r>
            <a:r>
              <a:rPr lang="en-US" dirty="0" err="1"/>
              <a:t>aaaaa</a:t>
            </a:r>
            <a:r>
              <a:rPr lang="en-US" dirty="0"/>
              <a:t>", "</a:t>
            </a:r>
            <a:r>
              <a:rPr lang="en-US" dirty="0" err="1"/>
              <a:t>bbbbb</a:t>
            </a:r>
            <a:r>
              <a:rPr lang="en-US" dirty="0"/>
              <a:t>", "</a:t>
            </a:r>
            <a:r>
              <a:rPr lang="en-US" dirty="0" err="1"/>
              <a:t>ccccc</a:t>
            </a:r>
            <a:r>
              <a:rPr lang="en-US" dirty="0"/>
              <a:t>", "</a:t>
            </a:r>
            <a:r>
              <a:rPr lang="en-US" dirty="0" err="1"/>
              <a:t>ddddd</a:t>
            </a:r>
            <a:r>
              <a:rPr lang="en-US" dirty="0" smtClean="0"/>
              <a:t>"], "</a:t>
            </a:r>
            <a:r>
              <a:rPr lang="en-US" dirty="0" err="1"/>
              <a:t>UserFavourite</a:t>
            </a:r>
            <a:r>
              <a:rPr lang="en-US" dirty="0"/>
              <a:t>":["Greek Salad", "Philly Cheese Steak", "Turkey Burger", "Crispy Orange Chicken", "Atlantic Salmon", "Pot roast", "Banana split</a:t>
            </a:r>
            <a:r>
              <a:rPr lang="en-US" dirty="0" smtClean="0"/>
              <a:t>"], "</a:t>
            </a:r>
            <a:r>
              <a:rPr lang="en-US" dirty="0" err="1"/>
              <a:t>MonthlyOrderFrequency</a:t>
            </a:r>
            <a:r>
              <a:rPr lang="en-US" dirty="0"/>
              <a:t>":[5, 1, 2, 2, 7, 6, 1</a:t>
            </a:r>
            <a:r>
              <a:rPr lang="en-US" dirty="0" smtClean="0"/>
              <a:t>]}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tableName</a:t>
            </a:r>
            <a:r>
              <a:rPr lang="en-US" sz="2400" dirty="0"/>
              <a:t>   = "</a:t>
            </a:r>
            <a:r>
              <a:rPr lang="en-US" sz="2400" dirty="0" err="1"/>
              <a:t>UserVitals</a:t>
            </a:r>
            <a:r>
              <a:rPr lang="en-US" sz="2400" dirty="0"/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dataFrame</a:t>
            </a:r>
            <a:r>
              <a:rPr lang="en-US" sz="2400" dirty="0"/>
              <a:t>   = </a:t>
            </a:r>
            <a:r>
              <a:rPr lang="en-US" sz="2400" dirty="0" err="1"/>
              <a:t>pd.DataFrame</a:t>
            </a:r>
            <a:r>
              <a:rPr lang="en-US" sz="2400" dirty="0"/>
              <a:t>(data=</a:t>
            </a:r>
            <a:r>
              <a:rPr lang="en-US" sz="2400" dirty="0" err="1"/>
              <a:t>userVitals</a:t>
            </a:r>
            <a:r>
              <a:rPr lang="en-US" sz="2400" dirty="0"/>
              <a:t>) 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Pandas </a:t>
            </a:r>
            <a:r>
              <a:rPr lang="en-US" dirty="0" err="1"/>
              <a:t>DataFrame</a:t>
            </a:r>
            <a:r>
              <a:rPr lang="en-US" dirty="0"/>
              <a:t> into a MySQL Database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       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/>
              <a:t>sqlEngine</a:t>
            </a:r>
            <a:r>
              <a:rPr lang="en-US" sz="1800" dirty="0" smtClean="0"/>
              <a:t>       = </a:t>
            </a:r>
            <a:r>
              <a:rPr lang="en-US" sz="1800" dirty="0" err="1" smtClean="0"/>
              <a:t>create_engine</a:t>
            </a:r>
            <a:r>
              <a:rPr lang="en-US" sz="1800" dirty="0" smtClean="0"/>
              <a:t>('</a:t>
            </a:r>
            <a:r>
              <a:rPr lang="en-US" sz="1800" dirty="0" err="1" smtClean="0"/>
              <a:t>mysql+pymysql</a:t>
            </a:r>
            <a:r>
              <a:rPr lang="en-US" sz="1800" dirty="0" smtClean="0"/>
              <a:t>://root:@127.0.0.1/test', </a:t>
            </a:r>
            <a:r>
              <a:rPr lang="en-US" sz="1800" dirty="0" err="1" smtClean="0"/>
              <a:t>pool_recycle</a:t>
            </a:r>
            <a:r>
              <a:rPr lang="en-US" sz="1800" dirty="0" smtClean="0"/>
              <a:t>=3600)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/>
              <a:t>dbConnection</a:t>
            </a:r>
            <a:r>
              <a:rPr lang="en-US" sz="1800" dirty="0" smtClean="0"/>
              <a:t>    = </a:t>
            </a:r>
            <a:r>
              <a:rPr lang="en-US" sz="1800" dirty="0" err="1" smtClean="0"/>
              <a:t>sqlEngine.connect</a:t>
            </a:r>
            <a:r>
              <a:rPr lang="en-US" sz="1800" dirty="0" smtClean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try: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    frame           = </a:t>
            </a:r>
            <a:r>
              <a:rPr lang="en-US" sz="1800" dirty="0" err="1" smtClean="0"/>
              <a:t>dataFrame.to_sql</a:t>
            </a:r>
            <a:r>
              <a:rPr lang="en-US" sz="1800" dirty="0" smtClean="0"/>
              <a:t>(</a:t>
            </a:r>
            <a:r>
              <a:rPr lang="en-US" sz="1800" dirty="0" err="1" smtClean="0"/>
              <a:t>tableName</a:t>
            </a:r>
            <a:r>
              <a:rPr lang="en-US" sz="1800" dirty="0" smtClean="0"/>
              <a:t>, </a:t>
            </a:r>
            <a:r>
              <a:rPr lang="en-US" sz="1800" dirty="0" err="1" smtClean="0"/>
              <a:t>dbConnection</a:t>
            </a:r>
            <a:r>
              <a:rPr lang="en-US" sz="1800" dirty="0" smtClean="0"/>
              <a:t>, </a:t>
            </a:r>
            <a:r>
              <a:rPr lang="en-US" sz="1800" dirty="0" err="1" smtClean="0"/>
              <a:t>if_exists</a:t>
            </a:r>
            <a:r>
              <a:rPr lang="en-US" sz="1800" dirty="0" smtClean="0"/>
              <a:t>='fail');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except </a:t>
            </a:r>
            <a:r>
              <a:rPr lang="en-US" sz="1800" dirty="0" err="1" smtClean="0"/>
              <a:t>ValueError</a:t>
            </a:r>
            <a:r>
              <a:rPr lang="en-US" sz="1800" dirty="0" smtClean="0"/>
              <a:t> as </a:t>
            </a:r>
            <a:r>
              <a:rPr lang="en-US" sz="1800" dirty="0" err="1" smtClean="0"/>
              <a:t>vx</a:t>
            </a:r>
            <a:r>
              <a:rPr lang="en-US" sz="1800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    print(</a:t>
            </a:r>
            <a:r>
              <a:rPr lang="en-US" sz="1800" dirty="0" err="1" smtClean="0"/>
              <a:t>vx</a:t>
            </a:r>
            <a:r>
              <a:rPr lang="en-US" sz="18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except Exception as ex:  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    print(ex)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else: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    print("Table %s created successfully."%</a:t>
            </a:r>
            <a:r>
              <a:rPr lang="en-US" sz="1800" dirty="0" err="1" smtClean="0"/>
              <a:t>tableName</a:t>
            </a:r>
            <a:r>
              <a:rPr lang="en-US" sz="1800" dirty="0" smtClean="0"/>
              <a:t>);  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finally: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    </a:t>
            </a:r>
            <a:r>
              <a:rPr lang="en-US" sz="1800" dirty="0" err="1" smtClean="0"/>
              <a:t>dbConnection.close</a:t>
            </a:r>
            <a:r>
              <a:rPr lang="en-US" sz="1800" dirty="0" smtClean="0"/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11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https://www.dataquest.io/blog/sql-insert-tutorial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https://medium.com/@</a:t>
            </a:r>
            <a:r>
              <a:rPr lang="en-US" dirty="0" smtClean="0">
                <a:hlinkClick r:id="rId3"/>
              </a:rPr>
              <a:t>lppratama/instalasi-python-3-x-dan-jupyter-notebook-di-windows-e389086e41c9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install </a:t>
            </a:r>
            <a:r>
              <a:rPr lang="en-US" dirty="0" err="1" smtClean="0"/>
              <a:t>jupyter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www.w3schools.com/sql/default.asp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pandas.pydata.org/docs/reference/api/pandas.DataFrame.to_sql.html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gist.github.com/susanBuck/39d1a384779f3d596afb19fcad6b598c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7"/>
              </a:rPr>
              <a:t>https://linuxize.com/post/how-to-show-mysql-users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8"/>
              </a:rPr>
              <a:t>https://linuxize.com/post/show-tables-in-mysql-database/#:~:text=To%20get%20a%20list%20of,run%20the%20SHOW%20TABLES%20command.&amp;text=The%20optional%20FULL%20modifier%20will,as%20a%20second%20output%20column</a:t>
            </a:r>
            <a:r>
              <a:rPr lang="en-US" dirty="0" smtClean="0"/>
              <a:t>. #command </a:t>
            </a:r>
            <a:r>
              <a:rPr lang="en-US" dirty="0" err="1" smtClean="0"/>
              <a:t>dasar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9"/>
              </a:rPr>
              <a:t>https://www.mysqltutorial.org/mysql-show-tables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10"/>
              </a:rPr>
              <a:t>https://tarsolutions.co.uk/blog/remove-a-line-feed-carriage-return-from-a-string/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pythontic.com/pandas/serialization/mysql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1875</TotalTime>
  <Words>4139</Words>
  <Application>Microsoft Office PowerPoint</Application>
  <PresentationFormat>Widescreen</PresentationFormat>
  <Paragraphs>1063</Paragraphs>
  <Slides>97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Introduction to SQL</vt:lpstr>
      <vt:lpstr>What is SQL?</vt:lpstr>
      <vt:lpstr>What Can SQL do?</vt:lpstr>
      <vt:lpstr>Akses mysql di xampp</vt:lpstr>
      <vt:lpstr>SQL CREATE &amp; DROP DATABASE Statement</vt:lpstr>
      <vt:lpstr>BACKUP DATABASE</vt:lpstr>
      <vt:lpstr>MySQL Data Types (Version 8.0)</vt:lpstr>
      <vt:lpstr>Numeric Data Types</vt:lpstr>
      <vt:lpstr>Date and Time Data Types</vt:lpstr>
      <vt:lpstr>SQL CREATE TABLE Statement</vt:lpstr>
      <vt:lpstr>SQL CREATE TABLE Statement</vt:lpstr>
      <vt:lpstr>SQL DROP &amp; TRUNCATE TABLE</vt:lpstr>
      <vt:lpstr>ALTER TABLE</vt:lpstr>
      <vt:lpstr>ALTER TABLE - ALTER/UBAH KOLOM</vt:lpstr>
      <vt:lpstr>Load Data</vt:lpstr>
      <vt:lpstr>Load Data</vt:lpstr>
      <vt:lpstr>Load Data</vt:lpstr>
      <vt:lpstr>Create table dari database lain</vt:lpstr>
      <vt:lpstr>SQL Constraints</vt:lpstr>
      <vt:lpstr>SQL Constraints</vt:lpstr>
      <vt:lpstr>SQL UNIQUE Constraint </vt:lpstr>
      <vt:lpstr>SQL PRIMARY KEY Constraint</vt:lpstr>
      <vt:lpstr>SQL DEFAULT Constraint</vt:lpstr>
      <vt:lpstr>AUTO INCREMENT Field</vt:lpstr>
      <vt:lpstr>Sintaks SQL</vt:lpstr>
      <vt:lpstr>Sintaks SQL</vt:lpstr>
      <vt:lpstr>Sintaks SQL</vt:lpstr>
      <vt:lpstr>Beberapa Perintah SQL Paling Penting</vt:lpstr>
      <vt:lpstr>INSERT INTO Statement</vt:lpstr>
      <vt:lpstr>SQL SELECT</vt:lpstr>
      <vt:lpstr>SQL SELECT</vt:lpstr>
      <vt:lpstr>SQL SELECT DISTINCT Statement</vt:lpstr>
      <vt:lpstr>SQL WHERE Clause</vt:lpstr>
      <vt:lpstr>SQL WHERE Clause</vt:lpstr>
      <vt:lpstr>SQL WHERE Clause</vt:lpstr>
      <vt:lpstr>SQL WHERE Clause</vt:lpstr>
      <vt:lpstr>SQL WHERE Clause</vt:lpstr>
      <vt:lpstr>SQL WHERE Clause</vt:lpstr>
      <vt:lpstr>AND, OR and NOT Operators</vt:lpstr>
      <vt:lpstr>AND, OR and NOT Operators</vt:lpstr>
      <vt:lpstr>SQL ORDER BY Keyword</vt:lpstr>
      <vt:lpstr>SQL NULL Values</vt:lpstr>
      <vt:lpstr>SQL UPDATE</vt:lpstr>
      <vt:lpstr>SQL UPDATE</vt:lpstr>
      <vt:lpstr>SQL DELETE Statement</vt:lpstr>
      <vt:lpstr>SELECT TOP Clause</vt:lpstr>
      <vt:lpstr>SELECT TOP Clause</vt:lpstr>
      <vt:lpstr>Fungsi SQL MIN() dan MAX()</vt:lpstr>
      <vt:lpstr>SQL COUNT(), AVG() dan SUM()</vt:lpstr>
      <vt:lpstr>SQL LIKE Operator</vt:lpstr>
      <vt:lpstr>SQL LIKE Operator</vt:lpstr>
      <vt:lpstr>SQL LIKE Operator</vt:lpstr>
      <vt:lpstr>Wildcard SQL</vt:lpstr>
      <vt:lpstr>Wildcard SQL</vt:lpstr>
      <vt:lpstr>SQL in</vt:lpstr>
      <vt:lpstr>SQL BETWEEN Operator</vt:lpstr>
      <vt:lpstr>SQL BETWEEN Operator</vt:lpstr>
      <vt:lpstr>SQL BETWEEN Operator</vt:lpstr>
      <vt:lpstr>SQL Aliases</vt:lpstr>
      <vt:lpstr>SQL Aliases</vt:lpstr>
      <vt:lpstr>SQL JOIN</vt:lpstr>
      <vt:lpstr>SQL JOIN</vt:lpstr>
      <vt:lpstr>SQL JOIN</vt:lpstr>
      <vt:lpstr>Different Types of SQL JOINs</vt:lpstr>
      <vt:lpstr>SQL UNION Operator</vt:lpstr>
      <vt:lpstr>SQL UNION ALL</vt:lpstr>
      <vt:lpstr>GROUP BY Statement</vt:lpstr>
      <vt:lpstr>GROUP BY Statement</vt:lpstr>
      <vt:lpstr>SQL HAVING Clause</vt:lpstr>
      <vt:lpstr>SQL EXISTS Operator</vt:lpstr>
      <vt:lpstr>SQL ANY and ALL Operators</vt:lpstr>
      <vt:lpstr>SQL ANY and ALL Operators</vt:lpstr>
      <vt:lpstr>SQL ANY and ALL Operators</vt:lpstr>
      <vt:lpstr>SQL SELECT INTO Statement</vt:lpstr>
      <vt:lpstr>SQL INSERT INTO SELECT Statement</vt:lpstr>
      <vt:lpstr>SQL CASE Statement</vt:lpstr>
      <vt:lpstr>SQL CASE Statement</vt:lpstr>
      <vt:lpstr>Python MySQL</vt:lpstr>
      <vt:lpstr>Buat Koneksi</vt:lpstr>
      <vt:lpstr>Membuat Basis Data (databases)</vt:lpstr>
      <vt:lpstr>Periksa Database</vt:lpstr>
      <vt:lpstr>Periksa Database</vt:lpstr>
      <vt:lpstr>Membuat Tabel</vt:lpstr>
      <vt:lpstr>PRIMARY KEY</vt:lpstr>
      <vt:lpstr>PRIMARY KEY</vt:lpstr>
      <vt:lpstr>Insert Into Table</vt:lpstr>
      <vt:lpstr>Insert Multiple Rows</vt:lpstr>
      <vt:lpstr>Python MySQL Select From</vt:lpstr>
      <vt:lpstr>Python MySQL Select From</vt:lpstr>
      <vt:lpstr>Prevent SQL Injection</vt:lpstr>
      <vt:lpstr>Python MySQL Join</vt:lpstr>
      <vt:lpstr>Python MySQL Join</vt:lpstr>
      <vt:lpstr>Read a MySQL Database Table into a Pandas DataFrame</vt:lpstr>
      <vt:lpstr>Write Pandas DataFrame into a MySQL Database Table</vt:lpstr>
      <vt:lpstr>Write Pandas DataFrame into a MySQL Database Table</vt:lpstr>
      <vt:lpstr>referensi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Microsoft account</cp:lastModifiedBy>
  <cp:revision>170</cp:revision>
  <dcterms:created xsi:type="dcterms:W3CDTF">2021-07-20T00:22:08Z</dcterms:created>
  <dcterms:modified xsi:type="dcterms:W3CDTF">2022-01-04T08:56:04Z</dcterms:modified>
</cp:coreProperties>
</file>