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88" r:id="rId4"/>
    <p:sldId id="293" r:id="rId5"/>
    <p:sldId id="290" r:id="rId6"/>
    <p:sldId id="29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2" r:id="rId30"/>
    <p:sldId id="286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114" autoAdjust="0"/>
  </p:normalViewPr>
  <p:slideViewPr>
    <p:cSldViewPr snapToGrid="0">
      <p:cViewPr varScale="1">
        <p:scale>
          <a:sx n="50" d="100"/>
          <a:sy n="50" d="100"/>
        </p:scale>
        <p:origin x="123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68EA-0136-4DB6-87BE-D9925E4DF6F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1B9D7-72A5-48B3-805C-D5C2C1D1B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ID3 (Iterative </a:t>
            </a:r>
            <a:r>
              <a:rPr lang="en-US" dirty="0" err="1" smtClean="0"/>
              <a:t>Dichotomiser</a:t>
            </a:r>
            <a:r>
              <a:rPr lang="en-US" dirty="0" smtClean="0"/>
              <a:t>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information gain.</a:t>
            </a:r>
          </a:p>
          <a:p>
            <a:endParaRPr lang="en-US" dirty="0" smtClean="0"/>
          </a:p>
          <a:p>
            <a:r>
              <a:rPr lang="en-US" dirty="0" smtClean="0"/>
              <a:t>https://www.youtube.com/watch?v=vpOOzVoblkQ&amp;t=515s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gain</a:t>
            </a:r>
            <a:r>
              <a:rPr lang="en-US" baseline="0" dirty="0" smtClean="0"/>
              <a:t>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8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Kalau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kemungkinan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berarti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, subset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minimum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, </a:t>
            </a:r>
            <a:r>
              <a:rPr lang="en-US" dirty="0" err="1" smtClean="0"/>
              <a:t>strateginya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berdekatan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pisah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.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minimum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https://www.analyticsvidhya.com/blog/2021/03/how-to-select-best-split-in-decision-trees-gini-impurity/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9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0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https://arsrinevetha.medium.com/ml-algorithms-sensitivity-towards-outliers-f3862a13c94d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https://www.kdnuggets.com/2018/08/make-machine-learning-models-robust-outliers.html</a:t>
            </a:r>
          </a:p>
          <a:p>
            <a:r>
              <a:rPr lang="en-US" dirty="0" smtClean="0"/>
              <a:t>https://www.projectpro.io/article/common-machine-learning-algorithms-for-beginners/202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https://www.analyticsvidhya.com/blog/2020/04/feature-scaling-machine-learning-normalization-standardization/ </a:t>
            </a:r>
          </a:p>
          <a:p>
            <a:r>
              <a:rPr lang="en-US" dirty="0" smtClean="0"/>
              <a:t>https://stackoverflow.com/questions/53957504/scaling-of-data-before-building-model-is-necessary-for-all-the-models-or-not</a:t>
            </a:r>
          </a:p>
          <a:p>
            <a:r>
              <a:rPr lang="en-US" dirty="0" smtClean="0"/>
              <a:t>https://datascience.stackexchange.com/questions/37394/are-decision-trees-robust-to-outliers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 smtClean="0"/>
              <a:t>Misalkan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kata money? </a:t>
            </a:r>
            <a:r>
              <a:rPr lang="en-US" baseline="0" dirty="0" err="1" smtClean="0"/>
              <a:t>Terus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kata free?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7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920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3424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https://www.python-course.eu/Decision_Trees.php</a:t>
            </a:r>
          </a:p>
          <a:p>
            <a:r>
              <a:rPr lang="en-US" dirty="0" err="1" smtClean="0"/>
              <a:t>datacamp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subset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(Target)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entropy </a:t>
            </a:r>
            <a:r>
              <a:rPr lang="en-US" dirty="0" err="1" smtClean="0"/>
              <a:t>dari</a:t>
            </a:r>
            <a:r>
              <a:rPr lang="en-US" dirty="0" smtClean="0"/>
              <a:t> split </a:t>
            </a:r>
            <a:r>
              <a:rPr lang="en-US" dirty="0" err="1" smtClean="0"/>
              <a:t>adalah</a:t>
            </a:r>
            <a:r>
              <a:rPr lang="en-US" dirty="0" smtClean="0"/>
              <a:t>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1B9D7-72A5-48B3-805C-D5C2C1D1B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0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53ed0ea2bf_0_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53ed0ea2bf_0_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53ed0ea2bf_0_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95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3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170BAF-5B5D-401A-A548-334030DC95A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ED7914-233C-454C-8D41-3C1BEE5CA1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linsetyadi.com/algoritma-classification-dalam-data-mining-decision-tre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marklvl/decision-tree-regressor-on-bike-sharing-dataset" TargetMode="External"/><Relationship Id="rId5" Type="http://schemas.openxmlformats.org/officeDocument/2006/relationships/hyperlink" Target="https://www.kaggle.com/satishgunjal/tutorial-decision-tree" TargetMode="External"/><Relationship Id="rId4" Type="http://schemas.openxmlformats.org/officeDocument/2006/relationships/hyperlink" Target="https://www.analyticsvidhya.com/blog/2021/03/how-to-select-best-split-in-decision-trees-gini-impurity/?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Sardi</a:t>
            </a:r>
            <a:r>
              <a:rPr lang="en-US" b="1" dirty="0" smtClean="0"/>
              <a:t> </a:t>
            </a:r>
            <a:r>
              <a:rPr lang="en-US" b="1" smtClean="0"/>
              <a:t>Irfansyah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9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1517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Highest Gain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gain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smtClean="0"/>
              <a:t>entropy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85" y="3659416"/>
            <a:ext cx="4210638" cy="1276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24288" y="3417744"/>
            <a:ext cx="3807291" cy="309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 smtClean="0"/>
          </a:p>
          <a:p>
            <a:pPr algn="ctr"/>
            <a:r>
              <a:rPr lang="en-US" dirty="0" smtClean="0"/>
              <a:t>n = </a:t>
            </a:r>
            <a:r>
              <a:rPr lang="en-US" dirty="0" err="1"/>
              <a:t>J</a:t>
            </a:r>
            <a:r>
              <a:rPr lang="en-US" dirty="0" err="1" smtClean="0"/>
              <a:t>umlah</a:t>
            </a:r>
            <a:r>
              <a:rPr lang="en-US" dirty="0" smtClean="0"/>
              <a:t> class </a:t>
            </a:r>
          </a:p>
          <a:p>
            <a:pPr algn="ctr"/>
            <a:r>
              <a:rPr lang="en-US" dirty="0" smtClean="0"/>
              <a:t>pi = </a:t>
            </a:r>
            <a:r>
              <a:rPr lang="sv-SE" dirty="0" smtClean="0"/>
              <a:t>probabilitas </a:t>
            </a:r>
            <a:r>
              <a:rPr lang="sv-SE" dirty="0"/>
              <a:t>yang terkait dengan </a:t>
            </a:r>
            <a:r>
              <a:rPr lang="sv-SE" dirty="0" smtClean="0"/>
              <a:t>class ke-i</a:t>
            </a:r>
          </a:p>
          <a:p>
            <a:pPr algn="ctr"/>
            <a:endParaRPr lang="sv-SE" dirty="0"/>
          </a:p>
          <a:p>
            <a:pPr algn="ctr"/>
            <a:r>
              <a:rPr lang="sv-SE" dirty="0" smtClean="0"/>
              <a:t>A= Atribut</a:t>
            </a:r>
          </a:p>
          <a:p>
            <a:pPr algn="ctr"/>
            <a:r>
              <a:rPr lang="sv-SE" dirty="0" smtClean="0"/>
              <a:t>n = Jumlah class </a:t>
            </a:r>
          </a:p>
          <a:p>
            <a:pPr algn="ctr"/>
            <a:r>
              <a:rPr lang="sv-SE" dirty="0" smtClean="0"/>
              <a:t>|Si|= Jumlah kasus pada class ke –i</a:t>
            </a:r>
          </a:p>
          <a:p>
            <a:pPr algn="ctr"/>
            <a:r>
              <a:rPr lang="sv-SE" dirty="0" smtClean="0"/>
              <a:t>|S| = Jumlah kasus dalam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study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286000"/>
            <a:ext cx="1001517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Jono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computer KEPO, </a:t>
            </a:r>
            <a:r>
              <a:rPr lang="en-US" dirty="0" err="1" smtClean="0"/>
              <a:t>jono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computer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data yang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kumpulkan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b="1" dirty="0" smtClean="0"/>
              <a:t>age, income, </a:t>
            </a:r>
            <a:r>
              <a:rPr lang="en-US" b="1" dirty="0" err="1" smtClean="0"/>
              <a:t>stundent</a:t>
            </a:r>
            <a:r>
              <a:rPr lang="en-US" b="1" dirty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credit_rating</a:t>
            </a:r>
            <a:r>
              <a:rPr lang="en-US" dirty="0" smtClean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pelanggang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study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0" y="2185948"/>
            <a:ext cx="5757740" cy="4123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0092" y="2229078"/>
            <a:ext cx="3852472" cy="4037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Diketahui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a.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14 </a:t>
            </a:r>
            <a:r>
              <a:rPr lang="en-US" sz="2000" dirty="0" err="1" smtClean="0"/>
              <a:t>baris</a:t>
            </a:r>
            <a:endParaRPr lang="en-US" sz="2000" dirty="0" smtClean="0"/>
          </a:p>
          <a:p>
            <a:r>
              <a:rPr lang="en-US" sz="2000" dirty="0"/>
              <a:t>b</a:t>
            </a:r>
            <a:r>
              <a:rPr lang="en-US" sz="2000" dirty="0" smtClean="0"/>
              <a:t>. Independent </a:t>
            </a:r>
            <a:r>
              <a:rPr lang="en-US" sz="2000" dirty="0" err="1" smtClean="0"/>
              <a:t>Variablenya</a:t>
            </a:r>
            <a:r>
              <a:rPr lang="en-US" sz="2000" dirty="0" smtClean="0"/>
              <a:t>:	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/>
              <a:t>Kolom</a:t>
            </a:r>
            <a:r>
              <a:rPr lang="en-US" sz="2000" dirty="0" smtClean="0"/>
              <a:t> age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smtClean="0"/>
              <a:t>Income </a:t>
            </a:r>
            <a:r>
              <a:rPr lang="en-US" sz="2000" dirty="0" err="1" smtClean="0"/>
              <a:t>ada</a:t>
            </a:r>
            <a:r>
              <a:rPr lang="en-US" sz="2000" dirty="0" smtClean="0"/>
              <a:t> 3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err="1" smtClean="0"/>
              <a:t>Stundent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800100" lvl="1" indent="-342900">
              <a:buAutoNum type="arabicPeriod"/>
            </a:pPr>
            <a:r>
              <a:rPr lang="en-US" sz="2000" dirty="0" err="1" smtClean="0"/>
              <a:t>Credit_rating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c</a:t>
            </a:r>
            <a:r>
              <a:rPr lang="en-US" sz="2000" dirty="0" smtClean="0"/>
              <a:t>. </a:t>
            </a:r>
            <a:r>
              <a:rPr lang="en-US" sz="2000" dirty="0"/>
              <a:t>D</a:t>
            </a:r>
            <a:r>
              <a:rPr lang="en-US" sz="2000" dirty="0" smtClean="0"/>
              <a:t>ependent Variable: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Buys_computer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2 </a:t>
            </a:r>
            <a:r>
              <a:rPr lang="en-US" sz="2000" dirty="0" err="1" smtClean="0"/>
              <a:t>kategori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02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Siapkan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di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atribut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menjadi</a:t>
            </a:r>
            <a:r>
              <a:rPr lang="en-US" dirty="0" smtClean="0">
                <a:solidFill>
                  <a:srgbClr val="FF0000"/>
                </a:solidFill>
              </a:rPr>
              <a:t> root</a:t>
            </a:r>
            <a:r>
              <a:rPr lang="en-US" dirty="0" smtClean="0"/>
              <a:t>. Cara </a:t>
            </a:r>
            <a:r>
              <a:rPr lang="en-US" dirty="0" err="1" smtClean="0"/>
              <a:t>mencarinya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gain </a:t>
            </a:r>
            <a:r>
              <a:rPr lang="en-US" dirty="0" err="1" smtClean="0">
                <a:solidFill>
                  <a:srgbClr val="FF0000"/>
                </a:solidFill>
              </a:rPr>
              <a:t>tertinggi</a:t>
            </a:r>
            <a:r>
              <a:rPr lang="en-US" dirty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cabang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tiap-tiap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nilai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Ulangi</a:t>
            </a:r>
            <a:r>
              <a:rPr lang="en-US" dirty="0" smtClean="0"/>
              <a:t>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kasus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cabang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memiliki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kelas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sama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1" y="3659416"/>
            <a:ext cx="421063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763" y="2545603"/>
            <a:ext cx="6800850" cy="3209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47530" y="2402355"/>
            <a:ext cx="3532094" cy="335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Entropy total:</a:t>
            </a:r>
          </a:p>
          <a:p>
            <a:pPr algn="ctr"/>
            <a:r>
              <a:rPr lang="en-US" dirty="0" smtClean="0"/>
              <a:t>14 </a:t>
            </a:r>
            <a:r>
              <a:rPr lang="en-US" dirty="0" err="1" smtClean="0"/>
              <a:t>jumlah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buy_computer</a:t>
            </a:r>
            <a:r>
              <a:rPr lang="en-US" dirty="0" smtClean="0"/>
              <a:t>. </a:t>
            </a:r>
            <a:r>
              <a:rPr lang="en-US" dirty="0"/>
              <a:t>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no</a:t>
            </a:r>
            <a:r>
              <a:rPr lang="en-US" dirty="0"/>
              <a:t>. </a:t>
            </a:r>
            <a:r>
              <a:rPr lang="en-US" dirty="0" smtClean="0"/>
              <a:t> 9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b="1" dirty="0" smtClean="0">
                <a:solidFill>
                  <a:srgbClr val="FFFF00"/>
                </a:solidFill>
              </a:rPr>
              <a:t>yes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Entropy age:</a:t>
            </a: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Entorpy</a:t>
            </a:r>
            <a:r>
              <a:rPr lang="en-US" dirty="0" smtClean="0">
                <a:solidFill>
                  <a:srgbClr val="FFFF00"/>
                </a:solidFill>
              </a:rPr>
              <a:t>(&lt;=30)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5 data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3 yang </a:t>
            </a:r>
            <a:r>
              <a:rPr lang="en-US" dirty="0" err="1" smtClean="0">
                <a:solidFill>
                  <a:schemeClr val="bg1"/>
                </a:solidFill>
              </a:rPr>
              <a:t>yang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2 yang </a:t>
            </a:r>
            <a:r>
              <a:rPr lang="en-US" b="1" dirty="0" smtClean="0">
                <a:solidFill>
                  <a:srgbClr val="FFFF00"/>
                </a:solidFill>
              </a:rPr>
              <a:t>yes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16"/>
          <a:stretch/>
        </p:blipFill>
        <p:spPr>
          <a:xfrm>
            <a:off x="1543049" y="2496883"/>
            <a:ext cx="6448425" cy="3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535237"/>
            <a:ext cx="86296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10049"/>
            <a:ext cx="89820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Gain(total </a:t>
            </a:r>
            <a:r>
              <a:rPr lang="en-US" b="1" dirty="0" err="1" smtClean="0"/>
              <a:t>Credit_rating</a:t>
            </a:r>
            <a:r>
              <a:rPr lang="en-US" b="1" dirty="0" smtClean="0"/>
              <a:t>) =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44762"/>
            <a:ext cx="85534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844096"/>
            <a:ext cx="68865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605303"/>
            <a:ext cx="5734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tertinggi</a:t>
            </a:r>
            <a:r>
              <a:rPr lang="en-US" dirty="0"/>
              <a:t> </a:t>
            </a:r>
            <a:r>
              <a:rPr lang="en-US" dirty="0" smtClean="0"/>
              <a:t>(age)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016"/>
          <a:stretch/>
        </p:blipFill>
        <p:spPr>
          <a:xfrm>
            <a:off x="1838323" y="2448589"/>
            <a:ext cx="6448425" cy="360159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85378" t="4972" r="1842" b="4459"/>
          <a:stretch/>
        </p:blipFill>
        <p:spPr>
          <a:xfrm>
            <a:off x="7405600" y="2404165"/>
            <a:ext cx="914398" cy="36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&lt;=30 </a:t>
            </a:r>
            <a:r>
              <a:rPr lang="en-US" dirty="0" err="1" smtClean="0"/>
              <a:t>ada</a:t>
            </a:r>
            <a:r>
              <a:rPr lang="en-US" dirty="0" smtClean="0"/>
              <a:t> 3 no, 2 yes.</a:t>
            </a:r>
          </a:p>
          <a:p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31..40 </a:t>
            </a:r>
            <a:r>
              <a:rPr lang="en-US" dirty="0" err="1" smtClean="0"/>
              <a:t>ada</a:t>
            </a:r>
            <a:r>
              <a:rPr lang="en-US" dirty="0" smtClean="0"/>
              <a:t> 4 yes. </a:t>
            </a:r>
            <a:endParaRPr lang="en-US" dirty="0"/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&gt;40 </a:t>
            </a:r>
            <a:r>
              <a:rPr lang="en-US" dirty="0" err="1" smtClean="0"/>
              <a:t>ada</a:t>
            </a:r>
            <a:r>
              <a:rPr lang="en-US" dirty="0" smtClean="0"/>
              <a:t> 3 yes, 2 no.</a:t>
            </a:r>
          </a:p>
          <a:p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958"/>
          <a:stretch/>
        </p:blipFill>
        <p:spPr>
          <a:xfrm>
            <a:off x="5259062" y="2286000"/>
            <a:ext cx="4871056" cy="4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4432" cy="402336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Decision </a:t>
            </a:r>
            <a:r>
              <a:rPr lang="en-US" sz="1800" b="1" dirty="0" smtClean="0"/>
              <a:t>Trees </a:t>
            </a:r>
            <a:r>
              <a:rPr lang="en-US" sz="1800" dirty="0" err="1" smtClean="0"/>
              <a:t>adalah</a:t>
            </a:r>
            <a:r>
              <a:rPr lang="en-US" sz="1800" dirty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algoritma</a:t>
            </a:r>
            <a:r>
              <a:rPr lang="en-US" sz="1800" dirty="0" smtClean="0"/>
              <a:t> supervised learning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mengatasi</a:t>
            </a:r>
            <a:r>
              <a:rPr lang="en-US" sz="1800" dirty="0" smtClean="0"/>
              <a:t> </a:t>
            </a:r>
            <a:r>
              <a:rPr lang="en-US" sz="1800" dirty="0" err="1" smtClean="0"/>
              <a:t>tugas</a:t>
            </a:r>
            <a:r>
              <a:rPr lang="en-US" sz="1800" dirty="0" smtClean="0"/>
              <a:t> </a:t>
            </a:r>
            <a:r>
              <a:rPr lang="en-US" sz="1800" dirty="0" err="1" smtClean="0"/>
              <a:t>berkaitan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dengaan</a:t>
            </a:r>
            <a:r>
              <a:rPr lang="en-US" sz="1800" dirty="0" smtClean="0"/>
              <a:t> </a:t>
            </a:r>
            <a:r>
              <a:rPr lang="en-US" sz="1800" dirty="0" err="1" smtClean="0"/>
              <a:t>klasifikasi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regresi</a:t>
            </a:r>
            <a:r>
              <a:rPr lang="en-US" sz="1800" dirty="0" smtClean="0"/>
              <a:t>. Decision tree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pohon</a:t>
            </a:r>
            <a:r>
              <a:rPr lang="en-US" sz="1800" dirty="0" smtClean="0"/>
              <a:t>. </a:t>
            </a:r>
            <a:r>
              <a:rPr lang="en-US" sz="1800" b="1" dirty="0" smtClean="0"/>
              <a:t>Decision nodes/interior nodes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tempat</a:t>
            </a:r>
            <a:r>
              <a:rPr lang="en-US" sz="1800" dirty="0" smtClean="0"/>
              <a:t> data di split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subset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b="1" dirty="0" smtClean="0"/>
              <a:t>leaf nodes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decision </a:t>
            </a:r>
            <a:r>
              <a:rPr lang="en-US" sz="1800" dirty="0" err="1" smtClean="0"/>
              <a:t>atau</a:t>
            </a:r>
            <a:r>
              <a:rPr lang="en-US" sz="1800" dirty="0" smtClean="0"/>
              <a:t> final outcomes.</a:t>
            </a:r>
            <a:endParaRPr lang="en-US" sz="1800" dirty="0"/>
          </a:p>
        </p:txBody>
      </p:sp>
      <p:sp>
        <p:nvSpPr>
          <p:cNvPr id="5" name="AutoShape 2" descr="Struktur Pohon Keputus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63" y="3248457"/>
            <a:ext cx="5069819" cy="3060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63782" y="3424844"/>
            <a:ext cx="4123112" cy="288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w Cen MT (Body)"/>
                <a:cs typeface="Arial" panose="020B0604020202020204" pitchFamily="34" charset="0"/>
              </a:rPr>
              <a:t>Ide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utama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dari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pohon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keputusan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adalah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untuk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menemukan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deskriptif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berisi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paling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banyak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"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informasi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"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mengenai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target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dan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kemudian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membagi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dataset di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sepanjang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w Cen MT (Body)"/>
                <a:cs typeface="Arial" panose="020B0604020202020204" pitchFamily="34" charset="0"/>
              </a:rPr>
              <a:t>nilai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fitur</a:t>
            </a:r>
            <a:r>
              <a:rPr lang="en-US" dirty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sampai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akhirnya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Tw Cen MT (Body)"/>
                <a:cs typeface="Arial" panose="020B0604020202020204" pitchFamily="34" charset="0"/>
              </a:rPr>
              <a:t>berakhir</a:t>
            </a:r>
            <a:r>
              <a:rPr lang="en-US" dirty="0" smtClean="0">
                <a:latin typeface="Tw Cen MT (Body)"/>
                <a:cs typeface="Arial" panose="020B0604020202020204" pitchFamily="34" charset="0"/>
              </a:rPr>
              <a:t> di Leaf node.</a:t>
            </a:r>
            <a:endParaRPr lang="en-US" dirty="0">
              <a:latin typeface="Tw Cen M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397442"/>
            <a:ext cx="4829175" cy="34504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58187" y="2286000"/>
            <a:ext cx="1571625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57962" y="4297680"/>
            <a:ext cx="1571625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1.1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???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15576" y="4297680"/>
            <a:ext cx="1571625" cy="1357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1.3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???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86775" y="4391976"/>
            <a:ext cx="1314450" cy="126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YES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H="1">
            <a:off x="7693819" y="3444539"/>
            <a:ext cx="894527" cy="8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11" idx="0"/>
          </p:cNvCxnSpPr>
          <p:nvPr/>
        </p:nvCxnSpPr>
        <p:spPr>
          <a:xfrm>
            <a:off x="9144000" y="3643313"/>
            <a:ext cx="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3" idx="3"/>
          </p:cNvCxnSpPr>
          <p:nvPr/>
        </p:nvCxnSpPr>
        <p:spPr>
          <a:xfrm>
            <a:off x="9699653" y="3444539"/>
            <a:ext cx="1044548" cy="85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57975" y="3257550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&lt;=30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27588" y="3928347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31...40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21927" y="3442216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factor age </a:t>
            </a:r>
            <a:r>
              <a:rPr lang="en-US" dirty="0" smtClean="0">
                <a:sym typeface="Wingdings" panose="05000000000000000000" pitchFamily="2" charset="2"/>
              </a:rPr>
              <a:t>&lt; = 30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node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59" y="2954467"/>
            <a:ext cx="810690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yang student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0.97.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2973705"/>
            <a:ext cx="4676775" cy="2647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986086" y="3081418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6086" y="4183336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6086" y="3400995"/>
            <a:ext cx="103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1738" y="4781011"/>
            <a:ext cx="155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Credit_rating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age &lt;= 30 </a:t>
            </a:r>
            <a:r>
              <a:rPr lang="en-US" dirty="0" err="1" smtClean="0"/>
              <a:t>dan</a:t>
            </a:r>
            <a:r>
              <a:rPr lang="en-US" dirty="0" smtClean="0"/>
              <a:t>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dual (yes </a:t>
            </a:r>
            <a:r>
              <a:rPr lang="en-US" dirty="0" err="1" smtClean="0"/>
              <a:t>dan</a:t>
            </a:r>
            <a:r>
              <a:rPr lang="en-US" dirty="0" smtClean="0"/>
              <a:t> no).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student no , </a:t>
            </a:r>
            <a:r>
              <a:rPr lang="en-US" dirty="0" err="1" smtClean="0"/>
              <a:t>buy_computernya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no. </a:t>
            </a:r>
            <a:r>
              <a:rPr lang="en-US" dirty="0" err="1" smtClean="0"/>
              <a:t>ketika</a:t>
            </a:r>
            <a:r>
              <a:rPr lang="en-US" dirty="0" smtClean="0"/>
              <a:t> student yes, </a:t>
            </a:r>
            <a:r>
              <a:rPr lang="en-US" dirty="0" err="1" smtClean="0"/>
              <a:t>buy_computernya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yes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15" y="3100387"/>
            <a:ext cx="784969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hasilnya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2328864"/>
            <a:ext cx="5574506" cy="39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factor age 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 smtClean="0">
                <a:sym typeface="Wingdings" panose="05000000000000000000" pitchFamily="2" charset="2"/>
              </a:rPr>
              <a:t> 40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node </a:t>
            </a:r>
            <a:r>
              <a:rPr lang="en-US" dirty="0" smtClean="0">
                <a:sym typeface="Wingdings" panose="05000000000000000000" pitchFamily="2" charset="2"/>
              </a:rPr>
              <a:t>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entropy </a:t>
            </a:r>
            <a:r>
              <a:rPr lang="en-US" dirty="0" err="1" smtClean="0"/>
              <a:t>kemudian</a:t>
            </a:r>
            <a:r>
              <a:rPr lang="en-US" dirty="0" smtClean="0"/>
              <a:t>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78" y="2576376"/>
            <a:ext cx="6453510" cy="27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06" y="2944812"/>
            <a:ext cx="4581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age &lt;= 30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credit_rating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69" y="2911475"/>
            <a:ext cx="7429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30" t="24862" r="-153"/>
          <a:stretch/>
        </p:blipFill>
        <p:spPr>
          <a:xfrm>
            <a:off x="3571875" y="2371724"/>
            <a:ext cx="4869751" cy="418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</a:t>
            </a:r>
            <a:r>
              <a:rPr lang="en-US" dirty="0" err="1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Koefisien</a:t>
            </a:r>
            <a:r>
              <a:rPr lang="en-US" b="1" dirty="0" smtClean="0"/>
              <a:t> </a:t>
            </a:r>
            <a:r>
              <a:rPr lang="en-US" b="1" dirty="0" err="1" smtClean="0"/>
              <a:t>Gini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Gini</a:t>
            </a:r>
            <a:r>
              <a:rPr lang="en-US" b="1" dirty="0" smtClean="0"/>
              <a:t> Index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(</a:t>
            </a:r>
            <a:r>
              <a:rPr lang="en-US" dirty="0" err="1"/>
              <a:t>atau</a:t>
            </a:r>
            <a:r>
              <a:rPr lang="en-US" dirty="0"/>
              <a:t> 0%) </a:t>
            </a:r>
            <a:r>
              <a:rPr lang="en-US" dirty="0" err="1"/>
              <a:t>hingga</a:t>
            </a:r>
            <a:r>
              <a:rPr lang="en-US" dirty="0"/>
              <a:t> 1 (</a:t>
            </a:r>
            <a:r>
              <a:rPr lang="en-US" dirty="0" err="1"/>
              <a:t>atau</a:t>
            </a:r>
            <a:r>
              <a:rPr lang="en-US" dirty="0"/>
              <a:t> 100%).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0 </a:t>
            </a:r>
            <a:r>
              <a:rPr lang="en-US" b="1" dirty="0" err="1"/>
              <a:t>mewakili</a:t>
            </a:r>
            <a:r>
              <a:rPr lang="en-US" b="1" dirty="0"/>
              <a:t> </a:t>
            </a:r>
            <a:r>
              <a:rPr lang="en-US" b="1" dirty="0" err="1"/>
              <a:t>persamaan</a:t>
            </a:r>
            <a:r>
              <a:rPr lang="en-US" b="1" dirty="0"/>
              <a:t> </a:t>
            </a:r>
            <a:r>
              <a:rPr lang="en-US" b="1" dirty="0" err="1"/>
              <a:t>sempurna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1 </a:t>
            </a:r>
            <a:r>
              <a:rPr lang="en-US" b="1" dirty="0" err="1"/>
              <a:t>mewakili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/>
              <a:t>sempurna</a:t>
            </a:r>
            <a:r>
              <a:rPr lang="en-US" dirty="0"/>
              <a:t>. 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10 data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class. Class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8" y="3460081"/>
            <a:ext cx="2543825" cy="322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89" y="4303059"/>
            <a:ext cx="2309784" cy="2274249"/>
          </a:xfrm>
          <a:prstGeom prst="rect">
            <a:avLst/>
          </a:prstGeom>
        </p:spPr>
      </p:pic>
      <p:pic>
        <p:nvPicPr>
          <p:cNvPr id="6" name="Picture 2" descr="Gini Impurity propert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93" y="3460081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73011" y="3423464"/>
            <a:ext cx="278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total </a:t>
            </a:r>
            <a:r>
              <a:rPr lang="en-US" dirty="0" err="1" smtClean="0"/>
              <a:t>keseluruhan</a:t>
            </a:r>
            <a:r>
              <a:rPr lang="en-US" dirty="0" smtClean="0"/>
              <a:t> data </a:t>
            </a:r>
            <a:r>
              <a:rPr lang="en-US" dirty="0" err="1" smtClean="0"/>
              <a:t>dikiri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lvl="0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G= 0 (</a:t>
            </a:r>
            <a:r>
              <a:rPr lang="en-US" dirty="0" err="1" smtClean="0"/>
              <a:t>kemurnian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r>
              <a:rPr lang="en-US" dirty="0" smtClean="0"/>
              <a:t>/pure leaf node),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mruni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. 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831200" y="77953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Decision Tree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776177" y="1948255"/>
            <a:ext cx="5989945" cy="41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Kita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menganggap</a:t>
            </a:r>
            <a:r>
              <a:rPr lang="en-US" sz="1800" dirty="0"/>
              <a:t> </a:t>
            </a:r>
            <a:r>
              <a:rPr lang="en-US" sz="1800" dirty="0" smtClean="0"/>
              <a:t>Decision Tree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dirty="0" smtClean="0"/>
              <a:t>nested if-else. </a:t>
            </a:r>
            <a:r>
              <a:rPr lang="en-US" sz="1800" dirty="0" err="1" smtClean="0"/>
              <a:t>Misal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menditeksi</a:t>
            </a:r>
            <a:r>
              <a:rPr lang="en-US" sz="1800" dirty="0" smtClean="0"/>
              <a:t> Spam.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1. </a:t>
            </a:r>
            <a:r>
              <a:rPr lang="en" sz="1800" dirty="0" smtClean="0"/>
              <a:t>Spam</a:t>
            </a:r>
            <a:endParaRPr sz="1800" dirty="0" smtClean="0"/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Earn free money by playing a game </a:t>
            </a:r>
            <a:endParaRPr dirty="0" smtClean="0"/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Free </a:t>
            </a:r>
            <a:r>
              <a:rPr lang="en" dirty="0"/>
              <a:t>money !!!! sign up </a:t>
            </a:r>
            <a:r>
              <a:rPr lang="en" dirty="0" smtClean="0"/>
              <a:t>here</a:t>
            </a:r>
            <a:endParaRPr lang="en" dirty="0"/>
          </a:p>
          <a:p>
            <a:pPr marL="803275" lvl="1" indent="-803275">
              <a:lnSpc>
                <a:spcPct val="150000"/>
              </a:lnSpc>
              <a:spcBef>
                <a:spcPts val="0"/>
              </a:spcBef>
              <a:buSzPts val="1300"/>
              <a:buNone/>
            </a:pPr>
            <a:r>
              <a:rPr lang="en" sz="1800" dirty="0" smtClean="0"/>
              <a:t>2. Not Spam</a:t>
            </a:r>
          </a:p>
          <a:p>
            <a:pPr lvl="1" indent="-414856">
              <a:lnSpc>
                <a:spcPct val="150000"/>
              </a:lnSpc>
              <a:spcBef>
                <a:spcPts val="0"/>
              </a:spcBef>
              <a:buSzPts val="1300"/>
              <a:buAutoNum type="alphaLcPeriod"/>
            </a:pPr>
            <a:r>
              <a:rPr lang="en" dirty="0" smtClean="0"/>
              <a:t>Hi irfan, saya mengundang anda untuk menghadiri meeting.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8964294" y="2677988"/>
            <a:ext cx="1687600" cy="6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7694094" y="3655988"/>
            <a:ext cx="1687600" cy="6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9285694" y="2731588"/>
            <a:ext cx="1178800" cy="1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Money </a:t>
            </a:r>
            <a:endParaRPr sz="1867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120494" y="3734055"/>
            <a:ext cx="13396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Free 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9" name="Google Shape;49;p2"/>
          <p:cNvCxnSpPr>
            <a:stCxn id="45" idx="2"/>
            <a:endCxn id="46" idx="0"/>
          </p:cNvCxnSpPr>
          <p:nvPr/>
        </p:nvCxnSpPr>
        <p:spPr>
          <a:xfrm flipH="1">
            <a:off x="8538094" y="3293988"/>
            <a:ext cx="127000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"/>
          <p:cNvCxnSpPr>
            <a:stCxn id="46" idx="2"/>
            <a:endCxn id="51" idx="0"/>
          </p:cNvCxnSpPr>
          <p:nvPr/>
        </p:nvCxnSpPr>
        <p:spPr>
          <a:xfrm flipH="1">
            <a:off x="8067894" y="4271988"/>
            <a:ext cx="470000" cy="2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stCxn id="46" idx="2"/>
          </p:cNvCxnSpPr>
          <p:nvPr/>
        </p:nvCxnSpPr>
        <p:spPr>
          <a:xfrm>
            <a:off x="8537894" y="4271988"/>
            <a:ext cx="573600" cy="2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2"/>
          <p:cNvCxnSpPr>
            <a:stCxn id="45" idx="2"/>
          </p:cNvCxnSpPr>
          <p:nvPr/>
        </p:nvCxnSpPr>
        <p:spPr>
          <a:xfrm>
            <a:off x="9808094" y="3293988"/>
            <a:ext cx="12992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"/>
          <p:cNvSpPr txBox="1"/>
          <p:nvPr/>
        </p:nvSpPr>
        <p:spPr>
          <a:xfrm>
            <a:off x="8473294" y="3157688"/>
            <a:ext cx="6340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566861" y="4184006"/>
            <a:ext cx="6340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yes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0651894" y="3104088"/>
            <a:ext cx="696400" cy="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964294" y="4184022"/>
            <a:ext cx="6964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7426194" y="4517888"/>
            <a:ext cx="12836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Spam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709794" y="4517888"/>
            <a:ext cx="1594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sz="1867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563549" y="3512732"/>
            <a:ext cx="1594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Not Spam</a:t>
            </a:r>
            <a:endParaRPr sz="1867" dirty="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102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78" y="2544763"/>
            <a:ext cx="4406432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Overfitting</a:t>
            </a:r>
            <a:r>
              <a:rPr lang="en-US" b="1" dirty="0" smtClean="0"/>
              <a:t> </a:t>
            </a:r>
            <a:r>
              <a:rPr lang="en-US" b="1" dirty="0"/>
              <a:t>in Decision Tree algorithm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err="1"/>
              <a:t>dipertimbangkan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algoritme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smtClean="0"/>
              <a:t>error </a:t>
            </a:r>
            <a:r>
              <a:rPr lang="en-US" sz="2400" dirty="0"/>
              <a:t>set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smtClean="0"/>
              <a:t>error </a:t>
            </a:r>
            <a:r>
              <a:rPr lang="en-US" sz="2400" dirty="0"/>
              <a:t>set </a:t>
            </a:r>
            <a:r>
              <a:rPr lang="en-US" sz="2400" dirty="0" smtClean="0"/>
              <a:t>test </a:t>
            </a:r>
            <a:r>
              <a:rPr lang="en-US" sz="2400" dirty="0"/>
              <a:t>yang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/>
              <a:t>,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model kami </a:t>
            </a:r>
            <a:r>
              <a:rPr lang="en-US" sz="2400" dirty="0" err="1"/>
              <a:t>turun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menghindari</a:t>
            </a:r>
            <a:r>
              <a:rPr lang="en-US" sz="2400" dirty="0"/>
              <a:t>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Pre-Pruning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Post-Pruning</a:t>
            </a:r>
          </a:p>
        </p:txBody>
      </p:sp>
    </p:spTree>
    <p:extLst>
      <p:ext uri="{BB962C8B-B14F-4D97-AF65-F5344CB8AC3E}">
        <p14:creationId xmlns:p14="http://schemas.microsoft.com/office/powerpoint/2010/main" val="23651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Pre-pruning &amp; post-pruning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/>
              <a:t> Pre-pruning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smtClean="0"/>
              <a:t>Kita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node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terbaiknya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ambang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pemberhentian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Post-pruning,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smtClean="0"/>
              <a:t>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/>
              <a:t>yang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tree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smtClean="0"/>
              <a:t>pruning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smtClean="0"/>
              <a:t>post-pruning.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Maximum depth of tree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max_depth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/>
              <a:t>Minimum samples for a node split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min_samples_split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minimum </a:t>
            </a:r>
            <a:r>
              <a:rPr lang="en-US" dirty="0" err="1"/>
              <a:t>sampel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)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</a:t>
            </a:r>
            <a:r>
              <a:rPr lang="en-US" dirty="0" smtClean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Minimum samples for a terminal node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min_samples_leaf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minimum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)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daun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over-fitting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min_samples_split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seimbang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minoritas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Regularization </a:t>
            </a:r>
            <a:r>
              <a:rPr lang="en-US" u="sng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Maximum number of terminal nodes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max_leaf_nodes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node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leaf </a:t>
            </a:r>
            <a:r>
              <a:rPr lang="en-US" dirty="0"/>
              <a:t>di </a:t>
            </a:r>
            <a:r>
              <a:rPr lang="en-US" dirty="0" err="1"/>
              <a:t>pohon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depth </a:t>
            </a:r>
            <a:r>
              <a:rPr lang="en-US" dirty="0"/>
              <a:t>'n'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2^n </a:t>
            </a:r>
            <a:r>
              <a:rPr lang="en-US" dirty="0" smtClean="0"/>
              <a:t>leaf.</a:t>
            </a:r>
          </a:p>
          <a:p>
            <a:endParaRPr lang="en-US" dirty="0"/>
          </a:p>
          <a:p>
            <a:r>
              <a:rPr lang="en-US" b="1" u="sng" dirty="0"/>
              <a:t>Maximum features to consider for split (</a:t>
            </a:r>
            <a:r>
              <a:rPr lang="en-US" b="1" u="sng" dirty="0" err="1"/>
              <a:t>SkLearn</a:t>
            </a:r>
            <a:r>
              <a:rPr lang="en-US" b="1" u="sng" dirty="0"/>
              <a:t> - </a:t>
            </a:r>
            <a:r>
              <a:rPr lang="en-US" b="1" u="sng" dirty="0" err="1"/>
              <a:t>max_features</a:t>
            </a:r>
            <a:r>
              <a:rPr lang="en-US" b="1" u="sng" dirty="0" smtClean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over-fitting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per </a:t>
            </a:r>
            <a:r>
              <a:rPr lang="en-US" dirty="0" err="1"/>
              <a:t>kasus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b="1" dirty="0" smtClean="0"/>
              <a:t>sensitive</a:t>
            </a:r>
            <a:r>
              <a:rPr lang="en-US" dirty="0" smtClean="0"/>
              <a:t> 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1- </a:t>
            </a:r>
            <a:r>
              <a:rPr lang="en-US" i="1" dirty="0" err="1"/>
              <a:t>Regresi</a:t>
            </a:r>
            <a:r>
              <a:rPr lang="en-US" i="1" dirty="0"/>
              <a:t> Linier</a:t>
            </a:r>
            <a:br>
              <a:rPr lang="en-US" i="1" dirty="0"/>
            </a:br>
            <a:r>
              <a:rPr lang="en-US" i="1" dirty="0"/>
              <a:t>2- </a:t>
            </a:r>
            <a:r>
              <a:rPr lang="en-US" i="1" dirty="0" err="1"/>
              <a:t>Regresi</a:t>
            </a:r>
            <a:r>
              <a:rPr lang="en-US" i="1" dirty="0"/>
              <a:t> </a:t>
            </a:r>
            <a:r>
              <a:rPr lang="en-US" i="1" dirty="0" err="1"/>
              <a:t>Logistik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3- Support Vector Machine</a:t>
            </a:r>
            <a:br>
              <a:rPr lang="en-US" i="1" dirty="0"/>
            </a:br>
            <a:r>
              <a:rPr lang="en-US" i="1" dirty="0"/>
              <a:t>4- K- Nearest Neighbors</a:t>
            </a:r>
            <a:br>
              <a:rPr lang="en-US" i="1" dirty="0"/>
            </a:br>
            <a:r>
              <a:rPr lang="en-US" i="1" dirty="0"/>
              <a:t>5- K-Means Clustering</a:t>
            </a:r>
            <a:br>
              <a:rPr lang="en-US" i="1" dirty="0"/>
            </a:br>
            <a:r>
              <a:rPr lang="en-US" i="1" dirty="0"/>
              <a:t>6- Hierarchical Clustering</a:t>
            </a:r>
            <a:br>
              <a:rPr lang="en-US" i="1" dirty="0"/>
            </a:br>
            <a:r>
              <a:rPr lang="en-US" i="1" dirty="0"/>
              <a:t>7- 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 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sensitif</a:t>
            </a:r>
            <a:r>
              <a:rPr lang="en-US" dirty="0"/>
              <a:t> </a:t>
            </a:r>
            <a:r>
              <a:rPr lang="en-US" dirty="0" err="1"/>
              <a:t>terhadap</a:t>
            </a:r>
            <a:r>
              <a:rPr lang="en-US" dirty="0"/>
              <a:t> 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1- Decision Tree</a:t>
            </a:r>
            <a:br>
              <a:rPr lang="en-US" i="1" dirty="0"/>
            </a:br>
            <a:r>
              <a:rPr lang="en-US" i="1" dirty="0"/>
              <a:t>2- Random Forest</a:t>
            </a:r>
            <a:br>
              <a:rPr lang="en-US" i="1" dirty="0"/>
            </a:br>
            <a:r>
              <a:rPr lang="en-US" i="1" dirty="0"/>
              <a:t>3- </a:t>
            </a:r>
            <a:r>
              <a:rPr lang="en-US" i="1" dirty="0" err="1"/>
              <a:t>XGBoost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4- </a:t>
            </a:r>
            <a:r>
              <a:rPr lang="en-US" i="1" dirty="0" err="1"/>
              <a:t>AdaBoost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5- 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https://flinsetyadi.com/algoritma-classification-dalam-data-mining-decision-tree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https://www.analyticsvidhya.com/blog/2021/03/how-to-select-best-split-in-decision-trees-gini-impurity</a:t>
            </a:r>
            <a:r>
              <a:rPr lang="en-US" dirty="0" smtClean="0">
                <a:hlinkClick r:id="rId4"/>
              </a:rPr>
              <a:t>/?#</a:t>
            </a:r>
            <a:r>
              <a:rPr lang="en-US" dirty="0" smtClean="0"/>
              <a:t> 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www.kaggle.com/satishgunjal/tutorial-decision-tree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www.kaggle.com/marklvl/decision-tree-regressor-on-bike-sharing-dataset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314432" cy="402336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</p:txBody>
      </p:sp>
      <p:sp>
        <p:nvSpPr>
          <p:cNvPr id="5" name="AutoShape 2" descr="Struktur Pohon Keputus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1: Visualisation for a decision tree, trained on the Iris dataset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51" y="2369487"/>
            <a:ext cx="5253626" cy="38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4128" y="2395470"/>
            <a:ext cx="4616818" cy="351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Petal Length (root nodes)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ini</a:t>
            </a:r>
            <a:r>
              <a:rPr lang="en-US" dirty="0" smtClean="0"/>
              <a:t> = 0 (leaf nodes).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Gini</a:t>
            </a:r>
            <a:r>
              <a:rPr lang="en-US" dirty="0" smtClean="0"/>
              <a:t> ≠ 0 (decision nodes/</a:t>
            </a:r>
            <a:r>
              <a:rPr lang="en-US" dirty="0" err="1" smtClean="0"/>
              <a:t>masih</a:t>
            </a:r>
            <a:r>
              <a:rPr lang="en-US" dirty="0" smtClean="0"/>
              <a:t> bias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Max_Depth</a:t>
            </a:r>
            <a:r>
              <a:rPr lang="en-US" dirty="0" smtClean="0"/>
              <a:t>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831200" y="89714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Advantages</a:t>
            </a:r>
            <a:endParaRPr dirty="0"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1"/>
          </p:nvPr>
        </p:nvSpPr>
        <p:spPr>
          <a:xfrm>
            <a:off x="831200" y="2402823"/>
            <a:ext cx="9871144" cy="269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Penskalaan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Mengungguli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Model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Model </a:t>
            </a:r>
            <a:r>
              <a:rPr lang="en-US" dirty="0" err="1"/>
              <a:t>Sangat</a:t>
            </a:r>
            <a:r>
              <a:rPr lang="en-US" dirty="0"/>
              <a:t> Non Linier</a:t>
            </a:r>
            <a:r>
              <a:rPr lang="en-US" dirty="0" smtClean="0"/>
              <a:t>.</a:t>
            </a:r>
          </a:p>
          <a:p>
            <a:pPr marL="17145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endParaRPr lang="en-US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897" y="4533363"/>
            <a:ext cx="8411749" cy="18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831200" y="86735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Disadvantages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831200" y="2307372"/>
            <a:ext cx="10006689" cy="312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,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/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/>
              <a:t>menyebabkan</a:t>
            </a:r>
            <a:r>
              <a:rPr lang="en-US" sz="2400" b="1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</a:t>
            </a:r>
            <a:r>
              <a:rPr lang="en-US" sz="2400" b="1" dirty="0" err="1"/>
              <a:t>ulang</a:t>
            </a:r>
            <a:r>
              <a:rPr lang="en-US" sz="2400" b="1" dirty="0"/>
              <a:t> </a:t>
            </a:r>
            <a:r>
              <a:rPr lang="en-US" sz="2400" b="1" dirty="0" err="1"/>
              <a:t>pohon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keseluruhan</a:t>
            </a:r>
            <a:r>
              <a:rPr lang="en-US" sz="2400" b="1"/>
              <a:t> </a:t>
            </a:r>
            <a:r>
              <a:rPr lang="en-US" sz="2400" b="1" smtClean="0"/>
              <a:t>.</a:t>
            </a:r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smtClean="0"/>
              <a:t>Cenderung</a:t>
            </a:r>
            <a:r>
              <a:rPr lang="en-US" sz="2400" dirty="0" smtClean="0"/>
              <a:t> </a:t>
            </a:r>
            <a:r>
              <a:rPr lang="en-US" sz="2400" b="1" dirty="0" err="1" smtClean="0"/>
              <a:t>Overfitting</a:t>
            </a:r>
            <a:r>
              <a:rPr lang="en-US" sz="2400" dirty="0" smtClean="0"/>
              <a:t>.</a:t>
            </a:r>
          </a:p>
          <a:p>
            <a:pPr marL="17145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2400" b="1" dirty="0" err="1"/>
              <a:t>Kurang</a:t>
            </a:r>
            <a:r>
              <a:rPr lang="en-US" sz="2400" b="1" dirty="0"/>
              <a:t>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memprediksi</a:t>
            </a:r>
            <a:r>
              <a:rPr lang="en-US" sz="2400" b="1" dirty="0"/>
              <a:t> </a:t>
            </a:r>
            <a:r>
              <a:rPr lang="en-US" sz="2400" b="1" dirty="0" smtClean="0"/>
              <a:t>variable </a:t>
            </a:r>
            <a:r>
              <a:rPr lang="en-US" sz="2400" b="1" dirty="0" err="1" smtClean="0"/>
              <a:t>kontinu</a:t>
            </a:r>
            <a:endParaRPr lang="en-US" sz="2400" b="1" dirty="0"/>
          </a:p>
          <a:p>
            <a:pPr marL="171450" lvl="0" indent="-171450">
              <a:lnSpc>
                <a:spcPct val="100000"/>
              </a:lnSpc>
              <a:buSzPts val="11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7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1026" name="Picture 2" descr="https://res.cloudinary.com/dyd911kmh/image/upload/f_auto,q_auto:best/v1545934190/2_btay8n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94" y="2759354"/>
            <a:ext cx="7467740" cy="31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Attribute selection measure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b="1" dirty="0" err="1"/>
              <a:t>pemisahan</a:t>
            </a:r>
            <a:r>
              <a:rPr lang="en-US" dirty="0"/>
              <a:t> yang </a:t>
            </a:r>
            <a:r>
              <a:rPr lang="en-US" dirty="0" err="1"/>
              <a:t>mempartisi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smtClean="0"/>
              <a:t>splitting rules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breakpoint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node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ASM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 smtClean="0"/>
              <a:t>diberikan</a:t>
            </a:r>
            <a:r>
              <a:rPr lang="en-US" dirty="0"/>
              <a:t>.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Best </a:t>
            </a:r>
            <a:r>
              <a:rPr lang="en-US" dirty="0">
                <a:solidFill>
                  <a:srgbClr val="FF0000"/>
                </a:solidFill>
              </a:rPr>
              <a:t>score attribute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splitting attribute.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Information </a:t>
            </a:r>
            <a:r>
              <a:rPr lang="en-US" dirty="0" smtClean="0"/>
              <a:t>Gain (entropy)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 Index.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Information </a:t>
            </a:r>
            <a:r>
              <a:rPr lang="en-US" b="1" dirty="0">
                <a:solidFill>
                  <a:srgbClr val="FF0000"/>
                </a:solidFill>
              </a:rPr>
              <a:t>gain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penurunan</a:t>
            </a:r>
            <a:r>
              <a:rPr lang="en-US" b="1" dirty="0" smtClean="0"/>
              <a:t> entropy</a:t>
            </a:r>
            <a:r>
              <a:rPr lang="en-US" dirty="0" smtClean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b="1" dirty="0"/>
              <a:t>entropy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ketidak</a:t>
            </a:r>
            <a:r>
              <a:rPr lang="en-US" b="1" dirty="0"/>
              <a:t> </a:t>
            </a:r>
            <a:r>
              <a:rPr lang="en-US" b="1" dirty="0" err="1"/>
              <a:t>murnian</a:t>
            </a:r>
            <a:r>
              <a:rPr lang="en-US" b="1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Information </a:t>
            </a:r>
            <a:r>
              <a:rPr lang="en-US" b="1" dirty="0">
                <a:solidFill>
                  <a:srgbClr val="FF0000"/>
                </a:solidFill>
              </a:rPr>
              <a:t>gain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smtClean="0"/>
              <a:t>splitting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rata-rata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b="1" dirty="0" err="1"/>
              <a:t>setelah</a:t>
            </a:r>
            <a:r>
              <a:rPr lang="en-US" dirty="0"/>
              <a:t> </a:t>
            </a:r>
            <a:r>
              <a:rPr lang="en-US" b="1" dirty="0" smtClean="0"/>
              <a:t>splitting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penurunan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smtClean="0"/>
              <a:t>entropy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perolehan</a:t>
            </a:r>
            <a:r>
              <a:rPr lang="en-US" b="1" dirty="0"/>
              <a:t> </a:t>
            </a:r>
            <a:r>
              <a:rPr lang="en-US" b="1" dirty="0" err="1"/>
              <a:t>informasinya</a:t>
            </a:r>
            <a:r>
              <a:rPr lang="en-US" dirty="0"/>
              <a:t>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information gain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splitting </a:t>
            </a:r>
            <a:r>
              <a:rPr lang="en-US" b="1" dirty="0" err="1"/>
              <a:t>pada</a:t>
            </a:r>
            <a:r>
              <a:rPr lang="en-US" b="1" dirty="0"/>
              <a:t> node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1533</TotalTime>
  <Words>1359</Words>
  <Application>Microsoft Office PowerPoint</Application>
  <PresentationFormat>Widescreen</PresentationFormat>
  <Paragraphs>208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Montserrat</vt:lpstr>
      <vt:lpstr>Roboto Slab</vt:lpstr>
      <vt:lpstr>Tw Cen MT</vt:lpstr>
      <vt:lpstr>Tw Cen MT (Body)</vt:lpstr>
      <vt:lpstr>Tw Cen MT Condensed</vt:lpstr>
      <vt:lpstr>Wingdings</vt:lpstr>
      <vt:lpstr>Wingdings 3</vt:lpstr>
      <vt:lpstr>Integral</vt:lpstr>
      <vt:lpstr>Decision tree</vt:lpstr>
      <vt:lpstr>Decision tree</vt:lpstr>
      <vt:lpstr>Decision Tree</vt:lpstr>
      <vt:lpstr>Decision trees</vt:lpstr>
      <vt:lpstr>Advantages</vt:lpstr>
      <vt:lpstr>Disadvantages</vt:lpstr>
      <vt:lpstr>Decision Trees</vt:lpstr>
      <vt:lpstr>Attribute Selection Measures</vt:lpstr>
      <vt:lpstr>Information Gain</vt:lpstr>
      <vt:lpstr>Information Gain</vt:lpstr>
      <vt:lpstr>Contoh study kasus</vt:lpstr>
      <vt:lpstr>Contoh study kasus</vt:lpstr>
      <vt:lpstr>Langkah penyelesaian</vt:lpstr>
      <vt:lpstr>Langkah penyelesaian</vt:lpstr>
      <vt:lpstr>Langkah penyelesaian</vt:lpstr>
      <vt:lpstr>PowerPoint Presentation</vt:lpstr>
      <vt:lpstr>PowerPoint Presentation</vt:lpstr>
      <vt:lpstr>Gain tertinggi (age)</vt:lpstr>
      <vt:lpstr>PowerPoint Presentation</vt:lpstr>
      <vt:lpstr>PowerPoint Presentation</vt:lpstr>
      <vt:lpstr>Filter factor age &lt; = 30 untuk node 1.1</vt:lpstr>
      <vt:lpstr>PowerPoint Presentation</vt:lpstr>
      <vt:lpstr>Filter age &lt;= 30 dan student</vt:lpstr>
      <vt:lpstr>hasilnya</vt:lpstr>
      <vt:lpstr>Filter factor age &gt; 40 untuk node 1.3</vt:lpstr>
      <vt:lpstr>PowerPoint Presentation</vt:lpstr>
      <vt:lpstr>Filter age &lt;= 30 dan credit_rating</vt:lpstr>
      <vt:lpstr>PowerPoint Presentation</vt:lpstr>
      <vt:lpstr>GINI INdex</vt:lpstr>
      <vt:lpstr>gini</vt:lpstr>
      <vt:lpstr>Overfitting in Decision Tree algorithm </vt:lpstr>
      <vt:lpstr>Pre-pruning &amp; post-pruning</vt:lpstr>
      <vt:lpstr>Regularization Hyperparameters</vt:lpstr>
      <vt:lpstr>Regularization Hyperparameters</vt:lpstr>
      <vt:lpstr>Regularization Hyperparameters</vt:lpstr>
      <vt:lpstr>Daftar algoritma Machine Learning yang sensitive Outlier</vt:lpstr>
      <vt:lpstr>Daftar algoritma Machine Learning yang tidak sensitif terhadap outlier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Dell</dc:creator>
  <cp:lastModifiedBy>Microsoft account</cp:lastModifiedBy>
  <cp:revision>121</cp:revision>
  <dcterms:created xsi:type="dcterms:W3CDTF">2021-08-01T09:56:33Z</dcterms:created>
  <dcterms:modified xsi:type="dcterms:W3CDTF">2022-03-22T02:06:21Z</dcterms:modified>
</cp:coreProperties>
</file>