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5" r:id="rId7"/>
    <p:sldId id="259" r:id="rId8"/>
    <p:sldId id="274" r:id="rId9"/>
    <p:sldId id="276" r:id="rId10"/>
    <p:sldId id="260" r:id="rId11"/>
    <p:sldId id="266" r:id="rId12"/>
    <p:sldId id="264"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reyki-seprianz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MyMerchantVoucherDashboard/MyMerchant114ExecutiveDashboard?:language=en-US&amp;:sid=&amp;:display_count=n&amp;:origin=viz_share_link"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Reyki Seprianza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Technical Test data scientist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A88-7904-497C-08C2-703CC179B758}"/>
              </a:ext>
            </a:extLst>
          </p:cNvPr>
          <p:cNvSpPr>
            <a:spLocks noGrp="1"/>
          </p:cNvSpPr>
          <p:nvPr>
            <p:ph type="title"/>
          </p:nvPr>
        </p:nvSpPr>
        <p:spPr>
          <a:xfrm>
            <a:off x="0" y="286603"/>
            <a:ext cx="12192000" cy="1450757"/>
          </a:xfrm>
        </p:spPr>
        <p:txBody>
          <a:bodyPr>
            <a:normAutofit/>
          </a:bodyPr>
          <a:lstStyle/>
          <a:p>
            <a:r>
              <a:rPr lang="en-US" dirty="0"/>
              <a:t>Machine Learning for Recommendation Task</a:t>
            </a:r>
          </a:p>
        </p:txBody>
      </p:sp>
      <p:sp>
        <p:nvSpPr>
          <p:cNvPr id="3" name="Content Placeholder 2">
            <a:extLst>
              <a:ext uri="{FF2B5EF4-FFF2-40B4-BE49-F238E27FC236}">
                <a16:creationId xmlns:a16="http://schemas.microsoft.com/office/drawing/2014/main" id="{D9A15A7C-81DF-0498-0627-3680DBA39F20}"/>
              </a:ext>
            </a:extLst>
          </p:cNvPr>
          <p:cNvSpPr>
            <a:spLocks noGrp="1"/>
          </p:cNvSpPr>
          <p:nvPr>
            <p:ph idx="1"/>
          </p:nvPr>
        </p:nvSpPr>
        <p:spPr>
          <a:xfrm>
            <a:off x="1097280" y="2108201"/>
            <a:ext cx="10922782" cy="3760891"/>
          </a:xfrm>
        </p:spPr>
        <p:txBody>
          <a:bodyPr>
            <a:normAutofit/>
          </a:bodyPr>
          <a:lstStyle/>
          <a:p>
            <a:r>
              <a:rPr lang="en-US" dirty="0"/>
              <a:t>I’ve made Model and some traditional methods below</a:t>
            </a:r>
          </a:p>
          <a:p>
            <a:r>
              <a:rPr lang="en-US" dirty="0"/>
              <a:t>1. Recommendation for a specific user: This model provides personalized recommendations based on the user's past ratings and preferences.</a:t>
            </a:r>
          </a:p>
          <a:p>
            <a:r>
              <a:rPr lang="en-US" dirty="0"/>
              <a:t>2. Recommendation for a not-logged-in user: This model provides recommendations without relying on a specific user's history, often using general popularity or genre preferences. </a:t>
            </a:r>
          </a:p>
          <a:p>
            <a:r>
              <a:rPr lang="en-US" dirty="0"/>
              <a:t>3. Recommendation for users in a specific area: This model tailors recommendations based on the location (zip code) of the user, possibly reflecting regional preferences or trends.</a:t>
            </a:r>
          </a:p>
        </p:txBody>
      </p:sp>
    </p:spTree>
    <p:extLst>
      <p:ext uri="{BB962C8B-B14F-4D97-AF65-F5344CB8AC3E}">
        <p14:creationId xmlns:p14="http://schemas.microsoft.com/office/powerpoint/2010/main" val="190986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96F6-1395-9277-A00D-671D699E4CF2}"/>
              </a:ext>
            </a:extLst>
          </p:cNvPr>
          <p:cNvSpPr>
            <a:spLocks noGrp="1"/>
          </p:cNvSpPr>
          <p:nvPr>
            <p:ph type="title"/>
          </p:nvPr>
        </p:nvSpPr>
        <p:spPr>
          <a:xfrm>
            <a:off x="0" y="286603"/>
            <a:ext cx="11155680" cy="1450757"/>
          </a:xfrm>
        </p:spPr>
        <p:txBody>
          <a:bodyPr/>
          <a:lstStyle/>
          <a:p>
            <a:r>
              <a:rPr lang="en-US" dirty="0"/>
              <a:t>Deployment : Index File</a:t>
            </a:r>
          </a:p>
        </p:txBody>
      </p:sp>
      <p:pic>
        <p:nvPicPr>
          <p:cNvPr id="5" name="Content Placeholder 4">
            <a:extLst>
              <a:ext uri="{FF2B5EF4-FFF2-40B4-BE49-F238E27FC236}">
                <a16:creationId xmlns:a16="http://schemas.microsoft.com/office/drawing/2014/main" id="{EDB36E39-DE66-06E0-373D-C0C31C228172}"/>
              </a:ext>
            </a:extLst>
          </p:cNvPr>
          <p:cNvPicPr>
            <a:picLocks noGrp="1" noChangeAspect="1"/>
          </p:cNvPicPr>
          <p:nvPr>
            <p:ph idx="1"/>
          </p:nvPr>
        </p:nvPicPr>
        <p:blipFill>
          <a:blip r:embed="rId2"/>
          <a:stretch>
            <a:fillRect/>
          </a:stretch>
        </p:blipFill>
        <p:spPr>
          <a:xfrm>
            <a:off x="2617998" y="2108200"/>
            <a:ext cx="7016330" cy="3760788"/>
          </a:xfrm>
        </p:spPr>
      </p:pic>
    </p:spTree>
    <p:extLst>
      <p:ext uri="{BB962C8B-B14F-4D97-AF65-F5344CB8AC3E}">
        <p14:creationId xmlns:p14="http://schemas.microsoft.com/office/powerpoint/2010/main" val="127196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E3F6-0275-3A6E-D3A2-E41059088E2D}"/>
              </a:ext>
            </a:extLst>
          </p:cNvPr>
          <p:cNvSpPr>
            <a:spLocks noGrp="1"/>
          </p:cNvSpPr>
          <p:nvPr>
            <p:ph type="title"/>
          </p:nvPr>
        </p:nvSpPr>
        <p:spPr>
          <a:xfrm>
            <a:off x="0" y="286603"/>
            <a:ext cx="11155680" cy="1450757"/>
          </a:xfrm>
        </p:spPr>
        <p:txBody>
          <a:bodyPr/>
          <a:lstStyle/>
          <a:p>
            <a:r>
              <a:rPr lang="en-US" dirty="0"/>
              <a:t>How to run the file</a:t>
            </a:r>
          </a:p>
        </p:txBody>
      </p:sp>
      <p:pic>
        <p:nvPicPr>
          <p:cNvPr id="5" name="Content Placeholder 4">
            <a:extLst>
              <a:ext uri="{FF2B5EF4-FFF2-40B4-BE49-F238E27FC236}">
                <a16:creationId xmlns:a16="http://schemas.microsoft.com/office/drawing/2014/main" id="{2AC19C3F-2D7B-FBB2-8F87-3D3513B60709}"/>
              </a:ext>
            </a:extLst>
          </p:cNvPr>
          <p:cNvPicPr>
            <a:picLocks noGrp="1" noChangeAspect="1"/>
          </p:cNvPicPr>
          <p:nvPr>
            <p:ph idx="1"/>
          </p:nvPr>
        </p:nvPicPr>
        <p:blipFill>
          <a:blip r:embed="rId2"/>
          <a:stretch>
            <a:fillRect/>
          </a:stretch>
        </p:blipFill>
        <p:spPr>
          <a:xfrm>
            <a:off x="278618" y="2132634"/>
            <a:ext cx="5979522" cy="2586966"/>
          </a:xfrm>
        </p:spPr>
      </p:pic>
      <p:sp>
        <p:nvSpPr>
          <p:cNvPr id="7" name="TextBox 6">
            <a:extLst>
              <a:ext uri="{FF2B5EF4-FFF2-40B4-BE49-F238E27FC236}">
                <a16:creationId xmlns:a16="http://schemas.microsoft.com/office/drawing/2014/main" id="{063475E0-A361-F150-4E73-8720068E5AA5}"/>
              </a:ext>
            </a:extLst>
          </p:cNvPr>
          <p:cNvSpPr txBox="1"/>
          <p:nvPr/>
        </p:nvSpPr>
        <p:spPr>
          <a:xfrm>
            <a:off x="6525847" y="1994956"/>
            <a:ext cx="6096000" cy="2862322"/>
          </a:xfrm>
          <a:prstGeom prst="rect">
            <a:avLst/>
          </a:prstGeom>
          <a:noFill/>
        </p:spPr>
        <p:txBody>
          <a:bodyPr wrap="square">
            <a:spAutoFit/>
          </a:bodyPr>
          <a:lstStyle/>
          <a:p>
            <a:r>
              <a:rPr lang="en-US" dirty="0"/>
              <a:t>how to run recommendation engine app:</a:t>
            </a:r>
          </a:p>
          <a:p>
            <a:r>
              <a:rPr lang="en-US" dirty="0"/>
              <a:t>open your </a:t>
            </a:r>
            <a:r>
              <a:rPr lang="en-US" dirty="0" err="1"/>
              <a:t>cmd</a:t>
            </a:r>
            <a:r>
              <a:rPr lang="en-US" dirty="0"/>
              <a:t> on this location and type </a:t>
            </a:r>
          </a:p>
          <a:p>
            <a:r>
              <a:rPr lang="en-US" b="1" dirty="0"/>
              <a:t>python .\app_m_smp.py</a:t>
            </a:r>
          </a:p>
          <a:p>
            <a:endParaRPr lang="en-US" dirty="0"/>
          </a:p>
          <a:p>
            <a:r>
              <a:rPr lang="en-US" dirty="0"/>
              <a:t>this action will trigger flask app to run and open http://127.0.0.1:5000 on your browser</a:t>
            </a:r>
          </a:p>
          <a:p>
            <a:endParaRPr lang="en-US" dirty="0"/>
          </a:p>
          <a:p>
            <a:r>
              <a:rPr lang="en-US" dirty="0"/>
              <a:t>NOTE: </a:t>
            </a:r>
          </a:p>
          <a:p>
            <a:r>
              <a:rPr lang="en-US" dirty="0" err="1"/>
              <a:t>i'm</a:t>
            </a:r>
            <a:r>
              <a:rPr lang="en-US" dirty="0"/>
              <a:t> hard code </a:t>
            </a:r>
            <a:r>
              <a:rPr lang="en-US" dirty="0" err="1"/>
              <a:t>zipcode</a:t>
            </a:r>
            <a:r>
              <a:rPr lang="en-US" dirty="0"/>
              <a:t> into '1234' and user id  '8', feel free to change it on file "app_m_smp.py"</a:t>
            </a:r>
          </a:p>
        </p:txBody>
      </p:sp>
    </p:spTree>
    <p:extLst>
      <p:ext uri="{BB962C8B-B14F-4D97-AF65-F5344CB8AC3E}">
        <p14:creationId xmlns:p14="http://schemas.microsoft.com/office/powerpoint/2010/main" val="83325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6533-8C2E-6509-B2AE-B2F6754982EA}"/>
              </a:ext>
            </a:extLst>
          </p:cNvPr>
          <p:cNvSpPr>
            <a:spLocks noGrp="1"/>
          </p:cNvSpPr>
          <p:nvPr>
            <p:ph type="title"/>
          </p:nvPr>
        </p:nvSpPr>
        <p:spPr>
          <a:xfrm>
            <a:off x="0" y="286603"/>
            <a:ext cx="11155680" cy="1450757"/>
          </a:xfrm>
        </p:spPr>
        <p:txBody>
          <a:bodyPr/>
          <a:lstStyle/>
          <a:p>
            <a:r>
              <a:rPr lang="en-US" dirty="0"/>
              <a:t>Deployment Structure</a:t>
            </a:r>
          </a:p>
        </p:txBody>
      </p:sp>
      <p:sp>
        <p:nvSpPr>
          <p:cNvPr id="3" name="Content Placeholder 2">
            <a:extLst>
              <a:ext uri="{FF2B5EF4-FFF2-40B4-BE49-F238E27FC236}">
                <a16:creationId xmlns:a16="http://schemas.microsoft.com/office/drawing/2014/main" id="{E4BEBDBE-5F15-CE45-456D-DE50A38AB089}"/>
              </a:ext>
            </a:extLst>
          </p:cNvPr>
          <p:cNvSpPr>
            <a:spLocks noGrp="1"/>
          </p:cNvSpPr>
          <p:nvPr>
            <p:ph idx="1"/>
          </p:nvPr>
        </p:nvSpPr>
        <p:spPr/>
        <p:txBody>
          <a:bodyPr/>
          <a:lstStyle/>
          <a:p>
            <a:r>
              <a:rPr lang="en-US" dirty="0"/>
              <a:t>There are 5 file in my task</a:t>
            </a:r>
          </a:p>
          <a:p>
            <a:r>
              <a:rPr lang="en-US" dirty="0"/>
              <a:t>1. app_m_smp.py -&gt; main logic</a:t>
            </a:r>
          </a:p>
          <a:p>
            <a:r>
              <a:rPr lang="en-US" dirty="0"/>
              <a:t>2. data_loader.py -&gt; to load model and </a:t>
            </a:r>
            <a:r>
              <a:rPr lang="en-US" dirty="0" err="1"/>
              <a:t>df</a:t>
            </a:r>
            <a:endParaRPr lang="en-US" dirty="0"/>
          </a:p>
          <a:p>
            <a:r>
              <a:rPr lang="en-US" dirty="0"/>
              <a:t>3. recommendations.py -&gt; to storage some functions</a:t>
            </a:r>
          </a:p>
          <a:p>
            <a:r>
              <a:rPr lang="en-US" dirty="0"/>
              <a:t>4. Folder of HTML file to run index</a:t>
            </a:r>
          </a:p>
          <a:p>
            <a:r>
              <a:rPr lang="en-US" dirty="0"/>
              <a:t>5. </a:t>
            </a:r>
            <a:r>
              <a:rPr lang="en-US" dirty="0" err="1"/>
              <a:t>Tensorflow</a:t>
            </a:r>
            <a:r>
              <a:rPr lang="en-US" dirty="0"/>
              <a:t> model named “</a:t>
            </a:r>
            <a:r>
              <a:rPr lang="en-US" dirty="0" err="1"/>
              <a:t>model_dl</a:t>
            </a:r>
            <a:r>
              <a:rPr lang="en-US" dirty="0"/>
              <a:t>”</a:t>
            </a:r>
          </a:p>
        </p:txBody>
      </p:sp>
    </p:spTree>
    <p:extLst>
      <p:ext uri="{BB962C8B-B14F-4D97-AF65-F5344CB8AC3E}">
        <p14:creationId xmlns:p14="http://schemas.microsoft.com/office/powerpoint/2010/main" val="155376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a:xfrm>
            <a:off x="0" y="286603"/>
            <a:ext cx="11155680" cy="1450757"/>
          </a:xfrm>
        </p:spPr>
        <p:txBody>
          <a:bodyPr/>
          <a:lstStyle/>
          <a:p>
            <a:r>
              <a:rPr lang="en-US" dirty="0"/>
              <a:t>Result Deployment</a:t>
            </a:r>
          </a:p>
        </p:txBody>
      </p:sp>
      <p:pic>
        <p:nvPicPr>
          <p:cNvPr id="5" name="Content Placeholder 4">
            <a:extLst>
              <a:ext uri="{FF2B5EF4-FFF2-40B4-BE49-F238E27FC236}">
                <a16:creationId xmlns:a16="http://schemas.microsoft.com/office/drawing/2014/main" id="{8A247AA2-C265-B9D5-A0C4-6AB2E32D7DB1}"/>
              </a:ext>
            </a:extLst>
          </p:cNvPr>
          <p:cNvPicPr>
            <a:picLocks noGrp="1" noChangeAspect="1"/>
          </p:cNvPicPr>
          <p:nvPr>
            <p:ph idx="1"/>
          </p:nvPr>
        </p:nvPicPr>
        <p:blipFill>
          <a:blip r:embed="rId2"/>
          <a:stretch>
            <a:fillRect/>
          </a:stretch>
        </p:blipFill>
        <p:spPr>
          <a:xfrm>
            <a:off x="2327278" y="2108200"/>
            <a:ext cx="7597770" cy="3760788"/>
          </a:xfrm>
        </p:spPr>
      </p:pic>
    </p:spTree>
    <p:extLst>
      <p:ext uri="{BB962C8B-B14F-4D97-AF65-F5344CB8AC3E}">
        <p14:creationId xmlns:p14="http://schemas.microsoft.com/office/powerpoint/2010/main" val="8494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a:xfrm>
            <a:off x="0" y="286603"/>
            <a:ext cx="11155680" cy="1450757"/>
          </a:xfrm>
        </p:spPr>
        <p:txBody>
          <a:bodyPr/>
          <a:lstStyle/>
          <a:p>
            <a:r>
              <a:rPr lang="en-US" dirty="0"/>
              <a:t>Result Deployment</a:t>
            </a:r>
          </a:p>
        </p:txBody>
      </p:sp>
      <p:sp>
        <p:nvSpPr>
          <p:cNvPr id="4" name="Content Placeholder 3">
            <a:extLst>
              <a:ext uri="{FF2B5EF4-FFF2-40B4-BE49-F238E27FC236}">
                <a16:creationId xmlns:a16="http://schemas.microsoft.com/office/drawing/2014/main" id="{42BFA490-283D-4F0A-F716-834DAE3A491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D952F02-3693-4C72-E0DD-BC9200480EAA}"/>
              </a:ext>
            </a:extLst>
          </p:cNvPr>
          <p:cNvPicPr>
            <a:picLocks noChangeAspect="1"/>
          </p:cNvPicPr>
          <p:nvPr/>
        </p:nvPicPr>
        <p:blipFill>
          <a:blip r:embed="rId2"/>
          <a:stretch>
            <a:fillRect/>
          </a:stretch>
        </p:blipFill>
        <p:spPr>
          <a:xfrm>
            <a:off x="2987207" y="2082802"/>
            <a:ext cx="6217585" cy="4016047"/>
          </a:xfrm>
          <a:prstGeom prst="rect">
            <a:avLst/>
          </a:prstGeom>
        </p:spPr>
      </p:pic>
    </p:spTree>
    <p:extLst>
      <p:ext uri="{BB962C8B-B14F-4D97-AF65-F5344CB8AC3E}">
        <p14:creationId xmlns:p14="http://schemas.microsoft.com/office/powerpoint/2010/main" val="16121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a:xfrm>
            <a:off x="0" y="286603"/>
            <a:ext cx="11155680" cy="1450757"/>
          </a:xfrm>
        </p:spPr>
        <p:txBody>
          <a:bodyPr/>
          <a:lstStyle/>
          <a:p>
            <a:r>
              <a:rPr lang="en-US" dirty="0"/>
              <a:t>Result Deployment</a:t>
            </a:r>
          </a:p>
        </p:txBody>
      </p:sp>
      <p:sp>
        <p:nvSpPr>
          <p:cNvPr id="4" name="Content Placeholder 3">
            <a:extLst>
              <a:ext uri="{FF2B5EF4-FFF2-40B4-BE49-F238E27FC236}">
                <a16:creationId xmlns:a16="http://schemas.microsoft.com/office/drawing/2014/main" id="{42BFA490-283D-4F0A-F716-834DAE3A49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ED73CC-9B03-0DA3-22DB-7C6276C517BB}"/>
              </a:ext>
            </a:extLst>
          </p:cNvPr>
          <p:cNvPicPr>
            <a:picLocks noChangeAspect="1"/>
          </p:cNvPicPr>
          <p:nvPr/>
        </p:nvPicPr>
        <p:blipFill>
          <a:blip r:embed="rId2"/>
          <a:stretch>
            <a:fillRect/>
          </a:stretch>
        </p:blipFill>
        <p:spPr>
          <a:xfrm>
            <a:off x="2644597" y="1945187"/>
            <a:ext cx="6902805" cy="4311872"/>
          </a:xfrm>
          <a:prstGeom prst="rect">
            <a:avLst/>
          </a:prstGeom>
        </p:spPr>
      </p:pic>
    </p:spTree>
    <p:extLst>
      <p:ext uri="{BB962C8B-B14F-4D97-AF65-F5344CB8AC3E}">
        <p14:creationId xmlns:p14="http://schemas.microsoft.com/office/powerpoint/2010/main" val="15114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42277" y="758952"/>
            <a:ext cx="11848123" cy="3892168"/>
          </a:xfrm>
        </p:spPr>
        <p:txBody>
          <a:bodyPr anchor="ctr">
            <a:normAutofit fontScale="90000"/>
          </a:bodyPr>
          <a:lstStyle/>
          <a:p>
            <a:pPr lvl="0"/>
            <a:r>
              <a:rPr lang="en-US" sz="4800" i="1" dirty="0">
                <a:solidFill>
                  <a:srgbClr val="FFFFFF"/>
                </a:solidFill>
              </a:rPr>
              <a:t>Experienced in Retail Industry for 6+ years, skilled with Data Analytics, Data Science, Interpersonal Skills, and Presentation. Passionate about learning New Technology, Data Enthusiast, and Artificial Intelligence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About me</a:t>
            </a:r>
          </a:p>
          <a:p>
            <a:pPr marL="342900" indent="-342900">
              <a:buFontTx/>
              <a:buChar char="-"/>
            </a:pPr>
            <a:r>
              <a:rPr lang="en-US" dirty="0">
                <a:solidFill>
                  <a:srgbClr val="FFFFFF"/>
                </a:solidFill>
                <a:hlinkClick r:id="rId2"/>
              </a:rPr>
              <a:t>https://www.linkedin.com/in/reyki-seprianza/</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F9E7-2EA2-82F7-57D0-9FF6B2362C0C}"/>
              </a:ext>
            </a:extLst>
          </p:cNvPr>
          <p:cNvSpPr>
            <a:spLocks noGrp="1"/>
          </p:cNvSpPr>
          <p:nvPr>
            <p:ph type="title"/>
          </p:nvPr>
        </p:nvSpPr>
        <p:spPr>
          <a:xfrm>
            <a:off x="0" y="286603"/>
            <a:ext cx="11155680" cy="1450757"/>
          </a:xfrm>
        </p:spPr>
        <p:txBody>
          <a:bodyPr/>
          <a:lstStyle/>
          <a:p>
            <a:r>
              <a:rPr lang="en-US" dirty="0"/>
              <a:t>Some problem with data?</a:t>
            </a:r>
          </a:p>
        </p:txBody>
      </p:sp>
      <p:sp>
        <p:nvSpPr>
          <p:cNvPr id="3" name="Content Placeholder 2">
            <a:extLst>
              <a:ext uri="{FF2B5EF4-FFF2-40B4-BE49-F238E27FC236}">
                <a16:creationId xmlns:a16="http://schemas.microsoft.com/office/drawing/2014/main" id="{8F43C245-9C5A-023F-EDBA-289682D61374}"/>
              </a:ext>
            </a:extLst>
          </p:cNvPr>
          <p:cNvSpPr>
            <a:spLocks noGrp="1"/>
          </p:cNvSpPr>
          <p:nvPr>
            <p:ph idx="1"/>
          </p:nvPr>
        </p:nvSpPr>
        <p:spPr>
          <a:xfrm>
            <a:off x="1097279" y="2108201"/>
            <a:ext cx="10274105" cy="3760891"/>
          </a:xfrm>
        </p:spPr>
        <p:txBody>
          <a:bodyPr>
            <a:normAutofit fontScale="85000" lnSpcReduction="10000"/>
          </a:bodyPr>
          <a:lstStyle/>
          <a:p>
            <a:r>
              <a:rPr lang="en-US" dirty="0"/>
              <a:t>I'd like to bring to your attention an issue regarding the dataset provided for the data engineering task. Upon review, it became apparent that the CSV file contained metadata instead of the expected data. Initially, I mistook it for a GitHub link, assuming I needed to pull the data from there. However, my attempts to retrieve the data were unsuccessful.</a:t>
            </a:r>
          </a:p>
          <a:p>
            <a:r>
              <a:rPr lang="en-US" dirty="0"/>
              <a:t>Here's an example of the content found within the file:</a:t>
            </a:r>
          </a:p>
          <a:p>
            <a:r>
              <a:rPr lang="en-US" b="1" dirty="0"/>
              <a:t>version https://git-lfs.github.com/spec/v1</a:t>
            </a:r>
          </a:p>
          <a:p>
            <a:r>
              <a:rPr lang="en-US" b="1" dirty="0" err="1"/>
              <a:t>oid</a:t>
            </a:r>
            <a:r>
              <a:rPr lang="en-US" b="1" dirty="0"/>
              <a:t> sha256:72b843d89eb516c9fffa35dd7b36f129fbd80f3f7b26d8fc8a41394e3d9036ff</a:t>
            </a:r>
          </a:p>
          <a:p>
            <a:r>
              <a:rPr lang="en-US" b="1" dirty="0"/>
              <a:t>size 86</a:t>
            </a:r>
          </a:p>
          <a:p>
            <a:r>
              <a:rPr lang="en-US" dirty="0"/>
              <a:t>It seems that the actual CSV data may be stored using Git Large File Storage (LFS) within a Git repository. I believe further clarification or assistance may be necessary to access the dataset as intended.</a:t>
            </a:r>
          </a:p>
          <a:p>
            <a:r>
              <a:rPr lang="en-US" b="1" dirty="0"/>
              <a:t>Issue Solved </a:t>
            </a:r>
            <a:r>
              <a:rPr lang="en-US" dirty="0"/>
              <a:t>by re-send the correct CSV.</a:t>
            </a:r>
          </a:p>
          <a:p>
            <a:endParaRPr lang="en-US" dirty="0"/>
          </a:p>
        </p:txBody>
      </p:sp>
    </p:spTree>
    <p:extLst>
      <p:ext uri="{BB962C8B-B14F-4D97-AF65-F5344CB8AC3E}">
        <p14:creationId xmlns:p14="http://schemas.microsoft.com/office/powerpoint/2010/main" val="346172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F1B-5C8F-D14E-1514-A7E05515BE60}"/>
              </a:ext>
            </a:extLst>
          </p:cNvPr>
          <p:cNvSpPr>
            <a:spLocks noGrp="1"/>
          </p:cNvSpPr>
          <p:nvPr>
            <p:ph type="title"/>
          </p:nvPr>
        </p:nvSpPr>
        <p:spPr>
          <a:xfrm>
            <a:off x="98475" y="286603"/>
            <a:ext cx="11995051" cy="1450757"/>
          </a:xfrm>
        </p:spPr>
        <p:txBody>
          <a:bodyPr>
            <a:normAutofit/>
          </a:bodyPr>
          <a:lstStyle/>
          <a:p>
            <a:r>
              <a:rPr lang="en-US" dirty="0" err="1"/>
              <a:t>Perx</a:t>
            </a:r>
            <a:r>
              <a:rPr lang="en-US" dirty="0"/>
              <a:t> Data Interview-1 :: Data Engineer (SQL Test)</a:t>
            </a:r>
          </a:p>
        </p:txBody>
      </p:sp>
      <p:sp>
        <p:nvSpPr>
          <p:cNvPr id="3" name="Content Placeholder 2">
            <a:extLst>
              <a:ext uri="{FF2B5EF4-FFF2-40B4-BE49-F238E27FC236}">
                <a16:creationId xmlns:a16="http://schemas.microsoft.com/office/drawing/2014/main" id="{7AB2BF74-A5EB-F537-0DE9-2E92D0912F20}"/>
              </a:ext>
            </a:extLst>
          </p:cNvPr>
          <p:cNvSpPr>
            <a:spLocks noGrp="1"/>
          </p:cNvSpPr>
          <p:nvPr>
            <p:ph idx="1"/>
          </p:nvPr>
        </p:nvSpPr>
        <p:spPr>
          <a:xfrm>
            <a:off x="98475" y="2108201"/>
            <a:ext cx="6811240" cy="4296661"/>
          </a:xfrm>
        </p:spPr>
        <p:txBody>
          <a:bodyPr>
            <a:normAutofit fontScale="92500" lnSpcReduction="10000"/>
          </a:bodyPr>
          <a:lstStyle/>
          <a:p>
            <a:r>
              <a:rPr lang="en-US" dirty="0"/>
              <a:t>1. Prerequisite:</a:t>
            </a:r>
          </a:p>
          <a:p>
            <a:r>
              <a:rPr lang="en-US" dirty="0"/>
              <a:t>* Redshift (https://aws.amazon.com/redshift/free-trial/)</a:t>
            </a:r>
          </a:p>
          <a:p>
            <a:r>
              <a:rPr lang="en-US" dirty="0"/>
              <a:t>* Required CSV files are in folder `./data`, import into Redshift in three </a:t>
            </a:r>
            <a:r>
              <a:rPr lang="en-US" dirty="0" err="1"/>
              <a:t>diffrent</a:t>
            </a:r>
            <a:r>
              <a:rPr lang="en-US" dirty="0"/>
              <a:t> tables as mentioned below. (Redshift's free trial should be enough for this exercise)</a:t>
            </a:r>
          </a:p>
          <a:p>
            <a:r>
              <a:rPr lang="en-US" dirty="0"/>
              <a:t>Use Case 1:</a:t>
            </a:r>
          </a:p>
          <a:p>
            <a:r>
              <a:rPr lang="en-US" dirty="0"/>
              <a:t>Client X would like to identify the most popular engagement day and time between a specific date range (Database stored data is in UTC format and input will be in SGT) for a Campaign.</a:t>
            </a:r>
          </a:p>
          <a:p>
            <a:r>
              <a:rPr lang="en-US" dirty="0"/>
              <a:t> Expected Output:</a:t>
            </a:r>
          </a:p>
          <a:p>
            <a:r>
              <a:rPr lang="en-US" dirty="0"/>
              <a:t>No Of Transaction | Date | Time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5674BEA-FFA4-57FE-9451-29A210E8688C}"/>
              </a:ext>
            </a:extLst>
          </p:cNvPr>
          <p:cNvPicPr>
            <a:picLocks noChangeAspect="1"/>
          </p:cNvPicPr>
          <p:nvPr/>
        </p:nvPicPr>
        <p:blipFill>
          <a:blip r:embed="rId2"/>
          <a:stretch>
            <a:fillRect/>
          </a:stretch>
        </p:blipFill>
        <p:spPr>
          <a:xfrm>
            <a:off x="6909715" y="1922584"/>
            <a:ext cx="5183811" cy="4482278"/>
          </a:xfrm>
          <a:prstGeom prst="rect">
            <a:avLst/>
          </a:prstGeom>
        </p:spPr>
      </p:pic>
    </p:spTree>
    <p:extLst>
      <p:ext uri="{BB962C8B-B14F-4D97-AF65-F5344CB8AC3E}">
        <p14:creationId xmlns:p14="http://schemas.microsoft.com/office/powerpoint/2010/main" val="373368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F1B-5C8F-D14E-1514-A7E05515BE60}"/>
              </a:ext>
            </a:extLst>
          </p:cNvPr>
          <p:cNvSpPr>
            <a:spLocks noGrp="1"/>
          </p:cNvSpPr>
          <p:nvPr>
            <p:ph type="title"/>
          </p:nvPr>
        </p:nvSpPr>
        <p:spPr>
          <a:xfrm>
            <a:off x="78154" y="286603"/>
            <a:ext cx="12113846" cy="1450757"/>
          </a:xfrm>
        </p:spPr>
        <p:txBody>
          <a:bodyPr>
            <a:normAutofit fontScale="90000"/>
          </a:bodyPr>
          <a:lstStyle/>
          <a:p>
            <a:r>
              <a:rPr lang="en-US" dirty="0" err="1"/>
              <a:t>Perx</a:t>
            </a:r>
            <a:r>
              <a:rPr lang="en-US" dirty="0"/>
              <a:t> Data Interview-1 :: Data Engineer(</a:t>
            </a:r>
            <a:r>
              <a:rPr lang="en-US" dirty="0" err="1"/>
              <a:t>Analyse</a:t>
            </a:r>
            <a:r>
              <a:rPr lang="en-US" dirty="0"/>
              <a:t> HTTP Log for User Sessions)</a:t>
            </a:r>
          </a:p>
        </p:txBody>
      </p:sp>
      <p:sp>
        <p:nvSpPr>
          <p:cNvPr id="3" name="Content Placeholder 2">
            <a:extLst>
              <a:ext uri="{FF2B5EF4-FFF2-40B4-BE49-F238E27FC236}">
                <a16:creationId xmlns:a16="http://schemas.microsoft.com/office/drawing/2014/main" id="{7AB2BF74-A5EB-F537-0DE9-2E92D0912F20}"/>
              </a:ext>
            </a:extLst>
          </p:cNvPr>
          <p:cNvSpPr>
            <a:spLocks noGrp="1"/>
          </p:cNvSpPr>
          <p:nvPr>
            <p:ph idx="1"/>
          </p:nvPr>
        </p:nvSpPr>
        <p:spPr>
          <a:xfrm>
            <a:off x="78154" y="2108201"/>
            <a:ext cx="5494873" cy="4205972"/>
          </a:xfrm>
        </p:spPr>
        <p:txBody>
          <a:bodyPr>
            <a:normAutofit fontScale="92500" lnSpcReduction="10000"/>
          </a:bodyPr>
          <a:lstStyle/>
          <a:p>
            <a:r>
              <a:rPr lang="en-US" dirty="0"/>
              <a:t>Need to provide a report that has</a:t>
            </a:r>
          </a:p>
          <a:p>
            <a:r>
              <a:rPr lang="en-US" dirty="0"/>
              <a:t> following fields:</a:t>
            </a:r>
          </a:p>
          <a:p>
            <a:r>
              <a:rPr lang="en-US" dirty="0"/>
              <a:t>* </a:t>
            </a:r>
            <a:r>
              <a:rPr lang="en-US" dirty="0" err="1"/>
              <a:t>user_id</a:t>
            </a:r>
            <a:endParaRPr lang="en-US" dirty="0"/>
          </a:p>
          <a:p>
            <a:r>
              <a:rPr lang="en-US" dirty="0"/>
              <a:t>* </a:t>
            </a:r>
            <a:r>
              <a:rPr lang="en-US" dirty="0" err="1"/>
              <a:t>session_start</a:t>
            </a:r>
            <a:r>
              <a:rPr lang="en-US" dirty="0"/>
              <a:t> (timestamp)</a:t>
            </a:r>
          </a:p>
          <a:p>
            <a:r>
              <a:rPr lang="en-US" dirty="0"/>
              <a:t>* </a:t>
            </a:r>
            <a:r>
              <a:rPr lang="en-US" dirty="0" err="1"/>
              <a:t>session_end</a:t>
            </a:r>
            <a:r>
              <a:rPr lang="en-US" dirty="0"/>
              <a:t> (timestamp)</a:t>
            </a:r>
          </a:p>
          <a:p>
            <a:r>
              <a:rPr lang="en-US" dirty="0"/>
              <a:t>* campaigns: list of campaigns the user view</a:t>
            </a:r>
          </a:p>
          <a:p>
            <a:r>
              <a:rPr lang="en-US" dirty="0"/>
              <a:t>* </a:t>
            </a:r>
            <a:r>
              <a:rPr lang="en-US" dirty="0" err="1"/>
              <a:t>rewards_issued</a:t>
            </a:r>
            <a:r>
              <a:rPr lang="en-US" dirty="0"/>
              <a:t>: list of rewards the user got issued</a:t>
            </a:r>
          </a:p>
          <a:p>
            <a:r>
              <a:rPr lang="en-US" dirty="0"/>
              <a:t>* </a:t>
            </a:r>
            <a:r>
              <a:rPr lang="en-US" dirty="0" err="1"/>
              <a:t>reward_driven_by_campaign_view</a:t>
            </a:r>
            <a:r>
              <a:rPr lang="en-US" dirty="0"/>
              <a:t>: true if user got a reward issued after viewing a campaign that contains the reward within the session</a:t>
            </a:r>
          </a:p>
        </p:txBody>
      </p:sp>
      <p:pic>
        <p:nvPicPr>
          <p:cNvPr id="7" name="Picture 6">
            <a:extLst>
              <a:ext uri="{FF2B5EF4-FFF2-40B4-BE49-F238E27FC236}">
                <a16:creationId xmlns:a16="http://schemas.microsoft.com/office/drawing/2014/main" id="{6EB31BBD-E56C-0B26-8938-302B7EC1AFEE}"/>
              </a:ext>
            </a:extLst>
          </p:cNvPr>
          <p:cNvPicPr>
            <a:picLocks noChangeAspect="1"/>
          </p:cNvPicPr>
          <p:nvPr/>
        </p:nvPicPr>
        <p:blipFill>
          <a:blip r:embed="rId2"/>
          <a:stretch>
            <a:fillRect/>
          </a:stretch>
        </p:blipFill>
        <p:spPr>
          <a:xfrm>
            <a:off x="4354537" y="2108201"/>
            <a:ext cx="7487035" cy="1111307"/>
          </a:xfrm>
          <a:prstGeom prst="rect">
            <a:avLst/>
          </a:prstGeom>
        </p:spPr>
      </p:pic>
      <p:pic>
        <p:nvPicPr>
          <p:cNvPr id="9" name="Picture 8">
            <a:extLst>
              <a:ext uri="{FF2B5EF4-FFF2-40B4-BE49-F238E27FC236}">
                <a16:creationId xmlns:a16="http://schemas.microsoft.com/office/drawing/2014/main" id="{FAC55255-6662-C801-A097-6387ED85C7D3}"/>
              </a:ext>
            </a:extLst>
          </p:cNvPr>
          <p:cNvPicPr>
            <a:picLocks noChangeAspect="1"/>
          </p:cNvPicPr>
          <p:nvPr/>
        </p:nvPicPr>
        <p:blipFill>
          <a:blip r:embed="rId3"/>
          <a:stretch>
            <a:fillRect/>
          </a:stretch>
        </p:blipFill>
        <p:spPr>
          <a:xfrm>
            <a:off x="4354537" y="3315904"/>
            <a:ext cx="7487035" cy="1085906"/>
          </a:xfrm>
          <a:prstGeom prst="rect">
            <a:avLst/>
          </a:prstGeom>
        </p:spPr>
      </p:pic>
      <p:sp>
        <p:nvSpPr>
          <p:cNvPr id="10" name="TextBox 9">
            <a:extLst>
              <a:ext uri="{FF2B5EF4-FFF2-40B4-BE49-F238E27FC236}">
                <a16:creationId xmlns:a16="http://schemas.microsoft.com/office/drawing/2014/main" id="{2FE3ACA5-5D50-2808-234D-E21647577C96}"/>
              </a:ext>
            </a:extLst>
          </p:cNvPr>
          <p:cNvSpPr txBox="1"/>
          <p:nvPr/>
        </p:nvSpPr>
        <p:spPr>
          <a:xfrm>
            <a:off x="8812381" y="4498206"/>
            <a:ext cx="3301465" cy="461665"/>
          </a:xfrm>
          <a:prstGeom prst="rect">
            <a:avLst/>
          </a:prstGeom>
          <a:noFill/>
        </p:spPr>
        <p:txBody>
          <a:bodyPr wrap="square" rtlCol="0">
            <a:spAutoFit/>
          </a:bodyPr>
          <a:lstStyle/>
          <a:p>
            <a:r>
              <a:rPr lang="en-US" sz="1200" dirty="0"/>
              <a:t>*Nan value because in the mapping there are not match</a:t>
            </a:r>
          </a:p>
        </p:txBody>
      </p:sp>
    </p:spTree>
    <p:extLst>
      <p:ext uri="{BB962C8B-B14F-4D97-AF65-F5344CB8AC3E}">
        <p14:creationId xmlns:p14="http://schemas.microsoft.com/office/powerpoint/2010/main" val="367695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3F9845-B483-3CE0-076A-E100705DD579}"/>
              </a:ext>
            </a:extLst>
          </p:cNvPr>
          <p:cNvSpPr txBox="1">
            <a:spLocks/>
          </p:cNvSpPr>
          <p:nvPr/>
        </p:nvSpPr>
        <p:spPr>
          <a:xfrm>
            <a:off x="78154" y="286603"/>
            <a:ext cx="12113846" cy="1450757"/>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err="1"/>
              <a:t>Perx</a:t>
            </a:r>
            <a:r>
              <a:rPr lang="en-US" dirty="0"/>
              <a:t> Data Interview-1 :: Data Engineer(</a:t>
            </a:r>
            <a:r>
              <a:rPr lang="en-US" dirty="0" err="1"/>
              <a:t>Analyse</a:t>
            </a:r>
            <a:r>
              <a:rPr lang="en-US" dirty="0"/>
              <a:t> HTTP Log for User Sessions)</a:t>
            </a:r>
          </a:p>
        </p:txBody>
      </p:sp>
      <p:pic>
        <p:nvPicPr>
          <p:cNvPr id="8" name="Picture 7">
            <a:extLst>
              <a:ext uri="{FF2B5EF4-FFF2-40B4-BE49-F238E27FC236}">
                <a16:creationId xmlns:a16="http://schemas.microsoft.com/office/drawing/2014/main" id="{96E47F4E-1970-4ACF-22EE-3FFF682D3700}"/>
              </a:ext>
            </a:extLst>
          </p:cNvPr>
          <p:cNvPicPr>
            <a:picLocks noChangeAspect="1"/>
          </p:cNvPicPr>
          <p:nvPr/>
        </p:nvPicPr>
        <p:blipFill rotWithShape="1">
          <a:blip r:embed="rId2"/>
          <a:srcRect l="52555"/>
          <a:stretch/>
        </p:blipFill>
        <p:spPr>
          <a:xfrm>
            <a:off x="404260" y="2435991"/>
            <a:ext cx="3157525" cy="3105310"/>
          </a:xfrm>
          <a:prstGeom prst="rect">
            <a:avLst/>
          </a:prstGeom>
        </p:spPr>
      </p:pic>
      <p:pic>
        <p:nvPicPr>
          <p:cNvPr id="10" name="Picture 9">
            <a:extLst>
              <a:ext uri="{FF2B5EF4-FFF2-40B4-BE49-F238E27FC236}">
                <a16:creationId xmlns:a16="http://schemas.microsoft.com/office/drawing/2014/main" id="{CF0D4B88-7F34-1CC6-D2BD-D845F7A2AA8E}"/>
              </a:ext>
            </a:extLst>
          </p:cNvPr>
          <p:cNvPicPr>
            <a:picLocks noChangeAspect="1"/>
          </p:cNvPicPr>
          <p:nvPr/>
        </p:nvPicPr>
        <p:blipFill>
          <a:blip r:embed="rId3"/>
          <a:stretch>
            <a:fillRect/>
          </a:stretch>
        </p:blipFill>
        <p:spPr>
          <a:xfrm>
            <a:off x="4564198" y="2489969"/>
            <a:ext cx="7086964" cy="2997354"/>
          </a:xfrm>
          <a:prstGeom prst="rect">
            <a:avLst/>
          </a:prstGeom>
        </p:spPr>
      </p:pic>
    </p:spTree>
    <p:extLst>
      <p:ext uri="{BB962C8B-B14F-4D97-AF65-F5344CB8AC3E}">
        <p14:creationId xmlns:p14="http://schemas.microsoft.com/office/powerpoint/2010/main" val="184625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D081-2996-1DEB-5887-83ABEFB57D32}"/>
              </a:ext>
            </a:extLst>
          </p:cNvPr>
          <p:cNvSpPr>
            <a:spLocks noGrp="1"/>
          </p:cNvSpPr>
          <p:nvPr>
            <p:ph type="title"/>
          </p:nvPr>
        </p:nvSpPr>
        <p:spPr>
          <a:xfrm>
            <a:off x="78154" y="286603"/>
            <a:ext cx="11988800" cy="1450757"/>
          </a:xfrm>
        </p:spPr>
        <p:txBody>
          <a:bodyPr/>
          <a:lstStyle/>
          <a:p>
            <a:r>
              <a:rPr lang="it-IT" dirty="0"/>
              <a:t>Perx Data Interview-2 :: Data Analysts/ Data Scientist</a:t>
            </a:r>
            <a:endParaRPr lang="en-US" dirty="0"/>
          </a:p>
        </p:txBody>
      </p:sp>
      <p:sp>
        <p:nvSpPr>
          <p:cNvPr id="3" name="Content Placeholder 2">
            <a:extLst>
              <a:ext uri="{FF2B5EF4-FFF2-40B4-BE49-F238E27FC236}">
                <a16:creationId xmlns:a16="http://schemas.microsoft.com/office/drawing/2014/main" id="{0C680388-23FF-BD1A-9D12-AEE88F4413AB}"/>
              </a:ext>
            </a:extLst>
          </p:cNvPr>
          <p:cNvSpPr>
            <a:spLocks noGrp="1"/>
          </p:cNvSpPr>
          <p:nvPr>
            <p:ph idx="1"/>
          </p:nvPr>
        </p:nvSpPr>
        <p:spPr/>
        <p:txBody>
          <a:bodyPr>
            <a:normAutofit fontScale="85000" lnSpcReduction="20000"/>
          </a:bodyPr>
          <a:lstStyle/>
          <a:p>
            <a:r>
              <a:rPr lang="en-US" b="1" dirty="0"/>
              <a:t>Data Analysis and visualization Task</a:t>
            </a:r>
          </a:p>
          <a:p>
            <a:r>
              <a:rPr lang="en-US" dirty="0"/>
              <a:t>Use Case</a:t>
            </a:r>
          </a:p>
          <a:p>
            <a:r>
              <a:rPr lang="en-US" dirty="0"/>
              <a:t>Client X would like to see the BI Dashboard to analyses user engagement and Rewards insights.</a:t>
            </a:r>
          </a:p>
          <a:p>
            <a:r>
              <a:rPr lang="en-US" dirty="0"/>
              <a:t>Specification</a:t>
            </a:r>
          </a:p>
          <a:p>
            <a:r>
              <a:rPr lang="en-US" dirty="0"/>
              <a:t> Create a BI Dashboard to </a:t>
            </a:r>
            <a:r>
              <a:rPr lang="en-US" dirty="0" err="1"/>
              <a:t>analyse</a:t>
            </a:r>
            <a:r>
              <a:rPr lang="en-US" dirty="0"/>
              <a:t> User engagement and Reward insights </a:t>
            </a:r>
          </a:p>
          <a:p>
            <a:r>
              <a:rPr lang="en-US" dirty="0"/>
              <a:t>Data Provided</a:t>
            </a:r>
          </a:p>
          <a:p>
            <a:r>
              <a:rPr lang="en-US" dirty="0"/>
              <a:t>Please use the file /data/interview_test_voucher_Data.csv that has reward detailed and the associated voucher details. Its also has user details who received voucher.</a:t>
            </a:r>
          </a:p>
          <a:p>
            <a:r>
              <a:rPr lang="en-US" dirty="0"/>
              <a:t>Deliverable</a:t>
            </a:r>
          </a:p>
          <a:p>
            <a:r>
              <a:rPr lang="en-US" dirty="0"/>
              <a:t>A working BI Dashboard that show User engagement Insights and reward performance/engagements.</a:t>
            </a:r>
          </a:p>
        </p:txBody>
      </p:sp>
    </p:spTree>
    <p:extLst>
      <p:ext uri="{BB962C8B-B14F-4D97-AF65-F5344CB8AC3E}">
        <p14:creationId xmlns:p14="http://schemas.microsoft.com/office/powerpoint/2010/main" val="92772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8872-5AFD-7EF0-728C-DE5EABED864C}"/>
              </a:ext>
            </a:extLst>
          </p:cNvPr>
          <p:cNvSpPr>
            <a:spLocks noGrp="1"/>
          </p:cNvSpPr>
          <p:nvPr>
            <p:ph type="title"/>
          </p:nvPr>
        </p:nvSpPr>
        <p:spPr>
          <a:xfrm>
            <a:off x="0" y="286603"/>
            <a:ext cx="11379200" cy="1450757"/>
          </a:xfrm>
        </p:spPr>
        <p:txBody>
          <a:bodyPr>
            <a:normAutofit/>
          </a:bodyPr>
          <a:lstStyle/>
          <a:p>
            <a:r>
              <a:rPr lang="en-US" dirty="0"/>
              <a:t>Data Analysis and visualization Task</a:t>
            </a:r>
            <a:br>
              <a:rPr lang="en-US" dirty="0"/>
            </a:br>
            <a:r>
              <a:rPr lang="en-US" dirty="0"/>
              <a:t>Tableau Public Deployment</a:t>
            </a:r>
          </a:p>
        </p:txBody>
      </p:sp>
      <p:pic>
        <p:nvPicPr>
          <p:cNvPr id="5" name="Content Placeholder 4">
            <a:extLst>
              <a:ext uri="{FF2B5EF4-FFF2-40B4-BE49-F238E27FC236}">
                <a16:creationId xmlns:a16="http://schemas.microsoft.com/office/drawing/2014/main" id="{F2FEB24C-818B-576D-96C0-46D254D3F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949622"/>
            <a:ext cx="6770084" cy="3608604"/>
          </a:xfrm>
        </p:spPr>
      </p:pic>
      <p:sp>
        <p:nvSpPr>
          <p:cNvPr id="7" name="TextBox 6">
            <a:extLst>
              <a:ext uri="{FF2B5EF4-FFF2-40B4-BE49-F238E27FC236}">
                <a16:creationId xmlns:a16="http://schemas.microsoft.com/office/drawing/2014/main" id="{53BC28C3-33BC-9155-3C7E-87AE9158C3BE}"/>
              </a:ext>
            </a:extLst>
          </p:cNvPr>
          <p:cNvSpPr txBox="1"/>
          <p:nvPr/>
        </p:nvSpPr>
        <p:spPr>
          <a:xfrm>
            <a:off x="609599" y="5558226"/>
            <a:ext cx="9808307" cy="1200329"/>
          </a:xfrm>
          <a:prstGeom prst="rect">
            <a:avLst/>
          </a:prstGeom>
          <a:noFill/>
        </p:spPr>
        <p:txBody>
          <a:bodyPr wrap="square">
            <a:spAutoFit/>
          </a:bodyPr>
          <a:lstStyle/>
          <a:p>
            <a:r>
              <a:rPr lang="en-US" dirty="0"/>
              <a:t>Link for dashboard:</a:t>
            </a:r>
          </a:p>
          <a:p>
            <a:r>
              <a:rPr lang="en-US" dirty="0">
                <a:hlinkClick r:id="rId3"/>
              </a:rPr>
              <a:t>https://public.tableau.com/views/MyMerchantVoucherDashboard/MyMerchant114ExecutiveDashboard?:language=en-US&amp;:sid=&amp;:display_count=n&amp;:origin=viz_share_link</a:t>
            </a:r>
            <a:endParaRPr lang="en-US" dirty="0"/>
          </a:p>
          <a:p>
            <a:endParaRPr lang="en-US" dirty="0"/>
          </a:p>
        </p:txBody>
      </p:sp>
      <p:sp>
        <p:nvSpPr>
          <p:cNvPr id="8" name="TextBox 7">
            <a:extLst>
              <a:ext uri="{FF2B5EF4-FFF2-40B4-BE49-F238E27FC236}">
                <a16:creationId xmlns:a16="http://schemas.microsoft.com/office/drawing/2014/main" id="{8A53A39D-BEFB-4EE7-5CB3-87A4760C366C}"/>
              </a:ext>
            </a:extLst>
          </p:cNvPr>
          <p:cNvSpPr txBox="1"/>
          <p:nvPr/>
        </p:nvSpPr>
        <p:spPr>
          <a:xfrm>
            <a:off x="7379683" y="2063262"/>
            <a:ext cx="4077671" cy="2585323"/>
          </a:xfrm>
          <a:prstGeom prst="rect">
            <a:avLst/>
          </a:prstGeom>
          <a:noFill/>
        </p:spPr>
        <p:txBody>
          <a:bodyPr wrap="square" rtlCol="0">
            <a:spAutoFit/>
          </a:bodyPr>
          <a:lstStyle/>
          <a:p>
            <a:r>
              <a:rPr lang="en-US" dirty="0"/>
              <a:t>Feature:</a:t>
            </a:r>
          </a:p>
          <a:p>
            <a:pPr marL="342900" indent="-342900">
              <a:buAutoNum type="arabicPeriod"/>
            </a:pPr>
            <a:r>
              <a:rPr lang="en-US" dirty="0"/>
              <a:t>You can filter data base on </a:t>
            </a:r>
          </a:p>
          <a:p>
            <a:pPr lvl="1"/>
            <a:r>
              <a:rPr lang="en-US" dirty="0"/>
              <a:t>- Loyalty tier</a:t>
            </a:r>
          </a:p>
          <a:p>
            <a:pPr lvl="1"/>
            <a:r>
              <a:rPr lang="en-US" dirty="0"/>
              <a:t>- Reward Name</a:t>
            </a:r>
          </a:p>
          <a:p>
            <a:pPr lvl="1"/>
            <a:r>
              <a:rPr lang="en-US" dirty="0"/>
              <a:t>- Voucher Source</a:t>
            </a:r>
          </a:p>
          <a:p>
            <a:pPr lvl="1"/>
            <a:endParaRPr lang="en-US" dirty="0"/>
          </a:p>
          <a:p>
            <a:pPr lvl="1"/>
            <a:endParaRPr lang="en-US" dirty="0"/>
          </a:p>
          <a:p>
            <a:pPr lvl="1"/>
            <a:endParaRPr lang="en-US" dirty="0"/>
          </a:p>
          <a:p>
            <a:endParaRPr lang="en-US" dirty="0"/>
          </a:p>
        </p:txBody>
      </p:sp>
      <p:sp>
        <p:nvSpPr>
          <p:cNvPr id="11" name="TextBox 10">
            <a:extLst>
              <a:ext uri="{FF2B5EF4-FFF2-40B4-BE49-F238E27FC236}">
                <a16:creationId xmlns:a16="http://schemas.microsoft.com/office/drawing/2014/main" id="{B78395EE-1BF2-33A7-318F-9FA34AA1DBA7}"/>
              </a:ext>
            </a:extLst>
          </p:cNvPr>
          <p:cNvSpPr txBox="1"/>
          <p:nvPr/>
        </p:nvSpPr>
        <p:spPr>
          <a:xfrm>
            <a:off x="7369906" y="3457889"/>
            <a:ext cx="6096000" cy="369332"/>
          </a:xfrm>
          <a:prstGeom prst="rect">
            <a:avLst/>
          </a:prstGeom>
          <a:noFill/>
        </p:spPr>
        <p:txBody>
          <a:bodyPr wrap="square">
            <a:spAutoFit/>
          </a:bodyPr>
          <a:lstStyle/>
          <a:p>
            <a:r>
              <a:rPr lang="en-US" dirty="0"/>
              <a:t>2. There are some Card of important numbers</a:t>
            </a:r>
          </a:p>
        </p:txBody>
      </p:sp>
      <p:sp>
        <p:nvSpPr>
          <p:cNvPr id="13" name="TextBox 12">
            <a:extLst>
              <a:ext uri="{FF2B5EF4-FFF2-40B4-BE49-F238E27FC236}">
                <a16:creationId xmlns:a16="http://schemas.microsoft.com/office/drawing/2014/main" id="{27209C57-176D-27FF-D618-6EFFBC8E5898}"/>
              </a:ext>
            </a:extLst>
          </p:cNvPr>
          <p:cNvSpPr txBox="1"/>
          <p:nvPr/>
        </p:nvSpPr>
        <p:spPr>
          <a:xfrm>
            <a:off x="7379683" y="3783791"/>
            <a:ext cx="6732954" cy="646331"/>
          </a:xfrm>
          <a:prstGeom prst="rect">
            <a:avLst/>
          </a:prstGeom>
          <a:noFill/>
        </p:spPr>
        <p:txBody>
          <a:bodyPr wrap="square">
            <a:spAutoFit/>
          </a:bodyPr>
          <a:lstStyle/>
          <a:p>
            <a:r>
              <a:rPr lang="en-US" dirty="0"/>
              <a:t>3. Outstanding balance (new metrics) formula is </a:t>
            </a:r>
          </a:p>
          <a:p>
            <a:r>
              <a:rPr lang="en-US" dirty="0"/>
              <a:t>     issued – redeemed - expired</a:t>
            </a:r>
          </a:p>
        </p:txBody>
      </p:sp>
      <p:sp>
        <p:nvSpPr>
          <p:cNvPr id="15" name="TextBox 14">
            <a:extLst>
              <a:ext uri="{FF2B5EF4-FFF2-40B4-BE49-F238E27FC236}">
                <a16:creationId xmlns:a16="http://schemas.microsoft.com/office/drawing/2014/main" id="{67F7DDB9-E23C-A199-045D-BF4992D4E6D5}"/>
              </a:ext>
            </a:extLst>
          </p:cNvPr>
          <p:cNvSpPr txBox="1"/>
          <p:nvPr/>
        </p:nvSpPr>
        <p:spPr>
          <a:xfrm>
            <a:off x="7426581" y="4369558"/>
            <a:ext cx="4249604" cy="923330"/>
          </a:xfrm>
          <a:prstGeom prst="rect">
            <a:avLst/>
          </a:prstGeom>
          <a:noFill/>
        </p:spPr>
        <p:txBody>
          <a:bodyPr wrap="square">
            <a:spAutoFit/>
          </a:bodyPr>
          <a:lstStyle/>
          <a:p>
            <a:r>
              <a:rPr lang="en-US" dirty="0"/>
              <a:t>4. Graph</a:t>
            </a:r>
          </a:p>
          <a:p>
            <a:r>
              <a:rPr lang="en-US" dirty="0"/>
              <a:t>       - Point Distribution</a:t>
            </a:r>
          </a:p>
          <a:p>
            <a:r>
              <a:rPr lang="en-US" dirty="0"/>
              <a:t>       - Outstanding Balance by member tier </a:t>
            </a:r>
          </a:p>
        </p:txBody>
      </p:sp>
    </p:spTree>
    <p:extLst>
      <p:ext uri="{BB962C8B-B14F-4D97-AF65-F5344CB8AC3E}">
        <p14:creationId xmlns:p14="http://schemas.microsoft.com/office/powerpoint/2010/main" val="422504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D081-2996-1DEB-5887-83ABEFB57D32}"/>
              </a:ext>
            </a:extLst>
          </p:cNvPr>
          <p:cNvSpPr>
            <a:spLocks noGrp="1"/>
          </p:cNvSpPr>
          <p:nvPr>
            <p:ph type="title"/>
          </p:nvPr>
        </p:nvSpPr>
        <p:spPr>
          <a:xfrm>
            <a:off x="54708" y="286603"/>
            <a:ext cx="12137292" cy="1450757"/>
          </a:xfrm>
        </p:spPr>
        <p:txBody>
          <a:bodyPr/>
          <a:lstStyle/>
          <a:p>
            <a:r>
              <a:rPr lang="it-IT" dirty="0"/>
              <a:t>Perx Data Interview-2 :: Data Analysts/ Data Scientist</a:t>
            </a:r>
            <a:endParaRPr lang="en-US" dirty="0"/>
          </a:p>
        </p:txBody>
      </p:sp>
      <p:sp>
        <p:nvSpPr>
          <p:cNvPr id="3" name="Content Placeholder 2">
            <a:extLst>
              <a:ext uri="{FF2B5EF4-FFF2-40B4-BE49-F238E27FC236}">
                <a16:creationId xmlns:a16="http://schemas.microsoft.com/office/drawing/2014/main" id="{0C680388-23FF-BD1A-9D12-AEE88F4413AB}"/>
              </a:ext>
            </a:extLst>
          </p:cNvPr>
          <p:cNvSpPr>
            <a:spLocks noGrp="1"/>
          </p:cNvSpPr>
          <p:nvPr>
            <p:ph idx="1"/>
          </p:nvPr>
        </p:nvSpPr>
        <p:spPr/>
        <p:txBody>
          <a:bodyPr>
            <a:normAutofit fontScale="85000" lnSpcReduction="10000"/>
          </a:bodyPr>
          <a:lstStyle/>
          <a:p>
            <a:r>
              <a:rPr lang="en-US" b="1" dirty="0"/>
              <a:t>Machine Learning for Recommendation Task</a:t>
            </a:r>
          </a:p>
          <a:p>
            <a:r>
              <a:rPr lang="en-US" dirty="0"/>
              <a:t>Use Case</a:t>
            </a:r>
          </a:p>
          <a:p>
            <a:r>
              <a:rPr lang="en-US" dirty="0"/>
              <a:t>Client X would like to understand its customers </a:t>
            </a:r>
            <a:r>
              <a:rPr lang="en-US" dirty="0" err="1"/>
              <a:t>behaviour</a:t>
            </a:r>
            <a:r>
              <a:rPr lang="en-US" dirty="0"/>
              <a:t> to recommend relevant rewards for future campaigns.</a:t>
            </a:r>
          </a:p>
          <a:p>
            <a:r>
              <a:rPr lang="en-US" dirty="0"/>
              <a:t>Specification</a:t>
            </a:r>
          </a:p>
          <a:p>
            <a:r>
              <a:rPr lang="en-US" dirty="0"/>
              <a:t>Create a working machine learning (unsupervised model) solution that recommend rewards when input a </a:t>
            </a:r>
            <a:r>
              <a:rPr lang="en-US" dirty="0" err="1"/>
              <a:t>user_id</a:t>
            </a:r>
            <a:r>
              <a:rPr lang="en-US" dirty="0"/>
              <a:t>.</a:t>
            </a:r>
          </a:p>
          <a:p>
            <a:r>
              <a:rPr lang="en-US" dirty="0"/>
              <a:t>You are free to use any Python framework including </a:t>
            </a:r>
            <a:r>
              <a:rPr lang="en-US" dirty="0" err="1"/>
              <a:t>tensorflow</a:t>
            </a:r>
            <a:r>
              <a:rPr lang="en-US" dirty="0"/>
              <a:t>, </a:t>
            </a:r>
            <a:r>
              <a:rPr lang="en-US" dirty="0" err="1"/>
              <a:t>Keras</a:t>
            </a:r>
            <a:r>
              <a:rPr lang="en-US" dirty="0"/>
              <a:t>, scikit-learn and </a:t>
            </a:r>
            <a:r>
              <a:rPr lang="en-US" dirty="0" err="1"/>
              <a:t>pytorch</a:t>
            </a:r>
            <a:r>
              <a:rPr lang="en-US" dirty="0"/>
              <a:t>.</a:t>
            </a:r>
          </a:p>
          <a:p>
            <a:r>
              <a:rPr lang="en-US" dirty="0"/>
              <a:t>Data Provided</a:t>
            </a:r>
          </a:p>
          <a:p>
            <a:r>
              <a:rPr lang="en-US" dirty="0"/>
              <a:t>Please use the public [</a:t>
            </a:r>
            <a:r>
              <a:rPr lang="en-US" dirty="0" err="1"/>
              <a:t>movielens</a:t>
            </a:r>
            <a:r>
              <a:rPr lang="en-US" dirty="0"/>
              <a:t> 1M dataset](https://grouplens.org/datasets/movielens/1m)</a:t>
            </a:r>
          </a:p>
        </p:txBody>
      </p:sp>
    </p:spTree>
    <p:extLst>
      <p:ext uri="{BB962C8B-B14F-4D97-AF65-F5344CB8AC3E}">
        <p14:creationId xmlns:p14="http://schemas.microsoft.com/office/powerpoint/2010/main" val="120696266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{17B0CC74-B650-471D-99A9-22077702597D}tf56160789_win32</Template>
  <TotalTime>1342</TotalTime>
  <Words>972</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Bookman Old Style</vt:lpstr>
      <vt:lpstr>Calibri</vt:lpstr>
      <vt:lpstr>Franklin Gothic Book</vt:lpstr>
      <vt:lpstr>Custom</vt:lpstr>
      <vt:lpstr>Reyki Seprianza</vt:lpstr>
      <vt:lpstr>Experienced in Retail Industry for 6+ years, skilled with Data Analytics, Data Science, Interpersonal Skills, and Presentation. Passionate about learning New Technology, Data Enthusiast, and Artificial Intelligence</vt:lpstr>
      <vt:lpstr>Some problem with data?</vt:lpstr>
      <vt:lpstr>Perx Data Interview-1 :: Data Engineer (SQL Test)</vt:lpstr>
      <vt:lpstr>Perx Data Interview-1 :: Data Engineer(Analyse HTTP Log for User Sessions)</vt:lpstr>
      <vt:lpstr>PowerPoint Presentation</vt:lpstr>
      <vt:lpstr>Perx Data Interview-2 :: Data Analysts/ Data Scientist</vt:lpstr>
      <vt:lpstr>Data Analysis and visualization Task Tableau Public Deployment</vt:lpstr>
      <vt:lpstr>Perx Data Interview-2 :: Data Analysts/ Data Scientist</vt:lpstr>
      <vt:lpstr>Machine Learning for Recommendation Task</vt:lpstr>
      <vt:lpstr>Deployment : Index File</vt:lpstr>
      <vt:lpstr>How to run the file</vt:lpstr>
      <vt:lpstr>Deployment Structure</vt:lpstr>
      <vt:lpstr>Result Deployment</vt:lpstr>
      <vt:lpstr>Result Deployment</vt:lpstr>
      <vt:lpstr>Result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Reyki Seprianza</dc:title>
  <dc:creator>Reyki Seprianza</dc:creator>
  <cp:lastModifiedBy>Reyki Seprianza</cp:lastModifiedBy>
  <cp:revision>5</cp:revision>
  <dcterms:created xsi:type="dcterms:W3CDTF">2024-03-09T13:47:25Z</dcterms:created>
  <dcterms:modified xsi:type="dcterms:W3CDTF">2024-03-18T00:06:30Z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