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8" r:id="rId8"/>
    <p:sldId id="269" r:id="rId9"/>
    <p:sldId id="270" r:id="rId10"/>
    <p:sldId id="271"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Clear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26" d="100"/>
          <a:sy n="26" d="100"/>
        </p:scale>
        <p:origin x="58"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_a_g\Desktop\Certificats\online\accenture\Accenture%20North%20America%20Data%20Analaytics%20&amp;%20Visualization%20Virtual%20Experience\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_a_g\Desktop\Certificats\online\accenture\Accenture%20North%20America%20Data%20Analaytics%20&amp;%20Visualization%20Virtual%20Experience\Task%203_Final%20Content%20Data%20se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set.csv]Feuil2!Tableau croisé dynamique1</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Feuil2!$B$3</c:f>
              <c:strCache>
                <c:ptCount val="1"/>
                <c:pt idx="0">
                  <c:v>Total</c:v>
                </c:pt>
              </c:strCache>
            </c:strRef>
          </c:tx>
          <c:spPr>
            <a:solidFill>
              <a:schemeClr val="accent1"/>
            </a:solidFill>
            <a:ln>
              <a:noFill/>
            </a:ln>
            <a:effectLst/>
          </c:spPr>
          <c:invertIfNegative val="0"/>
          <c:cat>
            <c:strRef>
              <c:f>Feuil2!$A$4:$A$16</c:f>
              <c:strCache>
                <c:ptCount val="12"/>
                <c:pt idx="0">
                  <c:v>janv</c:v>
                </c:pt>
                <c:pt idx="1">
                  <c:v>févr</c:v>
                </c:pt>
                <c:pt idx="2">
                  <c:v>mars</c:v>
                </c:pt>
                <c:pt idx="3">
                  <c:v>avr</c:v>
                </c:pt>
                <c:pt idx="4">
                  <c:v>mai</c:v>
                </c:pt>
                <c:pt idx="5">
                  <c:v>juin</c:v>
                </c:pt>
                <c:pt idx="6">
                  <c:v>juil</c:v>
                </c:pt>
                <c:pt idx="7">
                  <c:v>août</c:v>
                </c:pt>
                <c:pt idx="8">
                  <c:v>sept</c:v>
                </c:pt>
                <c:pt idx="9">
                  <c:v>oct</c:v>
                </c:pt>
                <c:pt idx="10">
                  <c:v>nov</c:v>
                </c:pt>
                <c:pt idx="11">
                  <c:v>déc</c:v>
                </c:pt>
              </c:strCache>
            </c:strRef>
          </c:cat>
          <c:val>
            <c:numRef>
              <c:f>Feuil2!$B$4:$B$16</c:f>
              <c:numCache>
                <c:formatCode>General</c:formatCode>
                <c:ptCount val="12"/>
                <c:pt idx="0">
                  <c:v>2126</c:v>
                </c:pt>
                <c:pt idx="1">
                  <c:v>1914</c:v>
                </c:pt>
                <c:pt idx="2">
                  <c:v>2012</c:v>
                </c:pt>
                <c:pt idx="3">
                  <c:v>1974</c:v>
                </c:pt>
                <c:pt idx="4">
                  <c:v>2138</c:v>
                </c:pt>
                <c:pt idx="5">
                  <c:v>2021</c:v>
                </c:pt>
                <c:pt idx="6">
                  <c:v>2070</c:v>
                </c:pt>
                <c:pt idx="7">
                  <c:v>2114</c:v>
                </c:pt>
                <c:pt idx="8">
                  <c:v>2022</c:v>
                </c:pt>
                <c:pt idx="9">
                  <c:v>2056</c:v>
                </c:pt>
                <c:pt idx="10">
                  <c:v>2034</c:v>
                </c:pt>
                <c:pt idx="11">
                  <c:v>2092</c:v>
                </c:pt>
              </c:numCache>
            </c:numRef>
          </c:val>
          <c:extLst>
            <c:ext xmlns:c16="http://schemas.microsoft.com/office/drawing/2014/chart" uri="{C3380CC4-5D6E-409C-BE32-E72D297353CC}">
              <c16:uniqueId val="{00000000-02AB-4E39-ABD7-FC2267FCEAD4}"/>
            </c:ext>
          </c:extLst>
        </c:ser>
        <c:dLbls>
          <c:showLegendKey val="0"/>
          <c:showVal val="0"/>
          <c:showCatName val="0"/>
          <c:showSerName val="0"/>
          <c:showPercent val="0"/>
          <c:showBubbleSize val="0"/>
        </c:dLbls>
        <c:gapWidth val="219"/>
        <c:overlap val="-27"/>
        <c:axId val="771166543"/>
        <c:axId val="771164143"/>
      </c:barChart>
      <c:catAx>
        <c:axId val="77116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64143"/>
        <c:crosses val="autoZero"/>
        <c:auto val="1"/>
        <c:lblAlgn val="ctr"/>
        <c:lblOffset val="100"/>
        <c:noMultiLvlLbl val="0"/>
      </c:catAx>
      <c:valAx>
        <c:axId val="7711641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66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 dir="row">Feuil1!$G$3</cx:f>
        <cx:lvl ptCount="1" formatCode="Standard">
          <cx:pt idx="0">1897</cx:pt>
        </cx:lvl>
      </cx:numDim>
    </cx:data>
  </cx:chartData>
  <cx:chart>
    <cx:title pos="t" align="ctr" overlay="0">
      <cx:tx>
        <cx:txData>
          <cx:v>Reactions for the top category</cx:v>
        </cx:txData>
      </cx:tx>
      <cx:txPr>
        <a:bodyPr spcFirstLastPara="1" vertOverflow="ellipsis" horzOverflow="overflow" wrap="square" lIns="0" tIns="0" rIns="0" bIns="0" anchor="ctr" anchorCtr="1"/>
        <a:lstStyle/>
        <a:p>
          <a:pPr algn="ctr" rtl="0">
            <a:defRPr/>
          </a:pPr>
          <a:r>
            <a:rPr lang="fr-FR" sz="1400" b="0" i="0" u="none" strike="noStrike" baseline="0">
              <a:solidFill>
                <a:sysClr val="windowText" lastClr="000000">
                  <a:lumMod val="65000"/>
                  <a:lumOff val="35000"/>
                </a:sysClr>
              </a:solidFill>
              <a:latin typeface="Calibri" panose="020F0502020204030204"/>
            </a:rPr>
            <a:t>Reactions for the top category</a:t>
          </a:r>
        </a:p>
      </cx:txPr>
    </cx:title>
    <cx:plotArea>
      <cx:plotAreaRegion>
        <cx:series layoutId="clusteredColumn" uniqueId="{F2FA3D47-B0A2-49F6-B778-55283B9D76DB}">
          <cx:tx>
            <cx:txData>
              <cx:f>Feuil1!$F$3</cx:f>
              <cx:v>animals</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7.png"/><Relationship Id="rId7"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GB"/>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5" name="ZoneTexte 24">
            <a:extLst>
              <a:ext uri="{FF2B5EF4-FFF2-40B4-BE49-F238E27FC236}">
                <a16:creationId xmlns:a16="http://schemas.microsoft.com/office/drawing/2014/main" id="{B7D0606C-F18C-75AD-7BA7-1E70A8168F01}"/>
              </a:ext>
            </a:extLst>
          </p:cNvPr>
          <p:cNvSpPr txBox="1"/>
          <p:nvPr/>
        </p:nvSpPr>
        <p:spPr>
          <a:xfrm>
            <a:off x="2571037" y="3703431"/>
            <a:ext cx="6097001" cy="2123658"/>
          </a:xfrm>
          <a:prstGeom prst="rect">
            <a:avLst/>
          </a:prstGeom>
          <a:noFill/>
        </p:spPr>
        <p:txBody>
          <a:bodyPr wrap="square" rtlCol="0">
            <a:spAutoFit/>
          </a:bodyPr>
          <a:lstStyle/>
          <a:p>
            <a:r>
              <a:rPr lang="en-GB" sz="4400" dirty="0"/>
              <a:t>SOCIAL BUZZ’s</a:t>
            </a:r>
          </a:p>
          <a:p>
            <a:r>
              <a:rPr lang="en-GB" sz="4400" dirty="0"/>
              <a:t>DATA ANALYSIS PROJECT</a:t>
            </a:r>
          </a:p>
          <a:p>
            <a:r>
              <a:rPr lang="en-GB" sz="4400" dirty="0"/>
              <a:t>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05084" y="9486900"/>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8774"/>
            <a:chOff x="0" y="-47625"/>
            <a:chExt cx="7569956" cy="117169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Calibri" panose="020F0502020204030204"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Calibri" panose="020F0502020204030204"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8774"/>
            <a:chOff x="0" y="-47625"/>
            <a:chExt cx="7569956" cy="117169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Calibri" panose="020F0502020204030204"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Calibri" panose="020F0502020204030204" pitchFamily="34" charset="0"/>
              </a:endParaRPr>
            </a:p>
          </p:txBody>
        </p:sp>
      </p:grpSp>
      <p:sp>
        <p:nvSpPr>
          <p:cNvPr id="17" name="ZoneTexte 16">
            <a:extLst>
              <a:ext uri="{FF2B5EF4-FFF2-40B4-BE49-F238E27FC236}">
                <a16:creationId xmlns:a16="http://schemas.microsoft.com/office/drawing/2014/main" id="{C32FB43C-4742-3808-607B-25F022418F32}"/>
              </a:ext>
            </a:extLst>
          </p:cNvPr>
          <p:cNvSpPr txBox="1"/>
          <p:nvPr/>
        </p:nvSpPr>
        <p:spPr>
          <a:xfrm>
            <a:off x="11562783" y="2663979"/>
            <a:ext cx="6248967" cy="5078313"/>
          </a:xfrm>
          <a:prstGeom prst="rect">
            <a:avLst/>
          </a:prstGeom>
          <a:noFill/>
        </p:spPr>
        <p:txBody>
          <a:bodyPr wrap="square" rtlCol="0">
            <a:spAutoFit/>
          </a:bodyPr>
          <a:lstStyle/>
          <a:p>
            <a:r>
              <a:rPr lang="en-GB" dirty="0"/>
              <a:t>This presentation has provided a comprehensive analysis of Social Buzz's content performance and offered valuable insights and recommendations to improve engagement and reach. We have identified key areas for improvement and highlighted the importance of optimizing content strategy based on the analysis findings. </a:t>
            </a:r>
          </a:p>
          <a:p>
            <a:endParaRPr lang="en-GB" dirty="0"/>
          </a:p>
          <a:p>
            <a:r>
              <a:rPr lang="en-GB" dirty="0"/>
              <a:t>By leveraging the expertise of the Analytics team, led by Andrew Fleming, Marcus </a:t>
            </a:r>
            <a:r>
              <a:rPr lang="en-GB" dirty="0" err="1"/>
              <a:t>Rompton</a:t>
            </a:r>
            <a:r>
              <a:rPr lang="en-GB" dirty="0"/>
              <a:t>, and myself, we have conducted a thorough analysis process that involved data collection, cleaning, and analysis to generate meaningful insights.</a:t>
            </a:r>
          </a:p>
          <a:p>
            <a:endParaRPr lang="en-GB" dirty="0"/>
          </a:p>
          <a:p>
            <a:r>
              <a:rPr lang="en-GB" dirty="0"/>
              <a:t>Our recommendations are aimed at enhancing the effectiveness of Social Buzz's content, maximizing engagement, and achieving desired outcomes. With the implementation of these recommendations, Social Buzz can expect to see improved content performance and greater success in engaging its audience across various platforms.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wrap="square"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GB"/>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mj-lt"/>
                </a:rPr>
                <a:t>Project recap</a:t>
              </a:r>
            </a:p>
            <a:p>
              <a:pPr>
                <a:lnSpc>
                  <a:spcPts val="2660"/>
                </a:lnSpc>
              </a:pPr>
              <a:r>
                <a:rPr lang="en-US" sz="1900" spc="-19" dirty="0">
                  <a:solidFill>
                    <a:srgbClr val="000000"/>
                  </a:solidFill>
                  <a:latin typeface="+mj-lt"/>
                </a:rPr>
                <a:t>Problem</a:t>
              </a:r>
            </a:p>
            <a:p>
              <a:pPr>
                <a:lnSpc>
                  <a:spcPts val="2660"/>
                </a:lnSpc>
              </a:pPr>
              <a:r>
                <a:rPr lang="en-US" sz="1900" spc="-19" dirty="0">
                  <a:solidFill>
                    <a:srgbClr val="000000"/>
                  </a:solidFill>
                  <a:latin typeface="+mj-lt"/>
                </a:rPr>
                <a:t>The Analytics team</a:t>
              </a:r>
            </a:p>
            <a:p>
              <a:pPr>
                <a:lnSpc>
                  <a:spcPts val="2660"/>
                </a:lnSpc>
              </a:pPr>
              <a:r>
                <a:rPr lang="en-US" sz="1900" spc="-19" dirty="0">
                  <a:solidFill>
                    <a:srgbClr val="000000"/>
                  </a:solidFill>
                  <a:latin typeface="+mj-lt"/>
                </a:rPr>
                <a:t>Process</a:t>
              </a:r>
            </a:p>
            <a:p>
              <a:pPr>
                <a:lnSpc>
                  <a:spcPts val="2660"/>
                </a:lnSpc>
              </a:pPr>
              <a:r>
                <a:rPr lang="en-US" sz="1900" spc="-19" dirty="0">
                  <a:solidFill>
                    <a:srgbClr val="000000"/>
                  </a:solidFill>
                  <a:latin typeface="+mj-lt"/>
                </a:rPr>
                <a:t>Insights</a:t>
              </a:r>
            </a:p>
            <a:p>
              <a:pPr>
                <a:lnSpc>
                  <a:spcPts val="2660"/>
                </a:lnSpc>
              </a:pPr>
              <a:r>
                <a:rPr lang="en-US" sz="19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00161" y="2005584"/>
            <a:ext cx="11089018" cy="6275832"/>
          </a:xfrm>
          <a:prstGeom prst="rect">
            <a:avLst/>
          </a:prstGeom>
          <a:solidFill>
            <a:schemeClr val="bg1"/>
          </a:solidFill>
        </p:spPr>
        <p:txBody>
          <a:bodyPr/>
          <a:lstStyle/>
          <a:p>
            <a:endParaRPr lang="en-GB"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ZoneTexte 33">
            <a:extLst>
              <a:ext uri="{FF2B5EF4-FFF2-40B4-BE49-F238E27FC236}">
                <a16:creationId xmlns:a16="http://schemas.microsoft.com/office/drawing/2014/main" id="{16B61F31-026C-9F70-4FB6-CFD16B006BFC}"/>
              </a:ext>
            </a:extLst>
          </p:cNvPr>
          <p:cNvSpPr txBox="1"/>
          <p:nvPr/>
        </p:nvSpPr>
        <p:spPr>
          <a:xfrm>
            <a:off x="9144000" y="2601680"/>
            <a:ext cx="6453905" cy="5078313"/>
          </a:xfrm>
          <a:prstGeom prst="rect">
            <a:avLst/>
          </a:prstGeom>
          <a:noFill/>
        </p:spPr>
        <p:txBody>
          <a:bodyPr wrap="square" rtlCol="0">
            <a:spAutoFit/>
          </a:bodyPr>
          <a:lstStyle/>
          <a:p>
            <a:endParaRPr lang="en-GB" dirty="0"/>
          </a:p>
          <a:p>
            <a:endParaRPr lang="en-GB" dirty="0"/>
          </a:p>
          <a:p>
            <a:endParaRPr lang="en-GB" dirty="0"/>
          </a:p>
          <a:p>
            <a:endParaRPr lang="en-GB" dirty="0"/>
          </a:p>
          <a:p>
            <a:endParaRPr lang="en-GB" dirty="0"/>
          </a:p>
          <a:p>
            <a:endParaRPr lang="en-GB" dirty="0"/>
          </a:p>
          <a:p>
            <a:r>
              <a:rPr lang="en-GB" sz="2400" dirty="0"/>
              <a:t>Social Buzz is a fast growing technology unicorn that needs to adapt quickly to it’s logical scale,</a:t>
            </a:r>
          </a:p>
          <a:p>
            <a:r>
              <a:rPr lang="en-GB" sz="2400" dirty="0"/>
              <a:t>Accenture has begun a 3 month POC focusing on these tasks:</a:t>
            </a:r>
          </a:p>
          <a:p>
            <a:endParaRPr lang="en-GB" sz="2400" dirty="0"/>
          </a:p>
          <a:p>
            <a:r>
              <a:rPr lang="en-GB" sz="2400" dirty="0"/>
              <a:t>-Audit of social Buzz’s big data practice</a:t>
            </a:r>
          </a:p>
          <a:p>
            <a:r>
              <a:rPr lang="en-GB" sz="2400" dirty="0"/>
              <a:t>-Recommendations for a successful IPO</a:t>
            </a:r>
          </a:p>
          <a:p>
            <a:r>
              <a:rPr lang="en-GB" sz="2400"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ZoneTexte 21">
            <a:extLst>
              <a:ext uri="{FF2B5EF4-FFF2-40B4-BE49-F238E27FC236}">
                <a16:creationId xmlns:a16="http://schemas.microsoft.com/office/drawing/2014/main" id="{700541A1-1C4E-56EA-1E86-3E913EEFFF69}"/>
              </a:ext>
            </a:extLst>
          </p:cNvPr>
          <p:cNvSpPr txBox="1"/>
          <p:nvPr/>
        </p:nvSpPr>
        <p:spPr>
          <a:xfrm>
            <a:off x="3069738" y="5143500"/>
            <a:ext cx="6557316" cy="4647426"/>
          </a:xfrm>
          <a:prstGeom prst="rect">
            <a:avLst/>
          </a:prstGeom>
          <a:noFill/>
        </p:spPr>
        <p:txBody>
          <a:bodyPr wrap="square" rtlCol="0">
            <a:spAutoFit/>
          </a:bodyPr>
          <a:lstStyle/>
          <a:p>
            <a:r>
              <a:rPr lang="en-GB" sz="4000" dirty="0"/>
              <a:t>Over 100 000 posts/day</a:t>
            </a:r>
          </a:p>
          <a:p>
            <a:endParaRPr lang="en-GB" sz="4000" dirty="0"/>
          </a:p>
          <a:p>
            <a:r>
              <a:rPr lang="en-GB" sz="4000" dirty="0"/>
              <a:t>36 500 00 pieces of content/year!</a:t>
            </a:r>
          </a:p>
          <a:p>
            <a:endParaRPr lang="en-GB" sz="4000" dirty="0"/>
          </a:p>
          <a:p>
            <a:r>
              <a:rPr lang="en-GB" sz="2400" dirty="0"/>
              <a:t>But how to capitalize on it when there is so much?</a:t>
            </a:r>
          </a:p>
          <a:p>
            <a:endParaRPr lang="en-GB" sz="2400" dirty="0"/>
          </a:p>
          <a:p>
            <a:r>
              <a:rPr lang="en-GB" sz="2400" dirty="0"/>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GB"/>
          </a:p>
        </p:txBody>
      </p:sp>
      <p:grpSp>
        <p:nvGrpSpPr>
          <p:cNvPr id="16" name="Group 16"/>
          <p:cNvGrpSpPr>
            <a:grpSpLocks noChangeAspect="1"/>
          </p:cNvGrpSpPr>
          <p:nvPr/>
        </p:nvGrpSpPr>
        <p:grpSpPr>
          <a:xfrm>
            <a:off x="11825796" y="1288423"/>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32" name="ZoneTexte 31">
            <a:extLst>
              <a:ext uri="{FF2B5EF4-FFF2-40B4-BE49-F238E27FC236}">
                <a16:creationId xmlns:a16="http://schemas.microsoft.com/office/drawing/2014/main" id="{45A5DAC8-201A-5D2A-51D2-69980D2FFFA4}"/>
              </a:ext>
            </a:extLst>
          </p:cNvPr>
          <p:cNvSpPr txBox="1"/>
          <p:nvPr/>
        </p:nvSpPr>
        <p:spPr>
          <a:xfrm>
            <a:off x="14173200" y="1409700"/>
            <a:ext cx="3608077" cy="646331"/>
          </a:xfrm>
          <a:prstGeom prst="rect">
            <a:avLst/>
          </a:prstGeom>
          <a:noFill/>
        </p:spPr>
        <p:txBody>
          <a:bodyPr wrap="square" rtlCol="0">
            <a:spAutoFit/>
          </a:bodyPr>
          <a:lstStyle/>
          <a:p>
            <a:r>
              <a:rPr lang="en-GB" dirty="0"/>
              <a:t>Mohamad Ali </a:t>
            </a:r>
            <a:r>
              <a:rPr lang="en-GB" dirty="0" err="1"/>
              <a:t>Gaddar</a:t>
            </a:r>
            <a:endParaRPr lang="en-GB" dirty="0"/>
          </a:p>
          <a:p>
            <a:r>
              <a:rPr lang="en-GB" dirty="0"/>
              <a:t>Data Analyst Intern</a:t>
            </a:r>
          </a:p>
        </p:txBody>
      </p:sp>
      <p:sp>
        <p:nvSpPr>
          <p:cNvPr id="33" name="ZoneTexte 32">
            <a:extLst>
              <a:ext uri="{FF2B5EF4-FFF2-40B4-BE49-F238E27FC236}">
                <a16:creationId xmlns:a16="http://schemas.microsoft.com/office/drawing/2014/main" id="{F027C78E-5A8D-91AF-CA38-9EBCAF8A007A}"/>
              </a:ext>
            </a:extLst>
          </p:cNvPr>
          <p:cNvSpPr txBox="1"/>
          <p:nvPr/>
        </p:nvSpPr>
        <p:spPr>
          <a:xfrm>
            <a:off x="14173200" y="4417283"/>
            <a:ext cx="3608077" cy="646331"/>
          </a:xfrm>
          <a:prstGeom prst="rect">
            <a:avLst/>
          </a:prstGeom>
          <a:noFill/>
        </p:spPr>
        <p:txBody>
          <a:bodyPr wrap="square" rtlCol="0">
            <a:spAutoFit/>
          </a:bodyPr>
          <a:lstStyle/>
          <a:p>
            <a:r>
              <a:rPr lang="en-GB" dirty="0"/>
              <a:t>Marcus </a:t>
            </a:r>
            <a:r>
              <a:rPr lang="en-GB" dirty="0" err="1"/>
              <a:t>Rompton</a:t>
            </a:r>
            <a:endParaRPr lang="en-GB" dirty="0"/>
          </a:p>
          <a:p>
            <a:r>
              <a:rPr lang="en-GB" dirty="0"/>
              <a:t>Senior Principle</a:t>
            </a:r>
          </a:p>
        </p:txBody>
      </p:sp>
      <p:sp>
        <p:nvSpPr>
          <p:cNvPr id="34" name="ZoneTexte 33">
            <a:extLst>
              <a:ext uri="{FF2B5EF4-FFF2-40B4-BE49-F238E27FC236}">
                <a16:creationId xmlns:a16="http://schemas.microsoft.com/office/drawing/2014/main" id="{45954875-10E0-8F67-829C-A7304350F022}"/>
              </a:ext>
            </a:extLst>
          </p:cNvPr>
          <p:cNvSpPr txBox="1"/>
          <p:nvPr/>
        </p:nvSpPr>
        <p:spPr>
          <a:xfrm>
            <a:off x="14173200" y="7368499"/>
            <a:ext cx="3608077" cy="646331"/>
          </a:xfrm>
          <a:prstGeom prst="rect">
            <a:avLst/>
          </a:prstGeom>
          <a:noFill/>
        </p:spPr>
        <p:txBody>
          <a:bodyPr wrap="square" rtlCol="0">
            <a:spAutoFit/>
          </a:bodyPr>
          <a:lstStyle/>
          <a:p>
            <a:r>
              <a:rPr lang="en-GB" dirty="0"/>
              <a:t>Andrew Fleming</a:t>
            </a:r>
          </a:p>
          <a:p>
            <a:r>
              <a:rPr lang="en-GB" dirty="0"/>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88429"/>
            <a:ext cx="1846211" cy="1720711"/>
            <a:chOff x="0" y="80716"/>
            <a:chExt cx="2461613" cy="2294281"/>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427016" y="78549"/>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1898302"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Data Understanding</a:t>
            </a:r>
          </a:p>
        </p:txBody>
      </p:sp>
      <p:sp>
        <p:nvSpPr>
          <p:cNvPr id="35" name="TextBox 35"/>
          <p:cNvSpPr txBox="1"/>
          <p:nvPr/>
        </p:nvSpPr>
        <p:spPr>
          <a:xfrm>
            <a:off x="4534646" y="2984043"/>
            <a:ext cx="999460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     Data Cleaning</a:t>
            </a:r>
          </a:p>
        </p:txBody>
      </p:sp>
      <p:sp>
        <p:nvSpPr>
          <p:cNvPr id="36" name="TextBox 36"/>
          <p:cNvSpPr txBox="1"/>
          <p:nvPr/>
        </p:nvSpPr>
        <p:spPr>
          <a:xfrm>
            <a:off x="10108224" y="7828620"/>
            <a:ext cx="7690906"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5     Uncover Insights</a:t>
            </a:r>
          </a:p>
        </p:txBody>
      </p:sp>
      <p:sp>
        <p:nvSpPr>
          <p:cNvPr id="37" name="TextBox 37"/>
          <p:cNvSpPr txBox="1"/>
          <p:nvPr/>
        </p:nvSpPr>
        <p:spPr>
          <a:xfrm>
            <a:off x="8193880" y="6204766"/>
            <a:ext cx="960525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4     Data Analysis     </a:t>
            </a:r>
          </a:p>
        </p:txBody>
      </p:sp>
      <p:sp>
        <p:nvSpPr>
          <p:cNvPr id="38" name="TextBox 38"/>
          <p:cNvSpPr txBox="1"/>
          <p:nvPr/>
        </p:nvSpPr>
        <p:spPr>
          <a:xfrm>
            <a:off x="6396750" y="4605252"/>
            <a:ext cx="960525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3     Data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7" name="ZoneTexte 16">
            <a:extLst>
              <a:ext uri="{FF2B5EF4-FFF2-40B4-BE49-F238E27FC236}">
                <a16:creationId xmlns:a16="http://schemas.microsoft.com/office/drawing/2014/main" id="{B27CF89F-E765-C3AA-C3F2-E2192490456A}"/>
              </a:ext>
            </a:extLst>
          </p:cNvPr>
          <p:cNvSpPr txBox="1"/>
          <p:nvPr/>
        </p:nvSpPr>
        <p:spPr>
          <a:xfrm>
            <a:off x="2739979" y="3254865"/>
            <a:ext cx="12808041" cy="2554545"/>
          </a:xfrm>
          <a:prstGeom prst="rect">
            <a:avLst/>
          </a:prstGeom>
          <a:noFill/>
        </p:spPr>
        <p:txBody>
          <a:bodyPr wrap="square" rtlCol="0">
            <a:spAutoFit/>
          </a:bodyPr>
          <a:lstStyle/>
          <a:p>
            <a:r>
              <a:rPr lang="en-GB" sz="3200" dirty="0"/>
              <a:t>We have 16 unique categories including:</a:t>
            </a:r>
          </a:p>
          <a:p>
            <a:endParaRPr lang="en-GB" sz="3200" dirty="0"/>
          </a:p>
          <a:p>
            <a:r>
              <a:rPr lang="en-GB" sz="3200" dirty="0"/>
              <a:t>Animals, Cooking, Culture, Dogs, Education, Fitness, Food, Healthy eating, Public speaking, Science, Soccer, Studying, Technology, Tennis, Travel, Veganism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mc:AlternateContent xmlns:mc="http://schemas.openxmlformats.org/markup-compatibility/2006" xmlns:cx1="http://schemas.microsoft.com/office/drawing/2015/9/8/chartex">
        <mc:Choice Requires="cx1">
          <p:graphicFrame>
            <p:nvGraphicFramePr>
              <p:cNvPr id="27" name="Graphique 26">
                <a:extLst>
                  <a:ext uri="{FF2B5EF4-FFF2-40B4-BE49-F238E27FC236}">
                    <a16:creationId xmlns:a16="http://schemas.microsoft.com/office/drawing/2014/main" id="{9E073ECA-E0E2-AB7D-83E1-0C76C2AA7819}"/>
                  </a:ext>
                </a:extLst>
              </p:cNvPr>
              <p:cNvGraphicFramePr/>
              <p:nvPr/>
            </p:nvGraphicFramePr>
            <p:xfrm>
              <a:off x="5752891" y="3539508"/>
              <a:ext cx="8558038" cy="4953001"/>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27" name="Graphique 26">
                <a:extLst>
                  <a:ext uri="{FF2B5EF4-FFF2-40B4-BE49-F238E27FC236}">
                    <a16:creationId xmlns:a16="http://schemas.microsoft.com/office/drawing/2014/main" id="{9E073ECA-E0E2-AB7D-83E1-0C76C2AA7819}"/>
                  </a:ext>
                </a:extLst>
              </p:cNvPr>
              <p:cNvPicPr>
                <a:picLocks noGrp="1" noRot="1" noChangeAspect="1" noMove="1" noResize="1" noEditPoints="1" noAdjustHandles="1" noChangeArrowheads="1" noChangeShapeType="1"/>
              </p:cNvPicPr>
              <p:nvPr/>
            </p:nvPicPr>
            <p:blipFill>
              <a:blip r:embed="rId8"/>
              <a:stretch>
                <a:fillRect/>
              </a:stretch>
            </p:blipFill>
            <p:spPr>
              <a:xfrm>
                <a:off x="5752891" y="3539508"/>
                <a:ext cx="8558038" cy="4953001"/>
              </a:xfrm>
              <a:prstGeom prst="rect">
                <a:avLst/>
              </a:prstGeom>
            </p:spPr>
          </p:pic>
        </mc:Fallback>
      </mc:AlternateContent>
      <p:sp>
        <p:nvSpPr>
          <p:cNvPr id="28" name="ZoneTexte 27">
            <a:extLst>
              <a:ext uri="{FF2B5EF4-FFF2-40B4-BE49-F238E27FC236}">
                <a16:creationId xmlns:a16="http://schemas.microsoft.com/office/drawing/2014/main" id="{EBF57CF1-72C6-E9DB-E80A-20A2F9B5AAA2}"/>
              </a:ext>
            </a:extLst>
          </p:cNvPr>
          <p:cNvSpPr txBox="1"/>
          <p:nvPr/>
        </p:nvSpPr>
        <p:spPr>
          <a:xfrm>
            <a:off x="2824654" y="2171700"/>
            <a:ext cx="8071946" cy="369332"/>
          </a:xfrm>
          <a:prstGeom prst="rect">
            <a:avLst/>
          </a:prstGeom>
          <a:noFill/>
        </p:spPr>
        <p:txBody>
          <a:bodyPr wrap="square" rtlCol="0">
            <a:spAutoFit/>
          </a:bodyPr>
          <a:lstStyle/>
          <a:p>
            <a:r>
              <a:rPr lang="en-GB" dirty="0"/>
              <a:t>The top category had 1807 reactions!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Graphique 26">
            <a:extLst>
              <a:ext uri="{FF2B5EF4-FFF2-40B4-BE49-F238E27FC236}">
                <a16:creationId xmlns:a16="http://schemas.microsoft.com/office/drawing/2014/main" id="{377BC450-6744-31FC-3FC5-E75A3CD40903}"/>
              </a:ext>
            </a:extLst>
          </p:cNvPr>
          <p:cNvGraphicFramePr>
            <a:graphicFrameLocks/>
          </p:cNvGraphicFramePr>
          <p:nvPr/>
        </p:nvGraphicFramePr>
        <p:xfrm>
          <a:off x="5969111" y="3020147"/>
          <a:ext cx="9486445" cy="5314673"/>
        </p:xfrm>
        <a:graphic>
          <a:graphicData uri="http://schemas.openxmlformats.org/drawingml/2006/chart">
            <c:chart xmlns:c="http://schemas.openxmlformats.org/drawingml/2006/chart" xmlns:r="http://schemas.openxmlformats.org/officeDocument/2006/relationships" r:id="rId7"/>
          </a:graphicData>
        </a:graphic>
      </p:graphicFrame>
      <p:sp>
        <p:nvSpPr>
          <p:cNvPr id="28" name="ZoneTexte 27">
            <a:extLst>
              <a:ext uri="{FF2B5EF4-FFF2-40B4-BE49-F238E27FC236}">
                <a16:creationId xmlns:a16="http://schemas.microsoft.com/office/drawing/2014/main" id="{5440339A-DFE5-0EAB-1E2D-EDF02F011CF6}"/>
              </a:ext>
            </a:extLst>
          </p:cNvPr>
          <p:cNvSpPr txBox="1"/>
          <p:nvPr/>
        </p:nvSpPr>
        <p:spPr>
          <a:xfrm>
            <a:off x="2892618" y="1685151"/>
            <a:ext cx="8689782" cy="369332"/>
          </a:xfrm>
          <a:prstGeom prst="rect">
            <a:avLst/>
          </a:prstGeom>
          <a:noFill/>
        </p:spPr>
        <p:txBody>
          <a:bodyPr wrap="square" rtlCol="0">
            <a:spAutoFit/>
          </a:bodyPr>
          <a:lstStyle/>
          <a:p>
            <a:r>
              <a:rPr lang="en-GB" dirty="0"/>
              <a:t>May is the month where we had the most posts over the course of 2020 &amp; 2021</a:t>
            </a:r>
          </a:p>
        </p:txBody>
      </p:sp>
    </p:spTree>
    <p:extLst>
      <p:ext uri="{BB962C8B-B14F-4D97-AF65-F5344CB8AC3E}">
        <p14:creationId xmlns:p14="http://schemas.microsoft.com/office/powerpoint/2010/main" val="21784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385</Words>
  <Application>Microsoft Office PowerPoint</Application>
  <PresentationFormat>Personnalisé</PresentationFormat>
  <Paragraphs>82</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 Light</vt:lpstr>
      <vt:lpstr>Clear Sans Regular Bold</vt:lpstr>
      <vt:lpstr>Calibri</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Mohamad Ali GHADDAR</cp:lastModifiedBy>
  <cp:revision>11</cp:revision>
  <dcterms:created xsi:type="dcterms:W3CDTF">2006-08-16T00:00:00Z</dcterms:created>
  <dcterms:modified xsi:type="dcterms:W3CDTF">2023-08-23T15:46:30Z</dcterms:modified>
  <dc:identifier>DAEhDyfaYKE</dc:identifier>
</cp:coreProperties>
</file>