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‹N°›</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‹N°›</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‹N°›</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 best practice</a:t>
            </a:r>
            <a:endParaRPr dirty="0"/>
          </a:p>
        </p:txBody>
      </p:sp>
      <p:sp>
        <p:nvSpPr>
          <p:cNvPr id="512" name="Google Shape;512;p1"/>
          <p:cNvSpPr txBox="1"/>
          <p:nvPr/>
        </p:nvSpPr>
        <p:spPr>
          <a:xfrm>
            <a:off x="4229100" y="326571"/>
            <a:ext cx="7622650" cy="6335486"/>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Situation</a:t>
            </a:r>
            <a:endParaRPr dirty="0"/>
          </a:p>
          <a:p>
            <a:pPr marL="550800" marR="0" lvl="2" indent="-114399" algn="l" rtl="0">
              <a:lnSpc>
                <a:spcPct val="90000"/>
              </a:lnSpc>
              <a:spcBef>
                <a:spcPts val="0"/>
              </a:spcBef>
              <a:spcAft>
                <a:spcPts val="0"/>
              </a:spcAft>
              <a:buClr>
                <a:srgbClr val="28BA73"/>
              </a:buClr>
              <a:buSzPts val="1600"/>
              <a:buFont typeface="Trebuchet MS"/>
              <a:buNone/>
            </a:pPr>
            <a:r>
              <a:rPr lang="en-GB" sz="1600" b="0" i="0" u="none" strike="noStrike" cap="none" dirty="0">
                <a:solidFill>
                  <a:schemeClr val="dk1"/>
                </a:solidFill>
                <a:latin typeface="Trebuchet MS"/>
                <a:ea typeface="Trebuchet MS"/>
                <a:cs typeface="Trebuchet MS"/>
                <a:sym typeface="Trebuchet MS"/>
              </a:rPr>
              <a:t>  Power Co has a customer churn problem, and they believe it is related to the increasing prices, they want to see if a 20% discount can allow them to minimise this churn,</a:t>
            </a: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Complication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GB" sz="1600" dirty="0">
                <a:solidFill>
                  <a:schemeClr val="dk1"/>
                </a:solidFill>
                <a:latin typeface="Trebuchet MS"/>
                <a:sym typeface="Trebuchet MS"/>
              </a:rPr>
              <a:t>The churn can be caused by another factor or by multiple</a:t>
            </a:r>
          </a:p>
          <a:p>
            <a:pPr marL="324000" marR="0" lvl="1" indent="-216000" algn="l" rtl="0">
              <a:lnSpc>
                <a:spcPct val="100000"/>
              </a:lnSpc>
              <a:spcBef>
                <a:spcPts val="300"/>
              </a:spcBef>
              <a:spcAft>
                <a:spcPts val="0"/>
              </a:spcAft>
              <a:buClr>
                <a:srgbClr val="28BA73"/>
              </a:buClr>
              <a:buSzPts val="1600"/>
              <a:buFont typeface="Trebuchet MS"/>
              <a:buChar char="•"/>
            </a:pPr>
            <a:r>
              <a:rPr lang="en-GB" sz="1600" dirty="0">
                <a:solidFill>
                  <a:schemeClr val="dk1"/>
                </a:solidFill>
                <a:latin typeface="Trebuchet MS"/>
                <a:sym typeface="Trebuchet MS"/>
              </a:rPr>
              <a:t>We had to test the relation between the churn and the price</a:t>
            </a:r>
          </a:p>
          <a:p>
            <a:pPr marL="324000" marR="0" lvl="1" indent="-216000" algn="l" rtl="0">
              <a:lnSpc>
                <a:spcPct val="100000"/>
              </a:lnSpc>
              <a:spcBef>
                <a:spcPts val="300"/>
              </a:spcBef>
              <a:spcAft>
                <a:spcPts val="0"/>
              </a:spcAft>
              <a:buClr>
                <a:srgbClr val="28BA73"/>
              </a:buClr>
              <a:buSzPts val="1600"/>
              <a:buFont typeface="Trebuchet MS"/>
              <a:buChar char="•"/>
            </a:pPr>
            <a:r>
              <a:rPr lang="en-GB" sz="1600" dirty="0">
                <a:solidFill>
                  <a:schemeClr val="dk1"/>
                </a:solidFill>
                <a:latin typeface="Trebuchet MS"/>
                <a:sym typeface="Trebuchet MS"/>
              </a:rPr>
              <a:t>We took into consideration the other factors along with the duration of customer’s relation with Power Co</a:t>
            </a: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Question</a:t>
            </a:r>
            <a:endParaRPr dirty="0"/>
          </a:p>
          <a:p>
            <a:pPr marL="323999"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Is the price the main factor for churning?</a:t>
            </a:r>
          </a:p>
          <a:p>
            <a:pPr marL="323999"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Will a 20% discount limit this churn?</a:t>
            </a: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Answer</a:t>
            </a:r>
            <a:endParaRPr sz="16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9,7% Of customers have churned</a:t>
            </a: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Time is the most influential for churn, price and other factors</a:t>
            </a: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Net margin on power &amp; consumption over 12 months is a top driver for churn</a:t>
            </a: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Forecasted bill of meter rental will be an important factor for the next 2 months</a:t>
            </a: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We will need more data to provide a final predictive model for a 20% discount including more information on income, prices &amp; salaries</a:t>
            </a:r>
            <a:endParaRPr sz="1600" dirty="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Words>
  <Application>Microsoft Office PowerPoint</Application>
  <PresentationFormat>Grand écran</PresentationFormat>
  <Paragraphs>20</Paragraphs>
  <Slides>1</Slides>
  <Notes>1</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vt:i4>
      </vt:variant>
    </vt:vector>
  </HeadingPairs>
  <TitlesOfParts>
    <vt:vector size="4" baseType="lpstr">
      <vt:lpstr>Arial</vt:lpstr>
      <vt:lpstr>Trebuchet MS</vt:lpstr>
      <vt:lpstr>BCG Grid 16:9</vt:lpstr>
      <vt:lpstr>Executive summary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best practice</dc:title>
  <dc:creator>The Boston Consulting Group</dc:creator>
  <cp:lastModifiedBy>Mohamad Ali GHADDAR</cp:lastModifiedBy>
  <cp:revision>1</cp:revision>
  <dcterms:created xsi:type="dcterms:W3CDTF">2016-11-04T11:46:04Z</dcterms:created>
  <dcterms:modified xsi:type="dcterms:W3CDTF">2023-08-04T14:22:44Z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