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Chiv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6F6348-37A1-40B8-BE68-34C3778418F0}">
  <a:tblStyle styleId="{FB6F6348-37A1-40B8-BE68-34C3778418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hivo-bold.fntdata"/><Relationship Id="rId23" Type="http://schemas.openxmlformats.org/officeDocument/2006/relationships/font" Target="fonts/Chiv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hivo-boldItalic.fntdata"/><Relationship Id="rId25" Type="http://schemas.openxmlformats.org/officeDocument/2006/relationships/font" Target="fonts/Chiv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3219996a0_1_10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3219996a0_1_10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3348bfa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3348bfa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3427509f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3427509f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3219996a0_1_1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3219996a0_1_1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3219996a0_1_1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3219996a0_1_1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3427509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3427509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3219996a0_1_1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3219996a0_1_1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3219996a0_1_1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3219996a0_1_1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3219996a0_1_1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3219996a0_1_1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3219996a0_1_1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3219996a0_1_1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3219996a0_1_1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3219996a0_1_1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3219996a0_1_1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3219996a0_1_1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3348bfa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3348bfa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3219996a0_1_1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3219996a0_1_1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3348bfac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3348bfac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3219996a0_1_1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3219996a0_1_1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0" Type="http://schemas.openxmlformats.org/officeDocument/2006/relationships/hyperlink" Target="https://www.frontiersin.org/journals/energy-research/articles/10.3389/fenrg.2020.527910/full" TargetMode="External"/><Relationship Id="rId11" Type="http://schemas.openxmlformats.org/officeDocument/2006/relationships/hyperlink" Target="https://www.mckinsey.com/capabilities/sustainability/our-insights/net-zero-power-long-duration-energy-storage-for-a-renewable-grid" TargetMode="External"/><Relationship Id="rId22" Type="http://schemas.openxmlformats.org/officeDocument/2006/relationships/hyperlink" Target="https://www.slenergystorage.com/documents/20190626_Long_Duration%20Storage_Costs.pdf" TargetMode="External"/><Relationship Id="rId10" Type="http://schemas.openxmlformats.org/officeDocument/2006/relationships/hyperlink" Target="https://www.technologyreview.com/2022/02/23/1046365/grid-storage-iron-batteries-technology/" TargetMode="External"/><Relationship Id="rId21" Type="http://schemas.openxmlformats.org/officeDocument/2006/relationships/hyperlink" Target="https://ieeexplore.ieee.org/document/6889042" TargetMode="External"/><Relationship Id="rId13" Type="http://schemas.openxmlformats.org/officeDocument/2006/relationships/hyperlink" Target="https://www.globalxetfs.com/short-and-long-duration-energy-storage-essential-to-the-clean-energy-transition/" TargetMode="External"/><Relationship Id="rId12" Type="http://schemas.openxmlformats.org/officeDocument/2006/relationships/hyperlink" Target="https://www.offgridenergyindependence.com/articles/31141/the-time-for-long-duration-energy-storage-is-coming" TargetMode="External"/><Relationship Id="rId23" Type="http://schemas.openxmlformats.org/officeDocument/2006/relationships/hyperlink" Target="https://www.mckinsey.com/~/media/mckinsey/business%20functions/sustainability/our%20insights/net%20zero%20power%20long%20duration%20energy%20storage%20for%20a%20renewable%20grid/net-zero-power-long-duration-energy-storage-for-a-renewable-grid.pdf"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wc.com.au/legal/assets/is-merchant-the-new-black-may18.pdf" TargetMode="External"/><Relationship Id="rId4" Type="http://schemas.openxmlformats.org/officeDocument/2006/relationships/hyperlink" Target="https://www.eia.gov/todayinenergy/detail.php?id=62406" TargetMode="External"/><Relationship Id="rId9" Type="http://schemas.openxmlformats.org/officeDocument/2006/relationships/hyperlink" Target="https://www.energy.gov/sites/default/files/2024-08/Achieving%20the%20Promise%20of%20Low-Cost%20Long%20Duration%20Energy%20Storage_FINAL_08052024.pdf" TargetMode="External"/><Relationship Id="rId15" Type="http://schemas.openxmlformats.org/officeDocument/2006/relationships/hyperlink" Target="https://www.bestmag.co.uk/flow-batteries-top-does-long-duration-energy-storage-cost-comparison/" TargetMode="External"/><Relationship Id="rId14" Type="http://schemas.openxmlformats.org/officeDocument/2006/relationships/hyperlink" Target="https://www.nature.com/articles/s41560-021-00796-8" TargetMode="External"/><Relationship Id="rId17" Type="http://schemas.openxmlformats.org/officeDocument/2006/relationships/hyperlink" Target="https://www.cell.com/joule/fulltext/S2542-4351(20)30325-1" TargetMode="External"/><Relationship Id="rId16" Type="http://schemas.openxmlformats.org/officeDocument/2006/relationships/hyperlink" Target="https://www.nrel.gov/docs/fy23osti/85878.pdf" TargetMode="External"/><Relationship Id="rId5" Type="http://schemas.openxmlformats.org/officeDocument/2006/relationships/hyperlink" Target="https://www.nrel.gov/news/program/2022/reframing-curtailment.html" TargetMode="External"/><Relationship Id="rId19" Type="http://schemas.openxmlformats.org/officeDocument/2006/relationships/hyperlink" Target="https://www.sciencedirect.com/science/article/pii/S2542435119305392" TargetMode="External"/><Relationship Id="rId6" Type="http://schemas.openxmlformats.org/officeDocument/2006/relationships/hyperlink" Target="https://www.nrel.gov/docs/fy17osti/68960.pdf" TargetMode="External"/><Relationship Id="rId18" Type="http://schemas.openxmlformats.org/officeDocument/2006/relationships/hyperlink" Target="https://www.cell.com/joule/fulltext/S2542-4351(21)00306-8" TargetMode="External"/><Relationship Id="rId7" Type="http://schemas.openxmlformats.org/officeDocument/2006/relationships/hyperlink" Target="https://www.energy.gov/sites/default/files/2024-08/Achieving%20the%20Promise%20of%20Low-Cost%20Long%20Duration%20Energy%20Storage_FINAL_08052024.pdf" TargetMode="External"/><Relationship Id="rId8" Type="http://schemas.openxmlformats.org/officeDocument/2006/relationships/hyperlink" Target="https://decarbonization.visualcapitalist.com/all-commercially-available-long-duration-energy-storage-technologies-in-one-cha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944103" y="744575"/>
            <a:ext cx="5888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480">
                <a:solidFill>
                  <a:srgbClr val="00A443"/>
                </a:solidFill>
                <a:latin typeface="Chivo"/>
                <a:ea typeface="Chivo"/>
                <a:cs typeface="Chivo"/>
                <a:sym typeface="Chivo"/>
              </a:rPr>
              <a:t>An Analysis of Long Duration Energy Storage For Wind Farms</a:t>
            </a:r>
            <a:endParaRPr b="1" sz="3480">
              <a:solidFill>
                <a:srgbClr val="00A443"/>
              </a:solidFill>
              <a:latin typeface="Chivo"/>
              <a:ea typeface="Chivo"/>
              <a:cs typeface="Chivo"/>
              <a:sym typeface="Chivo"/>
            </a:endParaRPr>
          </a:p>
        </p:txBody>
      </p:sp>
      <p:sp>
        <p:nvSpPr>
          <p:cNvPr id="55" name="Google Shape;55;p13"/>
          <p:cNvSpPr txBox="1"/>
          <p:nvPr>
            <p:ph idx="1" type="subTitle"/>
          </p:nvPr>
        </p:nvSpPr>
        <p:spPr>
          <a:xfrm>
            <a:off x="2944200" y="2834125"/>
            <a:ext cx="5888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0DA9FF"/>
                </a:solidFill>
                <a:latin typeface="Chivo"/>
                <a:ea typeface="Chivo"/>
                <a:cs typeface="Chivo"/>
                <a:sym typeface="Chivo"/>
              </a:rPr>
              <a:t>Reynolds Li</a:t>
            </a:r>
            <a:endParaRPr sz="1800">
              <a:solidFill>
                <a:srgbClr val="0DA9FF"/>
              </a:solidFill>
              <a:latin typeface="Chivo"/>
              <a:ea typeface="Chivo"/>
              <a:cs typeface="Chivo"/>
              <a:sym typeface="Chivo"/>
            </a:endParaRPr>
          </a:p>
          <a:p>
            <a:pPr indent="0" lvl="0" marL="0" rtl="0" algn="ctr">
              <a:spcBef>
                <a:spcPts val="0"/>
              </a:spcBef>
              <a:spcAft>
                <a:spcPts val="0"/>
              </a:spcAft>
              <a:buNone/>
            </a:pPr>
            <a:r>
              <a:rPr lang="en" sz="1400">
                <a:solidFill>
                  <a:srgbClr val="FF9C1A"/>
                </a:solidFill>
                <a:latin typeface="Chivo"/>
                <a:ea typeface="Chivo"/>
                <a:cs typeface="Chivo"/>
                <a:sym typeface="Chivo"/>
              </a:rPr>
              <a:t>Avangrid 2024 Clean Energy Hackathon</a:t>
            </a:r>
            <a:endParaRPr sz="1400">
              <a:solidFill>
                <a:srgbClr val="FF9C1A"/>
              </a:solidFill>
              <a:latin typeface="Chivo"/>
              <a:ea typeface="Chivo"/>
              <a:cs typeface="Chivo"/>
              <a:sym typeface="Chivo"/>
            </a:endParaRPr>
          </a:p>
        </p:txBody>
      </p:sp>
      <p:sp>
        <p:nvSpPr>
          <p:cNvPr id="56" name="Google Shape;56;p13"/>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149925" y="1232863"/>
            <a:ext cx="2677776" cy="2677776"/>
          </a:xfrm>
          <a:prstGeom prst="rect">
            <a:avLst/>
          </a:prstGeom>
          <a:noFill/>
          <a:ln>
            <a:noFill/>
          </a:ln>
        </p:spPr>
      </p:pic>
      <p:pic>
        <p:nvPicPr>
          <p:cNvPr id="60" name="Google Shape;60;p13"/>
          <p:cNvPicPr preferRelativeResize="0"/>
          <p:nvPr/>
        </p:nvPicPr>
        <p:blipFill rotWithShape="1">
          <a:blip r:embed="rId4">
            <a:alphaModFix/>
          </a:blip>
          <a:srcRect b="50418" l="0" r="0" t="0"/>
          <a:stretch/>
        </p:blipFill>
        <p:spPr>
          <a:xfrm>
            <a:off x="6073588" y="3826675"/>
            <a:ext cx="2470038"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Forward Forecasting and Overall Viability</a:t>
            </a:r>
            <a:endParaRPr b="1">
              <a:solidFill>
                <a:srgbClr val="00A443"/>
              </a:solidFill>
              <a:latin typeface="Chivo"/>
              <a:ea typeface="Chivo"/>
              <a:cs typeface="Chivo"/>
              <a:sym typeface="Chivo"/>
            </a:endParaRPr>
          </a:p>
        </p:txBody>
      </p:sp>
      <p:sp>
        <p:nvSpPr>
          <p:cNvPr id="179" name="Google Shape;179;p22"/>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2"/>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2"/>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2"/>
          <p:cNvSpPr/>
          <p:nvPr/>
        </p:nvSpPr>
        <p:spPr>
          <a:xfrm>
            <a:off x="0" y="4703625"/>
            <a:ext cx="21168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83" name="Google Shape;183;p22"/>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84" name="Google Shape;184;p22"/>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8</a:t>
            </a:r>
            <a:endParaRPr sz="1800">
              <a:solidFill>
                <a:srgbClr val="FF9C1A"/>
              </a:solidFill>
              <a:latin typeface="Chivo"/>
              <a:ea typeface="Chivo"/>
              <a:cs typeface="Chivo"/>
              <a:sym typeface="Chivo"/>
            </a:endParaRPr>
          </a:p>
        </p:txBody>
      </p:sp>
      <p:sp>
        <p:nvSpPr>
          <p:cNvPr id="185" name="Google Shape;185;p22"/>
          <p:cNvSpPr txBox="1"/>
          <p:nvPr>
            <p:ph idx="1" type="body"/>
          </p:nvPr>
        </p:nvSpPr>
        <p:spPr>
          <a:xfrm>
            <a:off x="311700" y="1152475"/>
            <a:ext cx="77838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hivo"/>
              <a:buChar char="●"/>
            </a:pPr>
            <a:r>
              <a:rPr lang="en" sz="1600">
                <a:latin typeface="Chivo"/>
                <a:ea typeface="Chivo"/>
                <a:cs typeface="Chivo"/>
                <a:sym typeface="Chivo"/>
              </a:rPr>
              <a:t>Optimization model results from the revenue from 2023 were used as a basis, combined with predictions from the EIA of future power prices and variability, were used to calculate inflation-adjusted predictions of added revenue from the LDES over time.</a:t>
            </a:r>
            <a:endParaRPr sz="1600">
              <a:latin typeface="Chivo"/>
              <a:ea typeface="Chivo"/>
              <a:cs typeface="Chivo"/>
              <a:sym typeface="Chivo"/>
            </a:endParaRPr>
          </a:p>
        </p:txBody>
      </p:sp>
      <p:sp>
        <p:nvSpPr>
          <p:cNvPr id="186" name="Google Shape;186;p22"/>
          <p:cNvSpPr txBox="1"/>
          <p:nvPr>
            <p:ph idx="1" type="body"/>
          </p:nvPr>
        </p:nvSpPr>
        <p:spPr>
          <a:xfrm>
            <a:off x="311700" y="2377725"/>
            <a:ext cx="4460400" cy="2325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hivo"/>
              <a:buChar char="●"/>
            </a:pPr>
            <a:r>
              <a:rPr lang="en" sz="1600">
                <a:latin typeface="Chivo"/>
                <a:ea typeface="Chivo"/>
                <a:cs typeface="Chivo"/>
                <a:sym typeface="Chivo"/>
              </a:rPr>
              <a:t>This was then combined with estimates for the CAPEX and OPEX of the LDES system, as well as tax incentives, to determine net total added revenue, which is </a:t>
            </a:r>
            <a:r>
              <a:rPr lang="en" sz="1600">
                <a:solidFill>
                  <a:srgbClr val="0DA9FF"/>
                </a:solidFill>
                <a:latin typeface="Chivo"/>
                <a:ea typeface="Chivo"/>
                <a:cs typeface="Chivo"/>
                <a:sym typeface="Chivo"/>
              </a:rPr>
              <a:t>$12.4M</a:t>
            </a:r>
            <a:r>
              <a:rPr lang="en" sz="1600">
                <a:latin typeface="Chivo"/>
                <a:ea typeface="Chivo"/>
                <a:cs typeface="Chivo"/>
                <a:sym typeface="Chivo"/>
              </a:rPr>
              <a:t> over a 25-year lifetime.</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The system is thus economically viable</a:t>
            </a:r>
            <a:endParaRPr sz="1600">
              <a:latin typeface="Chivo"/>
              <a:ea typeface="Chivo"/>
              <a:cs typeface="Chivo"/>
              <a:sym typeface="Chivo"/>
            </a:endParaRPr>
          </a:p>
        </p:txBody>
      </p:sp>
      <p:pic>
        <p:nvPicPr>
          <p:cNvPr id="187" name="Google Shape;187;p22"/>
          <p:cNvPicPr preferRelativeResize="0"/>
          <p:nvPr/>
        </p:nvPicPr>
        <p:blipFill>
          <a:blip r:embed="rId3">
            <a:alphaModFix/>
          </a:blip>
          <a:stretch>
            <a:fillRect/>
          </a:stretch>
        </p:blipFill>
        <p:spPr>
          <a:xfrm>
            <a:off x="4838475" y="2156538"/>
            <a:ext cx="3121224" cy="259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ISO/Regional Constraints</a:t>
            </a:r>
            <a:endParaRPr b="1">
              <a:solidFill>
                <a:srgbClr val="00A443"/>
              </a:solidFill>
              <a:latin typeface="Chivo"/>
              <a:ea typeface="Chivo"/>
              <a:cs typeface="Chivo"/>
              <a:sym typeface="Chivo"/>
            </a:endParaRPr>
          </a:p>
        </p:txBody>
      </p:sp>
      <p:sp>
        <p:nvSpPr>
          <p:cNvPr id="193" name="Google Shape;193;p23"/>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3"/>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3"/>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3"/>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ISO/Regional Constraints</a:t>
            </a:r>
            <a:endParaRPr>
              <a:solidFill>
                <a:schemeClr val="lt1"/>
              </a:solidFill>
              <a:latin typeface="Chivo"/>
              <a:ea typeface="Chivo"/>
              <a:cs typeface="Chivo"/>
              <a:sym typeface="Chivo"/>
            </a:endParaRPr>
          </a:p>
        </p:txBody>
      </p:sp>
      <p:sp>
        <p:nvSpPr>
          <p:cNvPr id="197" name="Google Shape;197;p23"/>
          <p:cNvSpPr txBox="1"/>
          <p:nvPr>
            <p:ph idx="1" type="body"/>
          </p:nvPr>
        </p:nvSpPr>
        <p:spPr>
          <a:xfrm>
            <a:off x="272375" y="1103025"/>
            <a:ext cx="678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Chivo"/>
                <a:ea typeface="Chivo"/>
                <a:cs typeface="Chivo"/>
                <a:sym typeface="Chivo"/>
              </a:rPr>
              <a:t>Valentino:</a:t>
            </a:r>
            <a:endParaRPr b="1" sz="1300">
              <a:latin typeface="Chivo"/>
              <a:ea typeface="Chivo"/>
              <a:cs typeface="Chivo"/>
              <a:sym typeface="Chivo"/>
            </a:endParaRPr>
          </a:p>
          <a:p>
            <a:pPr indent="0" lvl="0" marL="0" rtl="0" algn="l">
              <a:spcBef>
                <a:spcPts val="0"/>
              </a:spcBef>
              <a:spcAft>
                <a:spcPts val="0"/>
              </a:spcAft>
              <a:buNone/>
            </a:pPr>
            <a:r>
              <a:rPr lang="en" sz="1200">
                <a:latin typeface="Chivo"/>
                <a:ea typeface="Chivo"/>
                <a:cs typeface="Chivo"/>
                <a:sym typeface="Chivo"/>
              </a:rPr>
              <a:t>PNW has ambitious renewable goals, focusing on balancing hydro and wind.  PNW </a:t>
            </a:r>
            <a:r>
              <a:rPr lang="en" sz="1200">
                <a:latin typeface="Chivo"/>
                <a:ea typeface="Chivo"/>
                <a:cs typeface="Chivo"/>
                <a:sym typeface="Chivo"/>
              </a:rPr>
              <a:t>has significant hydroelectric power, so wind curtailment may occur during high river flows. </a:t>
            </a:r>
            <a:r>
              <a:rPr b="1" lang="en" sz="1200">
                <a:latin typeface="Chivo"/>
                <a:ea typeface="Chivo"/>
                <a:cs typeface="Chivo"/>
                <a:sym typeface="Chivo"/>
              </a:rPr>
              <a:t>Investing in LDES is essential for capturing the curtailment</a:t>
            </a:r>
            <a:r>
              <a:rPr lang="en" sz="1200">
                <a:latin typeface="Chivo"/>
                <a:ea typeface="Chivo"/>
                <a:cs typeface="Chivo"/>
                <a:sym typeface="Chivo"/>
              </a:rPr>
              <a:t>,</a:t>
            </a:r>
            <a:r>
              <a:rPr lang="en" sz="1200">
                <a:latin typeface="Chivo"/>
                <a:ea typeface="Chivo"/>
                <a:cs typeface="Chivo"/>
                <a:sym typeface="Chivo"/>
              </a:rPr>
              <a:t> and supporting a more stable renewable mix. However, </a:t>
            </a:r>
            <a:r>
              <a:rPr lang="en" sz="1200">
                <a:latin typeface="Chivo"/>
                <a:ea typeface="Chivo"/>
                <a:cs typeface="Chivo"/>
                <a:sym typeface="Chivo"/>
              </a:rPr>
              <a:t>PNW regulated markets impose stricter environmental standards, and interconnection costs can be high due to less market competition, which needs further investigations.</a:t>
            </a:r>
            <a:endParaRPr sz="1200">
              <a:latin typeface="Chivo"/>
              <a:ea typeface="Chivo"/>
              <a:cs typeface="Chivo"/>
              <a:sym typeface="Chivo"/>
            </a:endParaRPr>
          </a:p>
          <a:p>
            <a:pPr indent="0" lvl="0" marL="0" rtl="0" algn="l">
              <a:spcBef>
                <a:spcPts val="0"/>
              </a:spcBef>
              <a:spcAft>
                <a:spcPts val="0"/>
              </a:spcAft>
              <a:buNone/>
            </a:pPr>
            <a:r>
              <a:t/>
            </a:r>
            <a:endParaRPr sz="1200">
              <a:latin typeface="Chivo"/>
              <a:ea typeface="Chivo"/>
              <a:cs typeface="Chivo"/>
              <a:sym typeface="Chivo"/>
            </a:endParaRPr>
          </a:p>
          <a:p>
            <a:pPr indent="0" lvl="0" marL="0" rtl="0" algn="l">
              <a:spcBef>
                <a:spcPts val="0"/>
              </a:spcBef>
              <a:spcAft>
                <a:spcPts val="0"/>
              </a:spcAft>
              <a:buClr>
                <a:schemeClr val="dk1"/>
              </a:buClr>
              <a:buSzPts val="1100"/>
              <a:buFont typeface="Arial"/>
              <a:buNone/>
            </a:pPr>
            <a:r>
              <a:rPr b="1" lang="en" sz="1300">
                <a:latin typeface="Chivo"/>
                <a:ea typeface="Chivo"/>
                <a:cs typeface="Chivo"/>
                <a:sym typeface="Chivo"/>
              </a:rPr>
              <a:t>Mantero and Howling Gale:</a:t>
            </a:r>
            <a:endParaRPr b="1" sz="1300">
              <a:latin typeface="Chivo"/>
              <a:ea typeface="Chivo"/>
              <a:cs typeface="Chivo"/>
              <a:sym typeface="Chivo"/>
            </a:endParaRPr>
          </a:p>
          <a:p>
            <a:pPr indent="0" lvl="0" marL="0" rtl="0" algn="l">
              <a:spcBef>
                <a:spcPts val="0"/>
              </a:spcBef>
              <a:spcAft>
                <a:spcPts val="0"/>
              </a:spcAft>
              <a:buClr>
                <a:schemeClr val="dk1"/>
              </a:buClr>
              <a:buSzPts val="1100"/>
              <a:buFont typeface="Arial"/>
              <a:buNone/>
            </a:pPr>
            <a:r>
              <a:rPr lang="en" sz="1200">
                <a:latin typeface="Chivo"/>
                <a:ea typeface="Chivo"/>
                <a:cs typeface="Chivo"/>
                <a:sym typeface="Chivo"/>
              </a:rPr>
              <a:t>MISO spans a large geographic area with high wind potential but also high congestion potential. LDES could reduce congestion costs and increase revenue by reducing the need for transmission during peak production. MISO market is unregulated and allows for merchant market flexibility, which is favorable for arbitrage</a:t>
            </a:r>
            <a:r>
              <a:rPr b="1" lang="en" sz="1200">
                <a:latin typeface="Chivo"/>
                <a:ea typeface="Chivo"/>
                <a:cs typeface="Chivo"/>
                <a:sym typeface="Chivo"/>
              </a:rPr>
              <a:t> but has varying interconnection rules across states that limit the scalability of the project.</a:t>
            </a:r>
            <a:endParaRPr sz="1200">
              <a:latin typeface="Chivo"/>
              <a:ea typeface="Chivo"/>
              <a:cs typeface="Chivo"/>
              <a:sym typeface="Chivo"/>
            </a:endParaRPr>
          </a:p>
          <a:p>
            <a:pPr indent="0" lvl="0" marL="0" rtl="0" algn="l">
              <a:spcBef>
                <a:spcPts val="0"/>
              </a:spcBef>
              <a:spcAft>
                <a:spcPts val="0"/>
              </a:spcAft>
              <a:buNone/>
            </a:pPr>
            <a:r>
              <a:t/>
            </a:r>
            <a:endParaRPr sz="1200">
              <a:latin typeface="Chivo"/>
              <a:ea typeface="Chivo"/>
              <a:cs typeface="Chivo"/>
              <a:sym typeface="Chivo"/>
            </a:endParaRPr>
          </a:p>
        </p:txBody>
      </p:sp>
      <p:sp>
        <p:nvSpPr>
          <p:cNvPr id="198" name="Google Shape;198;p23"/>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9</a:t>
            </a:r>
            <a:endParaRPr sz="1800">
              <a:solidFill>
                <a:srgbClr val="FF9C1A"/>
              </a:solidFill>
              <a:latin typeface="Chivo"/>
              <a:ea typeface="Chivo"/>
              <a:cs typeface="Chivo"/>
              <a:sym typeface="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ISO/Regional Constraints (Cont.)</a:t>
            </a:r>
            <a:endParaRPr b="1">
              <a:solidFill>
                <a:srgbClr val="00A443"/>
              </a:solidFill>
              <a:latin typeface="Chivo"/>
              <a:ea typeface="Chivo"/>
              <a:cs typeface="Chivo"/>
              <a:sym typeface="Chivo"/>
            </a:endParaRPr>
          </a:p>
        </p:txBody>
      </p:sp>
      <p:sp>
        <p:nvSpPr>
          <p:cNvPr id="204" name="Google Shape;204;p24"/>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4"/>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4"/>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4"/>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ISO/Regional Constraints</a:t>
            </a:r>
            <a:endParaRPr>
              <a:solidFill>
                <a:schemeClr val="lt1"/>
              </a:solidFill>
              <a:latin typeface="Chivo"/>
              <a:ea typeface="Chivo"/>
              <a:cs typeface="Chivo"/>
              <a:sym typeface="Chivo"/>
            </a:endParaRPr>
          </a:p>
        </p:txBody>
      </p:sp>
      <p:sp>
        <p:nvSpPr>
          <p:cNvPr id="208" name="Google Shape;208;p24"/>
          <p:cNvSpPr txBox="1"/>
          <p:nvPr/>
        </p:nvSpPr>
        <p:spPr>
          <a:xfrm>
            <a:off x="311700" y="1327525"/>
            <a:ext cx="7275000" cy="30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chemeClr val="dk2"/>
              </a:solidFill>
              <a:latin typeface="Chivo"/>
              <a:ea typeface="Chivo"/>
              <a:cs typeface="Chivo"/>
              <a:sym typeface="Chivo"/>
            </a:endParaRPr>
          </a:p>
        </p:txBody>
      </p:sp>
      <p:sp>
        <p:nvSpPr>
          <p:cNvPr id="209" name="Google Shape;209;p24"/>
          <p:cNvSpPr txBox="1"/>
          <p:nvPr/>
        </p:nvSpPr>
        <p:spPr>
          <a:xfrm>
            <a:off x="8629850" y="4519425"/>
            <a:ext cx="5103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10</a:t>
            </a:r>
            <a:endParaRPr sz="1800">
              <a:solidFill>
                <a:srgbClr val="FF9C1A"/>
              </a:solidFill>
              <a:latin typeface="Chivo"/>
              <a:ea typeface="Chivo"/>
              <a:cs typeface="Chivo"/>
              <a:sym typeface="Chivo"/>
            </a:endParaRPr>
          </a:p>
        </p:txBody>
      </p:sp>
      <p:sp>
        <p:nvSpPr>
          <p:cNvPr id="210" name="Google Shape;210;p24"/>
          <p:cNvSpPr txBox="1"/>
          <p:nvPr>
            <p:ph idx="1" type="body"/>
          </p:nvPr>
        </p:nvSpPr>
        <p:spPr>
          <a:xfrm>
            <a:off x="272375" y="1103025"/>
            <a:ext cx="678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latin typeface="Chivo"/>
                <a:ea typeface="Chivo"/>
                <a:cs typeface="Chivo"/>
                <a:sym typeface="Chivo"/>
              </a:rPr>
              <a:t>Ventus Village:</a:t>
            </a:r>
            <a:endParaRPr b="1" sz="1300">
              <a:latin typeface="Chivo"/>
              <a:ea typeface="Chivo"/>
              <a:cs typeface="Chivo"/>
              <a:sym typeface="Chivo"/>
            </a:endParaRPr>
          </a:p>
          <a:p>
            <a:pPr indent="0" lvl="0" marL="0" rtl="0" algn="l">
              <a:spcBef>
                <a:spcPts val="0"/>
              </a:spcBef>
              <a:spcAft>
                <a:spcPts val="0"/>
              </a:spcAft>
              <a:buNone/>
            </a:pPr>
            <a:r>
              <a:rPr lang="en" sz="1200">
                <a:latin typeface="Chivo"/>
                <a:ea typeface="Chivo"/>
                <a:cs typeface="Chivo"/>
                <a:sym typeface="Chivo"/>
              </a:rPr>
              <a:t>PJM’s congestion issues are less severe. PJM’s competitive market offers multiple revenue opportunities through ancillary services and capacity markets, enhancing the business case for LDES. With diverse energy sources ranging from nuclear to solar power, PJM focuses on balanced integration. </a:t>
            </a:r>
            <a:r>
              <a:rPr b="1" lang="en" sz="1200">
                <a:latin typeface="Chivo"/>
                <a:ea typeface="Chivo"/>
                <a:cs typeface="Chivo"/>
                <a:sym typeface="Chivo"/>
              </a:rPr>
              <a:t>LDES face scalability limits and can only help mitigate potential over-reliance on any one type of renewable resource, especially during</a:t>
            </a:r>
            <a:r>
              <a:rPr lang="en" sz="1200">
                <a:latin typeface="Chivo"/>
                <a:ea typeface="Chivo"/>
                <a:cs typeface="Chivo"/>
                <a:sym typeface="Chivo"/>
              </a:rPr>
              <a:t> </a:t>
            </a:r>
            <a:r>
              <a:rPr b="1" lang="en" sz="1200">
                <a:latin typeface="Chivo"/>
                <a:ea typeface="Chivo"/>
                <a:cs typeface="Chivo"/>
                <a:sym typeface="Chivo"/>
              </a:rPr>
              <a:t>seasonal variability.</a:t>
            </a:r>
            <a:endParaRPr b="1" sz="1200">
              <a:latin typeface="Chivo"/>
              <a:ea typeface="Chivo"/>
              <a:cs typeface="Chivo"/>
              <a:sym typeface="Chivo"/>
            </a:endParaRPr>
          </a:p>
          <a:p>
            <a:pPr indent="0" lvl="0" marL="0" rtl="0" algn="l">
              <a:spcBef>
                <a:spcPts val="0"/>
              </a:spcBef>
              <a:spcAft>
                <a:spcPts val="0"/>
              </a:spcAft>
              <a:buNone/>
            </a:pPr>
            <a:r>
              <a:t/>
            </a:r>
            <a:endParaRPr b="1" sz="1200">
              <a:latin typeface="Chivo"/>
              <a:ea typeface="Chivo"/>
              <a:cs typeface="Chivo"/>
              <a:sym typeface="Chivo"/>
            </a:endParaRPr>
          </a:p>
          <a:p>
            <a:pPr indent="0" lvl="0" marL="0" rtl="0" algn="l">
              <a:spcBef>
                <a:spcPts val="0"/>
              </a:spcBef>
              <a:spcAft>
                <a:spcPts val="0"/>
              </a:spcAft>
              <a:buNone/>
            </a:pPr>
            <a:r>
              <a:rPr b="1" lang="en" sz="1300">
                <a:latin typeface="Chivo"/>
                <a:ea typeface="Chivo"/>
                <a:cs typeface="Chivo"/>
                <a:sym typeface="Chivo"/>
              </a:rPr>
              <a:t>Salmon Valley:</a:t>
            </a:r>
            <a:endParaRPr b="1" sz="1300">
              <a:latin typeface="Chivo"/>
              <a:ea typeface="Chivo"/>
              <a:cs typeface="Chivo"/>
              <a:sym typeface="Chivo"/>
            </a:endParaRPr>
          </a:p>
          <a:p>
            <a:pPr indent="0" lvl="0" marL="0" rtl="0" algn="l">
              <a:spcBef>
                <a:spcPts val="0"/>
              </a:spcBef>
              <a:spcAft>
                <a:spcPts val="0"/>
              </a:spcAft>
              <a:buClr>
                <a:schemeClr val="dk1"/>
              </a:buClr>
              <a:buSzPts val="1100"/>
              <a:buFont typeface="Arial"/>
              <a:buNone/>
            </a:pPr>
            <a:r>
              <a:rPr lang="en" sz="1200">
                <a:latin typeface="Chivo"/>
                <a:ea typeface="Chivo"/>
                <a:cs typeface="Chivo"/>
                <a:sym typeface="Chivo"/>
              </a:rPr>
              <a:t>ERCOT’s isolation from other grids creates extreme price volatility during high-demand periods. LDES could capitalize on this by discharging during peak periods and charging during off-peak. ERCOT’s competitive market lacks stringent regulation but is vulnerable to severe price swings. </a:t>
            </a:r>
            <a:r>
              <a:rPr b="1" lang="en" sz="1200">
                <a:latin typeface="Chivo"/>
                <a:ea typeface="Chivo"/>
                <a:cs typeface="Chivo"/>
                <a:sym typeface="Chivo"/>
              </a:rPr>
              <a:t>This instability could increase LDES revenue but also carries operational risk.</a:t>
            </a:r>
            <a:r>
              <a:rPr lang="en" sz="1200">
                <a:latin typeface="Chivo"/>
                <a:ea typeface="Chivo"/>
                <a:cs typeface="Chivo"/>
                <a:sym typeface="Chivo"/>
              </a:rPr>
              <a:t> </a:t>
            </a:r>
            <a:endParaRPr b="1" sz="1200">
              <a:latin typeface="Chivo"/>
              <a:ea typeface="Chivo"/>
              <a:cs typeface="Chivo"/>
              <a:sym typeface="Chivo"/>
            </a:endParaRPr>
          </a:p>
          <a:p>
            <a:pPr indent="0" lvl="0" marL="0" rtl="0" algn="l">
              <a:spcBef>
                <a:spcPts val="0"/>
              </a:spcBef>
              <a:spcAft>
                <a:spcPts val="0"/>
              </a:spcAft>
              <a:buClr>
                <a:schemeClr val="dk1"/>
              </a:buClr>
              <a:buSzPts val="1100"/>
              <a:buFont typeface="Arial"/>
              <a:buNone/>
            </a:pPr>
            <a:r>
              <a:t/>
            </a:r>
            <a:endParaRPr b="1" sz="1200">
              <a:latin typeface="Chivo"/>
              <a:ea typeface="Chivo"/>
              <a:cs typeface="Chivo"/>
              <a:sym typeface="Chivo"/>
            </a:endParaRPr>
          </a:p>
          <a:p>
            <a:pPr indent="0" lvl="0" marL="0" rtl="0" algn="l">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l">
              <a:lnSpc>
                <a:spcPct val="100000"/>
              </a:lnSpc>
              <a:spcBef>
                <a:spcPts val="0"/>
              </a:spcBef>
              <a:spcAft>
                <a:spcPts val="0"/>
              </a:spcAft>
              <a:buClr>
                <a:schemeClr val="dk1"/>
              </a:buClr>
              <a:buSzPts val="1100"/>
              <a:buFont typeface="Arial"/>
              <a:buNone/>
            </a:pPr>
            <a:r>
              <a:t/>
            </a:r>
            <a:endParaRPr sz="900">
              <a:latin typeface="Chivo"/>
              <a:ea typeface="Chivo"/>
              <a:cs typeface="Chivo"/>
              <a:sym typeface="Chivo"/>
            </a:endParaRPr>
          </a:p>
          <a:p>
            <a:pPr indent="0" lvl="0" marL="0" rtl="0" algn="l">
              <a:spcBef>
                <a:spcPts val="0"/>
              </a:spcBef>
              <a:spcAft>
                <a:spcPts val="0"/>
              </a:spcAft>
              <a:buNone/>
            </a:pPr>
            <a:r>
              <a:t/>
            </a:r>
            <a:endParaRPr b="1" sz="1300">
              <a:latin typeface="Chivo"/>
              <a:ea typeface="Chivo"/>
              <a:cs typeface="Chivo"/>
              <a:sym typeface="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Sustainability</a:t>
            </a:r>
            <a:endParaRPr b="1">
              <a:solidFill>
                <a:srgbClr val="00A443"/>
              </a:solidFill>
              <a:latin typeface="Chivo"/>
              <a:ea typeface="Chivo"/>
              <a:cs typeface="Chivo"/>
              <a:sym typeface="Chivo"/>
            </a:endParaRPr>
          </a:p>
        </p:txBody>
      </p:sp>
      <p:sp>
        <p:nvSpPr>
          <p:cNvPr id="216" name="Google Shape;216;p25"/>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5"/>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5"/>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5"/>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Sustainability and Scalability</a:t>
            </a:r>
            <a:endParaRPr>
              <a:solidFill>
                <a:schemeClr val="lt1"/>
              </a:solidFill>
              <a:latin typeface="Chivo"/>
              <a:ea typeface="Chivo"/>
              <a:cs typeface="Chivo"/>
              <a:sym typeface="Chivo"/>
            </a:endParaRPr>
          </a:p>
        </p:txBody>
      </p:sp>
      <p:sp>
        <p:nvSpPr>
          <p:cNvPr id="220" name="Google Shape;220;p25"/>
          <p:cNvSpPr txBox="1"/>
          <p:nvPr/>
        </p:nvSpPr>
        <p:spPr>
          <a:xfrm>
            <a:off x="8593625" y="4519425"/>
            <a:ext cx="5466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11</a:t>
            </a:r>
            <a:endParaRPr sz="1800">
              <a:solidFill>
                <a:srgbClr val="FF9C1A"/>
              </a:solidFill>
              <a:latin typeface="Chivo"/>
              <a:ea typeface="Chivo"/>
              <a:cs typeface="Chivo"/>
              <a:sym typeface="Chivo"/>
            </a:endParaRPr>
          </a:p>
        </p:txBody>
      </p:sp>
      <p:sp>
        <p:nvSpPr>
          <p:cNvPr id="221" name="Google Shape;221;p25"/>
          <p:cNvSpPr txBox="1"/>
          <p:nvPr>
            <p:ph idx="1" type="body"/>
          </p:nvPr>
        </p:nvSpPr>
        <p:spPr>
          <a:xfrm>
            <a:off x="311700" y="1152475"/>
            <a:ext cx="80103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hivo"/>
              <a:buChar char="●"/>
            </a:pPr>
            <a:r>
              <a:rPr lang="en" sz="1200">
                <a:latin typeface="Chivo"/>
                <a:ea typeface="Chivo"/>
                <a:cs typeface="Chivo"/>
                <a:sym typeface="Chivo"/>
              </a:rPr>
              <a:t>Valentino (PNW): With hydro-heavy grid contributions, Valentino could see major benefits from LDES in reduced wind curtailment, which is enormous because of the hydropower supply that lowers the demand for wind farm power. The savings from curtailment offset carbon emissions from other sources.</a:t>
            </a:r>
            <a:endParaRPr sz="1200">
              <a:latin typeface="Chivo"/>
              <a:ea typeface="Chivo"/>
              <a:cs typeface="Chivo"/>
              <a:sym typeface="Chivo"/>
            </a:endParaRPr>
          </a:p>
          <a:p>
            <a:pPr indent="0" lvl="0" marL="457200" rtl="0" algn="l">
              <a:spcBef>
                <a:spcPts val="0"/>
              </a:spcBef>
              <a:spcAft>
                <a:spcPts val="0"/>
              </a:spcAft>
              <a:buClr>
                <a:schemeClr val="dk1"/>
              </a:buClr>
              <a:buSzPts val="1100"/>
              <a:buFont typeface="Arial"/>
              <a:buNone/>
            </a:pPr>
            <a:r>
              <a:t/>
            </a:r>
            <a:endParaRPr sz="1200">
              <a:latin typeface="Chivo"/>
              <a:ea typeface="Chivo"/>
              <a:cs typeface="Chivo"/>
              <a:sym typeface="Chivo"/>
            </a:endParaRPr>
          </a:p>
          <a:p>
            <a:pPr indent="-304800" lvl="0" marL="457200" rtl="0" algn="l">
              <a:spcBef>
                <a:spcPts val="0"/>
              </a:spcBef>
              <a:spcAft>
                <a:spcPts val="0"/>
              </a:spcAft>
              <a:buSzPts val="1200"/>
              <a:buFont typeface="Chivo"/>
              <a:buChar char="●"/>
            </a:pPr>
            <a:r>
              <a:rPr lang="en" sz="1200">
                <a:latin typeface="Chivo"/>
                <a:ea typeface="Chivo"/>
                <a:cs typeface="Chivo"/>
                <a:sym typeface="Chivo"/>
              </a:rPr>
              <a:t>Mantero and Howling Gale (MISO): By reducing curtailment and supporting more stable renewable energy, LDES could provide substantial decarbonization benefits in MISO. It could also reduce dependence on transmission expansion, preserving land and resources.</a:t>
            </a:r>
            <a:endParaRPr sz="1200">
              <a:latin typeface="Chivo"/>
              <a:ea typeface="Chivo"/>
              <a:cs typeface="Chivo"/>
              <a:sym typeface="Chivo"/>
            </a:endParaRPr>
          </a:p>
          <a:p>
            <a:pPr indent="0" lvl="0" marL="0" rtl="0" algn="l">
              <a:spcBef>
                <a:spcPts val="0"/>
              </a:spcBef>
              <a:spcAft>
                <a:spcPts val="0"/>
              </a:spcAft>
              <a:buClr>
                <a:schemeClr val="dk1"/>
              </a:buClr>
              <a:buSzPts val="1100"/>
              <a:buFont typeface="Arial"/>
              <a:buNone/>
            </a:pPr>
            <a:r>
              <a:t/>
            </a:r>
            <a:endParaRPr sz="1200">
              <a:latin typeface="Chivo"/>
              <a:ea typeface="Chivo"/>
              <a:cs typeface="Chivo"/>
              <a:sym typeface="Chivo"/>
            </a:endParaRPr>
          </a:p>
          <a:p>
            <a:pPr indent="-304800" lvl="0" marL="457200" rtl="0" algn="l">
              <a:spcBef>
                <a:spcPts val="0"/>
              </a:spcBef>
              <a:spcAft>
                <a:spcPts val="0"/>
              </a:spcAft>
              <a:buSzPts val="1200"/>
              <a:buFont typeface="Chivo"/>
              <a:buChar char="●"/>
            </a:pPr>
            <a:r>
              <a:rPr lang="en" sz="1200">
                <a:latin typeface="Chivo"/>
                <a:ea typeface="Chivo"/>
                <a:cs typeface="Chivo"/>
                <a:sym typeface="Chivo"/>
              </a:rPr>
              <a:t>Ventus Village (PJM): LDES could offer incremental benefits by balancing diverse renewable sources, which may reduce the need for peaker plants and help stabilize emissions.</a:t>
            </a:r>
            <a:endParaRPr sz="1200">
              <a:latin typeface="Chivo"/>
              <a:ea typeface="Chivo"/>
              <a:cs typeface="Chivo"/>
              <a:sym typeface="Chivo"/>
            </a:endParaRPr>
          </a:p>
          <a:p>
            <a:pPr indent="0" lvl="0" marL="457200" rtl="0" algn="l">
              <a:spcBef>
                <a:spcPts val="0"/>
              </a:spcBef>
              <a:spcAft>
                <a:spcPts val="0"/>
              </a:spcAft>
              <a:buClr>
                <a:schemeClr val="dk1"/>
              </a:buClr>
              <a:buSzPts val="1100"/>
              <a:buFont typeface="Arial"/>
              <a:buNone/>
            </a:pPr>
            <a:r>
              <a:t/>
            </a:r>
            <a:endParaRPr sz="1200">
              <a:latin typeface="Chivo"/>
              <a:ea typeface="Chivo"/>
              <a:cs typeface="Chivo"/>
              <a:sym typeface="Chivo"/>
            </a:endParaRPr>
          </a:p>
          <a:p>
            <a:pPr indent="-304800" lvl="0" marL="457200" rtl="0" algn="l">
              <a:spcBef>
                <a:spcPts val="0"/>
              </a:spcBef>
              <a:spcAft>
                <a:spcPts val="0"/>
              </a:spcAft>
              <a:buSzPts val="1200"/>
              <a:buFont typeface="Chivo"/>
              <a:buChar char="●"/>
            </a:pPr>
            <a:r>
              <a:rPr lang="en" sz="1200">
                <a:latin typeface="Chivo"/>
                <a:ea typeface="Chivo"/>
                <a:cs typeface="Chivo"/>
                <a:sym typeface="Chivo"/>
              </a:rPr>
              <a:t>Salmon Valley (ERCOT): LDES could reduce emissions by capturing and utilizing wind energy that would otherwise be curtailed. In the Texas market, which frequently resorts to gas-fired power plants for generation, the environmental benefits are significant.</a:t>
            </a:r>
            <a:endParaRPr sz="1200">
              <a:latin typeface="Chivo"/>
              <a:ea typeface="Chivo"/>
              <a:cs typeface="Chivo"/>
              <a:sym typeface="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Sustainability and </a:t>
            </a:r>
            <a:r>
              <a:rPr b="1" lang="en">
                <a:solidFill>
                  <a:srgbClr val="00A443"/>
                </a:solidFill>
                <a:latin typeface="Chivo"/>
                <a:ea typeface="Chivo"/>
                <a:cs typeface="Chivo"/>
                <a:sym typeface="Chivo"/>
              </a:rPr>
              <a:t>Scalability</a:t>
            </a:r>
            <a:endParaRPr b="1">
              <a:solidFill>
                <a:srgbClr val="00A443"/>
              </a:solidFill>
              <a:latin typeface="Chivo"/>
              <a:ea typeface="Chivo"/>
              <a:cs typeface="Chivo"/>
              <a:sym typeface="Chivo"/>
            </a:endParaRPr>
          </a:p>
        </p:txBody>
      </p:sp>
      <p:sp>
        <p:nvSpPr>
          <p:cNvPr id="227" name="Google Shape;227;p26"/>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6"/>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6"/>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26"/>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Sustainability and Scalability</a:t>
            </a:r>
            <a:endParaRPr>
              <a:solidFill>
                <a:schemeClr val="lt1"/>
              </a:solidFill>
              <a:latin typeface="Chivo"/>
              <a:ea typeface="Chivo"/>
              <a:cs typeface="Chivo"/>
              <a:sym typeface="Chivo"/>
            </a:endParaRPr>
          </a:p>
        </p:txBody>
      </p:sp>
      <p:sp>
        <p:nvSpPr>
          <p:cNvPr id="231" name="Google Shape;231;p26"/>
          <p:cNvSpPr txBox="1"/>
          <p:nvPr/>
        </p:nvSpPr>
        <p:spPr>
          <a:xfrm>
            <a:off x="8593625" y="4519425"/>
            <a:ext cx="5466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12</a:t>
            </a:r>
            <a:endParaRPr sz="1800">
              <a:solidFill>
                <a:srgbClr val="FF9C1A"/>
              </a:solidFill>
              <a:latin typeface="Chivo"/>
              <a:ea typeface="Chivo"/>
              <a:cs typeface="Chivo"/>
              <a:sym typeface="Chivo"/>
            </a:endParaRPr>
          </a:p>
        </p:txBody>
      </p:sp>
      <p:sp>
        <p:nvSpPr>
          <p:cNvPr id="232" name="Google Shape;232;p26"/>
          <p:cNvSpPr txBox="1"/>
          <p:nvPr/>
        </p:nvSpPr>
        <p:spPr>
          <a:xfrm>
            <a:off x="416825" y="1308600"/>
            <a:ext cx="7046700" cy="341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Chivo"/>
                <a:ea typeface="Chivo"/>
                <a:cs typeface="Chivo"/>
                <a:sym typeface="Chivo"/>
              </a:rPr>
              <a:t>Long-Term Sustainability Benefits: </a:t>
            </a:r>
            <a:r>
              <a:rPr lang="en" sz="1200">
                <a:solidFill>
                  <a:schemeClr val="dk2"/>
                </a:solidFill>
                <a:latin typeface="Chivo"/>
                <a:ea typeface="Chivo"/>
                <a:cs typeface="Chivo"/>
                <a:sym typeface="Chivo"/>
              </a:rPr>
              <a:t>LDES at each site could enable higher renewable penetration over time, as storage enables grids to absorb more variable generation. This aligns with national and regional decarbonization goals, especially as renewable targets increase. </a:t>
            </a:r>
            <a:endParaRPr sz="1200">
              <a:solidFill>
                <a:schemeClr val="dk2"/>
              </a:solidFill>
              <a:latin typeface="Chivo"/>
              <a:ea typeface="Chivo"/>
              <a:cs typeface="Chivo"/>
              <a:sym typeface="Chivo"/>
            </a:endParaRPr>
          </a:p>
          <a:p>
            <a:pPr indent="0" lvl="0" marL="0" rtl="0" algn="l">
              <a:lnSpc>
                <a:spcPct val="115000"/>
              </a:lnSpc>
              <a:spcBef>
                <a:spcPts val="0"/>
              </a:spcBef>
              <a:spcAft>
                <a:spcPts val="0"/>
              </a:spcAft>
              <a:buNone/>
            </a:pPr>
            <a:r>
              <a:t/>
            </a:r>
            <a:endParaRPr sz="1200">
              <a:solidFill>
                <a:schemeClr val="dk2"/>
              </a:solidFill>
              <a:latin typeface="Chivo"/>
              <a:ea typeface="Chivo"/>
              <a:cs typeface="Chivo"/>
              <a:sym typeface="Chivo"/>
            </a:endParaRPr>
          </a:p>
          <a:p>
            <a:pPr indent="0" lvl="0" marL="0" rtl="0" algn="l">
              <a:lnSpc>
                <a:spcPct val="115000"/>
              </a:lnSpc>
              <a:spcBef>
                <a:spcPts val="0"/>
              </a:spcBef>
              <a:spcAft>
                <a:spcPts val="0"/>
              </a:spcAft>
              <a:buNone/>
            </a:pPr>
            <a:r>
              <a:rPr b="1" lang="en" sz="1200">
                <a:solidFill>
                  <a:schemeClr val="dk2"/>
                </a:solidFill>
                <a:latin typeface="Chivo"/>
                <a:ea typeface="Chivo"/>
                <a:cs typeface="Chivo"/>
                <a:sym typeface="Chivo"/>
              </a:rPr>
              <a:t>Challenges</a:t>
            </a:r>
            <a:r>
              <a:rPr b="1" lang="en" sz="1200">
                <a:solidFill>
                  <a:schemeClr val="dk2"/>
                </a:solidFill>
                <a:latin typeface="Chivo"/>
                <a:ea typeface="Chivo"/>
                <a:cs typeface="Chivo"/>
                <a:sym typeface="Chivo"/>
              </a:rPr>
              <a:t>:</a:t>
            </a:r>
            <a:endParaRPr b="1" sz="1200">
              <a:solidFill>
                <a:schemeClr val="dk2"/>
              </a:solidFill>
              <a:latin typeface="Chivo"/>
              <a:ea typeface="Chivo"/>
              <a:cs typeface="Chivo"/>
              <a:sym typeface="Chivo"/>
            </a:endParaRPr>
          </a:p>
          <a:p>
            <a:pPr indent="-304800" lvl="0" marL="457200" rtl="0" algn="l">
              <a:lnSpc>
                <a:spcPct val="115000"/>
              </a:lnSpc>
              <a:spcBef>
                <a:spcPts val="0"/>
              </a:spcBef>
              <a:spcAft>
                <a:spcPts val="0"/>
              </a:spcAft>
              <a:buClr>
                <a:schemeClr val="dk2"/>
              </a:buClr>
              <a:buSzPts val="1200"/>
              <a:buFont typeface="Chivo"/>
              <a:buChar char="●"/>
            </a:pPr>
            <a:r>
              <a:rPr lang="en" sz="1200">
                <a:solidFill>
                  <a:schemeClr val="dk2"/>
                </a:solidFill>
                <a:latin typeface="Chivo"/>
                <a:ea typeface="Chivo"/>
                <a:cs typeface="Chivo"/>
                <a:sym typeface="Chivo"/>
              </a:rPr>
              <a:t>PNW: </a:t>
            </a:r>
            <a:r>
              <a:rPr lang="en" sz="1200">
                <a:solidFill>
                  <a:schemeClr val="dk2"/>
                </a:solidFill>
                <a:latin typeface="Chivo"/>
                <a:ea typeface="Chivo"/>
                <a:cs typeface="Chivo"/>
                <a:sym typeface="Chivo"/>
              </a:rPr>
              <a:t>Scalability</a:t>
            </a:r>
            <a:r>
              <a:rPr lang="en" sz="1200">
                <a:solidFill>
                  <a:schemeClr val="dk2"/>
                </a:solidFill>
                <a:latin typeface="Chivo"/>
                <a:ea typeface="Chivo"/>
                <a:cs typeface="Chivo"/>
                <a:sym typeface="Chivo"/>
              </a:rPr>
              <a:t> potential is high due to the enormous curtailments level, but slow growth may be expected due to strict regulation and hydropower market substitutions.</a:t>
            </a:r>
            <a:endParaRPr sz="1200">
              <a:solidFill>
                <a:schemeClr val="dk2"/>
              </a:solidFill>
              <a:latin typeface="Chivo"/>
              <a:ea typeface="Chivo"/>
              <a:cs typeface="Chivo"/>
              <a:sym typeface="Chivo"/>
            </a:endParaRPr>
          </a:p>
          <a:p>
            <a:pPr indent="-304800" lvl="0" marL="457200" rtl="0" algn="l">
              <a:lnSpc>
                <a:spcPct val="115000"/>
              </a:lnSpc>
              <a:spcBef>
                <a:spcPts val="0"/>
              </a:spcBef>
              <a:spcAft>
                <a:spcPts val="0"/>
              </a:spcAft>
              <a:buClr>
                <a:schemeClr val="dk2"/>
              </a:buClr>
              <a:buSzPts val="1200"/>
              <a:buFont typeface="Chivo"/>
              <a:buChar char="●"/>
            </a:pPr>
            <a:r>
              <a:rPr lang="en" sz="1200">
                <a:solidFill>
                  <a:schemeClr val="dk2"/>
                </a:solidFill>
                <a:latin typeface="Chivo"/>
                <a:ea typeface="Chivo"/>
                <a:cs typeface="Chivo"/>
                <a:sym typeface="Chivo"/>
              </a:rPr>
              <a:t>MISO: Scalability is promising but may require additional infrastructure for interconnections to manage regional grid diversity.</a:t>
            </a:r>
            <a:endParaRPr sz="1200">
              <a:solidFill>
                <a:schemeClr val="dk2"/>
              </a:solidFill>
              <a:latin typeface="Chivo"/>
              <a:ea typeface="Chivo"/>
              <a:cs typeface="Chivo"/>
              <a:sym typeface="Chivo"/>
            </a:endParaRPr>
          </a:p>
          <a:p>
            <a:pPr indent="-304800" lvl="0" marL="457200" rtl="0" algn="l">
              <a:lnSpc>
                <a:spcPct val="115000"/>
              </a:lnSpc>
              <a:spcBef>
                <a:spcPts val="0"/>
              </a:spcBef>
              <a:spcAft>
                <a:spcPts val="0"/>
              </a:spcAft>
              <a:buClr>
                <a:schemeClr val="dk2"/>
              </a:buClr>
              <a:buSzPts val="1200"/>
              <a:buFont typeface="Chivo"/>
              <a:buChar char="●"/>
            </a:pPr>
            <a:r>
              <a:rPr lang="en" sz="1200">
                <a:solidFill>
                  <a:schemeClr val="dk2"/>
                </a:solidFill>
                <a:latin typeface="Chivo"/>
                <a:ea typeface="Chivo"/>
                <a:cs typeface="Chivo"/>
                <a:sym typeface="Chivo"/>
              </a:rPr>
              <a:t>PJM: </a:t>
            </a:r>
            <a:r>
              <a:rPr lang="en" sz="1200">
                <a:solidFill>
                  <a:schemeClr val="dk2"/>
                </a:solidFill>
                <a:latin typeface="Chivo"/>
                <a:ea typeface="Chivo"/>
                <a:cs typeface="Chivo"/>
                <a:sym typeface="Chivo"/>
              </a:rPr>
              <a:t> Due to market flexibility, PJM has high scalability potential, but competition with other energy sources may slow adoption.</a:t>
            </a:r>
            <a:endParaRPr sz="1200">
              <a:solidFill>
                <a:schemeClr val="dk2"/>
              </a:solidFill>
              <a:latin typeface="Chivo"/>
              <a:ea typeface="Chivo"/>
              <a:cs typeface="Chivo"/>
              <a:sym typeface="Chivo"/>
            </a:endParaRPr>
          </a:p>
          <a:p>
            <a:pPr indent="-304800" lvl="0" marL="457200" rtl="0" algn="l">
              <a:lnSpc>
                <a:spcPct val="115000"/>
              </a:lnSpc>
              <a:spcBef>
                <a:spcPts val="0"/>
              </a:spcBef>
              <a:spcAft>
                <a:spcPts val="0"/>
              </a:spcAft>
              <a:buClr>
                <a:schemeClr val="dk2"/>
              </a:buClr>
              <a:buSzPts val="1200"/>
              <a:buFont typeface="Chivo"/>
              <a:buChar char="●"/>
            </a:pPr>
            <a:r>
              <a:rPr lang="en" sz="1200">
                <a:solidFill>
                  <a:schemeClr val="dk2"/>
                </a:solidFill>
                <a:latin typeface="Chivo"/>
                <a:ea typeface="Chivo"/>
                <a:cs typeface="Chivo"/>
                <a:sym typeface="Chivo"/>
              </a:rPr>
              <a:t>ERCOT: Scalability is high due to ERCOT’s need for grid stability; however, dependency on a single state’s incentives and regulatory environment could be limiting.</a:t>
            </a:r>
            <a:endParaRPr sz="1200">
              <a:solidFill>
                <a:schemeClr val="dk2"/>
              </a:solidFill>
              <a:latin typeface="Chivo"/>
              <a:ea typeface="Chivo"/>
              <a:cs typeface="Chivo"/>
              <a:sym typeface="Chivo"/>
            </a:endParaRPr>
          </a:p>
          <a:p>
            <a:pPr indent="0" lvl="0" marL="457200" rtl="0" algn="l">
              <a:spcBef>
                <a:spcPts val="0"/>
              </a:spcBef>
              <a:spcAft>
                <a:spcPts val="0"/>
              </a:spcAft>
              <a:buNone/>
            </a:pPr>
            <a:r>
              <a:t/>
            </a:r>
            <a:endParaRPr sz="1200">
              <a:solidFill>
                <a:schemeClr val="dk2"/>
              </a:solidFill>
              <a:latin typeface="Chivo"/>
              <a:ea typeface="Chivo"/>
              <a:cs typeface="Chivo"/>
              <a:sym typeface="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Recommendation Summary</a:t>
            </a:r>
            <a:endParaRPr b="1">
              <a:solidFill>
                <a:srgbClr val="00A443"/>
              </a:solidFill>
              <a:latin typeface="Chivo"/>
              <a:ea typeface="Chivo"/>
              <a:cs typeface="Chivo"/>
              <a:sym typeface="Chivo"/>
            </a:endParaRPr>
          </a:p>
        </p:txBody>
      </p:sp>
      <p:sp>
        <p:nvSpPr>
          <p:cNvPr id="238" name="Google Shape;2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Chivo"/>
              <a:buChar char="●"/>
            </a:pPr>
            <a:r>
              <a:rPr lang="en" sz="1600">
                <a:latin typeface="Chivo"/>
                <a:ea typeface="Chivo"/>
                <a:cs typeface="Chivo"/>
                <a:sym typeface="Chivo"/>
              </a:rPr>
              <a:t>Based on these analyses</a:t>
            </a:r>
            <a:r>
              <a:rPr lang="en" sz="1600">
                <a:latin typeface="Chivo"/>
                <a:ea typeface="Chivo"/>
                <a:cs typeface="Chivo"/>
                <a:sym typeface="Chivo"/>
              </a:rPr>
              <a:t> </a:t>
            </a:r>
            <a:r>
              <a:rPr lang="en" sz="1600">
                <a:latin typeface="Chivo"/>
                <a:ea typeface="Chivo"/>
                <a:cs typeface="Chivo"/>
                <a:sym typeface="Chivo"/>
              </a:rPr>
              <a:t>we propose to install  a </a:t>
            </a:r>
            <a:r>
              <a:rPr lang="en" sz="1600">
                <a:solidFill>
                  <a:srgbClr val="0DA9FF"/>
                </a:solidFill>
                <a:latin typeface="Chivo"/>
                <a:ea typeface="Chivo"/>
                <a:cs typeface="Chivo"/>
                <a:sym typeface="Chivo"/>
              </a:rPr>
              <a:t>36.5</a:t>
            </a:r>
            <a:r>
              <a:rPr lang="en" sz="1600">
                <a:solidFill>
                  <a:srgbClr val="0DA9FF"/>
                </a:solidFill>
                <a:latin typeface="Chivo"/>
                <a:ea typeface="Chivo"/>
                <a:cs typeface="Chivo"/>
                <a:sym typeface="Chivo"/>
              </a:rPr>
              <a:t> MW vanadium redox flow battery </a:t>
            </a:r>
            <a:r>
              <a:rPr lang="en" sz="1600">
                <a:latin typeface="Chivo"/>
                <a:ea typeface="Chivo"/>
                <a:cs typeface="Chivo"/>
                <a:sym typeface="Chivo"/>
              </a:rPr>
              <a:t>at the </a:t>
            </a:r>
            <a:r>
              <a:rPr lang="en" sz="1600">
                <a:solidFill>
                  <a:srgbClr val="0DA9FF"/>
                </a:solidFill>
                <a:latin typeface="Chivo"/>
                <a:ea typeface="Chivo"/>
                <a:cs typeface="Chivo"/>
                <a:sym typeface="Chivo"/>
              </a:rPr>
              <a:t>Valentino</a:t>
            </a:r>
            <a:r>
              <a:rPr lang="en" sz="1600">
                <a:latin typeface="Chivo"/>
                <a:ea typeface="Chivo"/>
                <a:cs typeface="Chivo"/>
                <a:sym typeface="Chivo"/>
              </a:rPr>
              <a:t> site, which will:</a:t>
            </a:r>
            <a:endParaRPr sz="1600">
              <a:latin typeface="Chivo"/>
              <a:ea typeface="Chivo"/>
              <a:cs typeface="Chivo"/>
              <a:sym typeface="Chivo"/>
            </a:endParaRPr>
          </a:p>
          <a:p>
            <a:pPr indent="-322580" lvl="1" marL="914400" rtl="0" algn="l">
              <a:spcBef>
                <a:spcPts val="0"/>
              </a:spcBef>
              <a:spcAft>
                <a:spcPts val="0"/>
              </a:spcAft>
              <a:buSzPct val="100000"/>
              <a:buFont typeface="Chivo"/>
              <a:buChar char="○"/>
            </a:pPr>
            <a:r>
              <a:rPr lang="en" sz="1600">
                <a:latin typeface="Chivo"/>
                <a:ea typeface="Chivo"/>
                <a:cs typeface="Chivo"/>
                <a:sym typeface="Chivo"/>
              </a:rPr>
              <a:t>R</a:t>
            </a:r>
            <a:r>
              <a:rPr lang="en" sz="1600">
                <a:latin typeface="Chivo"/>
                <a:ea typeface="Chivo"/>
                <a:cs typeface="Chivo"/>
                <a:sym typeface="Chivo"/>
              </a:rPr>
              <a:t>educe variability by </a:t>
            </a:r>
            <a:r>
              <a:rPr lang="en" sz="1600">
                <a:solidFill>
                  <a:srgbClr val="0DA9FF"/>
                </a:solidFill>
                <a:latin typeface="Chivo"/>
                <a:ea typeface="Chivo"/>
                <a:cs typeface="Chivo"/>
                <a:sym typeface="Chivo"/>
              </a:rPr>
              <a:t>38.3%</a:t>
            </a:r>
            <a:endParaRPr sz="1600">
              <a:latin typeface="Chivo"/>
              <a:ea typeface="Chivo"/>
              <a:cs typeface="Chivo"/>
              <a:sym typeface="Chivo"/>
            </a:endParaRPr>
          </a:p>
          <a:p>
            <a:pPr indent="-322580" lvl="1" marL="914400" rtl="0" algn="l">
              <a:spcBef>
                <a:spcPts val="0"/>
              </a:spcBef>
              <a:spcAft>
                <a:spcPts val="0"/>
              </a:spcAft>
              <a:buSzPct val="100000"/>
              <a:buFont typeface="Chivo"/>
              <a:buChar char="○"/>
            </a:pPr>
            <a:r>
              <a:rPr lang="en" sz="1600">
                <a:latin typeface="Chivo"/>
                <a:ea typeface="Chivo"/>
                <a:cs typeface="Chivo"/>
                <a:sym typeface="Chivo"/>
              </a:rPr>
              <a:t>Generate a net increase in revenue of </a:t>
            </a:r>
            <a:r>
              <a:rPr lang="en" sz="1600">
                <a:solidFill>
                  <a:srgbClr val="0DA9FF"/>
                </a:solidFill>
                <a:latin typeface="Chivo"/>
                <a:ea typeface="Chivo"/>
                <a:cs typeface="Chivo"/>
                <a:sym typeface="Chivo"/>
              </a:rPr>
              <a:t>$12.4M </a:t>
            </a:r>
            <a:r>
              <a:rPr lang="en" sz="1600">
                <a:latin typeface="Chivo"/>
                <a:ea typeface="Chivo"/>
                <a:cs typeface="Chivo"/>
                <a:sym typeface="Chivo"/>
              </a:rPr>
              <a:t>over a 25-year lifetime</a:t>
            </a:r>
            <a:endParaRPr sz="1600">
              <a:latin typeface="Chivo"/>
              <a:ea typeface="Chivo"/>
              <a:cs typeface="Chivo"/>
              <a:sym typeface="Chivo"/>
            </a:endParaRPr>
          </a:p>
          <a:p>
            <a:pPr indent="-322580" lvl="1" marL="914400" rtl="0" algn="l">
              <a:spcBef>
                <a:spcPts val="0"/>
              </a:spcBef>
              <a:spcAft>
                <a:spcPts val="0"/>
              </a:spcAft>
              <a:buSzPct val="100000"/>
              <a:buFont typeface="Chivo"/>
              <a:buChar char="○"/>
            </a:pPr>
            <a:r>
              <a:rPr lang="en" sz="1600">
                <a:latin typeface="Chivo"/>
                <a:ea typeface="Chivo"/>
                <a:cs typeface="Chivo"/>
                <a:sym typeface="Chivo"/>
              </a:rPr>
              <a:t>Deliver an additional </a:t>
            </a:r>
            <a:r>
              <a:rPr lang="en" sz="1600">
                <a:solidFill>
                  <a:srgbClr val="0DA9FF"/>
                </a:solidFill>
                <a:latin typeface="Chivo"/>
                <a:ea typeface="Chivo"/>
                <a:cs typeface="Chivo"/>
                <a:sym typeface="Chivo"/>
              </a:rPr>
              <a:t>54,932</a:t>
            </a:r>
            <a:r>
              <a:rPr lang="en" sz="1600">
                <a:solidFill>
                  <a:srgbClr val="0DA9FF"/>
                </a:solidFill>
                <a:latin typeface="Chivo"/>
                <a:ea typeface="Chivo"/>
                <a:cs typeface="Chivo"/>
                <a:sym typeface="Chivo"/>
              </a:rPr>
              <a:t> MWh</a:t>
            </a:r>
            <a:r>
              <a:rPr lang="en" sz="1600">
                <a:latin typeface="Chivo"/>
                <a:ea typeface="Chivo"/>
                <a:cs typeface="Chivo"/>
                <a:sym typeface="Chivo"/>
              </a:rPr>
              <a:t> to the grid annually</a:t>
            </a:r>
            <a:endParaRPr sz="1600">
              <a:latin typeface="Chivo"/>
              <a:ea typeface="Chivo"/>
              <a:cs typeface="Chivo"/>
              <a:sym typeface="Chivo"/>
            </a:endParaRPr>
          </a:p>
          <a:p>
            <a:pPr indent="-322580" lvl="0" marL="457200" rtl="0" algn="l">
              <a:spcBef>
                <a:spcPts val="0"/>
              </a:spcBef>
              <a:spcAft>
                <a:spcPts val="0"/>
              </a:spcAft>
              <a:buSzPct val="100000"/>
              <a:buFont typeface="Chivo"/>
              <a:buChar char="●"/>
            </a:pPr>
            <a:r>
              <a:rPr lang="en" sz="1600">
                <a:latin typeface="Chivo"/>
                <a:ea typeface="Chivo"/>
                <a:cs typeface="Chivo"/>
                <a:sym typeface="Chivo"/>
              </a:rPr>
              <a:t>Environmental Benefits:</a:t>
            </a:r>
            <a:endParaRPr sz="1600">
              <a:latin typeface="Chivo"/>
              <a:ea typeface="Chivo"/>
              <a:cs typeface="Chivo"/>
              <a:sym typeface="Chivo"/>
            </a:endParaRPr>
          </a:p>
          <a:p>
            <a:pPr indent="-322580" lvl="1" marL="914400" rtl="0" algn="l">
              <a:spcBef>
                <a:spcPts val="0"/>
              </a:spcBef>
              <a:spcAft>
                <a:spcPts val="0"/>
              </a:spcAft>
              <a:buSzPct val="100000"/>
              <a:buFont typeface="Chivo"/>
              <a:buChar char="○"/>
            </a:pPr>
            <a:r>
              <a:rPr lang="en" sz="1600">
                <a:latin typeface="Chivo"/>
                <a:ea typeface="Chivo"/>
                <a:cs typeface="Chivo"/>
                <a:sym typeface="Chivo"/>
              </a:rPr>
              <a:t>The </a:t>
            </a:r>
            <a:r>
              <a:rPr lang="en" sz="1600">
                <a:latin typeface="Chivo"/>
                <a:ea typeface="Chivo"/>
                <a:cs typeface="Chivo"/>
                <a:sym typeface="Chivo"/>
              </a:rPr>
              <a:t>vanadium flow battery</a:t>
            </a:r>
            <a:r>
              <a:rPr lang="en" sz="1600">
                <a:latin typeface="Chivo"/>
                <a:ea typeface="Chivo"/>
                <a:cs typeface="Chivo"/>
                <a:sym typeface="Chivo"/>
              </a:rPr>
              <a:t> enables effective use of wind energy that would otherwise be curtailed due to hydro dominance, offsetting emissions from other fossil-based sources</a:t>
            </a:r>
            <a:endParaRPr sz="1600">
              <a:latin typeface="Chivo"/>
              <a:ea typeface="Chivo"/>
              <a:cs typeface="Chivo"/>
              <a:sym typeface="Chivo"/>
            </a:endParaRPr>
          </a:p>
          <a:p>
            <a:pPr indent="-322580" lvl="0" marL="457200" rtl="0" algn="l">
              <a:spcBef>
                <a:spcPts val="0"/>
              </a:spcBef>
              <a:spcAft>
                <a:spcPts val="0"/>
              </a:spcAft>
              <a:buSzPct val="100000"/>
              <a:buFont typeface="Chivo"/>
              <a:buChar char="●"/>
            </a:pPr>
            <a:r>
              <a:rPr lang="en" sz="1600">
                <a:latin typeface="Chivo"/>
                <a:ea typeface="Chivo"/>
                <a:cs typeface="Chivo"/>
                <a:sym typeface="Chivo"/>
              </a:rPr>
              <a:t>Consideration of Challenges:</a:t>
            </a:r>
            <a:endParaRPr sz="1600">
              <a:latin typeface="Chivo"/>
              <a:ea typeface="Chivo"/>
              <a:cs typeface="Chivo"/>
              <a:sym typeface="Chivo"/>
            </a:endParaRPr>
          </a:p>
          <a:p>
            <a:pPr indent="-322580" lvl="1" marL="914400" rtl="0" algn="l">
              <a:spcBef>
                <a:spcPts val="0"/>
              </a:spcBef>
              <a:spcAft>
                <a:spcPts val="0"/>
              </a:spcAft>
              <a:buSzPct val="100000"/>
              <a:buFont typeface="Chivo"/>
              <a:buChar char="○"/>
            </a:pPr>
            <a:r>
              <a:rPr lang="en" sz="1600">
                <a:latin typeface="Chivo"/>
                <a:ea typeface="Chivo"/>
                <a:cs typeface="Chivo"/>
                <a:sym typeface="Chivo"/>
              </a:rPr>
              <a:t>Scalability potential is high due to curtailments, but rate limited due to tight regulation and high hydropower usage in PNW</a:t>
            </a:r>
            <a:endParaRPr sz="1600">
              <a:latin typeface="Chivo"/>
              <a:ea typeface="Chivo"/>
              <a:cs typeface="Chivo"/>
              <a:sym typeface="Chivo"/>
            </a:endParaRPr>
          </a:p>
          <a:p>
            <a:pPr indent="-322580" lvl="0" marL="457200" rtl="0" algn="l">
              <a:spcBef>
                <a:spcPts val="0"/>
              </a:spcBef>
              <a:spcAft>
                <a:spcPts val="0"/>
              </a:spcAft>
              <a:buSzPct val="100000"/>
              <a:buFont typeface="Chivo"/>
              <a:buChar char="●"/>
            </a:pPr>
            <a:r>
              <a:rPr lang="en" sz="1600">
                <a:latin typeface="Chivo"/>
                <a:ea typeface="Chivo"/>
                <a:cs typeface="Chivo"/>
                <a:sym typeface="Chivo"/>
              </a:rPr>
              <a:t>Overall, the Valentino site has high sustainability and scalability potential, will generate the highest amount of revenue, and help PNW reach their ambitious renewable goals</a:t>
            </a:r>
            <a:endParaRPr sz="1600">
              <a:latin typeface="Chivo"/>
              <a:ea typeface="Chivo"/>
              <a:cs typeface="Chivo"/>
              <a:sym typeface="Chivo"/>
            </a:endParaRPr>
          </a:p>
        </p:txBody>
      </p:sp>
      <p:sp>
        <p:nvSpPr>
          <p:cNvPr id="239" name="Google Shape;239;p27"/>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7"/>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27"/>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7"/>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Recommendation Summary</a:t>
            </a:r>
            <a:endParaRPr>
              <a:solidFill>
                <a:schemeClr val="lt1"/>
              </a:solidFill>
              <a:latin typeface="Chivo"/>
              <a:ea typeface="Chivo"/>
              <a:cs typeface="Chivo"/>
              <a:sym typeface="Chivo"/>
            </a:endParaRPr>
          </a:p>
        </p:txBody>
      </p:sp>
      <p:sp>
        <p:nvSpPr>
          <p:cNvPr id="243" name="Google Shape;243;p27"/>
          <p:cNvSpPr txBox="1"/>
          <p:nvPr/>
        </p:nvSpPr>
        <p:spPr>
          <a:xfrm>
            <a:off x="8537500" y="4519425"/>
            <a:ext cx="6027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14</a:t>
            </a:r>
            <a:endParaRPr sz="1800">
              <a:solidFill>
                <a:srgbClr val="FF9C1A"/>
              </a:solidFill>
              <a:latin typeface="Chivo"/>
              <a:ea typeface="Chivo"/>
              <a:cs typeface="Chivo"/>
              <a:sym typeface="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Works Cited</a:t>
            </a:r>
            <a:endParaRPr b="1">
              <a:solidFill>
                <a:srgbClr val="00A443"/>
              </a:solidFill>
              <a:latin typeface="Chivo"/>
              <a:ea typeface="Chivo"/>
              <a:cs typeface="Chivo"/>
              <a:sym typeface="Chivo"/>
            </a:endParaRPr>
          </a:p>
        </p:txBody>
      </p:sp>
      <p:sp>
        <p:nvSpPr>
          <p:cNvPr id="249" name="Google Shape;2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457200" rtl="0" algn="l">
              <a:spcBef>
                <a:spcPts val="1200"/>
              </a:spcBef>
              <a:spcAft>
                <a:spcPts val="0"/>
              </a:spcAft>
              <a:buSzPts val="800"/>
              <a:buFont typeface="Chivo"/>
              <a:buChar char="●"/>
            </a:pPr>
            <a:r>
              <a:rPr lang="en" sz="800" u="sng">
                <a:solidFill>
                  <a:schemeClr val="hlink"/>
                </a:solidFill>
                <a:latin typeface="Chivo"/>
                <a:ea typeface="Chivo"/>
                <a:cs typeface="Chivo"/>
                <a:sym typeface="Chivo"/>
                <a:hlinkClick r:id="rId3"/>
              </a:rPr>
              <a:t>https://www.pwc.com.au/legal/assets/is-merchant-the-new-black-may18.pdf</a:t>
            </a:r>
            <a:r>
              <a:rPr lang="en" sz="800">
                <a:latin typeface="Chivo"/>
                <a:ea typeface="Chivo"/>
                <a:cs typeface="Chivo"/>
                <a:sym typeface="Chivo"/>
              </a:rPr>
              <a:t> </a:t>
            </a:r>
            <a:endParaRPr sz="800">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4"/>
              </a:rPr>
              <a:t>https://www.eia.gov/todayinenergy/detail.php?id=62406</a:t>
            </a:r>
            <a:r>
              <a:rPr lang="en" sz="800">
                <a:latin typeface="Chivo"/>
                <a:ea typeface="Chivo"/>
                <a:cs typeface="Chivo"/>
                <a:sym typeface="Chivo"/>
              </a:rPr>
              <a:t> </a:t>
            </a:r>
            <a:endParaRPr sz="800">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5"/>
              </a:rPr>
              <a:t>https://www.nrel.gov/news/program/2022/reframing-curtailment.html</a:t>
            </a:r>
            <a:r>
              <a:rPr lang="en" sz="800">
                <a:latin typeface="Chivo"/>
                <a:ea typeface="Chivo"/>
                <a:cs typeface="Chivo"/>
                <a:sym typeface="Chivo"/>
              </a:rPr>
              <a:t> </a:t>
            </a:r>
            <a:endParaRPr sz="800">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6"/>
              </a:rPr>
              <a:t>https://www.nrel.gov/docs/fy17osti/68960.pdf</a:t>
            </a:r>
            <a:r>
              <a:rPr lang="en" sz="800">
                <a:latin typeface="Chivo"/>
                <a:ea typeface="Chivo"/>
                <a:cs typeface="Chivo"/>
                <a:sym typeface="Chivo"/>
              </a:rPr>
              <a:t> </a:t>
            </a:r>
            <a:endParaRPr sz="800">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7"/>
              </a:rPr>
              <a:t>https://www.energy.gov/sites/default/files/2024-08/Achieving%20the%20Promise%20of%20Low-Cost%20Long%20Duration%20Energy%20Storage_FINAL_08052024.pdf</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8"/>
              </a:rPr>
              <a:t>https://decarbonization.visualcapitalist.com/all-commercially-available-long-duration-energy-storage-technologies-in-one-chart/</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9"/>
              </a:rPr>
              <a:t>https://www.energy.gov/sites/default/files/2024-08/Achieving%20the%20Promise%20of%20Low-Cost%20Long%20Duration%20Energy%20Storage_FINAL_08052024.pdf</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0"/>
              </a:rPr>
              <a:t>https://www.technologyreview.com/2022/02/23/1046365/grid-storage-iron-batteries-technology/</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1"/>
              </a:rPr>
              <a:t>https://www.mckinsey.com/capabilities/sustainability/our-insights/net-zero-power-long-duration-energy-storage-for-a-renewable-grid</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2"/>
              </a:rPr>
              <a:t>https://www.offgridenergyindependence.com/articles/31141/the-time-for-long-duration-energy-storage-is-coming</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3"/>
              </a:rPr>
              <a:t>https://www.globalxetfs.com/short-and-long-duration-energy-storage-essential-to-the-clean-energy-transition/</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4"/>
              </a:rPr>
              <a:t>https://www.nature.com/articles/s41560-021-00796-8</a:t>
            </a:r>
            <a:r>
              <a:rPr lang="en" sz="800">
                <a:latin typeface="Chivo"/>
                <a:ea typeface="Chivo"/>
                <a:cs typeface="Chivo"/>
                <a:sym typeface="Chivo"/>
              </a:rPr>
              <a:t> </a:t>
            </a:r>
            <a:endParaRPr sz="800">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5"/>
              </a:rPr>
              <a:t>https://www.bestmag.co.uk/flow-batteries-top-does-long-duration-energy-storage-cost-comparison/</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6"/>
              </a:rPr>
              <a:t>https://www.nrel.gov/docs/fy23osti/85878.pdf</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7"/>
              </a:rPr>
              <a:t>https://www.cell.com/joule/fulltext/S2542-4351(20)30325-1</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8"/>
              </a:rPr>
              <a:t>https://www.cell.com/joule/fulltext/S2542-4351(21)00306-8</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19"/>
              </a:rPr>
              <a:t>https://www.sciencedirect.com/science/article/pii/S2542435119305392</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20"/>
              </a:rPr>
              <a:t>https://www.frontiersin.org/journals/energy-research/articles/10.3389/fenrg.2020.527910/full</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21"/>
              </a:rPr>
              <a:t>https://ieeexplore.ieee.org/document/6889042</a:t>
            </a:r>
            <a:endParaRPr sz="800">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22"/>
              </a:rPr>
              <a:t>https://www.slenergystorage.com/documents/20190626_Long_Duration%20Storage_Costs.pdf</a:t>
            </a:r>
            <a:endParaRPr sz="800" u="sng">
              <a:solidFill>
                <a:schemeClr val="hlink"/>
              </a:solidFill>
              <a:latin typeface="Chivo"/>
              <a:ea typeface="Chivo"/>
              <a:cs typeface="Chivo"/>
              <a:sym typeface="Chivo"/>
            </a:endParaRPr>
          </a:p>
          <a:p>
            <a:pPr indent="-279400" lvl="0" marL="457200" rtl="0" algn="l">
              <a:spcBef>
                <a:spcPts val="0"/>
              </a:spcBef>
              <a:spcAft>
                <a:spcPts val="0"/>
              </a:spcAft>
              <a:buSzPts val="800"/>
              <a:buFont typeface="Chivo"/>
              <a:buChar char="●"/>
            </a:pPr>
            <a:r>
              <a:rPr lang="en" sz="800" u="sng">
                <a:solidFill>
                  <a:schemeClr val="hlink"/>
                </a:solidFill>
                <a:latin typeface="Chivo"/>
                <a:ea typeface="Chivo"/>
                <a:cs typeface="Chivo"/>
                <a:sym typeface="Chivo"/>
                <a:hlinkClick r:id="rId23"/>
              </a:rPr>
              <a:t>https://www.mckinsey.com/~/media/mckinsey/business%20functions/sustainability/our%20insights/net%20zero%20power%20long%20duration%20energy%20storage%20for%20a%20renewable%20grid/net-zero-power-long-duration-energy-storage-for-a-renewable-grid.pdf</a:t>
            </a:r>
            <a:endParaRPr sz="800">
              <a:latin typeface="Chivo"/>
              <a:ea typeface="Chivo"/>
              <a:cs typeface="Chivo"/>
              <a:sym typeface="Chivo"/>
            </a:endParaRPr>
          </a:p>
        </p:txBody>
      </p:sp>
      <p:sp>
        <p:nvSpPr>
          <p:cNvPr id="250" name="Google Shape;250;p28"/>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8"/>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8"/>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8"/>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Works Cited</a:t>
            </a:r>
            <a:endParaRPr>
              <a:solidFill>
                <a:schemeClr val="lt1"/>
              </a:solidFill>
              <a:latin typeface="Chivo"/>
              <a:ea typeface="Chivo"/>
              <a:cs typeface="Chivo"/>
              <a:sym typeface="Chivo"/>
            </a:endParaRPr>
          </a:p>
        </p:txBody>
      </p:sp>
      <p:sp>
        <p:nvSpPr>
          <p:cNvPr id="254" name="Google Shape;254;p28"/>
          <p:cNvSpPr txBox="1"/>
          <p:nvPr/>
        </p:nvSpPr>
        <p:spPr>
          <a:xfrm>
            <a:off x="8620600" y="4519425"/>
            <a:ext cx="5196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15</a:t>
            </a:r>
            <a:endParaRPr sz="1800">
              <a:solidFill>
                <a:srgbClr val="FF9C1A"/>
              </a:solidFill>
              <a:latin typeface="Chivo"/>
              <a:ea typeface="Chivo"/>
              <a:cs typeface="Chivo"/>
              <a:sym typeface="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Table of Contents</a:t>
            </a:r>
            <a:endParaRPr b="1">
              <a:solidFill>
                <a:srgbClr val="00A443"/>
              </a:solidFill>
              <a:latin typeface="Chivo"/>
              <a:ea typeface="Chivo"/>
              <a:cs typeface="Chivo"/>
              <a:sym typeface="Chivo"/>
            </a:endParaRPr>
          </a:p>
        </p:txBody>
      </p:sp>
      <p:sp>
        <p:nvSpPr>
          <p:cNvPr id="66" name="Google Shape;66;p14"/>
          <p:cNvSpPr txBox="1"/>
          <p:nvPr>
            <p:ph idx="1" type="body"/>
          </p:nvPr>
        </p:nvSpPr>
        <p:spPr>
          <a:xfrm>
            <a:off x="311700" y="1152475"/>
            <a:ext cx="5058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hivo"/>
              <a:buChar char="➢"/>
            </a:pPr>
            <a:r>
              <a:rPr lang="en" sz="1600">
                <a:latin typeface="Chivo"/>
                <a:ea typeface="Chivo"/>
                <a:cs typeface="Chivo"/>
                <a:sym typeface="Chivo"/>
              </a:rPr>
              <a:t>Energy Data Analysis</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Wind Energy Production Analysis</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Variability Analysis</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Curtailment Levels Analysis</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LDES Technology Analysis</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Economic Viability</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Energy Storage Technology Incentives   </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Optimization Model</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Optimization Model Results</a:t>
            </a:r>
            <a:endParaRPr sz="1600">
              <a:latin typeface="Chivo"/>
              <a:ea typeface="Chivo"/>
              <a:cs typeface="Chivo"/>
              <a:sym typeface="Chivo"/>
            </a:endParaRPr>
          </a:p>
          <a:p>
            <a:pPr indent="-330200" lvl="1" marL="914400" rtl="0" algn="l">
              <a:spcBef>
                <a:spcPts val="0"/>
              </a:spcBef>
              <a:spcAft>
                <a:spcPts val="0"/>
              </a:spcAft>
              <a:buSzPts val="1600"/>
              <a:buFont typeface="Chivo"/>
              <a:buChar char="○"/>
            </a:pPr>
            <a:r>
              <a:rPr lang="en" sz="1600">
                <a:latin typeface="Chivo"/>
                <a:ea typeface="Chivo"/>
                <a:cs typeface="Chivo"/>
                <a:sym typeface="Chivo"/>
              </a:rPr>
              <a:t>Forward Forecasting and Overall Viability</a:t>
            </a:r>
            <a:endParaRPr sz="1600">
              <a:latin typeface="Chivo"/>
              <a:ea typeface="Chivo"/>
              <a:cs typeface="Chivo"/>
              <a:sym typeface="Chivo"/>
            </a:endParaRPr>
          </a:p>
        </p:txBody>
      </p:sp>
      <p:sp>
        <p:nvSpPr>
          <p:cNvPr id="67" name="Google Shape;67;p14"/>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Table of Contents</a:t>
            </a:r>
            <a:endParaRPr>
              <a:solidFill>
                <a:schemeClr val="lt1"/>
              </a:solidFill>
              <a:latin typeface="Chivo"/>
              <a:ea typeface="Chivo"/>
              <a:cs typeface="Chivo"/>
              <a:sym typeface="Chivo"/>
            </a:endParaRPr>
          </a:p>
        </p:txBody>
      </p:sp>
      <p:sp>
        <p:nvSpPr>
          <p:cNvPr id="71" name="Google Shape;71;p14"/>
          <p:cNvSpPr txBox="1"/>
          <p:nvPr/>
        </p:nvSpPr>
        <p:spPr>
          <a:xfrm>
            <a:off x="5151050" y="1152475"/>
            <a:ext cx="39891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Chivo"/>
              <a:buChar char="➢"/>
            </a:pPr>
            <a:r>
              <a:rPr lang="en" sz="1600">
                <a:solidFill>
                  <a:schemeClr val="dk2"/>
                </a:solidFill>
                <a:latin typeface="Chivo"/>
                <a:ea typeface="Chivo"/>
                <a:cs typeface="Chivo"/>
                <a:sym typeface="Chivo"/>
              </a:rPr>
              <a:t>ISO/Regional Constraints</a:t>
            </a:r>
            <a:endParaRPr sz="1600">
              <a:solidFill>
                <a:schemeClr val="dk2"/>
              </a:solidFill>
              <a:latin typeface="Chivo"/>
              <a:ea typeface="Chivo"/>
              <a:cs typeface="Chivo"/>
              <a:sym typeface="Chivo"/>
            </a:endParaRPr>
          </a:p>
          <a:p>
            <a:pPr indent="-330200" lvl="1" marL="914400" rtl="0" algn="l">
              <a:lnSpc>
                <a:spcPct val="115000"/>
              </a:lnSpc>
              <a:spcBef>
                <a:spcPts val="0"/>
              </a:spcBef>
              <a:spcAft>
                <a:spcPts val="0"/>
              </a:spcAft>
              <a:buClr>
                <a:schemeClr val="dk2"/>
              </a:buClr>
              <a:buSzPts val="1600"/>
              <a:buFont typeface="Chivo"/>
              <a:buChar char="○"/>
            </a:pPr>
            <a:r>
              <a:rPr lang="en" sz="1600">
                <a:solidFill>
                  <a:schemeClr val="dk2"/>
                </a:solidFill>
                <a:latin typeface="Chivo"/>
                <a:ea typeface="Chivo"/>
                <a:cs typeface="Chivo"/>
                <a:sym typeface="Chivo"/>
              </a:rPr>
              <a:t>ISO/Regional Constraints</a:t>
            </a:r>
            <a:endParaRPr sz="1600">
              <a:solidFill>
                <a:schemeClr val="dk2"/>
              </a:solidFill>
              <a:latin typeface="Chivo"/>
              <a:ea typeface="Chivo"/>
              <a:cs typeface="Chivo"/>
              <a:sym typeface="Chivo"/>
            </a:endParaRPr>
          </a:p>
          <a:p>
            <a:pPr indent="-330200" lvl="1" marL="914400" rtl="0" algn="l">
              <a:lnSpc>
                <a:spcPct val="115000"/>
              </a:lnSpc>
              <a:spcBef>
                <a:spcPts val="0"/>
              </a:spcBef>
              <a:spcAft>
                <a:spcPts val="0"/>
              </a:spcAft>
              <a:buClr>
                <a:schemeClr val="dk2"/>
              </a:buClr>
              <a:buSzPts val="1600"/>
              <a:buFont typeface="Chivo"/>
              <a:buChar char="○"/>
            </a:pPr>
            <a:r>
              <a:rPr lang="en" sz="1600">
                <a:solidFill>
                  <a:schemeClr val="dk2"/>
                </a:solidFill>
                <a:latin typeface="Chivo"/>
                <a:ea typeface="Chivo"/>
                <a:cs typeface="Chivo"/>
                <a:sym typeface="Chivo"/>
              </a:rPr>
              <a:t>ISO/Regional Constraints (Cont.)</a:t>
            </a:r>
            <a:endParaRPr sz="1600">
              <a:solidFill>
                <a:schemeClr val="dk2"/>
              </a:solidFill>
              <a:latin typeface="Chivo"/>
              <a:ea typeface="Chivo"/>
              <a:cs typeface="Chivo"/>
              <a:sym typeface="Chivo"/>
            </a:endParaRPr>
          </a:p>
          <a:p>
            <a:pPr indent="-330200" lvl="0" marL="457200" rtl="0" algn="l">
              <a:lnSpc>
                <a:spcPct val="115000"/>
              </a:lnSpc>
              <a:spcBef>
                <a:spcPts val="0"/>
              </a:spcBef>
              <a:spcAft>
                <a:spcPts val="0"/>
              </a:spcAft>
              <a:buClr>
                <a:schemeClr val="dk2"/>
              </a:buClr>
              <a:buSzPts val="1600"/>
              <a:buFont typeface="Chivo"/>
              <a:buChar char="➢"/>
            </a:pPr>
            <a:r>
              <a:rPr lang="en" sz="1600">
                <a:solidFill>
                  <a:schemeClr val="dk2"/>
                </a:solidFill>
                <a:latin typeface="Chivo"/>
                <a:ea typeface="Chivo"/>
                <a:cs typeface="Chivo"/>
                <a:sym typeface="Chivo"/>
              </a:rPr>
              <a:t>Sustainability and Scalability</a:t>
            </a:r>
            <a:endParaRPr sz="1600">
              <a:solidFill>
                <a:schemeClr val="dk2"/>
              </a:solidFill>
              <a:latin typeface="Chivo"/>
              <a:ea typeface="Chivo"/>
              <a:cs typeface="Chivo"/>
              <a:sym typeface="Chivo"/>
            </a:endParaRPr>
          </a:p>
          <a:p>
            <a:pPr indent="-330200" lvl="1" marL="914400" rtl="0" algn="l">
              <a:lnSpc>
                <a:spcPct val="115000"/>
              </a:lnSpc>
              <a:spcBef>
                <a:spcPts val="0"/>
              </a:spcBef>
              <a:spcAft>
                <a:spcPts val="0"/>
              </a:spcAft>
              <a:buClr>
                <a:schemeClr val="dk2"/>
              </a:buClr>
              <a:buSzPts val="1600"/>
              <a:buFont typeface="Chivo"/>
              <a:buChar char="○"/>
            </a:pPr>
            <a:r>
              <a:rPr lang="en" sz="1600">
                <a:solidFill>
                  <a:schemeClr val="dk2"/>
                </a:solidFill>
                <a:latin typeface="Chivo"/>
                <a:ea typeface="Chivo"/>
                <a:cs typeface="Chivo"/>
                <a:sym typeface="Chivo"/>
              </a:rPr>
              <a:t>Sustainability</a:t>
            </a:r>
            <a:endParaRPr sz="1600">
              <a:solidFill>
                <a:schemeClr val="dk2"/>
              </a:solidFill>
              <a:latin typeface="Chivo"/>
              <a:ea typeface="Chivo"/>
              <a:cs typeface="Chivo"/>
              <a:sym typeface="Chivo"/>
            </a:endParaRPr>
          </a:p>
          <a:p>
            <a:pPr indent="-330200" lvl="1" marL="914400" rtl="0" algn="l">
              <a:lnSpc>
                <a:spcPct val="115000"/>
              </a:lnSpc>
              <a:spcBef>
                <a:spcPts val="0"/>
              </a:spcBef>
              <a:spcAft>
                <a:spcPts val="0"/>
              </a:spcAft>
              <a:buClr>
                <a:schemeClr val="dk2"/>
              </a:buClr>
              <a:buSzPts val="1600"/>
              <a:buFont typeface="Chivo"/>
              <a:buChar char="○"/>
            </a:pPr>
            <a:r>
              <a:rPr lang="en" sz="1600">
                <a:solidFill>
                  <a:schemeClr val="dk2"/>
                </a:solidFill>
                <a:latin typeface="Chivo"/>
                <a:ea typeface="Chivo"/>
                <a:cs typeface="Chivo"/>
                <a:sym typeface="Chivo"/>
              </a:rPr>
              <a:t>Scalability</a:t>
            </a:r>
            <a:endParaRPr sz="1600">
              <a:solidFill>
                <a:schemeClr val="dk2"/>
              </a:solidFill>
              <a:latin typeface="Chivo"/>
              <a:ea typeface="Chivo"/>
              <a:cs typeface="Chivo"/>
              <a:sym typeface="Chivo"/>
            </a:endParaRPr>
          </a:p>
          <a:p>
            <a:pPr indent="-330200" lvl="0" marL="457200" rtl="0" algn="l">
              <a:lnSpc>
                <a:spcPct val="115000"/>
              </a:lnSpc>
              <a:spcBef>
                <a:spcPts val="0"/>
              </a:spcBef>
              <a:spcAft>
                <a:spcPts val="0"/>
              </a:spcAft>
              <a:buClr>
                <a:schemeClr val="dk2"/>
              </a:buClr>
              <a:buSzPts val="1600"/>
              <a:buFont typeface="Chivo"/>
              <a:buChar char="➢"/>
            </a:pPr>
            <a:r>
              <a:rPr lang="en" sz="1600">
                <a:solidFill>
                  <a:schemeClr val="dk2"/>
                </a:solidFill>
                <a:latin typeface="Chivo"/>
                <a:ea typeface="Chivo"/>
                <a:cs typeface="Chivo"/>
                <a:sym typeface="Chivo"/>
              </a:rPr>
              <a:t>Recommendation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Wind Energy Production Analysis</a:t>
            </a:r>
            <a:endParaRPr b="1">
              <a:solidFill>
                <a:srgbClr val="00A443"/>
              </a:solidFill>
              <a:latin typeface="Chivo"/>
              <a:ea typeface="Chivo"/>
              <a:cs typeface="Chivo"/>
              <a:sym typeface="Chivo"/>
            </a:endParaRPr>
          </a:p>
        </p:txBody>
      </p:sp>
      <p:sp>
        <p:nvSpPr>
          <p:cNvPr id="77" name="Google Shape;77;p15"/>
          <p:cNvSpPr txBox="1"/>
          <p:nvPr>
            <p:ph idx="1" type="body"/>
          </p:nvPr>
        </p:nvSpPr>
        <p:spPr>
          <a:xfrm>
            <a:off x="311700" y="1152475"/>
            <a:ext cx="465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hivo"/>
              <a:buChar char="●"/>
            </a:pPr>
            <a:r>
              <a:rPr lang="en" sz="1600">
                <a:latin typeface="Chivo"/>
                <a:ea typeface="Chivo"/>
                <a:cs typeface="Chivo"/>
                <a:sym typeface="Chivo"/>
              </a:rPr>
              <a:t>Wind energy was analyzed via the generation of average energy output plots over both a diurnal and annual cycle</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Zero generation values were assumed to imply curtailed production, although they could simply represent instantaneous low wind resource</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Second-order polynomials were fitted to the data to remove noise</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Ventus Village has the highest average wind resource</a:t>
            </a:r>
            <a:endParaRPr sz="1600">
              <a:latin typeface="Chivo"/>
              <a:ea typeface="Chivo"/>
              <a:cs typeface="Chivo"/>
              <a:sym typeface="Chivo"/>
            </a:endParaRPr>
          </a:p>
        </p:txBody>
      </p:sp>
      <p:sp>
        <p:nvSpPr>
          <p:cNvPr id="78" name="Google Shape;78;p15"/>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p:nvPr/>
        </p:nvSpPr>
        <p:spPr>
          <a:xfrm>
            <a:off x="0" y="4703625"/>
            <a:ext cx="2520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82" name="Google Shape;82;p15"/>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83" name="Google Shape;83;p15"/>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1</a:t>
            </a:r>
            <a:endParaRPr sz="1800">
              <a:solidFill>
                <a:srgbClr val="FF9C1A"/>
              </a:solidFill>
              <a:latin typeface="Chivo"/>
              <a:ea typeface="Chivo"/>
              <a:cs typeface="Chivo"/>
              <a:sym typeface="Chivo"/>
            </a:endParaRPr>
          </a:p>
        </p:txBody>
      </p:sp>
      <p:pic>
        <p:nvPicPr>
          <p:cNvPr id="84" name="Google Shape;84;p15"/>
          <p:cNvPicPr preferRelativeResize="0"/>
          <p:nvPr/>
        </p:nvPicPr>
        <p:blipFill rotWithShape="1">
          <a:blip r:embed="rId3">
            <a:alphaModFix/>
          </a:blip>
          <a:srcRect b="0" l="0" r="30055" t="0"/>
          <a:stretch/>
        </p:blipFill>
        <p:spPr>
          <a:xfrm>
            <a:off x="4962300" y="959575"/>
            <a:ext cx="2520898" cy="2071050"/>
          </a:xfrm>
          <a:prstGeom prst="rect">
            <a:avLst/>
          </a:prstGeom>
          <a:noFill/>
          <a:ln>
            <a:noFill/>
          </a:ln>
        </p:spPr>
      </p:pic>
      <p:pic>
        <p:nvPicPr>
          <p:cNvPr id="85" name="Google Shape;85;p15"/>
          <p:cNvPicPr preferRelativeResize="0"/>
          <p:nvPr/>
        </p:nvPicPr>
        <p:blipFill rotWithShape="1">
          <a:blip r:embed="rId4">
            <a:alphaModFix/>
          </a:blip>
          <a:srcRect b="0" l="0" r="30055" t="0"/>
          <a:stretch/>
        </p:blipFill>
        <p:spPr>
          <a:xfrm>
            <a:off x="4962300" y="3030625"/>
            <a:ext cx="2520900" cy="2067175"/>
          </a:xfrm>
          <a:prstGeom prst="rect">
            <a:avLst/>
          </a:prstGeom>
          <a:noFill/>
          <a:ln>
            <a:noFill/>
          </a:ln>
        </p:spPr>
      </p:pic>
      <p:pic>
        <p:nvPicPr>
          <p:cNvPr id="86" name="Google Shape;86;p15"/>
          <p:cNvPicPr preferRelativeResize="0"/>
          <p:nvPr/>
        </p:nvPicPr>
        <p:blipFill rotWithShape="1">
          <a:blip r:embed="rId3">
            <a:alphaModFix/>
          </a:blip>
          <a:srcRect b="0" l="70494" r="0" t="0"/>
          <a:stretch/>
        </p:blipFill>
        <p:spPr>
          <a:xfrm>
            <a:off x="7541250" y="1645825"/>
            <a:ext cx="1475511" cy="287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Variability</a:t>
            </a:r>
            <a:r>
              <a:rPr b="1" lang="en">
                <a:solidFill>
                  <a:srgbClr val="00A443"/>
                </a:solidFill>
                <a:latin typeface="Chivo"/>
                <a:ea typeface="Chivo"/>
                <a:cs typeface="Chivo"/>
                <a:sym typeface="Chivo"/>
              </a:rPr>
              <a:t> Analysis</a:t>
            </a:r>
            <a:endParaRPr b="1">
              <a:solidFill>
                <a:srgbClr val="00A443"/>
              </a:solidFill>
              <a:latin typeface="Chivo"/>
              <a:ea typeface="Chivo"/>
              <a:cs typeface="Chivo"/>
              <a:sym typeface="Chivo"/>
            </a:endParaRPr>
          </a:p>
        </p:txBody>
      </p:sp>
      <p:sp>
        <p:nvSpPr>
          <p:cNvPr id="92" name="Google Shape;92;p16"/>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6"/>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6"/>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6"/>
          <p:cNvSpPr/>
          <p:nvPr/>
        </p:nvSpPr>
        <p:spPr>
          <a:xfrm>
            <a:off x="0" y="4703625"/>
            <a:ext cx="2520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96" name="Google Shape;96;p16"/>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97" name="Google Shape;97;p16"/>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2</a:t>
            </a:r>
            <a:endParaRPr sz="1800">
              <a:solidFill>
                <a:srgbClr val="FF9C1A"/>
              </a:solidFill>
              <a:latin typeface="Chivo"/>
              <a:ea typeface="Chivo"/>
              <a:cs typeface="Chivo"/>
              <a:sym typeface="Chivo"/>
            </a:endParaRPr>
          </a:p>
        </p:txBody>
      </p:sp>
      <p:sp>
        <p:nvSpPr>
          <p:cNvPr id="98" name="Google Shape;98;p16"/>
          <p:cNvSpPr txBox="1"/>
          <p:nvPr>
            <p:ph idx="1" type="body"/>
          </p:nvPr>
        </p:nvSpPr>
        <p:spPr>
          <a:xfrm>
            <a:off x="311700" y="1152475"/>
            <a:ext cx="7969200" cy="1858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hivo"/>
              <a:buChar char="●"/>
            </a:pPr>
            <a:r>
              <a:rPr lang="en" sz="1600">
                <a:latin typeface="Chivo"/>
                <a:ea typeface="Chivo"/>
                <a:cs typeface="Chivo"/>
                <a:sym typeface="Chivo"/>
              </a:rPr>
              <a:t>Variability was analyzed by using the standard deviation of the energy output to the grid over both daily and </a:t>
            </a:r>
            <a:r>
              <a:rPr lang="en" sz="1600">
                <a:latin typeface="Chivo"/>
                <a:ea typeface="Chivo"/>
                <a:cs typeface="Chivo"/>
                <a:sym typeface="Chivo"/>
              </a:rPr>
              <a:t>monthly timescales as a proxy</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Seasonal variability is slightly larger than daily variability</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Salmon Valley  has the largest daily variability, while Ventus Village has the largest seasonal variability</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Salmon Valley also has the largest variability in price</a:t>
            </a:r>
            <a:endParaRPr sz="1600">
              <a:latin typeface="Chivo"/>
              <a:ea typeface="Chivo"/>
              <a:cs typeface="Chivo"/>
              <a:sym typeface="Chivo"/>
            </a:endParaRPr>
          </a:p>
        </p:txBody>
      </p:sp>
      <p:graphicFrame>
        <p:nvGraphicFramePr>
          <p:cNvPr id="99" name="Google Shape;99;p16"/>
          <p:cNvGraphicFramePr/>
          <p:nvPr/>
        </p:nvGraphicFramePr>
        <p:xfrm>
          <a:off x="85338" y="3137350"/>
          <a:ext cx="3000000" cy="3000000"/>
        </p:xfrm>
        <a:graphic>
          <a:graphicData uri="http://schemas.openxmlformats.org/drawingml/2006/table">
            <a:tbl>
              <a:tblPr>
                <a:noFill/>
                <a:tableStyleId>{FB6F6348-37A1-40B8-BE68-34C3778418F0}</a:tableStyleId>
              </a:tblPr>
              <a:tblGrid>
                <a:gridCol w="2159400"/>
                <a:gridCol w="1238825"/>
                <a:gridCol w="1053250"/>
                <a:gridCol w="1439350"/>
                <a:gridCol w="1558600"/>
                <a:gridCol w="1523900"/>
              </a:tblGrid>
              <a:tr h="322400">
                <a:tc>
                  <a:txBody>
                    <a:bodyPr/>
                    <a:lstStyle/>
                    <a:p>
                      <a:pPr indent="0" lvl="0" marL="0" rtl="0" algn="l">
                        <a:spcBef>
                          <a:spcPts val="0"/>
                        </a:spcBef>
                        <a:spcAft>
                          <a:spcPts val="0"/>
                        </a:spcAft>
                        <a:buNone/>
                      </a:pPr>
                      <a:r>
                        <a:rPr lang="en">
                          <a:solidFill>
                            <a:srgbClr val="0DA9FF"/>
                          </a:solidFill>
                          <a:latin typeface="Chivo"/>
                          <a:ea typeface="Chivo"/>
                          <a:cs typeface="Chivo"/>
                          <a:sym typeface="Chivo"/>
                        </a:rPr>
                        <a:t>Site:</a:t>
                      </a:r>
                      <a:endParaRPr>
                        <a:solidFill>
                          <a:srgbClr val="0DA9FF"/>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rgbClr val="FF9C1A"/>
                          </a:solidFill>
                          <a:latin typeface="Chivo"/>
                          <a:ea typeface="Chivo"/>
                          <a:cs typeface="Chivo"/>
                          <a:sym typeface="Chivo"/>
                        </a:rPr>
                        <a:t>Valentino</a:t>
                      </a:r>
                      <a:endParaRPr>
                        <a:solidFill>
                          <a:srgbClr val="FF9C1A"/>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rgbClr val="FF9C1A"/>
                          </a:solidFill>
                          <a:latin typeface="Chivo"/>
                          <a:ea typeface="Chivo"/>
                          <a:cs typeface="Chivo"/>
                          <a:sym typeface="Chivo"/>
                        </a:rPr>
                        <a:t>Mantero</a:t>
                      </a:r>
                      <a:endParaRPr>
                        <a:solidFill>
                          <a:srgbClr val="FF9C1A"/>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rgbClr val="FF9C1A"/>
                          </a:solidFill>
                          <a:latin typeface="Chivo"/>
                          <a:ea typeface="Chivo"/>
                          <a:cs typeface="Chivo"/>
                          <a:sym typeface="Chivo"/>
                        </a:rPr>
                        <a:t>Howling Gale</a:t>
                      </a:r>
                      <a:endParaRPr>
                        <a:solidFill>
                          <a:srgbClr val="FF9C1A"/>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rgbClr val="FF9C1A"/>
                          </a:solidFill>
                          <a:latin typeface="Chivo"/>
                          <a:ea typeface="Chivo"/>
                          <a:cs typeface="Chivo"/>
                          <a:sym typeface="Chivo"/>
                        </a:rPr>
                        <a:t>Ventus Village</a:t>
                      </a:r>
                      <a:endParaRPr>
                        <a:solidFill>
                          <a:srgbClr val="FF9C1A"/>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rgbClr val="FF9C1A"/>
                          </a:solidFill>
                          <a:latin typeface="Chivo"/>
                          <a:ea typeface="Chivo"/>
                          <a:cs typeface="Chivo"/>
                          <a:sym typeface="Chivo"/>
                        </a:rPr>
                        <a:t>Salmon Valley</a:t>
                      </a:r>
                      <a:endParaRPr>
                        <a:solidFill>
                          <a:srgbClr val="FF9C1A"/>
                        </a:solidFill>
                        <a:latin typeface="Chivo"/>
                        <a:ea typeface="Chivo"/>
                        <a:cs typeface="Chivo"/>
                        <a:sym typeface="Chivo"/>
                      </a:endParaRPr>
                    </a:p>
                  </a:txBody>
                  <a:tcPr marT="91425" marB="91425" marR="91425" marL="91425"/>
                </a:tc>
              </a:tr>
              <a:tr h="463000">
                <a:tc>
                  <a:txBody>
                    <a:bodyPr/>
                    <a:lstStyle/>
                    <a:p>
                      <a:pPr indent="0" lvl="0" marL="0" rtl="0" algn="l">
                        <a:spcBef>
                          <a:spcPts val="0"/>
                        </a:spcBef>
                        <a:spcAft>
                          <a:spcPts val="0"/>
                        </a:spcAft>
                        <a:buNone/>
                      </a:pPr>
                      <a:r>
                        <a:rPr lang="en">
                          <a:solidFill>
                            <a:srgbClr val="0DA9FF"/>
                          </a:solidFill>
                          <a:latin typeface="Chivo"/>
                          <a:ea typeface="Chivo"/>
                          <a:cs typeface="Chivo"/>
                          <a:sym typeface="Chivo"/>
                        </a:rPr>
                        <a:t>Daily Variability:</a:t>
                      </a:r>
                      <a:endParaRPr>
                        <a:solidFill>
                          <a:srgbClr val="0DA9FF"/>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4.32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1.62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2.11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4.43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6.26 MWh</a:t>
                      </a:r>
                      <a:endParaRPr>
                        <a:solidFill>
                          <a:schemeClr val="dk2"/>
                        </a:solidFill>
                        <a:latin typeface="Chivo"/>
                        <a:ea typeface="Chivo"/>
                        <a:cs typeface="Chivo"/>
                        <a:sym typeface="Chivo"/>
                      </a:endParaRPr>
                    </a:p>
                  </a:txBody>
                  <a:tcPr marT="91425" marB="91425" marR="91425" marL="91425"/>
                </a:tc>
              </a:tr>
              <a:tr h="322400">
                <a:tc>
                  <a:txBody>
                    <a:bodyPr/>
                    <a:lstStyle/>
                    <a:p>
                      <a:pPr indent="0" lvl="0" marL="0" rtl="0" algn="l">
                        <a:spcBef>
                          <a:spcPts val="0"/>
                        </a:spcBef>
                        <a:spcAft>
                          <a:spcPts val="0"/>
                        </a:spcAft>
                        <a:buNone/>
                      </a:pPr>
                      <a:r>
                        <a:rPr lang="en">
                          <a:solidFill>
                            <a:srgbClr val="0DA9FF"/>
                          </a:solidFill>
                          <a:latin typeface="Chivo"/>
                          <a:ea typeface="Chivo"/>
                          <a:cs typeface="Chivo"/>
                          <a:sym typeface="Chivo"/>
                        </a:rPr>
                        <a:t>Seasonal </a:t>
                      </a:r>
                      <a:r>
                        <a:rPr lang="en">
                          <a:solidFill>
                            <a:srgbClr val="0DA9FF"/>
                          </a:solidFill>
                          <a:latin typeface="Chivo"/>
                          <a:ea typeface="Chivo"/>
                          <a:cs typeface="Chivo"/>
                          <a:sym typeface="Chivo"/>
                        </a:rPr>
                        <a:t> Variability:</a:t>
                      </a:r>
                      <a:endParaRPr>
                        <a:solidFill>
                          <a:srgbClr val="0DA9FF"/>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11.22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6.51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11.66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19.41 MWh</a:t>
                      </a:r>
                      <a:endParaRPr>
                        <a:solidFill>
                          <a:schemeClr val="dk2"/>
                        </a:solidFill>
                        <a:latin typeface="Chivo"/>
                        <a:ea typeface="Chivo"/>
                        <a:cs typeface="Chivo"/>
                        <a:sym typeface="Chiv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Chivo"/>
                          <a:ea typeface="Chivo"/>
                          <a:cs typeface="Chivo"/>
                          <a:sym typeface="Chivo"/>
                        </a:rPr>
                        <a:t>4.75 MWh</a:t>
                      </a:r>
                      <a:endParaRPr>
                        <a:solidFill>
                          <a:schemeClr val="dk2"/>
                        </a:solidFill>
                        <a:latin typeface="Chivo"/>
                        <a:ea typeface="Chivo"/>
                        <a:cs typeface="Chivo"/>
                        <a:sym typeface="Chiv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Curtailment</a:t>
            </a:r>
            <a:r>
              <a:rPr b="1" lang="en">
                <a:solidFill>
                  <a:srgbClr val="00A443"/>
                </a:solidFill>
                <a:latin typeface="Chivo"/>
                <a:ea typeface="Chivo"/>
                <a:cs typeface="Chivo"/>
                <a:sym typeface="Chivo"/>
              </a:rPr>
              <a:t> Analysis</a:t>
            </a:r>
            <a:endParaRPr b="1">
              <a:solidFill>
                <a:srgbClr val="00A443"/>
              </a:solidFill>
              <a:latin typeface="Chivo"/>
              <a:ea typeface="Chivo"/>
              <a:cs typeface="Chivo"/>
              <a:sym typeface="Chivo"/>
            </a:endParaRPr>
          </a:p>
        </p:txBody>
      </p:sp>
      <p:sp>
        <p:nvSpPr>
          <p:cNvPr id="105" name="Google Shape;105;p17"/>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7"/>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7"/>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7"/>
          <p:cNvSpPr/>
          <p:nvPr/>
        </p:nvSpPr>
        <p:spPr>
          <a:xfrm>
            <a:off x="0" y="4703625"/>
            <a:ext cx="2520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109" name="Google Shape;109;p17"/>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110" name="Google Shape;110;p17"/>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3</a:t>
            </a:r>
            <a:endParaRPr sz="1800">
              <a:solidFill>
                <a:srgbClr val="FF9C1A"/>
              </a:solidFill>
              <a:latin typeface="Chivo"/>
              <a:ea typeface="Chivo"/>
              <a:cs typeface="Chivo"/>
              <a:sym typeface="Chivo"/>
            </a:endParaRPr>
          </a:p>
        </p:txBody>
      </p:sp>
      <p:sp>
        <p:nvSpPr>
          <p:cNvPr id="111" name="Google Shape;111;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Chivo"/>
              <a:buChar char="●"/>
            </a:pPr>
            <a:r>
              <a:rPr lang="en" sz="1600">
                <a:latin typeface="Chivo"/>
                <a:ea typeface="Chivo"/>
                <a:cs typeface="Chivo"/>
                <a:sym typeface="Chivo"/>
              </a:rPr>
              <a:t>Curtailment periods, assumed to be when there is zero output to the grid, were counted daily and monthly to determine the levels and times spent curtailed</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Curtailment levels average around 15% of the time, with higher curtailment in summer and during midday due to a combination of high production and lower demand</a:t>
            </a:r>
            <a:endParaRPr sz="1600">
              <a:latin typeface="Chivo"/>
              <a:ea typeface="Chivo"/>
              <a:cs typeface="Chivo"/>
              <a:sym typeface="Chivo"/>
            </a:endParaRPr>
          </a:p>
          <a:p>
            <a:pPr indent="-330200" lvl="0" marL="457200" rtl="0" algn="l">
              <a:spcBef>
                <a:spcPts val="0"/>
              </a:spcBef>
              <a:spcAft>
                <a:spcPts val="0"/>
              </a:spcAft>
              <a:buSzPts val="1600"/>
              <a:buFont typeface="Chivo"/>
              <a:buChar char="●"/>
            </a:pPr>
            <a:r>
              <a:rPr lang="en" sz="1600">
                <a:latin typeface="Chivo"/>
                <a:ea typeface="Chivo"/>
                <a:cs typeface="Chivo"/>
                <a:sym typeface="Chivo"/>
              </a:rPr>
              <a:t>Anomalous</a:t>
            </a:r>
            <a:r>
              <a:rPr lang="en" sz="1600">
                <a:latin typeface="Chivo"/>
                <a:ea typeface="Chivo"/>
                <a:cs typeface="Chivo"/>
                <a:sym typeface="Chivo"/>
              </a:rPr>
              <a:t> curtailment of the Valentino site in May which may indicate a longer-term shutdown</a:t>
            </a:r>
            <a:endParaRPr sz="1600">
              <a:latin typeface="Chivo"/>
              <a:ea typeface="Chivo"/>
              <a:cs typeface="Chivo"/>
              <a:sym typeface="Chivo"/>
            </a:endParaRPr>
          </a:p>
        </p:txBody>
      </p:sp>
      <p:pic>
        <p:nvPicPr>
          <p:cNvPr id="112" name="Google Shape;112;p17"/>
          <p:cNvPicPr preferRelativeResize="0"/>
          <p:nvPr/>
        </p:nvPicPr>
        <p:blipFill rotWithShape="1">
          <a:blip r:embed="rId3">
            <a:alphaModFix/>
          </a:blip>
          <a:srcRect b="0" l="0" r="31005" t="0"/>
          <a:stretch/>
        </p:blipFill>
        <p:spPr>
          <a:xfrm>
            <a:off x="4572000" y="735775"/>
            <a:ext cx="2382602" cy="2071051"/>
          </a:xfrm>
          <a:prstGeom prst="rect">
            <a:avLst/>
          </a:prstGeom>
          <a:noFill/>
          <a:ln>
            <a:noFill/>
          </a:ln>
        </p:spPr>
      </p:pic>
      <p:pic>
        <p:nvPicPr>
          <p:cNvPr id="113" name="Google Shape;113;p17"/>
          <p:cNvPicPr preferRelativeResize="0"/>
          <p:nvPr/>
        </p:nvPicPr>
        <p:blipFill rotWithShape="1">
          <a:blip r:embed="rId4">
            <a:alphaModFix/>
          </a:blip>
          <a:srcRect b="0" l="0" r="31005" t="0"/>
          <a:stretch/>
        </p:blipFill>
        <p:spPr>
          <a:xfrm>
            <a:off x="4572000" y="2870225"/>
            <a:ext cx="2382601" cy="2071049"/>
          </a:xfrm>
          <a:prstGeom prst="rect">
            <a:avLst/>
          </a:prstGeom>
          <a:noFill/>
          <a:ln>
            <a:noFill/>
          </a:ln>
        </p:spPr>
      </p:pic>
      <p:pic>
        <p:nvPicPr>
          <p:cNvPr id="114" name="Google Shape;114;p17"/>
          <p:cNvPicPr preferRelativeResize="0"/>
          <p:nvPr/>
        </p:nvPicPr>
        <p:blipFill rotWithShape="1">
          <a:blip r:embed="rId3">
            <a:alphaModFix/>
          </a:blip>
          <a:srcRect b="0" l="69561" r="0" t="0"/>
          <a:stretch/>
        </p:blipFill>
        <p:spPr>
          <a:xfrm>
            <a:off x="6954600" y="1315225"/>
            <a:ext cx="1568811" cy="309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LDES Technology</a:t>
            </a:r>
            <a:r>
              <a:rPr b="1" lang="en">
                <a:solidFill>
                  <a:srgbClr val="00A443"/>
                </a:solidFill>
                <a:latin typeface="Chivo"/>
                <a:ea typeface="Chivo"/>
                <a:cs typeface="Chivo"/>
                <a:sym typeface="Chivo"/>
              </a:rPr>
              <a:t> Analysis</a:t>
            </a:r>
            <a:endParaRPr b="1">
              <a:solidFill>
                <a:srgbClr val="00A443"/>
              </a:solidFill>
              <a:latin typeface="Chivo"/>
              <a:ea typeface="Chivo"/>
              <a:cs typeface="Chivo"/>
              <a:sym typeface="Chivo"/>
            </a:endParaRPr>
          </a:p>
        </p:txBody>
      </p:sp>
      <p:sp>
        <p:nvSpPr>
          <p:cNvPr id="120" name="Google Shape;120;p18"/>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8"/>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8"/>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8"/>
          <p:cNvSpPr/>
          <p:nvPr/>
        </p:nvSpPr>
        <p:spPr>
          <a:xfrm>
            <a:off x="0" y="4703625"/>
            <a:ext cx="2520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124" name="Google Shape;124;p18"/>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Energy Data Analysis</a:t>
            </a:r>
            <a:endParaRPr>
              <a:solidFill>
                <a:schemeClr val="lt1"/>
              </a:solidFill>
              <a:latin typeface="Chivo"/>
              <a:ea typeface="Chivo"/>
              <a:cs typeface="Chivo"/>
              <a:sym typeface="Chivo"/>
            </a:endParaRPr>
          </a:p>
        </p:txBody>
      </p:sp>
      <p:sp>
        <p:nvSpPr>
          <p:cNvPr id="125" name="Google Shape;125;p18"/>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4</a:t>
            </a:r>
            <a:endParaRPr sz="1800">
              <a:solidFill>
                <a:srgbClr val="FF9C1A"/>
              </a:solidFill>
              <a:latin typeface="Chivo"/>
              <a:ea typeface="Chivo"/>
              <a:cs typeface="Chivo"/>
              <a:sym typeface="Chivo"/>
            </a:endParaRPr>
          </a:p>
        </p:txBody>
      </p:sp>
      <p:sp>
        <p:nvSpPr>
          <p:cNvPr id="126" name="Google Shape;126;p18"/>
          <p:cNvSpPr/>
          <p:nvPr/>
        </p:nvSpPr>
        <p:spPr>
          <a:xfrm>
            <a:off x="442000" y="1223725"/>
            <a:ext cx="8061000" cy="481200"/>
          </a:xfrm>
          <a:prstGeom prst="roundRect">
            <a:avLst>
              <a:gd fmla="val 16667"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hivo"/>
                <a:ea typeface="Chivo"/>
                <a:cs typeface="Chivo"/>
                <a:sym typeface="Chivo"/>
              </a:rPr>
              <a:t>LDES use e</a:t>
            </a:r>
            <a:r>
              <a:rPr lang="en" sz="1600">
                <a:solidFill>
                  <a:schemeClr val="lt1"/>
                </a:solidFill>
                <a:latin typeface="Chivo"/>
                <a:ea typeface="Chivo"/>
                <a:cs typeface="Chivo"/>
                <a:sym typeface="Chivo"/>
              </a:rPr>
              <a:t>lectrochemical, chemical, mechanical and thermal storage methods</a:t>
            </a:r>
            <a:endParaRPr sz="1600">
              <a:solidFill>
                <a:schemeClr val="lt1"/>
              </a:solidFill>
              <a:latin typeface="Chivo"/>
              <a:ea typeface="Chivo"/>
              <a:cs typeface="Chivo"/>
              <a:sym typeface="Chivo"/>
            </a:endParaRPr>
          </a:p>
        </p:txBody>
      </p:sp>
      <p:sp>
        <p:nvSpPr>
          <p:cNvPr id="127" name="Google Shape;127;p18"/>
          <p:cNvSpPr/>
          <p:nvPr/>
        </p:nvSpPr>
        <p:spPr>
          <a:xfrm>
            <a:off x="771300" y="1804075"/>
            <a:ext cx="8061000" cy="481200"/>
          </a:xfrm>
          <a:prstGeom prst="roundRect">
            <a:avLst>
              <a:gd fmla="val 16667"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hivo"/>
                <a:ea typeface="Chivo"/>
                <a:cs typeface="Chivo"/>
                <a:sym typeface="Chivo"/>
              </a:rPr>
              <a:t>Electrochemical &amp; mechanical have the lowest LCOS (Levelized Cost of Storage)</a:t>
            </a:r>
            <a:endParaRPr sz="1600">
              <a:solidFill>
                <a:schemeClr val="lt1"/>
              </a:solidFill>
              <a:latin typeface="Chivo"/>
              <a:ea typeface="Chivo"/>
              <a:cs typeface="Chivo"/>
              <a:sym typeface="Chivo"/>
            </a:endParaRPr>
          </a:p>
        </p:txBody>
      </p:sp>
      <p:sp>
        <p:nvSpPr>
          <p:cNvPr id="128" name="Google Shape;128;p18"/>
          <p:cNvSpPr/>
          <p:nvPr/>
        </p:nvSpPr>
        <p:spPr>
          <a:xfrm>
            <a:off x="1152175" y="2384425"/>
            <a:ext cx="7885200" cy="481200"/>
          </a:xfrm>
          <a:prstGeom prst="roundRect">
            <a:avLst>
              <a:gd fmla="val 16667"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hivo"/>
                <a:ea typeface="Chivo"/>
                <a:cs typeface="Chivo"/>
                <a:sym typeface="Chivo"/>
              </a:rPr>
              <a:t>Mechanical methods are geographically limited (need rivers, aquifers, or caves)</a:t>
            </a:r>
            <a:endParaRPr sz="1600">
              <a:solidFill>
                <a:schemeClr val="lt1"/>
              </a:solidFill>
              <a:latin typeface="Chivo"/>
              <a:ea typeface="Chivo"/>
              <a:cs typeface="Chivo"/>
              <a:sym typeface="Chivo"/>
            </a:endParaRPr>
          </a:p>
        </p:txBody>
      </p:sp>
      <p:sp>
        <p:nvSpPr>
          <p:cNvPr id="129" name="Google Shape;129;p18"/>
          <p:cNvSpPr/>
          <p:nvPr/>
        </p:nvSpPr>
        <p:spPr>
          <a:xfrm>
            <a:off x="1630575" y="2964775"/>
            <a:ext cx="5269800" cy="481200"/>
          </a:xfrm>
          <a:prstGeom prst="roundRect">
            <a:avLst>
              <a:gd fmla="val 16667"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hivo"/>
                <a:ea typeface="Chivo"/>
                <a:cs typeface="Chivo"/>
                <a:sym typeface="Chivo"/>
              </a:rPr>
              <a:t>For long-duration uses, flow batteries are cheapest</a:t>
            </a:r>
            <a:endParaRPr sz="1600">
              <a:solidFill>
                <a:schemeClr val="lt1"/>
              </a:solidFill>
              <a:latin typeface="Chivo"/>
              <a:ea typeface="Chivo"/>
              <a:cs typeface="Chivo"/>
              <a:sym typeface="Chivo"/>
            </a:endParaRPr>
          </a:p>
        </p:txBody>
      </p:sp>
      <p:sp>
        <p:nvSpPr>
          <p:cNvPr id="130" name="Google Shape;130;p18"/>
          <p:cNvSpPr/>
          <p:nvPr/>
        </p:nvSpPr>
        <p:spPr>
          <a:xfrm>
            <a:off x="2081600" y="3545125"/>
            <a:ext cx="6810900" cy="1052100"/>
          </a:xfrm>
          <a:prstGeom prst="roundRect">
            <a:avLst>
              <a:gd fmla="val 16667"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DA9FF"/>
                </a:solidFill>
                <a:latin typeface="Chivo"/>
                <a:ea typeface="Chivo"/>
                <a:cs typeface="Chivo"/>
                <a:sym typeface="Chivo"/>
              </a:rPr>
              <a:t>Vanadium flow batteries</a:t>
            </a:r>
            <a:r>
              <a:rPr lang="en" sz="1600">
                <a:solidFill>
                  <a:schemeClr val="lt1"/>
                </a:solidFill>
                <a:latin typeface="Chivo"/>
                <a:ea typeface="Chivo"/>
                <a:cs typeface="Chivo"/>
                <a:sym typeface="Chivo"/>
              </a:rPr>
              <a:t> have high conversion </a:t>
            </a:r>
            <a:r>
              <a:rPr lang="en" sz="1600">
                <a:solidFill>
                  <a:schemeClr val="lt1"/>
                </a:solidFill>
                <a:latin typeface="Chivo"/>
                <a:ea typeface="Chivo"/>
                <a:cs typeface="Chivo"/>
                <a:sym typeface="Chivo"/>
              </a:rPr>
              <a:t>efficiency</a:t>
            </a:r>
            <a:r>
              <a:rPr lang="en" sz="1600">
                <a:solidFill>
                  <a:schemeClr val="lt1"/>
                </a:solidFill>
                <a:latin typeface="Chivo"/>
                <a:ea typeface="Chivo"/>
                <a:cs typeface="Chivo"/>
                <a:sym typeface="Chivo"/>
              </a:rPr>
              <a:t>, easy charging, long cycle life, are a commercially available technology, and the most popular form of flow battery for LDES</a:t>
            </a:r>
            <a:endParaRPr sz="1600">
              <a:solidFill>
                <a:schemeClr val="lt1"/>
              </a:solidFill>
              <a:latin typeface="Chivo"/>
              <a:ea typeface="Chivo"/>
              <a:cs typeface="Chivo"/>
              <a:sym typeface="Chivo"/>
            </a:endParaRPr>
          </a:p>
        </p:txBody>
      </p:sp>
      <p:cxnSp>
        <p:nvCxnSpPr>
          <p:cNvPr id="131" name="Google Shape;131;p18"/>
          <p:cNvCxnSpPr>
            <a:stCxn id="126" idx="1"/>
            <a:endCxn id="127" idx="1"/>
          </p:cNvCxnSpPr>
          <p:nvPr/>
        </p:nvCxnSpPr>
        <p:spPr>
          <a:xfrm>
            <a:off x="442000" y="1464325"/>
            <a:ext cx="329400" cy="580500"/>
          </a:xfrm>
          <a:prstGeom prst="bentConnector3">
            <a:avLst>
              <a:gd fmla="val -72291" name="adj1"/>
            </a:avLst>
          </a:prstGeom>
          <a:noFill/>
          <a:ln cap="flat" cmpd="sng" w="9525">
            <a:solidFill>
              <a:schemeClr val="dk2"/>
            </a:solidFill>
            <a:prstDash val="solid"/>
            <a:round/>
            <a:headEnd len="med" w="med" type="none"/>
            <a:tailEnd len="med" w="med" type="triangle"/>
          </a:ln>
        </p:spPr>
      </p:cxnSp>
      <p:cxnSp>
        <p:nvCxnSpPr>
          <p:cNvPr id="132" name="Google Shape;132;p18"/>
          <p:cNvCxnSpPr>
            <a:stCxn id="127" idx="1"/>
            <a:endCxn id="128" idx="1"/>
          </p:cNvCxnSpPr>
          <p:nvPr/>
        </p:nvCxnSpPr>
        <p:spPr>
          <a:xfrm>
            <a:off x="771300" y="2044675"/>
            <a:ext cx="381000" cy="580500"/>
          </a:xfrm>
          <a:prstGeom prst="bentConnector3">
            <a:avLst>
              <a:gd fmla="val -62500" name="adj1"/>
            </a:avLst>
          </a:prstGeom>
          <a:noFill/>
          <a:ln cap="flat" cmpd="sng" w="9525">
            <a:solidFill>
              <a:schemeClr val="dk2"/>
            </a:solidFill>
            <a:prstDash val="solid"/>
            <a:round/>
            <a:headEnd len="med" w="med" type="none"/>
            <a:tailEnd len="med" w="med" type="triangle"/>
          </a:ln>
        </p:spPr>
      </p:cxnSp>
      <p:cxnSp>
        <p:nvCxnSpPr>
          <p:cNvPr id="133" name="Google Shape;133;p18"/>
          <p:cNvCxnSpPr>
            <a:stCxn id="128" idx="1"/>
            <a:endCxn id="129" idx="1"/>
          </p:cNvCxnSpPr>
          <p:nvPr/>
        </p:nvCxnSpPr>
        <p:spPr>
          <a:xfrm>
            <a:off x="1152175" y="2625025"/>
            <a:ext cx="478500" cy="580500"/>
          </a:xfrm>
          <a:prstGeom prst="bentConnector3">
            <a:avLst>
              <a:gd fmla="val -49765" name="adj1"/>
            </a:avLst>
          </a:prstGeom>
          <a:noFill/>
          <a:ln cap="flat" cmpd="sng" w="9525">
            <a:solidFill>
              <a:schemeClr val="dk2"/>
            </a:solidFill>
            <a:prstDash val="solid"/>
            <a:round/>
            <a:headEnd len="med" w="med" type="none"/>
            <a:tailEnd len="med" w="med" type="triangle"/>
          </a:ln>
        </p:spPr>
      </p:cxnSp>
      <p:cxnSp>
        <p:nvCxnSpPr>
          <p:cNvPr id="134" name="Google Shape;134;p18"/>
          <p:cNvCxnSpPr>
            <a:endCxn id="130" idx="1"/>
          </p:cNvCxnSpPr>
          <p:nvPr/>
        </p:nvCxnSpPr>
        <p:spPr>
          <a:xfrm flipH="1" rot="-5400000">
            <a:off x="1237400" y="3226975"/>
            <a:ext cx="874500" cy="8139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52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Energy Storage Technology Incentives </a:t>
            </a:r>
            <a:endParaRPr b="1">
              <a:solidFill>
                <a:srgbClr val="00A443"/>
              </a:solidFill>
              <a:latin typeface="Chivo"/>
              <a:ea typeface="Chivo"/>
              <a:cs typeface="Chivo"/>
              <a:sym typeface="Chivo"/>
            </a:endParaRPr>
          </a:p>
        </p:txBody>
      </p:sp>
      <p:sp>
        <p:nvSpPr>
          <p:cNvPr id="140" name="Google Shape;140;p19"/>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9"/>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9"/>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9"/>
          <p:cNvSpPr/>
          <p:nvPr/>
        </p:nvSpPr>
        <p:spPr>
          <a:xfrm>
            <a:off x="0" y="4703625"/>
            <a:ext cx="2520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44" name="Google Shape;144;p19"/>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45" name="Google Shape;145;p19"/>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5</a:t>
            </a:r>
            <a:endParaRPr sz="1800">
              <a:solidFill>
                <a:srgbClr val="FF9C1A"/>
              </a:solidFill>
              <a:latin typeface="Chivo"/>
              <a:ea typeface="Chivo"/>
              <a:cs typeface="Chivo"/>
              <a:sym typeface="Chivo"/>
            </a:endParaRPr>
          </a:p>
        </p:txBody>
      </p:sp>
      <p:sp>
        <p:nvSpPr>
          <p:cNvPr id="146" name="Google Shape;146;p19"/>
          <p:cNvSpPr txBox="1"/>
          <p:nvPr>
            <p:ph idx="1" type="body"/>
          </p:nvPr>
        </p:nvSpPr>
        <p:spPr>
          <a:xfrm>
            <a:off x="122250" y="1191800"/>
            <a:ext cx="425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hivo"/>
                <a:ea typeface="Chivo"/>
                <a:cs typeface="Chivo"/>
                <a:sym typeface="Chivo"/>
              </a:rPr>
              <a:t>State incentives for each site:</a:t>
            </a:r>
            <a:endParaRPr b="1" sz="1200">
              <a:latin typeface="Chivo"/>
              <a:ea typeface="Chivo"/>
              <a:cs typeface="Chivo"/>
              <a:sym typeface="Chivo"/>
            </a:endParaRPr>
          </a:p>
          <a:p>
            <a:pPr indent="0" lvl="0" marL="0" rtl="0" algn="l">
              <a:spcBef>
                <a:spcPts val="1200"/>
              </a:spcBef>
              <a:spcAft>
                <a:spcPts val="0"/>
              </a:spcAft>
              <a:buNone/>
            </a:pPr>
            <a:r>
              <a:rPr b="1" lang="en" sz="1200">
                <a:latin typeface="Chivo"/>
                <a:ea typeface="Chivo"/>
                <a:cs typeface="Chivo"/>
                <a:sym typeface="Chivo"/>
              </a:rPr>
              <a:t>PNW:</a:t>
            </a:r>
            <a:r>
              <a:rPr lang="en" sz="1200">
                <a:latin typeface="Chivo"/>
                <a:ea typeface="Chivo"/>
                <a:cs typeface="Chivo"/>
                <a:sym typeface="Chivo"/>
              </a:rPr>
              <a:t> The Oregon Department of Energy has up to $50,000 per Oregon county available for LDES installation, with a total of $1.8 million. </a:t>
            </a:r>
            <a:endParaRPr sz="1200">
              <a:latin typeface="Chivo"/>
              <a:ea typeface="Chivo"/>
              <a:cs typeface="Chivo"/>
              <a:sym typeface="Chivo"/>
            </a:endParaRPr>
          </a:p>
          <a:p>
            <a:pPr indent="0" lvl="0" marL="0" rtl="0" algn="l">
              <a:spcBef>
                <a:spcPts val="1200"/>
              </a:spcBef>
              <a:spcAft>
                <a:spcPts val="0"/>
              </a:spcAft>
              <a:buNone/>
            </a:pPr>
            <a:r>
              <a:rPr b="1" lang="en" sz="1200">
                <a:latin typeface="Chivo"/>
                <a:ea typeface="Chivo"/>
                <a:cs typeface="Chivo"/>
                <a:sym typeface="Chivo"/>
              </a:rPr>
              <a:t>MISO: </a:t>
            </a:r>
            <a:r>
              <a:rPr lang="en" sz="1200">
                <a:latin typeface="Chivo"/>
                <a:ea typeface="Chivo"/>
                <a:cs typeface="Chivo"/>
                <a:sym typeface="Chivo"/>
              </a:rPr>
              <a:t>Minnesota provides grants for energy storage projects through the RDF. Grant amounts vary based on project scope and are awarded on a competitive basis. Available awards can reach $500,000.</a:t>
            </a:r>
            <a:endParaRPr sz="1200">
              <a:latin typeface="Chivo"/>
              <a:ea typeface="Chivo"/>
              <a:cs typeface="Chivo"/>
              <a:sym typeface="Chivo"/>
            </a:endParaRPr>
          </a:p>
          <a:p>
            <a:pPr indent="0" lvl="0" marL="0" rtl="0" algn="l">
              <a:spcBef>
                <a:spcPts val="1200"/>
              </a:spcBef>
              <a:spcAft>
                <a:spcPts val="0"/>
              </a:spcAft>
              <a:buNone/>
            </a:pPr>
            <a:r>
              <a:rPr b="1" lang="en" sz="1200">
                <a:latin typeface="Chivo"/>
                <a:ea typeface="Chivo"/>
                <a:cs typeface="Chivo"/>
                <a:sym typeface="Chivo"/>
              </a:rPr>
              <a:t>PJM:</a:t>
            </a:r>
            <a:r>
              <a:rPr lang="en" sz="1200">
                <a:latin typeface="Chivo"/>
                <a:ea typeface="Chivo"/>
                <a:cs typeface="Chivo"/>
                <a:sym typeface="Chivo"/>
              </a:rPr>
              <a:t> Pennsylvania's Alternative Energy Production Tax Credit offers eligible projects a tax credit equal to 15% of the project's total development, equipment, and construction costs, capped at $1 million per taxpayer.</a:t>
            </a:r>
            <a:endParaRPr sz="1200">
              <a:latin typeface="Chivo"/>
              <a:ea typeface="Chivo"/>
              <a:cs typeface="Chivo"/>
              <a:sym typeface="Chivo"/>
            </a:endParaRPr>
          </a:p>
          <a:p>
            <a:pPr indent="0" lvl="0" marL="0" rtl="0" algn="l">
              <a:spcBef>
                <a:spcPts val="1200"/>
              </a:spcBef>
              <a:spcAft>
                <a:spcPts val="0"/>
              </a:spcAft>
              <a:buNone/>
            </a:pPr>
            <a:r>
              <a:rPr b="1" lang="en" sz="1200">
                <a:latin typeface="Chivo"/>
                <a:ea typeface="Chivo"/>
                <a:cs typeface="Chivo"/>
                <a:sym typeface="Chivo"/>
              </a:rPr>
              <a:t>EORC:</a:t>
            </a:r>
            <a:r>
              <a:rPr lang="en" sz="1200">
                <a:latin typeface="Chivo"/>
                <a:ea typeface="Chivo"/>
                <a:cs typeface="Chivo"/>
                <a:sym typeface="Chivo"/>
              </a:rPr>
              <a:t> No applicable state incentives.</a:t>
            </a:r>
            <a:endParaRPr sz="1200">
              <a:latin typeface="Chivo"/>
              <a:ea typeface="Chivo"/>
              <a:cs typeface="Chivo"/>
              <a:sym typeface="Chivo"/>
            </a:endParaRPr>
          </a:p>
          <a:p>
            <a:pPr indent="0" lvl="0" marL="0" rtl="0" algn="l">
              <a:spcBef>
                <a:spcPts val="1200"/>
              </a:spcBef>
              <a:spcAft>
                <a:spcPts val="0"/>
              </a:spcAft>
              <a:buClr>
                <a:schemeClr val="dk1"/>
              </a:buClr>
              <a:buSzPts val="1100"/>
              <a:buFont typeface="Arial"/>
              <a:buNone/>
            </a:pPr>
            <a:r>
              <a:t/>
            </a:r>
            <a:endParaRPr sz="1200">
              <a:latin typeface="Chivo"/>
              <a:ea typeface="Chivo"/>
              <a:cs typeface="Chivo"/>
              <a:sym typeface="Chivo"/>
            </a:endParaRPr>
          </a:p>
          <a:p>
            <a:pPr indent="0" lvl="0" marL="0" rtl="0" algn="l">
              <a:spcBef>
                <a:spcPts val="1200"/>
              </a:spcBef>
              <a:spcAft>
                <a:spcPts val="1200"/>
              </a:spcAft>
              <a:buNone/>
            </a:pPr>
            <a:r>
              <a:t/>
            </a:r>
            <a:endParaRPr sz="1200">
              <a:latin typeface="Chivo"/>
              <a:ea typeface="Chivo"/>
              <a:cs typeface="Chivo"/>
              <a:sym typeface="Chivo"/>
            </a:endParaRPr>
          </a:p>
        </p:txBody>
      </p:sp>
      <p:sp>
        <p:nvSpPr>
          <p:cNvPr id="147" name="Google Shape;147;p19"/>
          <p:cNvSpPr txBox="1"/>
          <p:nvPr/>
        </p:nvSpPr>
        <p:spPr>
          <a:xfrm>
            <a:off x="4571988" y="1191800"/>
            <a:ext cx="3672900" cy="3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Chivo"/>
                <a:ea typeface="Chivo"/>
                <a:cs typeface="Chivo"/>
                <a:sym typeface="Chivo"/>
              </a:rPr>
              <a:t>Federal incentives for all sites: </a:t>
            </a:r>
            <a:endParaRPr b="1" sz="1200">
              <a:solidFill>
                <a:schemeClr val="dk2"/>
              </a:solidFill>
              <a:latin typeface="Chivo"/>
              <a:ea typeface="Chivo"/>
              <a:cs typeface="Chivo"/>
              <a:sym typeface="Chivo"/>
            </a:endParaRPr>
          </a:p>
          <a:p>
            <a:pPr indent="0" lvl="0" marL="0" rtl="0" algn="l">
              <a:lnSpc>
                <a:spcPct val="115000"/>
              </a:lnSpc>
              <a:spcBef>
                <a:spcPts val="0"/>
              </a:spcBef>
              <a:spcAft>
                <a:spcPts val="0"/>
              </a:spcAft>
              <a:buNone/>
            </a:pPr>
            <a:r>
              <a:t/>
            </a:r>
            <a:endParaRPr sz="1200">
              <a:solidFill>
                <a:schemeClr val="dk2"/>
              </a:solidFill>
              <a:latin typeface="Chivo"/>
              <a:ea typeface="Chivo"/>
              <a:cs typeface="Chivo"/>
              <a:sym typeface="Chivo"/>
            </a:endParaRPr>
          </a:p>
          <a:p>
            <a:pPr indent="0" lvl="0" marL="0" rtl="0" algn="l">
              <a:lnSpc>
                <a:spcPct val="115000"/>
              </a:lnSpc>
              <a:spcBef>
                <a:spcPts val="0"/>
              </a:spcBef>
              <a:spcAft>
                <a:spcPts val="0"/>
              </a:spcAft>
              <a:buNone/>
            </a:pPr>
            <a:r>
              <a:rPr b="1" lang="en" sz="1200">
                <a:solidFill>
                  <a:schemeClr val="dk2"/>
                </a:solidFill>
                <a:latin typeface="Chivo"/>
                <a:ea typeface="Chivo"/>
                <a:cs typeface="Chivo"/>
                <a:sym typeface="Chivo"/>
              </a:rPr>
              <a:t>Investment Tax Credit (ITC)</a:t>
            </a:r>
            <a:r>
              <a:rPr lang="en" sz="1200">
                <a:solidFill>
                  <a:schemeClr val="dk2"/>
                </a:solidFill>
                <a:latin typeface="Chivo"/>
                <a:ea typeface="Chivo"/>
                <a:cs typeface="Chivo"/>
                <a:sym typeface="Chivo"/>
              </a:rPr>
              <a:t>: The Inflation Reduction Act (IRA) of 2022 expanded the ITC to include standalone energy storage systems, offering a 30% tax credit for projects commencing construction between 2023 and 2024.</a:t>
            </a:r>
            <a:endParaRPr sz="1200">
              <a:solidFill>
                <a:schemeClr val="dk2"/>
              </a:solidFill>
              <a:latin typeface="Chivo"/>
              <a:ea typeface="Chivo"/>
              <a:cs typeface="Chivo"/>
              <a:sym typeface="Chivo"/>
            </a:endParaRPr>
          </a:p>
          <a:p>
            <a:pPr indent="0" lvl="0" marL="0" rtl="0" algn="l">
              <a:lnSpc>
                <a:spcPct val="115000"/>
              </a:lnSpc>
              <a:spcBef>
                <a:spcPts val="0"/>
              </a:spcBef>
              <a:spcAft>
                <a:spcPts val="0"/>
              </a:spcAft>
              <a:buNone/>
            </a:pPr>
            <a:r>
              <a:t/>
            </a:r>
            <a:endParaRPr sz="1200">
              <a:solidFill>
                <a:schemeClr val="dk2"/>
              </a:solidFill>
              <a:latin typeface="Chivo"/>
              <a:ea typeface="Chivo"/>
              <a:cs typeface="Chivo"/>
              <a:sym typeface="Chivo"/>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2"/>
              </a:solidFill>
              <a:latin typeface="Chivo"/>
              <a:ea typeface="Chivo"/>
              <a:cs typeface="Chivo"/>
              <a:sym typeface="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Optimization Model</a:t>
            </a:r>
            <a:endParaRPr b="1">
              <a:solidFill>
                <a:srgbClr val="00A443"/>
              </a:solidFill>
              <a:latin typeface="Chivo"/>
              <a:ea typeface="Chivo"/>
              <a:cs typeface="Chivo"/>
              <a:sym typeface="Chivo"/>
            </a:endParaRPr>
          </a:p>
        </p:txBody>
      </p:sp>
      <p:sp>
        <p:nvSpPr>
          <p:cNvPr id="153" name="Google Shape;153;p20"/>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0"/>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0"/>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0"/>
          <p:cNvSpPr/>
          <p:nvPr/>
        </p:nvSpPr>
        <p:spPr>
          <a:xfrm>
            <a:off x="0" y="4703625"/>
            <a:ext cx="21168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57" name="Google Shape;157;p20"/>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58" name="Google Shape;158;p20"/>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6</a:t>
            </a:r>
            <a:endParaRPr sz="1800">
              <a:solidFill>
                <a:srgbClr val="FF9C1A"/>
              </a:solidFill>
              <a:latin typeface="Chivo"/>
              <a:ea typeface="Chivo"/>
              <a:cs typeface="Chivo"/>
              <a:sym typeface="Chivo"/>
            </a:endParaRPr>
          </a:p>
        </p:txBody>
      </p:sp>
      <p:sp>
        <p:nvSpPr>
          <p:cNvPr id="159" name="Google Shape;159;p20"/>
          <p:cNvSpPr txBox="1"/>
          <p:nvPr>
            <p:ph idx="1" type="body"/>
          </p:nvPr>
        </p:nvSpPr>
        <p:spPr>
          <a:xfrm>
            <a:off x="311700" y="1152475"/>
            <a:ext cx="85899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hivo"/>
              <a:buChar char="●"/>
            </a:pPr>
            <a:r>
              <a:rPr lang="en" sz="1500">
                <a:latin typeface="Chivo"/>
                <a:ea typeface="Chivo"/>
                <a:cs typeface="Chivo"/>
                <a:sym typeface="Chivo"/>
              </a:rPr>
              <a:t>An optimization model was developed to calculate the total extra annual revenue, </a:t>
            </a:r>
            <a:r>
              <a:rPr lang="en" sz="1500">
                <a:latin typeface="Chivo"/>
                <a:ea typeface="Chivo"/>
                <a:cs typeface="Chivo"/>
                <a:sym typeface="Chivo"/>
              </a:rPr>
              <a:t>reduction</a:t>
            </a:r>
            <a:r>
              <a:rPr lang="en" sz="1500">
                <a:latin typeface="Chivo"/>
                <a:ea typeface="Chivo"/>
                <a:cs typeface="Chivo"/>
                <a:sym typeface="Chivo"/>
              </a:rPr>
              <a:t> in curtailment, and extra grid utilization for a given LDES capacity, considering the cost of system installation</a:t>
            </a:r>
            <a:endParaRPr sz="1500">
              <a:latin typeface="Chivo"/>
              <a:ea typeface="Chivo"/>
              <a:cs typeface="Chivo"/>
              <a:sym typeface="Chivo"/>
            </a:endParaRPr>
          </a:p>
          <a:p>
            <a:pPr indent="-323850" lvl="0" marL="457200" rtl="0" algn="l">
              <a:spcBef>
                <a:spcPts val="0"/>
              </a:spcBef>
              <a:spcAft>
                <a:spcPts val="0"/>
              </a:spcAft>
              <a:buSzPts val="1500"/>
              <a:buFont typeface="Chivo"/>
              <a:buChar char="●"/>
            </a:pPr>
            <a:r>
              <a:rPr lang="en" sz="1500">
                <a:latin typeface="Chivo"/>
                <a:ea typeface="Chivo"/>
                <a:cs typeface="Chivo"/>
                <a:sym typeface="Chivo"/>
              </a:rPr>
              <a:t>A simple thresholding system was assumed to determine when to charge and discharge the LDES where it was charged whenever the system was curtailed, and whenever the price increased beyond a certain threshold it was discharged, with the charge and discharge rates calculated from parameters</a:t>
            </a:r>
            <a:endParaRPr sz="1500">
              <a:latin typeface="Chivo"/>
              <a:ea typeface="Chivo"/>
              <a:cs typeface="Chivo"/>
              <a:sym typeface="Chivo"/>
            </a:endParaRPr>
          </a:p>
          <a:p>
            <a:pPr indent="-323850" lvl="0" marL="457200" rtl="0" algn="l">
              <a:spcBef>
                <a:spcPts val="0"/>
              </a:spcBef>
              <a:spcAft>
                <a:spcPts val="0"/>
              </a:spcAft>
              <a:buSzPts val="1500"/>
              <a:buFont typeface="Chivo"/>
              <a:buChar char="●"/>
            </a:pPr>
            <a:r>
              <a:rPr lang="en" sz="1500">
                <a:latin typeface="Chivo"/>
                <a:ea typeface="Chivo"/>
                <a:cs typeface="Chivo"/>
                <a:sym typeface="Chivo"/>
              </a:rPr>
              <a:t>High prices were assumed to correlate with high demand and thus the ability to successfully sell </a:t>
            </a:r>
            <a:r>
              <a:rPr lang="en" sz="1500">
                <a:latin typeface="Chivo"/>
                <a:ea typeface="Chivo"/>
                <a:cs typeface="Chivo"/>
                <a:sym typeface="Chivo"/>
              </a:rPr>
              <a:t>excess</a:t>
            </a:r>
            <a:r>
              <a:rPr lang="en" sz="1500">
                <a:latin typeface="Chivo"/>
                <a:ea typeface="Chivo"/>
                <a:cs typeface="Chivo"/>
                <a:sym typeface="Chivo"/>
              </a:rPr>
              <a:t> power discharged from the LDES system to the grid</a:t>
            </a:r>
            <a:endParaRPr sz="1500">
              <a:latin typeface="Chivo"/>
              <a:ea typeface="Chivo"/>
              <a:cs typeface="Chivo"/>
              <a:sym typeface="Chivo"/>
            </a:endParaRPr>
          </a:p>
          <a:p>
            <a:pPr indent="-323850" lvl="0" marL="457200" rtl="0" algn="l">
              <a:spcBef>
                <a:spcPts val="0"/>
              </a:spcBef>
              <a:spcAft>
                <a:spcPts val="0"/>
              </a:spcAft>
              <a:buSzPts val="1500"/>
              <a:buFont typeface="Chivo"/>
              <a:buChar char="●"/>
            </a:pPr>
            <a:r>
              <a:rPr lang="en" sz="1500">
                <a:latin typeface="Chivo"/>
                <a:ea typeface="Chivo"/>
                <a:cs typeface="Chivo"/>
                <a:sym typeface="Chivo"/>
              </a:rPr>
              <a:t>Fitted wind curves were used to estimate wind resources during curtailments</a:t>
            </a:r>
            <a:endParaRPr sz="1500">
              <a:latin typeface="Chivo"/>
              <a:ea typeface="Chivo"/>
              <a:cs typeface="Chivo"/>
              <a:sym typeface="Chivo"/>
            </a:endParaRPr>
          </a:p>
          <a:p>
            <a:pPr indent="-323850" lvl="0" marL="457200" rtl="0" algn="l">
              <a:spcBef>
                <a:spcPts val="0"/>
              </a:spcBef>
              <a:spcAft>
                <a:spcPts val="0"/>
              </a:spcAft>
              <a:buSzPts val="1500"/>
              <a:buFont typeface="Chivo"/>
              <a:buChar char="●"/>
            </a:pPr>
            <a:r>
              <a:rPr lang="en" sz="1500">
                <a:latin typeface="Chivo"/>
                <a:ea typeface="Chivo"/>
                <a:cs typeface="Chivo"/>
                <a:sym typeface="Chivo"/>
              </a:rPr>
              <a:t>The model was built in Python, using the NumPy, Pandas, and SciPy packages, and the optimization uses a Nelder-Mead gradient descent optimization algorithm </a:t>
            </a:r>
            <a:endParaRPr sz="1500">
              <a:latin typeface="Chivo"/>
              <a:ea typeface="Chivo"/>
              <a:cs typeface="Chivo"/>
              <a:sym typeface="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A443"/>
                </a:solidFill>
                <a:latin typeface="Chivo"/>
                <a:ea typeface="Chivo"/>
                <a:cs typeface="Chivo"/>
                <a:sym typeface="Chivo"/>
              </a:rPr>
              <a:t>Optimization Model Results</a:t>
            </a:r>
            <a:endParaRPr b="1">
              <a:solidFill>
                <a:srgbClr val="00A443"/>
              </a:solidFill>
              <a:latin typeface="Chivo"/>
              <a:ea typeface="Chivo"/>
              <a:cs typeface="Chivo"/>
              <a:sym typeface="Chivo"/>
            </a:endParaRPr>
          </a:p>
        </p:txBody>
      </p:sp>
      <p:sp>
        <p:nvSpPr>
          <p:cNvPr id="165" name="Google Shape;165;p21"/>
          <p:cNvSpPr/>
          <p:nvPr/>
        </p:nvSpPr>
        <p:spPr>
          <a:xfrm rot="5400000">
            <a:off x="8280900" y="0"/>
            <a:ext cx="863100" cy="863100"/>
          </a:xfrm>
          <a:prstGeom prst="diagStripe">
            <a:avLst>
              <a:gd fmla="val 50000" name="adj"/>
            </a:avLst>
          </a:prstGeom>
          <a:solidFill>
            <a:srgbClr val="FF9C1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1"/>
          <p:cNvSpPr/>
          <p:nvPr/>
        </p:nvSpPr>
        <p:spPr>
          <a:xfrm rot="5400000">
            <a:off x="7836200" y="4650"/>
            <a:ext cx="1308600" cy="1299300"/>
          </a:xfrm>
          <a:prstGeom prst="diagStripe">
            <a:avLst>
              <a:gd fmla="val 65903"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1"/>
          <p:cNvSpPr/>
          <p:nvPr/>
        </p:nvSpPr>
        <p:spPr>
          <a:xfrm rot="5400000">
            <a:off x="7422650" y="-4800"/>
            <a:ext cx="1712700" cy="1722300"/>
          </a:xfrm>
          <a:prstGeom prst="diagStripe">
            <a:avLst>
              <a:gd fmla="val 75414" name="adj"/>
            </a:avLst>
          </a:prstGeom>
          <a:solidFill>
            <a:srgbClr val="00A4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1"/>
          <p:cNvSpPr/>
          <p:nvPr/>
        </p:nvSpPr>
        <p:spPr>
          <a:xfrm>
            <a:off x="0" y="4703625"/>
            <a:ext cx="21168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69" name="Google Shape;169;p21"/>
          <p:cNvSpPr/>
          <p:nvPr/>
        </p:nvSpPr>
        <p:spPr>
          <a:xfrm>
            <a:off x="0" y="4703625"/>
            <a:ext cx="2847900" cy="297000"/>
          </a:xfrm>
          <a:prstGeom prst="homePlate">
            <a:avLst>
              <a:gd fmla="val 50000" name="adj"/>
            </a:avLst>
          </a:prstGeom>
          <a:solidFill>
            <a:srgbClr val="0DA9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hivo"/>
                <a:ea typeface="Chivo"/>
                <a:cs typeface="Chivo"/>
                <a:sym typeface="Chivo"/>
              </a:rPr>
              <a:t>Economic Viability</a:t>
            </a:r>
            <a:endParaRPr>
              <a:solidFill>
                <a:schemeClr val="lt1"/>
              </a:solidFill>
              <a:latin typeface="Chivo"/>
              <a:ea typeface="Chivo"/>
              <a:cs typeface="Chivo"/>
              <a:sym typeface="Chivo"/>
            </a:endParaRPr>
          </a:p>
        </p:txBody>
      </p:sp>
      <p:sp>
        <p:nvSpPr>
          <p:cNvPr id="170" name="Google Shape;170;p21"/>
          <p:cNvSpPr txBox="1"/>
          <p:nvPr/>
        </p:nvSpPr>
        <p:spPr>
          <a:xfrm>
            <a:off x="8755250" y="4519425"/>
            <a:ext cx="3849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C1A"/>
                </a:solidFill>
                <a:latin typeface="Chivo"/>
                <a:ea typeface="Chivo"/>
                <a:cs typeface="Chivo"/>
                <a:sym typeface="Chivo"/>
              </a:rPr>
              <a:t>7</a:t>
            </a:r>
            <a:endParaRPr sz="1800">
              <a:solidFill>
                <a:srgbClr val="FF9C1A"/>
              </a:solidFill>
              <a:latin typeface="Chivo"/>
              <a:ea typeface="Chivo"/>
              <a:cs typeface="Chivo"/>
              <a:sym typeface="Chivo"/>
            </a:endParaRPr>
          </a:p>
        </p:txBody>
      </p:sp>
      <p:sp>
        <p:nvSpPr>
          <p:cNvPr id="171" name="Google Shape;171;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Font typeface="Chivo"/>
              <a:buChar char="●"/>
            </a:pPr>
            <a:r>
              <a:rPr lang="en" sz="1600">
                <a:latin typeface="Chivo"/>
                <a:ea typeface="Chivo"/>
                <a:cs typeface="Chivo"/>
                <a:sym typeface="Chivo"/>
              </a:rPr>
              <a:t>The optimal capacity for the LDES was </a:t>
            </a:r>
            <a:r>
              <a:rPr lang="en" sz="1600">
                <a:solidFill>
                  <a:srgbClr val="0DA9FF"/>
                </a:solidFill>
                <a:latin typeface="Chivo"/>
                <a:ea typeface="Chivo"/>
                <a:cs typeface="Chivo"/>
                <a:sym typeface="Chivo"/>
              </a:rPr>
              <a:t>36.5 MW</a:t>
            </a:r>
            <a:r>
              <a:rPr lang="en" sz="1600">
                <a:latin typeface="Chivo"/>
                <a:ea typeface="Chivo"/>
                <a:cs typeface="Chivo"/>
                <a:sym typeface="Chivo"/>
              </a:rPr>
              <a:t> at the </a:t>
            </a:r>
            <a:r>
              <a:rPr lang="en" sz="1600">
                <a:solidFill>
                  <a:srgbClr val="0DA9FF"/>
                </a:solidFill>
                <a:latin typeface="Chivo"/>
                <a:ea typeface="Chivo"/>
                <a:cs typeface="Chivo"/>
                <a:sym typeface="Chivo"/>
              </a:rPr>
              <a:t>Valentino</a:t>
            </a:r>
            <a:r>
              <a:rPr lang="en" sz="1600">
                <a:latin typeface="Chivo"/>
                <a:ea typeface="Chivo"/>
                <a:cs typeface="Chivo"/>
                <a:sym typeface="Chivo"/>
              </a:rPr>
              <a:t> site</a:t>
            </a:r>
            <a:endParaRPr sz="1600">
              <a:latin typeface="Chivo"/>
              <a:ea typeface="Chivo"/>
              <a:cs typeface="Chivo"/>
              <a:sym typeface="Chivo"/>
            </a:endParaRPr>
          </a:p>
          <a:p>
            <a:pPr indent="-322580" lvl="0" marL="457200" rtl="0" algn="l">
              <a:spcBef>
                <a:spcPts val="0"/>
              </a:spcBef>
              <a:spcAft>
                <a:spcPts val="0"/>
              </a:spcAft>
              <a:buSzPct val="100000"/>
              <a:buFont typeface="Chivo"/>
              <a:buChar char="●"/>
            </a:pPr>
            <a:r>
              <a:rPr lang="en" sz="1600">
                <a:latin typeface="Chivo"/>
                <a:ea typeface="Chivo"/>
                <a:cs typeface="Chivo"/>
                <a:sym typeface="Chivo"/>
              </a:rPr>
              <a:t> It reduced variability by </a:t>
            </a:r>
            <a:r>
              <a:rPr lang="en" sz="1600">
                <a:solidFill>
                  <a:srgbClr val="0DA9FF"/>
                </a:solidFill>
                <a:latin typeface="Chivo"/>
                <a:ea typeface="Chivo"/>
                <a:cs typeface="Chivo"/>
                <a:sym typeface="Chivo"/>
              </a:rPr>
              <a:t>38.3%</a:t>
            </a:r>
            <a:endParaRPr sz="1600">
              <a:solidFill>
                <a:srgbClr val="0DA9FF"/>
              </a:solidFill>
              <a:latin typeface="Chivo"/>
              <a:ea typeface="Chivo"/>
              <a:cs typeface="Chivo"/>
              <a:sym typeface="Chivo"/>
            </a:endParaRPr>
          </a:p>
          <a:p>
            <a:pPr indent="-322580" lvl="0" marL="457200" rtl="0" algn="l">
              <a:spcBef>
                <a:spcPts val="0"/>
              </a:spcBef>
              <a:spcAft>
                <a:spcPts val="0"/>
              </a:spcAft>
              <a:buSzPct val="100000"/>
              <a:buFont typeface="Chivo"/>
              <a:buChar char="●"/>
            </a:pPr>
            <a:r>
              <a:rPr lang="en" sz="1600">
                <a:latin typeface="Chivo"/>
                <a:ea typeface="Chivo"/>
                <a:cs typeface="Chivo"/>
                <a:sym typeface="Chivo"/>
              </a:rPr>
              <a:t>Annual revenue in 2023 would have been increased by </a:t>
            </a:r>
            <a:r>
              <a:rPr lang="en" sz="1600">
                <a:solidFill>
                  <a:srgbClr val="0DA9FF"/>
                </a:solidFill>
                <a:latin typeface="Chivo"/>
                <a:ea typeface="Chivo"/>
                <a:cs typeface="Chivo"/>
                <a:sym typeface="Chivo"/>
              </a:rPr>
              <a:t>$1.92M</a:t>
            </a:r>
            <a:endParaRPr sz="1600">
              <a:solidFill>
                <a:srgbClr val="0DA9FF"/>
              </a:solidFill>
              <a:latin typeface="Chivo"/>
              <a:ea typeface="Chivo"/>
              <a:cs typeface="Chivo"/>
              <a:sym typeface="Chivo"/>
            </a:endParaRPr>
          </a:p>
          <a:p>
            <a:pPr indent="-322580" lvl="0" marL="457200" rtl="0" algn="l">
              <a:spcBef>
                <a:spcPts val="0"/>
              </a:spcBef>
              <a:spcAft>
                <a:spcPts val="0"/>
              </a:spcAft>
              <a:buSzPct val="100000"/>
              <a:buFont typeface="Chivo"/>
              <a:buChar char="●"/>
            </a:pPr>
            <a:r>
              <a:rPr lang="en" sz="1600">
                <a:latin typeface="Chivo"/>
                <a:ea typeface="Chivo"/>
                <a:cs typeface="Chivo"/>
                <a:sym typeface="Chivo"/>
              </a:rPr>
              <a:t>It would have led to the utilization of an extra </a:t>
            </a:r>
            <a:r>
              <a:rPr lang="en" sz="1600">
                <a:solidFill>
                  <a:srgbClr val="0DA9FF"/>
                </a:solidFill>
                <a:latin typeface="Chivo"/>
                <a:ea typeface="Chivo"/>
                <a:cs typeface="Chivo"/>
                <a:sym typeface="Chivo"/>
              </a:rPr>
              <a:t>54,932 MWh</a:t>
            </a:r>
            <a:r>
              <a:rPr lang="en" sz="1600">
                <a:latin typeface="Chivo"/>
                <a:ea typeface="Chivo"/>
                <a:cs typeface="Chivo"/>
                <a:sym typeface="Chivo"/>
              </a:rPr>
              <a:t> of generated power, increasing market participation</a:t>
            </a:r>
            <a:endParaRPr sz="1600">
              <a:latin typeface="Chivo"/>
              <a:ea typeface="Chivo"/>
              <a:cs typeface="Chivo"/>
              <a:sym typeface="Chivo"/>
            </a:endParaRPr>
          </a:p>
          <a:p>
            <a:pPr indent="-322580" lvl="0" marL="457200" rtl="0" algn="l">
              <a:spcBef>
                <a:spcPts val="0"/>
              </a:spcBef>
              <a:spcAft>
                <a:spcPts val="0"/>
              </a:spcAft>
              <a:buSzPct val="100000"/>
              <a:buFont typeface="Chivo"/>
              <a:buChar char="●"/>
            </a:pPr>
            <a:r>
              <a:rPr lang="en" sz="1600">
                <a:latin typeface="Chivo"/>
                <a:ea typeface="Chivo"/>
                <a:cs typeface="Chivo"/>
                <a:sym typeface="Chivo"/>
              </a:rPr>
              <a:t>The majority of this added revenue comes from storage from excess curtailed production in the morning and discharge at higher demand and price times in the evening</a:t>
            </a:r>
            <a:endParaRPr sz="1600">
              <a:latin typeface="Chivo"/>
              <a:ea typeface="Chivo"/>
              <a:cs typeface="Chivo"/>
              <a:sym typeface="Chivo"/>
            </a:endParaRPr>
          </a:p>
        </p:txBody>
      </p:sp>
      <p:pic>
        <p:nvPicPr>
          <p:cNvPr id="172" name="Google Shape;172;p21"/>
          <p:cNvPicPr preferRelativeResize="0"/>
          <p:nvPr/>
        </p:nvPicPr>
        <p:blipFill>
          <a:blip r:embed="rId3">
            <a:alphaModFix/>
          </a:blip>
          <a:stretch>
            <a:fillRect/>
          </a:stretch>
        </p:blipFill>
        <p:spPr>
          <a:xfrm>
            <a:off x="4676850" y="1760275"/>
            <a:ext cx="2741000" cy="2200800"/>
          </a:xfrm>
          <a:prstGeom prst="rect">
            <a:avLst/>
          </a:prstGeom>
          <a:noFill/>
          <a:ln>
            <a:noFill/>
          </a:ln>
        </p:spPr>
      </p:pic>
      <p:pic>
        <p:nvPicPr>
          <p:cNvPr id="173" name="Google Shape;173;p21"/>
          <p:cNvPicPr preferRelativeResize="0"/>
          <p:nvPr/>
        </p:nvPicPr>
        <p:blipFill>
          <a:blip r:embed="rId4">
            <a:alphaModFix/>
          </a:blip>
          <a:stretch>
            <a:fillRect/>
          </a:stretch>
        </p:blipFill>
        <p:spPr>
          <a:xfrm>
            <a:off x="7417850" y="2232050"/>
            <a:ext cx="1389700" cy="107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