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9" r:id="rId3"/>
    <p:sldId id="259" r:id="rId4"/>
    <p:sldId id="257" r:id="rId5"/>
    <p:sldId id="260" r:id="rId6"/>
    <p:sldId id="274" r:id="rId7"/>
    <p:sldId id="275" r:id="rId8"/>
    <p:sldId id="261" r:id="rId9"/>
    <p:sldId id="262" r:id="rId10"/>
    <p:sldId id="265" r:id="rId11"/>
    <p:sldId id="263" r:id="rId12"/>
    <p:sldId id="264" r:id="rId13"/>
    <p:sldId id="266" r:id="rId14"/>
    <p:sldId id="268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30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5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2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6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43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2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80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00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49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0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0BC9B8-5B4E-4492-A567-22B58EE99385}" type="datetimeFigureOut">
              <a:rPr lang="fr-CH" smtClean="0"/>
              <a:t>08.04.2020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3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AB7-3233-4898-97F7-33D3DBA65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NBA Case Study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08F6-6A3E-4E9A-87EB-926934452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Popularity vs Profitability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82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330BE-6E9D-4666-BBC7-FB276ACC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32518"/>
            <a:ext cx="9563100" cy="51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CFE7-F5BB-4160-978E-1A3C019B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6" y="1412849"/>
            <a:ext cx="8888541" cy="52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2ECA4-6DD9-4605-90D5-67369D2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4" y="1397943"/>
            <a:ext cx="8901112" cy="5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total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66690-15D6-4310-A1FA-DF1C5AD6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81941"/>
            <a:ext cx="9144000" cy="49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r>
              <a:rPr lang="de-CH" sz="4400" dirty="0"/>
              <a:t>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0222C-A7E8-473E-951E-A923205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487947"/>
            <a:ext cx="8970169" cy="49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FB </a:t>
            </a:r>
            <a:r>
              <a:rPr lang="de-CH" sz="4400" dirty="0" err="1"/>
              <a:t>likes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E52FC-0DA9-48F5-9B2E-D768089F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61000"/>
            <a:ext cx="9248774" cy="50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FB like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B92E-0469-4E13-861E-19A3B03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1" y="1343690"/>
            <a:ext cx="9394657" cy="51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14CC2-486C-4A0F-A0A6-E382684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1420129"/>
            <a:ext cx="9352547" cy="50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8BB1D-7151-4EE5-9363-F4139A46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568768"/>
            <a:ext cx="9400674" cy="50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9BE-94C2-4438-A985-13146DA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Choices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BEFA-D142-4EC6-857E-3ECA0C9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de-CH" dirty="0"/>
              <a:t>Find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sources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/>
              <a:t>Focus on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granularity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 err="1"/>
              <a:t>Build</a:t>
            </a:r>
            <a:r>
              <a:rPr lang="de-CH" dirty="0"/>
              <a:t> a prototype end </a:t>
            </a:r>
            <a:r>
              <a:rPr lang="de-CH" dirty="0" err="1"/>
              <a:t>to</a:t>
            </a:r>
            <a:r>
              <a:rPr lang="de-CH" dirty="0"/>
              <a:t> end (</a:t>
            </a:r>
            <a:r>
              <a:rPr lang="de-CH" dirty="0" err="1"/>
              <a:t>scrapping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viz</a:t>
            </a:r>
            <a:r>
              <a:rPr lang="de-CH" dirty="0"/>
              <a:t>) not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fr-CH" dirty="0" err="1"/>
              <a:t>Leave</a:t>
            </a:r>
            <a:r>
              <a:rPr lang="fr-CH" dirty="0"/>
              <a:t> </a:t>
            </a:r>
            <a:r>
              <a:rPr lang="fr-CH" dirty="0" err="1"/>
              <a:t>deployment</a:t>
            </a:r>
            <a:r>
              <a:rPr lang="fr-CH" dirty="0"/>
              <a:t>, industrialisation and data </a:t>
            </a:r>
            <a:r>
              <a:rPr lang="fr-CH" dirty="0" err="1"/>
              <a:t>fetching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live sources (ticket marketplace, social media </a:t>
            </a:r>
            <a:r>
              <a:rPr lang="fr-CH" dirty="0" err="1"/>
              <a:t>feeds</a:t>
            </a:r>
            <a:r>
              <a:rPr lang="fr-CH" dirty="0"/>
              <a:t>, </a:t>
            </a:r>
            <a:r>
              <a:rPr lang="fr-CH" dirty="0" err="1"/>
              <a:t>etc</a:t>
            </a:r>
            <a:r>
              <a:rPr lang="fr-CH" dirty="0"/>
              <a:t>,..) for </a:t>
            </a:r>
            <a:r>
              <a:rPr lang="fr-CH" dirty="0" err="1"/>
              <a:t>later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6B5-13EF-4A26-A262-5D5C73D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 err="1"/>
              <a:t>Scrapped</a:t>
            </a:r>
            <a:r>
              <a:rPr lang="de-CH" dirty="0"/>
              <a:t> Data </a:t>
            </a:r>
            <a:r>
              <a:rPr lang="de-CH" dirty="0" err="1"/>
              <a:t>Sources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EA829-3CA0-4A95-A91F-5945A313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41397"/>
              </p:ext>
            </p:extLst>
          </p:nvPr>
        </p:nvGraphicFramePr>
        <p:xfrm>
          <a:off x="1066800" y="1425575"/>
          <a:ext cx="10058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50860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62763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2674079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19083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87229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7984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Name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Granularity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fetch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method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Source</a:t>
                      </a:r>
                      <a:endParaRPr lang="fr-CH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93758061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r>
                        <a:rPr lang="de-CH" dirty="0"/>
                        <a:t>Revenue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2012-202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wayback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machine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http://www.forbes.com/nba-valuations/list/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8847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2001-2020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http://www.espn.com/nba/attendance/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6601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Facebook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2013-09-20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https://www.trackalytics.com/facebook/fanpage/losangeleslakers/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5581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Twitter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2014-06-12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https://www.trackalytics.com/twitter/profile/@Lakers/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217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score per </a:t>
                      </a:r>
                      <a:r>
                        <a:rPr lang="de-CH" dirty="0" err="1"/>
                        <a:t>game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2004-2020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https://www.basketball-reference.com/leagues/NBA_2015_games-december.html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47601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Payroll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200-2019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https://hoopshype.com/salaries/2017-2018/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92416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8F4-7D50-4EE4-A0E8-C9ABBBD1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101D-E089-4B65-A77B-944C39E0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892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3200" dirty="0"/>
              <a:t>Social media</a:t>
            </a:r>
          </a:p>
          <a:p>
            <a:pPr lvl="1"/>
            <a:r>
              <a:rPr lang="fr-CH" dirty="0" err="1"/>
              <a:t>Trackalytics</a:t>
            </a:r>
            <a:r>
              <a:rPr lang="fr-CH" dirty="0"/>
              <a:t> data vs </a:t>
            </a:r>
            <a:r>
              <a:rPr lang="fr-CH" dirty="0" err="1"/>
              <a:t>wayback</a:t>
            </a:r>
            <a:r>
              <a:rPr lang="fr-CH" dirty="0"/>
              <a:t> machine of </a:t>
            </a:r>
            <a:r>
              <a:rPr lang="fr-CH" dirty="0" err="1"/>
              <a:t>facebook</a:t>
            </a:r>
            <a:r>
              <a:rPr lang="fr-CH" dirty="0"/>
              <a:t>/Twitter page</a:t>
            </a:r>
          </a:p>
          <a:p>
            <a:pPr marL="274320" lvl="1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sz="3200" dirty="0"/>
              <a:t>Attendance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Attendance </a:t>
            </a:r>
            <a:r>
              <a:rPr lang="fr-CH" dirty="0" err="1"/>
              <a:t>numbers</a:t>
            </a:r>
            <a:r>
              <a:rPr lang="fr-CH" dirty="0"/>
              <a:t> </a:t>
            </a:r>
            <a:r>
              <a:rPr lang="fr-CH" dirty="0" err="1"/>
              <a:t>against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endParaRPr lang="fr-CH" dirty="0"/>
          </a:p>
          <a:p>
            <a:pPr lvl="1"/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numbers</a:t>
            </a:r>
            <a:r>
              <a:rPr lang="fr-CH" dirty="0"/>
              <a:t> are </a:t>
            </a: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r>
              <a:rPr lang="fr-CH" dirty="0"/>
              <a:t>, </a:t>
            </a:r>
            <a:r>
              <a:rPr lang="fr-CH" dirty="0" err="1"/>
              <a:t>potential</a:t>
            </a:r>
            <a:r>
              <a:rPr lang="fr-CH" dirty="0"/>
              <a:t> </a:t>
            </a:r>
            <a:r>
              <a:rPr lang="fr-CH" dirty="0" err="1"/>
              <a:t>explanation</a:t>
            </a:r>
            <a:r>
              <a:rPr lang="fr-CH" dirty="0"/>
              <a:t> (</a:t>
            </a:r>
            <a:r>
              <a:rPr lang="fr-CH" dirty="0" err="1"/>
              <a:t>although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for football): </a:t>
            </a:r>
            <a:r>
              <a:rPr lang="fr-CH" dirty="0">
                <a:solidFill>
                  <a:srgbClr val="00B0F0"/>
                </a:solidFill>
              </a:rPr>
              <a:t>https://www.lsureveille.com/sports/football-attendance-numbers-exceed-capacity-in-tiger-stadium/article_377a3665-66bd-5907-abe7-1ab261cf57b5.html</a:t>
            </a:r>
          </a:p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8DF4-C367-4691-996A-4705F6AB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4" y="989958"/>
            <a:ext cx="4978574" cy="24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FCCD4-2A1E-435A-AE11-42A79619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41" y="3700200"/>
            <a:ext cx="5318920" cy="2472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6B52D2-E2EF-4292-84A7-0599FA6C3E42}"/>
              </a:ext>
            </a:extLst>
          </p:cNvPr>
          <p:cNvSpPr/>
          <p:nvPr/>
        </p:nvSpPr>
        <p:spPr>
          <a:xfrm>
            <a:off x="9053663" y="4802168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4D2E0-EDF6-4177-8203-E742A64A4EA8}"/>
              </a:ext>
            </a:extLst>
          </p:cNvPr>
          <p:cNvSpPr/>
          <p:nvPr/>
        </p:nvSpPr>
        <p:spPr>
          <a:xfrm>
            <a:off x="10077933" y="4802167"/>
            <a:ext cx="490830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63E884-E557-414B-9D2F-0C99C83A4881}"/>
              </a:ext>
            </a:extLst>
          </p:cNvPr>
          <p:cNvSpPr/>
          <p:nvPr/>
        </p:nvSpPr>
        <p:spPr>
          <a:xfrm>
            <a:off x="10568763" y="4791739"/>
            <a:ext cx="490830" cy="439479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73260B-0349-46CF-B7FE-A4BC9CF4D3A1}"/>
              </a:ext>
            </a:extLst>
          </p:cNvPr>
          <p:cNvSpPr/>
          <p:nvPr/>
        </p:nvSpPr>
        <p:spPr>
          <a:xfrm>
            <a:off x="8153440" y="3032907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D4B4D6-35AE-44B4-A6D2-E8B572037097}"/>
              </a:ext>
            </a:extLst>
          </p:cNvPr>
          <p:cNvSpPr/>
          <p:nvPr/>
        </p:nvSpPr>
        <p:spPr>
          <a:xfrm>
            <a:off x="9393901" y="3043540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E07222-472D-4F1E-89B7-69F70949A31F}"/>
              </a:ext>
            </a:extLst>
          </p:cNvPr>
          <p:cNvSpPr/>
          <p:nvPr/>
        </p:nvSpPr>
        <p:spPr>
          <a:xfrm>
            <a:off x="8811792" y="3043540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13503-A101-44A6-A755-44F93B05559C}"/>
              </a:ext>
            </a:extLst>
          </p:cNvPr>
          <p:cNvCxnSpPr>
            <a:stCxn id="11" idx="11"/>
            <a:endCxn id="10" idx="1"/>
          </p:cNvCxnSpPr>
          <p:nvPr/>
        </p:nvCxnSpPr>
        <p:spPr>
          <a:xfrm>
            <a:off x="8732767" y="3451325"/>
            <a:ext cx="2004454" cy="13551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AC97-4304-4747-98F9-CC2551200E30}"/>
              </a:ext>
            </a:extLst>
          </p:cNvPr>
          <p:cNvCxnSpPr>
            <a:stCxn id="12" idx="9"/>
            <a:endCxn id="8" idx="1"/>
          </p:cNvCxnSpPr>
          <p:nvPr/>
        </p:nvCxnSpPr>
        <p:spPr>
          <a:xfrm flipH="1">
            <a:off x="9175898" y="3451325"/>
            <a:ext cx="601227" cy="13652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3D902-18BB-4AE5-8FCA-4F9B9A9592FF}"/>
              </a:ext>
            </a:extLst>
          </p:cNvPr>
          <p:cNvCxnSpPr>
            <a:stCxn id="13" idx="10"/>
            <a:endCxn id="9" idx="1"/>
          </p:cNvCxnSpPr>
          <p:nvPr/>
        </p:nvCxnSpPr>
        <p:spPr>
          <a:xfrm>
            <a:off x="9114780" y="3472591"/>
            <a:ext cx="1131611" cy="13439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2DC-33B7-4F2F-B12F-8761371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21" y="-23202"/>
            <a:ext cx="10058400" cy="1609344"/>
          </a:xfrm>
        </p:spPr>
        <p:txBody>
          <a:bodyPr/>
          <a:lstStyle/>
          <a:p>
            <a:r>
              <a:rPr lang="de-CH" dirty="0"/>
              <a:t>Data Pipeline </a:t>
            </a:r>
            <a:r>
              <a:rPr lang="de-CH" dirty="0" err="1"/>
              <a:t>for</a:t>
            </a:r>
            <a:r>
              <a:rPr lang="de-CH" dirty="0"/>
              <a:t> Case </a:t>
            </a:r>
            <a:r>
              <a:rPr lang="de-CH" dirty="0" err="1"/>
              <a:t>study</a:t>
            </a:r>
            <a:endParaRPr lang="fr-CH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222068C-649A-4559-9397-87370E3A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842" y="1868479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4D46D19C-207E-4777-9FD1-EFD52A8BD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21" y="1406415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D19B3EDE-E18B-4C7B-9412-77E91D534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551" y="1719258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4179D1-C862-4BF4-9F17-EDC7FA70353D}"/>
              </a:ext>
            </a:extLst>
          </p:cNvPr>
          <p:cNvSpPr/>
          <p:nvPr/>
        </p:nvSpPr>
        <p:spPr>
          <a:xfrm>
            <a:off x="2775675" y="1863615"/>
            <a:ext cx="1637047" cy="31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741E27-1237-4778-ABF2-A781B8C12BE0}"/>
              </a:ext>
            </a:extLst>
          </p:cNvPr>
          <p:cNvSpPr/>
          <p:nvPr/>
        </p:nvSpPr>
        <p:spPr>
          <a:xfrm>
            <a:off x="6856780" y="1901015"/>
            <a:ext cx="1914878" cy="3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1C3CE-237C-4549-AC6F-CCB88C708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645" y="2782879"/>
            <a:ext cx="2710605" cy="3293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A9D8FF-DF7B-4D31-8AF7-A3723A3D4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963" y="2681227"/>
            <a:ext cx="2324100" cy="1152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712DA-7812-47F0-B272-2E10A7BD6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963" y="3920955"/>
            <a:ext cx="2505075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A46FAB-134A-4BF1-974A-F1496CEB8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3963" y="5705475"/>
            <a:ext cx="1562100" cy="619125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E768C92-CFA5-4686-9804-53FF7900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8863" y="1586142"/>
            <a:ext cx="914400" cy="91440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10D021E-10BF-4151-AA1C-57C1DDD7AB81}"/>
              </a:ext>
            </a:extLst>
          </p:cNvPr>
          <p:cNvSpPr/>
          <p:nvPr/>
        </p:nvSpPr>
        <p:spPr>
          <a:xfrm>
            <a:off x="7482260" y="3248027"/>
            <a:ext cx="467044" cy="1152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800ACB-3365-493F-8AC4-8DC518B5F8A2}"/>
              </a:ext>
            </a:extLst>
          </p:cNvPr>
          <p:cNvSpPr/>
          <p:nvPr/>
        </p:nvSpPr>
        <p:spPr>
          <a:xfrm>
            <a:off x="7949304" y="4169477"/>
            <a:ext cx="695581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AED87E-1367-4972-B4C9-CF43E3AA8E34}"/>
              </a:ext>
            </a:extLst>
          </p:cNvPr>
          <p:cNvSpPr/>
          <p:nvPr/>
        </p:nvSpPr>
        <p:spPr>
          <a:xfrm rot="10800000">
            <a:off x="7975356" y="3090802"/>
            <a:ext cx="656503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CE6C-AC96-4596-AD6C-66C0E0D1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Planned</a:t>
            </a:r>
            <a:r>
              <a:rPr lang="de-CH" dirty="0"/>
              <a:t> additional </a:t>
            </a:r>
            <a:r>
              <a:rPr lang="de-CH" dirty="0" err="1"/>
              <a:t>datasources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18B4-AF7D-4AB8-A74F-47D8474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NBA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yearly</a:t>
            </a:r>
            <a:r>
              <a:rPr lang="de-CH" dirty="0"/>
              <a:t> </a:t>
            </a:r>
            <a:r>
              <a:rPr lang="de-CH" dirty="0" err="1"/>
              <a:t>standings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fb</a:t>
            </a:r>
            <a:r>
              <a:rPr lang="de-CH" dirty="0"/>
              <a:t>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followers</a:t>
            </a:r>
            <a:r>
              <a:rPr lang="de-CH" dirty="0"/>
              <a:t>  </a:t>
            </a:r>
            <a:r>
              <a:rPr lang="de-CH" dirty="0" err="1"/>
              <a:t>historic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(Team, </a:t>
            </a:r>
            <a:r>
              <a:rPr lang="de-CH" dirty="0" err="1"/>
              <a:t>stats</a:t>
            </a:r>
            <a:r>
              <a:rPr lang="de-CH" dirty="0"/>
              <a:t>, </a:t>
            </a:r>
            <a:r>
              <a:rPr lang="de-CH" dirty="0" err="1"/>
              <a:t>injuries</a:t>
            </a:r>
            <a:r>
              <a:rPr lang="de-CH"/>
              <a:t>, …)</a:t>
            </a:r>
            <a:endParaRPr lang="de-CH" dirty="0"/>
          </a:p>
          <a:p>
            <a:r>
              <a:rPr lang="de-CH" dirty="0"/>
              <a:t>Instagram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Fetch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via API </a:t>
            </a:r>
          </a:p>
          <a:p>
            <a:r>
              <a:rPr lang="de-CH" dirty="0" err="1"/>
              <a:t>Socio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states</a:t>
            </a:r>
            <a:r>
              <a:rPr lang="de-CH" dirty="0"/>
              <a:t> (</a:t>
            </a:r>
            <a:r>
              <a:rPr lang="de-CH" dirty="0" err="1"/>
              <a:t>population</a:t>
            </a:r>
            <a:r>
              <a:rPr lang="de-CH" dirty="0"/>
              <a:t>, </a:t>
            </a:r>
            <a:r>
              <a:rPr lang="de-CH" dirty="0" err="1"/>
              <a:t>income</a:t>
            </a:r>
            <a:r>
              <a:rPr lang="de-CH" dirty="0"/>
              <a:t> per </a:t>
            </a:r>
            <a:r>
              <a:rPr lang="de-CH" dirty="0" err="1"/>
              <a:t>capita</a:t>
            </a:r>
            <a:r>
              <a:rPr lang="de-CH" dirty="0"/>
              <a:t>,…)</a:t>
            </a:r>
          </a:p>
          <a:p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NFL </a:t>
            </a:r>
            <a:r>
              <a:rPr lang="de-CH" dirty="0" err="1"/>
              <a:t>or</a:t>
            </a:r>
            <a:r>
              <a:rPr lang="de-CH" dirty="0"/>
              <a:t> NBL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( Fans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geared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sport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strenght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franchise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)</a:t>
            </a:r>
          </a:p>
          <a:p>
            <a:r>
              <a:rPr lang="de-CH" dirty="0"/>
              <a:t>Stadium </a:t>
            </a:r>
            <a:r>
              <a:rPr lang="de-CH" dirty="0" err="1"/>
              <a:t>capacity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construction</a:t>
            </a:r>
            <a:endParaRPr lang="de-CH" dirty="0"/>
          </a:p>
          <a:p>
            <a:r>
              <a:rPr lang="de-CH" dirty="0" err="1"/>
              <a:t>Maybe</a:t>
            </a:r>
            <a:r>
              <a:rPr lang="de-CH" dirty="0"/>
              <a:t> Google </a:t>
            </a:r>
            <a:r>
              <a:rPr lang="de-CH" dirty="0" err="1"/>
              <a:t>trends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60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EE4-AE09-4749-AAFE-26002B39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1890-138E-4D93-A05A-C0CC38D8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Dockerize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e.g</a:t>
            </a:r>
            <a:r>
              <a:rPr lang="de-CH" dirty="0"/>
              <a:t> AWS </a:t>
            </a:r>
            <a:r>
              <a:rPr lang="de-CH" dirty="0" err="1"/>
              <a:t>with</a:t>
            </a:r>
            <a:r>
              <a:rPr lang="de-CH" dirty="0"/>
              <a:t> Terraform </a:t>
            </a:r>
          </a:p>
          <a:p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update </a:t>
            </a:r>
            <a:r>
              <a:rPr lang="de-CH" dirty="0" err="1"/>
              <a:t>strategy</a:t>
            </a:r>
            <a:endParaRPr lang="de-CH" dirty="0"/>
          </a:p>
          <a:p>
            <a:r>
              <a:rPr lang="de-CH" dirty="0" err="1"/>
              <a:t>Historize</a:t>
            </a:r>
            <a:r>
              <a:rPr lang="de-CH" dirty="0"/>
              <a:t> </a:t>
            </a:r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</a:p>
          <a:p>
            <a:r>
              <a:rPr lang="de-CH"/>
              <a:t>…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9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403-C0A8-473E-A967-0BDBD56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/>
              <a:t>Dataset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324A2-729A-4AE0-97FD-78423F2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416522"/>
            <a:ext cx="9377916" cy="5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35FA7-A361-475D-AC38-85E138A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20" y="1473199"/>
            <a:ext cx="8712480" cy="46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1705</TotalTime>
  <Words>449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NBA Case Study</vt:lpstr>
      <vt:lpstr>Choices MAde</vt:lpstr>
      <vt:lpstr>Scrapped Data Sources</vt:lpstr>
      <vt:lpstr>Data Checks</vt:lpstr>
      <vt:lpstr>Data Pipeline for Case study</vt:lpstr>
      <vt:lpstr>Planned additional datasources</vt:lpstr>
      <vt:lpstr>Improvements</vt:lpstr>
      <vt:lpstr>Dataset for basic analysis</vt:lpstr>
      <vt:lpstr>Basic analyis: financial evolution</vt:lpstr>
      <vt:lpstr>Basic analyis: financial evolution</vt:lpstr>
      <vt:lpstr>Basic analyis: financial Snapshot 2020</vt:lpstr>
      <vt:lpstr>Basic analyis: financial Snapshot 2020</vt:lpstr>
      <vt:lpstr>Basic analyis: social media total evolution</vt:lpstr>
      <vt:lpstr>Basic analyis: social media Yearly change evolution</vt:lpstr>
      <vt:lpstr>Basic analyis: revenue vs total FB likes</vt:lpstr>
      <vt:lpstr>Basic analyis: revenue vs yearly FB like change</vt:lpstr>
      <vt:lpstr>Basic analyis: revenue vs total twitter followers</vt:lpstr>
      <vt:lpstr>Basic analyis: revenue vs yearly twitter followers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Reymond Arnaud</dc:creator>
  <cp:lastModifiedBy>Reymond Arnaud</cp:lastModifiedBy>
  <cp:revision>28</cp:revision>
  <dcterms:created xsi:type="dcterms:W3CDTF">2020-04-06T13:43:16Z</dcterms:created>
  <dcterms:modified xsi:type="dcterms:W3CDTF">2020-04-08T11:32:06Z</dcterms:modified>
</cp:coreProperties>
</file>