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69" r:id="rId3"/>
    <p:sldId id="259" r:id="rId4"/>
    <p:sldId id="257" r:id="rId5"/>
    <p:sldId id="260" r:id="rId6"/>
    <p:sldId id="274" r:id="rId7"/>
    <p:sldId id="275" r:id="rId8"/>
    <p:sldId id="261" r:id="rId9"/>
    <p:sldId id="262" r:id="rId10"/>
    <p:sldId id="265" r:id="rId11"/>
    <p:sldId id="263" r:id="rId12"/>
    <p:sldId id="264" r:id="rId13"/>
    <p:sldId id="266" r:id="rId14"/>
    <p:sldId id="268" r:id="rId15"/>
    <p:sldId id="267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1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C9B8-5B4E-4492-A567-22B58EE99385}" type="datetimeFigureOut">
              <a:rPr lang="fr-CH" smtClean="0"/>
              <a:t>07.04.2020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5178A30-C3AC-4408-9190-F95A3007A3B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203051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C9B8-5B4E-4492-A567-22B58EE99385}" type="datetimeFigureOut">
              <a:rPr lang="fr-CH" smtClean="0"/>
              <a:t>07.04.2020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8A30-C3AC-4408-9190-F95A3007A3B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03588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C9B8-5B4E-4492-A567-22B58EE99385}" type="datetimeFigureOut">
              <a:rPr lang="fr-CH" smtClean="0"/>
              <a:t>07.04.2020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8A30-C3AC-4408-9190-F95A3007A3B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6424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C9B8-5B4E-4492-A567-22B58EE99385}" type="datetimeFigureOut">
              <a:rPr lang="fr-CH" smtClean="0"/>
              <a:t>07.04.2020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8A30-C3AC-4408-9190-F95A3007A3B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9364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50BC9B8-5B4E-4492-A567-22B58EE99385}" type="datetimeFigureOut">
              <a:rPr lang="fr-CH" smtClean="0"/>
              <a:t>07.04.2020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fr-CH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5178A30-C3AC-4408-9190-F95A3007A3B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2432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C9B8-5B4E-4492-A567-22B58EE99385}" type="datetimeFigureOut">
              <a:rPr lang="fr-CH" smtClean="0"/>
              <a:t>07.04.2020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8A30-C3AC-4408-9190-F95A3007A3B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8725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C9B8-5B4E-4492-A567-22B58EE99385}" type="datetimeFigureOut">
              <a:rPr lang="fr-CH" smtClean="0"/>
              <a:t>07.04.2020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8A30-C3AC-4408-9190-F95A3007A3B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736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C9B8-5B4E-4492-A567-22B58EE99385}" type="datetimeFigureOut">
              <a:rPr lang="fr-CH" smtClean="0"/>
              <a:t>07.04.2020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8A30-C3AC-4408-9190-F95A3007A3B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48084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C9B8-5B4E-4492-A567-22B58EE99385}" type="datetimeFigureOut">
              <a:rPr lang="fr-CH" smtClean="0"/>
              <a:t>07.04.2020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8A30-C3AC-4408-9190-F95A3007A3B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670005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C9B8-5B4E-4492-A567-22B58EE99385}" type="datetimeFigureOut">
              <a:rPr lang="fr-CH" smtClean="0"/>
              <a:t>07.04.2020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8A30-C3AC-4408-9190-F95A3007A3B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54900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C9B8-5B4E-4492-A567-22B58EE99385}" type="datetimeFigureOut">
              <a:rPr lang="fr-CH" smtClean="0"/>
              <a:t>07.04.2020</a:t>
            </a:fld>
            <a:endParaRPr lang="fr-CH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8A30-C3AC-4408-9190-F95A3007A3B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9001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50BC9B8-5B4E-4492-A567-22B58EE99385}" type="datetimeFigureOut">
              <a:rPr lang="fr-CH" smtClean="0"/>
              <a:t>07.04.2020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fr-CH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5178A30-C3AC-4408-9190-F95A3007A3B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8230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40AB7-3233-4898-97F7-33D3DBA657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/>
              <a:t>NBA Case Study</a:t>
            </a:r>
            <a:endParaRPr lang="fr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508F6-6A3E-4E9A-87EB-9269344528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/>
              <a:t>Popularity vs Profitability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38265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D3F0-DE20-4CDB-AB4B-5472ED04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325563"/>
          </a:xfrm>
        </p:spPr>
        <p:txBody>
          <a:bodyPr/>
          <a:lstStyle/>
          <a:p>
            <a:r>
              <a:rPr lang="de-CH" dirty="0"/>
              <a:t>Basic </a:t>
            </a:r>
            <a:r>
              <a:rPr lang="de-CH" dirty="0" err="1"/>
              <a:t>analyis</a:t>
            </a:r>
            <a:r>
              <a:rPr lang="de-CH" dirty="0"/>
              <a:t>: </a:t>
            </a:r>
            <a:r>
              <a:rPr lang="de-CH" dirty="0" err="1"/>
              <a:t>financial</a:t>
            </a:r>
            <a:r>
              <a:rPr lang="de-CH" dirty="0"/>
              <a:t> </a:t>
            </a:r>
            <a:r>
              <a:rPr lang="de-CH" dirty="0" err="1"/>
              <a:t>evolution</a:t>
            </a:r>
            <a:endParaRPr lang="fr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3330BE-6E9D-4666-BBC7-FB276ACCD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432518"/>
            <a:ext cx="9563100" cy="518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01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D3F0-DE20-4CDB-AB4B-5472ED04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325563"/>
          </a:xfrm>
        </p:spPr>
        <p:txBody>
          <a:bodyPr/>
          <a:lstStyle/>
          <a:p>
            <a:r>
              <a:rPr lang="de-CH" dirty="0"/>
              <a:t>Basic </a:t>
            </a:r>
            <a:r>
              <a:rPr lang="de-CH" dirty="0" err="1"/>
              <a:t>analyis</a:t>
            </a:r>
            <a:r>
              <a:rPr lang="de-CH" dirty="0"/>
              <a:t>: </a:t>
            </a:r>
            <a:r>
              <a:rPr lang="de-CH" dirty="0" err="1"/>
              <a:t>financial</a:t>
            </a:r>
            <a:r>
              <a:rPr lang="de-CH" dirty="0"/>
              <a:t> Snapshot 2020</a:t>
            </a:r>
            <a:endParaRPr lang="fr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B1CFE7-F5BB-4160-978E-1A3C019B9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546" y="1412849"/>
            <a:ext cx="8888541" cy="520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22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D3F0-DE20-4CDB-AB4B-5472ED04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325563"/>
          </a:xfrm>
        </p:spPr>
        <p:txBody>
          <a:bodyPr/>
          <a:lstStyle/>
          <a:p>
            <a:r>
              <a:rPr lang="de-CH" dirty="0"/>
              <a:t>Basic </a:t>
            </a:r>
            <a:r>
              <a:rPr lang="de-CH" dirty="0" err="1"/>
              <a:t>analyis</a:t>
            </a:r>
            <a:r>
              <a:rPr lang="de-CH" dirty="0"/>
              <a:t>: </a:t>
            </a:r>
            <a:r>
              <a:rPr lang="de-CH" dirty="0" err="1"/>
              <a:t>financial</a:t>
            </a:r>
            <a:r>
              <a:rPr lang="de-CH" dirty="0"/>
              <a:t> Snapshot 2020</a:t>
            </a:r>
            <a:endParaRPr lang="fr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A2ECA4-6DD9-4605-90D5-67369D2C4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194" y="1397943"/>
            <a:ext cx="8901112" cy="521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03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D3F0-DE20-4CDB-AB4B-5472ED04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325563"/>
          </a:xfrm>
        </p:spPr>
        <p:txBody>
          <a:bodyPr>
            <a:normAutofit/>
          </a:bodyPr>
          <a:lstStyle/>
          <a:p>
            <a:r>
              <a:rPr lang="de-CH" dirty="0"/>
              <a:t>Basic </a:t>
            </a:r>
            <a:r>
              <a:rPr lang="de-CH" dirty="0" err="1"/>
              <a:t>analyis</a:t>
            </a:r>
            <a:r>
              <a:rPr lang="de-CH" dirty="0"/>
              <a:t>: </a:t>
            </a:r>
            <a:r>
              <a:rPr lang="de-CH" sz="4400" dirty="0" err="1"/>
              <a:t>social</a:t>
            </a:r>
            <a:r>
              <a:rPr lang="de-CH" sz="4400" dirty="0"/>
              <a:t> </a:t>
            </a:r>
            <a:r>
              <a:rPr lang="de-CH" sz="4400" dirty="0" err="1"/>
              <a:t>media</a:t>
            </a:r>
            <a:r>
              <a:rPr lang="de-CH" sz="4400" dirty="0"/>
              <a:t> total </a:t>
            </a:r>
            <a:r>
              <a:rPr lang="de-CH" sz="4400" dirty="0" err="1"/>
              <a:t>evolution</a:t>
            </a:r>
            <a:endParaRPr lang="fr-CH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D66690-15D6-4310-A1FA-DF1C5AD6A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1481941"/>
            <a:ext cx="9144000" cy="499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8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D3F0-DE20-4CDB-AB4B-5472ED04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de-CH" dirty="0"/>
              <a:t>Basic </a:t>
            </a:r>
            <a:r>
              <a:rPr lang="de-CH" dirty="0" err="1"/>
              <a:t>analyis</a:t>
            </a:r>
            <a:r>
              <a:rPr lang="de-CH" dirty="0"/>
              <a:t>: </a:t>
            </a:r>
            <a:r>
              <a:rPr lang="de-CH" sz="4400" dirty="0" err="1"/>
              <a:t>social</a:t>
            </a:r>
            <a:r>
              <a:rPr lang="de-CH" sz="4400" dirty="0"/>
              <a:t> </a:t>
            </a:r>
            <a:r>
              <a:rPr lang="de-CH" sz="4400" dirty="0" err="1"/>
              <a:t>media</a:t>
            </a:r>
            <a:r>
              <a:rPr lang="de-CH" sz="4400" dirty="0"/>
              <a:t> </a:t>
            </a:r>
            <a:r>
              <a:rPr lang="de-CH" sz="4400" dirty="0" err="1"/>
              <a:t>Yearly</a:t>
            </a:r>
            <a:r>
              <a:rPr lang="de-CH" sz="4400" dirty="0"/>
              <a:t> </a:t>
            </a:r>
            <a:r>
              <a:rPr lang="de-CH" sz="4400" dirty="0" err="1"/>
              <a:t>change</a:t>
            </a:r>
            <a:r>
              <a:rPr lang="de-CH" sz="4400" dirty="0"/>
              <a:t> </a:t>
            </a:r>
            <a:r>
              <a:rPr lang="de-CH" sz="4400" dirty="0" err="1"/>
              <a:t>evolution</a:t>
            </a:r>
            <a:endParaRPr lang="fr-CH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F0222C-A7E8-473E-951E-A92320595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081" y="1487947"/>
            <a:ext cx="8970169" cy="497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71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D3F0-DE20-4CDB-AB4B-5472ED04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325563"/>
          </a:xfrm>
        </p:spPr>
        <p:txBody>
          <a:bodyPr>
            <a:normAutofit/>
          </a:bodyPr>
          <a:lstStyle/>
          <a:p>
            <a:r>
              <a:rPr lang="de-CH" dirty="0"/>
              <a:t>Basic </a:t>
            </a:r>
            <a:r>
              <a:rPr lang="de-CH" dirty="0" err="1"/>
              <a:t>analyis</a:t>
            </a:r>
            <a:r>
              <a:rPr lang="de-CH" dirty="0"/>
              <a:t>: </a:t>
            </a:r>
            <a:r>
              <a:rPr lang="de-CH" sz="4400" dirty="0" err="1"/>
              <a:t>revenue</a:t>
            </a:r>
            <a:r>
              <a:rPr lang="de-CH" sz="4400" dirty="0"/>
              <a:t> </a:t>
            </a:r>
            <a:r>
              <a:rPr lang="de-CH" sz="4400" dirty="0" err="1"/>
              <a:t>vs</a:t>
            </a:r>
            <a:r>
              <a:rPr lang="de-CH" sz="4400" dirty="0"/>
              <a:t> total FB </a:t>
            </a:r>
            <a:r>
              <a:rPr lang="de-CH" sz="4400" dirty="0" err="1"/>
              <a:t>likes</a:t>
            </a:r>
            <a:endParaRPr lang="fr-CH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AE52FC-0DA9-48F5-9B2E-D768089F5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1561000"/>
            <a:ext cx="9248774" cy="505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10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D3F0-DE20-4CDB-AB4B-5472ED04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de-CH" dirty="0"/>
              <a:t>Basic </a:t>
            </a:r>
            <a:r>
              <a:rPr lang="de-CH" dirty="0" err="1"/>
              <a:t>analyis</a:t>
            </a:r>
            <a:r>
              <a:rPr lang="de-CH" dirty="0"/>
              <a:t>: </a:t>
            </a:r>
            <a:r>
              <a:rPr lang="de-CH" sz="4400" dirty="0" err="1"/>
              <a:t>revenue</a:t>
            </a:r>
            <a:r>
              <a:rPr lang="de-CH" sz="4400" dirty="0"/>
              <a:t> </a:t>
            </a:r>
            <a:r>
              <a:rPr lang="de-CH" sz="4400" dirty="0" err="1"/>
              <a:t>vs</a:t>
            </a:r>
            <a:r>
              <a:rPr lang="de-CH" sz="4400" dirty="0"/>
              <a:t> </a:t>
            </a:r>
            <a:r>
              <a:rPr lang="de-CH" sz="4400" dirty="0" err="1"/>
              <a:t>yearly</a:t>
            </a:r>
            <a:r>
              <a:rPr lang="de-CH" sz="4400" dirty="0"/>
              <a:t> FB like </a:t>
            </a:r>
            <a:r>
              <a:rPr lang="de-CH" sz="4400" dirty="0" err="1"/>
              <a:t>change</a:t>
            </a:r>
            <a:endParaRPr lang="fr-CH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B3B92E-0469-4E13-861E-19A3B039C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671" y="1343690"/>
            <a:ext cx="9394657" cy="51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23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D3F0-DE20-4CDB-AB4B-5472ED04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de-CH" dirty="0"/>
              <a:t>Basic </a:t>
            </a:r>
            <a:r>
              <a:rPr lang="de-CH" dirty="0" err="1"/>
              <a:t>analyis</a:t>
            </a:r>
            <a:r>
              <a:rPr lang="de-CH" dirty="0"/>
              <a:t>: </a:t>
            </a:r>
            <a:r>
              <a:rPr lang="de-CH" sz="4400" dirty="0" err="1"/>
              <a:t>revenue</a:t>
            </a:r>
            <a:r>
              <a:rPr lang="de-CH" sz="4400" dirty="0"/>
              <a:t> </a:t>
            </a:r>
            <a:r>
              <a:rPr lang="de-CH" sz="4400" dirty="0" err="1"/>
              <a:t>vs</a:t>
            </a:r>
            <a:r>
              <a:rPr lang="de-CH" sz="4400" dirty="0"/>
              <a:t> total </a:t>
            </a:r>
            <a:r>
              <a:rPr lang="de-CH" sz="4400" dirty="0" err="1"/>
              <a:t>twitter</a:t>
            </a:r>
            <a:r>
              <a:rPr lang="de-CH" sz="4400" dirty="0"/>
              <a:t> </a:t>
            </a:r>
            <a:r>
              <a:rPr lang="de-CH" sz="4400" dirty="0" err="1"/>
              <a:t>followers</a:t>
            </a:r>
            <a:endParaRPr lang="fr-CH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C14CC2-486C-4A0F-A0A6-E3826845D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105" y="1420129"/>
            <a:ext cx="9352547" cy="507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30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D3F0-DE20-4CDB-AB4B-5472ED04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de-CH" dirty="0"/>
              <a:t>Basic </a:t>
            </a:r>
            <a:r>
              <a:rPr lang="de-CH" dirty="0" err="1"/>
              <a:t>analyis</a:t>
            </a:r>
            <a:r>
              <a:rPr lang="de-CH" dirty="0"/>
              <a:t>: </a:t>
            </a:r>
            <a:r>
              <a:rPr lang="de-CH" sz="4400" dirty="0" err="1"/>
              <a:t>revenue</a:t>
            </a:r>
            <a:r>
              <a:rPr lang="de-CH" sz="4400" dirty="0"/>
              <a:t> </a:t>
            </a:r>
            <a:r>
              <a:rPr lang="de-CH" sz="4400" dirty="0" err="1"/>
              <a:t>vs</a:t>
            </a:r>
            <a:r>
              <a:rPr lang="de-CH" sz="4400" dirty="0"/>
              <a:t> </a:t>
            </a:r>
            <a:r>
              <a:rPr lang="de-CH" sz="4400" dirty="0" err="1"/>
              <a:t>yearly</a:t>
            </a:r>
            <a:r>
              <a:rPr lang="de-CH" sz="4400" dirty="0"/>
              <a:t> </a:t>
            </a:r>
            <a:r>
              <a:rPr lang="de-CH" sz="4400" dirty="0" err="1"/>
              <a:t>twitter</a:t>
            </a:r>
            <a:r>
              <a:rPr lang="de-CH" sz="4400" dirty="0"/>
              <a:t> </a:t>
            </a:r>
            <a:r>
              <a:rPr lang="de-CH" sz="4400" dirty="0" err="1"/>
              <a:t>followers</a:t>
            </a:r>
            <a:r>
              <a:rPr lang="de-CH" sz="4400" dirty="0"/>
              <a:t> </a:t>
            </a:r>
            <a:r>
              <a:rPr lang="de-CH" sz="4400" dirty="0" err="1"/>
              <a:t>change</a:t>
            </a:r>
            <a:endParaRPr lang="fr-CH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F8BB1D-7151-4EE5-9363-F4139A468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63" y="1568768"/>
            <a:ext cx="9400674" cy="508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74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49BE-94C2-4438-A985-13146DAA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Choices</a:t>
            </a:r>
            <a:r>
              <a:rPr lang="de-CH" dirty="0"/>
              <a:t> </a:t>
            </a:r>
            <a:r>
              <a:rPr lang="de-CH" dirty="0" err="1"/>
              <a:t>MAde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ABEFA-D142-4EC6-857E-3ECA0C921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de-CH" dirty="0"/>
              <a:t>Find </a:t>
            </a:r>
            <a:r>
              <a:rPr lang="de-CH" dirty="0" err="1"/>
              <a:t>historic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all </a:t>
            </a:r>
            <a:r>
              <a:rPr lang="de-CH" dirty="0" err="1"/>
              <a:t>sources</a:t>
            </a:r>
            <a:r>
              <a:rPr lang="de-CH" dirty="0"/>
              <a:t>.</a:t>
            </a:r>
          </a:p>
          <a:p>
            <a:pPr>
              <a:spcBef>
                <a:spcPts val="3000"/>
              </a:spcBef>
            </a:pPr>
            <a:r>
              <a:rPr lang="de-CH" dirty="0"/>
              <a:t>Focus on </a:t>
            </a:r>
            <a:r>
              <a:rPr lang="de-CH" dirty="0" err="1"/>
              <a:t>team</a:t>
            </a:r>
            <a:r>
              <a:rPr lang="de-CH" dirty="0"/>
              <a:t> </a:t>
            </a:r>
            <a:r>
              <a:rPr lang="de-CH" dirty="0" err="1"/>
              <a:t>granularity</a:t>
            </a:r>
            <a:r>
              <a:rPr lang="de-CH" dirty="0"/>
              <a:t>.</a:t>
            </a:r>
          </a:p>
          <a:p>
            <a:pPr>
              <a:spcBef>
                <a:spcPts val="3000"/>
              </a:spcBef>
            </a:pPr>
            <a:r>
              <a:rPr lang="de-CH" dirty="0" err="1"/>
              <a:t>Build</a:t>
            </a:r>
            <a:r>
              <a:rPr lang="de-CH" dirty="0"/>
              <a:t> a prototype end </a:t>
            </a:r>
            <a:r>
              <a:rPr lang="de-CH" dirty="0" err="1"/>
              <a:t>to</a:t>
            </a:r>
            <a:r>
              <a:rPr lang="de-CH" dirty="0"/>
              <a:t> end (</a:t>
            </a:r>
            <a:r>
              <a:rPr lang="de-CH" dirty="0" err="1"/>
              <a:t>scrapping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viz</a:t>
            </a:r>
            <a:r>
              <a:rPr lang="de-CH" dirty="0"/>
              <a:t>) not </a:t>
            </a:r>
            <a:r>
              <a:rPr lang="de-CH" dirty="0" err="1"/>
              <a:t>ready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production</a:t>
            </a:r>
            <a:r>
              <a:rPr lang="de-CH" dirty="0"/>
              <a:t>.</a:t>
            </a:r>
          </a:p>
          <a:p>
            <a:pPr>
              <a:spcBef>
                <a:spcPts val="3000"/>
              </a:spcBef>
            </a:pPr>
            <a:r>
              <a:rPr lang="fr-CH" dirty="0" err="1"/>
              <a:t>Leave</a:t>
            </a:r>
            <a:r>
              <a:rPr lang="fr-CH" dirty="0"/>
              <a:t> </a:t>
            </a:r>
            <a:r>
              <a:rPr lang="fr-CH" dirty="0" err="1"/>
              <a:t>deployment</a:t>
            </a:r>
            <a:r>
              <a:rPr lang="fr-CH" dirty="0"/>
              <a:t>, industrialisation and data </a:t>
            </a:r>
            <a:r>
              <a:rPr lang="fr-CH" dirty="0" err="1"/>
              <a:t>fetching</a:t>
            </a:r>
            <a:r>
              <a:rPr lang="fr-CH" dirty="0"/>
              <a:t> </a:t>
            </a:r>
            <a:r>
              <a:rPr lang="fr-CH" dirty="0" err="1"/>
              <a:t>from</a:t>
            </a:r>
            <a:r>
              <a:rPr lang="fr-CH" dirty="0"/>
              <a:t> live sources (ticket marketplace, social media </a:t>
            </a:r>
            <a:r>
              <a:rPr lang="fr-CH" dirty="0" err="1"/>
              <a:t>feeds</a:t>
            </a:r>
            <a:r>
              <a:rPr lang="fr-CH" dirty="0"/>
              <a:t>, </a:t>
            </a:r>
            <a:r>
              <a:rPr lang="fr-CH" dirty="0" err="1"/>
              <a:t>etc</a:t>
            </a:r>
            <a:r>
              <a:rPr lang="fr-CH" dirty="0"/>
              <a:t>,..) for </a:t>
            </a:r>
            <a:r>
              <a:rPr lang="fr-CH" dirty="0" err="1"/>
              <a:t>later</a:t>
            </a:r>
            <a:r>
              <a:rPr lang="fr-C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2182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76B5-13EF-4A26-A262-5D5C73DA4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de-CH" dirty="0" err="1"/>
              <a:t>Scrapped</a:t>
            </a:r>
            <a:r>
              <a:rPr lang="de-CH" dirty="0"/>
              <a:t> Data </a:t>
            </a:r>
            <a:r>
              <a:rPr lang="de-CH" dirty="0" err="1"/>
              <a:t>Sources</a:t>
            </a:r>
            <a:endParaRPr lang="fr-CH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AEA829-3CA0-4A95-A91F-5945A3136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441397"/>
              </p:ext>
            </p:extLst>
          </p:nvPr>
        </p:nvGraphicFramePr>
        <p:xfrm>
          <a:off x="1066800" y="1425575"/>
          <a:ext cx="1005840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65086066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8627635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26740790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7190839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68722956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279847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Name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Granularity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Frequency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Historic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Historic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fetch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method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Source</a:t>
                      </a:r>
                      <a:endParaRPr lang="fr-CH" dirty="0"/>
                    </a:p>
                  </a:txBody>
                  <a:tcPr marL="87465" marR="87465"/>
                </a:tc>
                <a:extLst>
                  <a:ext uri="{0D108BD9-81ED-4DB2-BD59-A6C34878D82A}">
                    <a16:rowId xmlns:a16="http://schemas.microsoft.com/office/drawing/2014/main" val="937580613"/>
                  </a:ext>
                </a:extLst>
              </a:tr>
              <a:tr h="444149">
                <a:tc>
                  <a:txBody>
                    <a:bodyPr/>
                    <a:lstStyle/>
                    <a:p>
                      <a:r>
                        <a:rPr lang="de-CH" dirty="0"/>
                        <a:t>Revenue </a:t>
                      </a:r>
                      <a:r>
                        <a:rPr lang="de-CH" dirty="0" err="1"/>
                        <a:t>data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Team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yearly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2012-202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wayback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machine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fr-CH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http://www.forbes.com/nba-valuations/list/</a:t>
                      </a:r>
                      <a:endParaRPr lang="fr-CH" sz="1200" dirty="0"/>
                    </a:p>
                  </a:txBody>
                  <a:tcPr marL="87465" marR="87465"/>
                </a:tc>
                <a:extLst>
                  <a:ext uri="{0D108BD9-81ED-4DB2-BD59-A6C34878D82A}">
                    <a16:rowId xmlns:a16="http://schemas.microsoft.com/office/drawing/2014/main" val="3884791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Attendance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data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Team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yearly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2001-2020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url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parameter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fr-CH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http://www.espn.com/nba/attendance/</a:t>
                      </a:r>
                      <a:endParaRPr lang="fr-CH" sz="1200" dirty="0"/>
                    </a:p>
                  </a:txBody>
                  <a:tcPr marL="87465" marR="87465"/>
                </a:tc>
                <a:extLst>
                  <a:ext uri="{0D108BD9-81ED-4DB2-BD59-A6C34878D82A}">
                    <a16:rowId xmlns:a16="http://schemas.microsoft.com/office/drawing/2014/main" val="266013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Facebook </a:t>
                      </a:r>
                      <a:r>
                        <a:rPr lang="de-CH" dirty="0" err="1"/>
                        <a:t>data</a:t>
                      </a:r>
                      <a:r>
                        <a:rPr lang="de-CH" dirty="0"/>
                        <a:t> 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Team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daily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2013-09-20 </a:t>
                      </a:r>
                      <a:r>
                        <a:rPr lang="de-CH" dirty="0" err="1"/>
                        <a:t>to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Present</a:t>
                      </a:r>
                      <a:r>
                        <a:rPr lang="de-CH" dirty="0"/>
                        <a:t> 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Available</a:t>
                      </a:r>
                      <a:r>
                        <a:rPr lang="de-CH" dirty="0"/>
                        <a:t> on </a:t>
                      </a:r>
                      <a:r>
                        <a:rPr lang="de-CH" dirty="0" err="1"/>
                        <a:t>main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url</a:t>
                      </a:r>
                      <a:r>
                        <a:rPr lang="de-CH" dirty="0"/>
                        <a:t> 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fr-CH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https://www.trackalytics.com/facebook/fanpage/losangeleslakers/</a:t>
                      </a:r>
                      <a:endParaRPr lang="fr-CH" sz="1200" dirty="0"/>
                    </a:p>
                  </a:txBody>
                  <a:tcPr marL="87465" marR="87465"/>
                </a:tc>
                <a:extLst>
                  <a:ext uri="{0D108BD9-81ED-4DB2-BD59-A6C34878D82A}">
                    <a16:rowId xmlns:a16="http://schemas.microsoft.com/office/drawing/2014/main" val="355819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Twitter </a:t>
                      </a:r>
                      <a:r>
                        <a:rPr lang="de-CH" dirty="0" err="1"/>
                        <a:t>data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Team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daily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2014-06-12 </a:t>
                      </a:r>
                      <a:r>
                        <a:rPr lang="de-CH" dirty="0" err="1"/>
                        <a:t>to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Present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err="1"/>
                        <a:t>Available</a:t>
                      </a:r>
                      <a:r>
                        <a:rPr lang="de-CH" dirty="0"/>
                        <a:t> on </a:t>
                      </a:r>
                      <a:r>
                        <a:rPr lang="de-CH" dirty="0" err="1"/>
                        <a:t>main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url</a:t>
                      </a:r>
                      <a:r>
                        <a:rPr lang="de-CH" dirty="0"/>
                        <a:t> </a:t>
                      </a:r>
                      <a:endParaRPr lang="fr-CH" dirty="0"/>
                    </a:p>
                    <a:p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fr-CH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https://www.trackalytics.com/twitter/profile/@Lakers/</a:t>
                      </a:r>
                      <a:endParaRPr lang="fr-CH" sz="1200" dirty="0"/>
                    </a:p>
                  </a:txBody>
                  <a:tcPr marL="87465" marR="87465"/>
                </a:tc>
                <a:extLst>
                  <a:ext uri="{0D108BD9-81ED-4DB2-BD59-A6C34878D82A}">
                    <a16:rowId xmlns:a16="http://schemas.microsoft.com/office/drawing/2014/main" val="3621794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Attendance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and</a:t>
                      </a:r>
                      <a:r>
                        <a:rPr lang="de-CH" dirty="0"/>
                        <a:t> score per </a:t>
                      </a:r>
                      <a:r>
                        <a:rPr lang="de-CH" dirty="0" err="1"/>
                        <a:t>game</a:t>
                      </a:r>
                      <a:r>
                        <a:rPr lang="de-CH" dirty="0"/>
                        <a:t> 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Team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daily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2004-2020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err="1"/>
                        <a:t>url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parameter</a:t>
                      </a:r>
                      <a:endParaRPr lang="fr-CH" dirty="0"/>
                    </a:p>
                    <a:p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fr-CH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https://www.basketball-reference.com/leagues/NBA_2015_games-december.html</a:t>
                      </a:r>
                      <a:endParaRPr lang="fr-CH" sz="1200" dirty="0"/>
                    </a:p>
                  </a:txBody>
                  <a:tcPr marL="87465" marR="87465"/>
                </a:tc>
                <a:extLst>
                  <a:ext uri="{0D108BD9-81ED-4DB2-BD59-A6C34878D82A}">
                    <a16:rowId xmlns:a16="http://schemas.microsoft.com/office/drawing/2014/main" val="347601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Payroll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data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Team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yearly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200-2019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url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parameter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fr-CH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https://hoopshype.com/salaries/2017-2018/</a:t>
                      </a:r>
                      <a:endParaRPr lang="fr-CH" sz="1200" dirty="0"/>
                    </a:p>
                  </a:txBody>
                  <a:tcPr marL="87465" marR="87465"/>
                </a:tc>
                <a:extLst>
                  <a:ext uri="{0D108BD9-81ED-4DB2-BD59-A6C34878D82A}">
                    <a16:rowId xmlns:a16="http://schemas.microsoft.com/office/drawing/2014/main" val="1924169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40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678F4-7D50-4EE4-A0E8-C9ABBBD1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Data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4101D-E089-4B65-A77B-944C39E0C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318920" cy="40507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H" sz="3200" dirty="0"/>
              <a:t>Social media</a:t>
            </a:r>
          </a:p>
          <a:p>
            <a:pPr lvl="1"/>
            <a:r>
              <a:rPr lang="fr-CH" dirty="0" err="1"/>
              <a:t>Trackalytics</a:t>
            </a:r>
            <a:r>
              <a:rPr lang="fr-CH" dirty="0"/>
              <a:t> data vs </a:t>
            </a:r>
            <a:r>
              <a:rPr lang="fr-CH" dirty="0" err="1"/>
              <a:t>wayback</a:t>
            </a:r>
            <a:r>
              <a:rPr lang="fr-CH" dirty="0"/>
              <a:t> machine of </a:t>
            </a:r>
            <a:r>
              <a:rPr lang="fr-CH" dirty="0" err="1"/>
              <a:t>facebook</a:t>
            </a:r>
            <a:r>
              <a:rPr lang="fr-CH" dirty="0"/>
              <a:t> page</a:t>
            </a:r>
          </a:p>
          <a:p>
            <a:pPr marL="274320" lvl="1" indent="0">
              <a:buNone/>
            </a:pPr>
            <a:endParaRPr lang="fr-CH" dirty="0"/>
          </a:p>
          <a:p>
            <a:pPr marL="0" indent="0">
              <a:buNone/>
            </a:pPr>
            <a:r>
              <a:rPr lang="fr-CH" sz="3200" dirty="0"/>
              <a:t>Attendance</a:t>
            </a:r>
            <a:r>
              <a:rPr lang="fr-CH" dirty="0"/>
              <a:t> </a:t>
            </a:r>
          </a:p>
          <a:p>
            <a:pPr lvl="1"/>
            <a:r>
              <a:rPr lang="fr-CH" dirty="0"/>
              <a:t>Attendance </a:t>
            </a:r>
            <a:r>
              <a:rPr lang="fr-CH" dirty="0" err="1"/>
              <a:t>numbers</a:t>
            </a:r>
            <a:r>
              <a:rPr lang="fr-CH" dirty="0"/>
              <a:t> </a:t>
            </a:r>
            <a:r>
              <a:rPr lang="fr-CH" dirty="0" err="1"/>
              <a:t>against</a:t>
            </a:r>
            <a:r>
              <a:rPr lang="fr-CH" dirty="0"/>
              <a:t> stadium </a:t>
            </a:r>
            <a:r>
              <a:rPr lang="fr-CH" dirty="0" err="1"/>
              <a:t>capacity</a:t>
            </a:r>
            <a:endParaRPr lang="fr-CH" dirty="0"/>
          </a:p>
          <a:p>
            <a:pPr lvl="1"/>
            <a:r>
              <a:rPr lang="fr-CH" dirty="0" err="1"/>
              <a:t>Some</a:t>
            </a:r>
            <a:r>
              <a:rPr lang="fr-CH" dirty="0"/>
              <a:t> </a:t>
            </a:r>
            <a:r>
              <a:rPr lang="fr-CH" dirty="0" err="1"/>
              <a:t>numbers</a:t>
            </a:r>
            <a:r>
              <a:rPr lang="fr-CH" dirty="0"/>
              <a:t> are </a:t>
            </a:r>
            <a:r>
              <a:rPr lang="fr-CH" dirty="0" err="1"/>
              <a:t>greater</a:t>
            </a:r>
            <a:r>
              <a:rPr lang="fr-CH" dirty="0"/>
              <a:t> </a:t>
            </a:r>
            <a:r>
              <a:rPr lang="fr-CH" dirty="0" err="1"/>
              <a:t>than</a:t>
            </a:r>
            <a:r>
              <a:rPr lang="fr-CH" dirty="0"/>
              <a:t> stadium </a:t>
            </a:r>
            <a:r>
              <a:rPr lang="fr-CH" dirty="0" err="1"/>
              <a:t>capacity</a:t>
            </a:r>
            <a:r>
              <a:rPr lang="fr-CH" dirty="0"/>
              <a:t>, </a:t>
            </a:r>
            <a:r>
              <a:rPr lang="fr-CH" dirty="0" err="1"/>
              <a:t>potential</a:t>
            </a:r>
            <a:r>
              <a:rPr lang="fr-CH" dirty="0"/>
              <a:t> </a:t>
            </a:r>
            <a:r>
              <a:rPr lang="fr-CH" dirty="0" err="1"/>
              <a:t>explanation</a:t>
            </a:r>
            <a:r>
              <a:rPr lang="fr-CH" dirty="0"/>
              <a:t> (</a:t>
            </a:r>
            <a:r>
              <a:rPr lang="fr-CH" dirty="0" err="1"/>
              <a:t>although</a:t>
            </a:r>
            <a:r>
              <a:rPr lang="fr-CH" dirty="0"/>
              <a:t> </a:t>
            </a:r>
            <a:r>
              <a:rPr lang="fr-CH" dirty="0" err="1"/>
              <a:t>it’s</a:t>
            </a:r>
            <a:r>
              <a:rPr lang="fr-CH" dirty="0"/>
              <a:t> for football): </a:t>
            </a:r>
            <a:r>
              <a:rPr lang="fr-CH" dirty="0">
                <a:solidFill>
                  <a:srgbClr val="00B0F0"/>
                </a:solidFill>
              </a:rPr>
              <a:t>https://www.lsureveille.com/sports/football-attendance-numbers-exceed-capacity-in-tiger-stadium/article_377a3665-66bd-5907-abe7-1ab261cf57b5.html</a:t>
            </a:r>
          </a:p>
          <a:p>
            <a:endParaRPr lang="fr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C78DF4-C367-4691-996A-4705F6ABC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614" y="989958"/>
            <a:ext cx="4978574" cy="24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DFCCD4-2A1E-435A-AE11-42A796197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441" y="3700200"/>
            <a:ext cx="5318920" cy="2472000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B6B52D2-E2EF-4292-84A7-0599FA6C3E42}"/>
              </a:ext>
            </a:extLst>
          </p:cNvPr>
          <p:cNvSpPr/>
          <p:nvPr/>
        </p:nvSpPr>
        <p:spPr>
          <a:xfrm>
            <a:off x="9053663" y="4802168"/>
            <a:ext cx="356151" cy="429051"/>
          </a:xfrm>
          <a:custGeom>
            <a:avLst/>
            <a:gdLst>
              <a:gd name="connsiteX0" fmla="*/ 313621 w 356151"/>
              <a:gd name="connsiteY0" fmla="*/ 25013 h 429051"/>
              <a:gd name="connsiteX1" fmla="*/ 122235 w 356151"/>
              <a:gd name="connsiteY1" fmla="*/ 14381 h 429051"/>
              <a:gd name="connsiteX2" fmla="*/ 79704 w 356151"/>
              <a:gd name="connsiteY2" fmla="*/ 25013 h 429051"/>
              <a:gd name="connsiteX3" fmla="*/ 15909 w 356151"/>
              <a:gd name="connsiteY3" fmla="*/ 46279 h 429051"/>
              <a:gd name="connsiteX4" fmla="*/ 15909 w 356151"/>
              <a:gd name="connsiteY4" fmla="*/ 227032 h 429051"/>
              <a:gd name="connsiteX5" fmla="*/ 26542 w 356151"/>
              <a:gd name="connsiteY5" fmla="*/ 258930 h 429051"/>
              <a:gd name="connsiteX6" fmla="*/ 47807 w 356151"/>
              <a:gd name="connsiteY6" fmla="*/ 290827 h 429051"/>
              <a:gd name="connsiteX7" fmla="*/ 111602 w 356151"/>
              <a:gd name="connsiteY7" fmla="*/ 333358 h 429051"/>
              <a:gd name="connsiteX8" fmla="*/ 132867 w 356151"/>
              <a:gd name="connsiteY8" fmla="*/ 365255 h 429051"/>
              <a:gd name="connsiteX9" fmla="*/ 228560 w 356151"/>
              <a:gd name="connsiteY9" fmla="*/ 407785 h 429051"/>
              <a:gd name="connsiteX10" fmla="*/ 302988 w 356151"/>
              <a:gd name="connsiteY10" fmla="*/ 429051 h 429051"/>
              <a:gd name="connsiteX11" fmla="*/ 345518 w 356151"/>
              <a:gd name="connsiteY11" fmla="*/ 418418 h 429051"/>
              <a:gd name="connsiteX12" fmla="*/ 356151 w 356151"/>
              <a:gd name="connsiteY12" fmla="*/ 386520 h 429051"/>
              <a:gd name="connsiteX13" fmla="*/ 324253 w 356151"/>
              <a:gd name="connsiteY13" fmla="*/ 290827 h 429051"/>
              <a:gd name="connsiteX14" fmla="*/ 292356 w 356151"/>
              <a:gd name="connsiteY14" fmla="*/ 227032 h 429051"/>
              <a:gd name="connsiteX15" fmla="*/ 313621 w 356151"/>
              <a:gd name="connsiteY15" fmla="*/ 25013 h 42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6151" h="429051">
                <a:moveTo>
                  <a:pt x="313621" y="25013"/>
                </a:moveTo>
                <a:cubicBezTo>
                  <a:pt x="285267" y="-10429"/>
                  <a:pt x="267118" y="-2664"/>
                  <a:pt x="122235" y="14381"/>
                </a:cubicBezTo>
                <a:cubicBezTo>
                  <a:pt x="107722" y="16088"/>
                  <a:pt x="93701" y="20814"/>
                  <a:pt x="79704" y="25013"/>
                </a:cubicBezTo>
                <a:cubicBezTo>
                  <a:pt x="58234" y="31454"/>
                  <a:pt x="15909" y="46279"/>
                  <a:pt x="15909" y="46279"/>
                </a:cubicBezTo>
                <a:cubicBezTo>
                  <a:pt x="-9222" y="121673"/>
                  <a:pt x="-989" y="83400"/>
                  <a:pt x="15909" y="227032"/>
                </a:cubicBezTo>
                <a:cubicBezTo>
                  <a:pt x="17219" y="238163"/>
                  <a:pt x="21530" y="248905"/>
                  <a:pt x="26542" y="258930"/>
                </a:cubicBezTo>
                <a:cubicBezTo>
                  <a:pt x="32257" y="270359"/>
                  <a:pt x="38190" y="282412"/>
                  <a:pt x="47807" y="290827"/>
                </a:cubicBezTo>
                <a:cubicBezTo>
                  <a:pt x="67041" y="307657"/>
                  <a:pt x="111602" y="333358"/>
                  <a:pt x="111602" y="333358"/>
                </a:cubicBezTo>
                <a:cubicBezTo>
                  <a:pt x="118690" y="343990"/>
                  <a:pt x="123831" y="356219"/>
                  <a:pt x="132867" y="365255"/>
                </a:cubicBezTo>
                <a:cubicBezTo>
                  <a:pt x="158141" y="390529"/>
                  <a:pt x="196976" y="397257"/>
                  <a:pt x="228560" y="407785"/>
                </a:cubicBezTo>
                <a:cubicBezTo>
                  <a:pt x="274325" y="423040"/>
                  <a:pt x="249580" y="415698"/>
                  <a:pt x="302988" y="429051"/>
                </a:cubicBezTo>
                <a:cubicBezTo>
                  <a:pt x="317165" y="425507"/>
                  <a:pt x="334107" y="427547"/>
                  <a:pt x="345518" y="418418"/>
                </a:cubicBezTo>
                <a:cubicBezTo>
                  <a:pt x="354270" y="411416"/>
                  <a:pt x="356151" y="397728"/>
                  <a:pt x="356151" y="386520"/>
                </a:cubicBezTo>
                <a:cubicBezTo>
                  <a:pt x="356151" y="338727"/>
                  <a:pt x="341547" y="331181"/>
                  <a:pt x="324253" y="290827"/>
                </a:cubicBezTo>
                <a:cubicBezTo>
                  <a:pt x="297841" y="229199"/>
                  <a:pt x="333222" y="288332"/>
                  <a:pt x="292356" y="227032"/>
                </a:cubicBezTo>
                <a:cubicBezTo>
                  <a:pt x="269688" y="136365"/>
                  <a:pt x="341975" y="60455"/>
                  <a:pt x="313621" y="25013"/>
                </a:cubicBezTo>
                <a:close/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D84D2E0-EDF6-4177-8203-E742A64A4EA8}"/>
              </a:ext>
            </a:extLst>
          </p:cNvPr>
          <p:cNvSpPr/>
          <p:nvPr/>
        </p:nvSpPr>
        <p:spPr>
          <a:xfrm>
            <a:off x="10077933" y="4802167"/>
            <a:ext cx="490830" cy="429051"/>
          </a:xfrm>
          <a:custGeom>
            <a:avLst/>
            <a:gdLst>
              <a:gd name="connsiteX0" fmla="*/ 313621 w 356151"/>
              <a:gd name="connsiteY0" fmla="*/ 25013 h 429051"/>
              <a:gd name="connsiteX1" fmla="*/ 122235 w 356151"/>
              <a:gd name="connsiteY1" fmla="*/ 14381 h 429051"/>
              <a:gd name="connsiteX2" fmla="*/ 79704 w 356151"/>
              <a:gd name="connsiteY2" fmla="*/ 25013 h 429051"/>
              <a:gd name="connsiteX3" fmla="*/ 15909 w 356151"/>
              <a:gd name="connsiteY3" fmla="*/ 46279 h 429051"/>
              <a:gd name="connsiteX4" fmla="*/ 15909 w 356151"/>
              <a:gd name="connsiteY4" fmla="*/ 227032 h 429051"/>
              <a:gd name="connsiteX5" fmla="*/ 26542 w 356151"/>
              <a:gd name="connsiteY5" fmla="*/ 258930 h 429051"/>
              <a:gd name="connsiteX6" fmla="*/ 47807 w 356151"/>
              <a:gd name="connsiteY6" fmla="*/ 290827 h 429051"/>
              <a:gd name="connsiteX7" fmla="*/ 111602 w 356151"/>
              <a:gd name="connsiteY7" fmla="*/ 333358 h 429051"/>
              <a:gd name="connsiteX8" fmla="*/ 132867 w 356151"/>
              <a:gd name="connsiteY8" fmla="*/ 365255 h 429051"/>
              <a:gd name="connsiteX9" fmla="*/ 228560 w 356151"/>
              <a:gd name="connsiteY9" fmla="*/ 407785 h 429051"/>
              <a:gd name="connsiteX10" fmla="*/ 302988 w 356151"/>
              <a:gd name="connsiteY10" fmla="*/ 429051 h 429051"/>
              <a:gd name="connsiteX11" fmla="*/ 345518 w 356151"/>
              <a:gd name="connsiteY11" fmla="*/ 418418 h 429051"/>
              <a:gd name="connsiteX12" fmla="*/ 356151 w 356151"/>
              <a:gd name="connsiteY12" fmla="*/ 386520 h 429051"/>
              <a:gd name="connsiteX13" fmla="*/ 324253 w 356151"/>
              <a:gd name="connsiteY13" fmla="*/ 290827 h 429051"/>
              <a:gd name="connsiteX14" fmla="*/ 292356 w 356151"/>
              <a:gd name="connsiteY14" fmla="*/ 227032 h 429051"/>
              <a:gd name="connsiteX15" fmla="*/ 313621 w 356151"/>
              <a:gd name="connsiteY15" fmla="*/ 25013 h 42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6151" h="429051">
                <a:moveTo>
                  <a:pt x="313621" y="25013"/>
                </a:moveTo>
                <a:cubicBezTo>
                  <a:pt x="285267" y="-10429"/>
                  <a:pt x="267118" y="-2664"/>
                  <a:pt x="122235" y="14381"/>
                </a:cubicBezTo>
                <a:cubicBezTo>
                  <a:pt x="107722" y="16088"/>
                  <a:pt x="93701" y="20814"/>
                  <a:pt x="79704" y="25013"/>
                </a:cubicBezTo>
                <a:cubicBezTo>
                  <a:pt x="58234" y="31454"/>
                  <a:pt x="15909" y="46279"/>
                  <a:pt x="15909" y="46279"/>
                </a:cubicBezTo>
                <a:cubicBezTo>
                  <a:pt x="-9222" y="121673"/>
                  <a:pt x="-989" y="83400"/>
                  <a:pt x="15909" y="227032"/>
                </a:cubicBezTo>
                <a:cubicBezTo>
                  <a:pt x="17219" y="238163"/>
                  <a:pt x="21530" y="248905"/>
                  <a:pt x="26542" y="258930"/>
                </a:cubicBezTo>
                <a:cubicBezTo>
                  <a:pt x="32257" y="270359"/>
                  <a:pt x="38190" y="282412"/>
                  <a:pt x="47807" y="290827"/>
                </a:cubicBezTo>
                <a:cubicBezTo>
                  <a:pt x="67041" y="307657"/>
                  <a:pt x="111602" y="333358"/>
                  <a:pt x="111602" y="333358"/>
                </a:cubicBezTo>
                <a:cubicBezTo>
                  <a:pt x="118690" y="343990"/>
                  <a:pt x="123831" y="356219"/>
                  <a:pt x="132867" y="365255"/>
                </a:cubicBezTo>
                <a:cubicBezTo>
                  <a:pt x="158141" y="390529"/>
                  <a:pt x="196976" y="397257"/>
                  <a:pt x="228560" y="407785"/>
                </a:cubicBezTo>
                <a:cubicBezTo>
                  <a:pt x="274325" y="423040"/>
                  <a:pt x="249580" y="415698"/>
                  <a:pt x="302988" y="429051"/>
                </a:cubicBezTo>
                <a:cubicBezTo>
                  <a:pt x="317165" y="425507"/>
                  <a:pt x="334107" y="427547"/>
                  <a:pt x="345518" y="418418"/>
                </a:cubicBezTo>
                <a:cubicBezTo>
                  <a:pt x="354270" y="411416"/>
                  <a:pt x="356151" y="397728"/>
                  <a:pt x="356151" y="386520"/>
                </a:cubicBezTo>
                <a:cubicBezTo>
                  <a:pt x="356151" y="338727"/>
                  <a:pt x="341547" y="331181"/>
                  <a:pt x="324253" y="290827"/>
                </a:cubicBezTo>
                <a:cubicBezTo>
                  <a:pt x="297841" y="229199"/>
                  <a:pt x="333222" y="288332"/>
                  <a:pt x="292356" y="227032"/>
                </a:cubicBezTo>
                <a:cubicBezTo>
                  <a:pt x="269688" y="136365"/>
                  <a:pt x="341975" y="60455"/>
                  <a:pt x="313621" y="25013"/>
                </a:cubicBezTo>
                <a:close/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B63E884-E557-414B-9D2F-0C99C83A4881}"/>
              </a:ext>
            </a:extLst>
          </p:cNvPr>
          <p:cNvSpPr/>
          <p:nvPr/>
        </p:nvSpPr>
        <p:spPr>
          <a:xfrm>
            <a:off x="10568763" y="4791739"/>
            <a:ext cx="490830" cy="439479"/>
          </a:xfrm>
          <a:custGeom>
            <a:avLst/>
            <a:gdLst>
              <a:gd name="connsiteX0" fmla="*/ 313621 w 356151"/>
              <a:gd name="connsiteY0" fmla="*/ 25013 h 429051"/>
              <a:gd name="connsiteX1" fmla="*/ 122235 w 356151"/>
              <a:gd name="connsiteY1" fmla="*/ 14381 h 429051"/>
              <a:gd name="connsiteX2" fmla="*/ 79704 w 356151"/>
              <a:gd name="connsiteY2" fmla="*/ 25013 h 429051"/>
              <a:gd name="connsiteX3" fmla="*/ 15909 w 356151"/>
              <a:gd name="connsiteY3" fmla="*/ 46279 h 429051"/>
              <a:gd name="connsiteX4" fmla="*/ 15909 w 356151"/>
              <a:gd name="connsiteY4" fmla="*/ 227032 h 429051"/>
              <a:gd name="connsiteX5" fmla="*/ 26542 w 356151"/>
              <a:gd name="connsiteY5" fmla="*/ 258930 h 429051"/>
              <a:gd name="connsiteX6" fmla="*/ 47807 w 356151"/>
              <a:gd name="connsiteY6" fmla="*/ 290827 h 429051"/>
              <a:gd name="connsiteX7" fmla="*/ 111602 w 356151"/>
              <a:gd name="connsiteY7" fmla="*/ 333358 h 429051"/>
              <a:gd name="connsiteX8" fmla="*/ 132867 w 356151"/>
              <a:gd name="connsiteY8" fmla="*/ 365255 h 429051"/>
              <a:gd name="connsiteX9" fmla="*/ 228560 w 356151"/>
              <a:gd name="connsiteY9" fmla="*/ 407785 h 429051"/>
              <a:gd name="connsiteX10" fmla="*/ 302988 w 356151"/>
              <a:gd name="connsiteY10" fmla="*/ 429051 h 429051"/>
              <a:gd name="connsiteX11" fmla="*/ 345518 w 356151"/>
              <a:gd name="connsiteY11" fmla="*/ 418418 h 429051"/>
              <a:gd name="connsiteX12" fmla="*/ 356151 w 356151"/>
              <a:gd name="connsiteY12" fmla="*/ 386520 h 429051"/>
              <a:gd name="connsiteX13" fmla="*/ 324253 w 356151"/>
              <a:gd name="connsiteY13" fmla="*/ 290827 h 429051"/>
              <a:gd name="connsiteX14" fmla="*/ 292356 w 356151"/>
              <a:gd name="connsiteY14" fmla="*/ 227032 h 429051"/>
              <a:gd name="connsiteX15" fmla="*/ 313621 w 356151"/>
              <a:gd name="connsiteY15" fmla="*/ 25013 h 42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6151" h="429051">
                <a:moveTo>
                  <a:pt x="313621" y="25013"/>
                </a:moveTo>
                <a:cubicBezTo>
                  <a:pt x="285267" y="-10429"/>
                  <a:pt x="267118" y="-2664"/>
                  <a:pt x="122235" y="14381"/>
                </a:cubicBezTo>
                <a:cubicBezTo>
                  <a:pt x="107722" y="16088"/>
                  <a:pt x="93701" y="20814"/>
                  <a:pt x="79704" y="25013"/>
                </a:cubicBezTo>
                <a:cubicBezTo>
                  <a:pt x="58234" y="31454"/>
                  <a:pt x="15909" y="46279"/>
                  <a:pt x="15909" y="46279"/>
                </a:cubicBezTo>
                <a:cubicBezTo>
                  <a:pt x="-9222" y="121673"/>
                  <a:pt x="-989" y="83400"/>
                  <a:pt x="15909" y="227032"/>
                </a:cubicBezTo>
                <a:cubicBezTo>
                  <a:pt x="17219" y="238163"/>
                  <a:pt x="21530" y="248905"/>
                  <a:pt x="26542" y="258930"/>
                </a:cubicBezTo>
                <a:cubicBezTo>
                  <a:pt x="32257" y="270359"/>
                  <a:pt x="38190" y="282412"/>
                  <a:pt x="47807" y="290827"/>
                </a:cubicBezTo>
                <a:cubicBezTo>
                  <a:pt x="67041" y="307657"/>
                  <a:pt x="111602" y="333358"/>
                  <a:pt x="111602" y="333358"/>
                </a:cubicBezTo>
                <a:cubicBezTo>
                  <a:pt x="118690" y="343990"/>
                  <a:pt x="123831" y="356219"/>
                  <a:pt x="132867" y="365255"/>
                </a:cubicBezTo>
                <a:cubicBezTo>
                  <a:pt x="158141" y="390529"/>
                  <a:pt x="196976" y="397257"/>
                  <a:pt x="228560" y="407785"/>
                </a:cubicBezTo>
                <a:cubicBezTo>
                  <a:pt x="274325" y="423040"/>
                  <a:pt x="249580" y="415698"/>
                  <a:pt x="302988" y="429051"/>
                </a:cubicBezTo>
                <a:cubicBezTo>
                  <a:pt x="317165" y="425507"/>
                  <a:pt x="334107" y="427547"/>
                  <a:pt x="345518" y="418418"/>
                </a:cubicBezTo>
                <a:cubicBezTo>
                  <a:pt x="354270" y="411416"/>
                  <a:pt x="356151" y="397728"/>
                  <a:pt x="356151" y="386520"/>
                </a:cubicBezTo>
                <a:cubicBezTo>
                  <a:pt x="356151" y="338727"/>
                  <a:pt x="341547" y="331181"/>
                  <a:pt x="324253" y="290827"/>
                </a:cubicBezTo>
                <a:cubicBezTo>
                  <a:pt x="297841" y="229199"/>
                  <a:pt x="333222" y="288332"/>
                  <a:pt x="292356" y="227032"/>
                </a:cubicBezTo>
                <a:cubicBezTo>
                  <a:pt x="269688" y="136365"/>
                  <a:pt x="341975" y="60455"/>
                  <a:pt x="313621" y="25013"/>
                </a:cubicBezTo>
                <a:close/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73260B-0349-46CF-B7FE-A4BC9CF4D3A1}"/>
              </a:ext>
            </a:extLst>
          </p:cNvPr>
          <p:cNvSpPr/>
          <p:nvPr/>
        </p:nvSpPr>
        <p:spPr>
          <a:xfrm>
            <a:off x="8153440" y="3032907"/>
            <a:ext cx="597155" cy="429051"/>
          </a:xfrm>
          <a:custGeom>
            <a:avLst/>
            <a:gdLst>
              <a:gd name="connsiteX0" fmla="*/ 313621 w 356151"/>
              <a:gd name="connsiteY0" fmla="*/ 25013 h 429051"/>
              <a:gd name="connsiteX1" fmla="*/ 122235 w 356151"/>
              <a:gd name="connsiteY1" fmla="*/ 14381 h 429051"/>
              <a:gd name="connsiteX2" fmla="*/ 79704 w 356151"/>
              <a:gd name="connsiteY2" fmla="*/ 25013 h 429051"/>
              <a:gd name="connsiteX3" fmla="*/ 15909 w 356151"/>
              <a:gd name="connsiteY3" fmla="*/ 46279 h 429051"/>
              <a:gd name="connsiteX4" fmla="*/ 15909 w 356151"/>
              <a:gd name="connsiteY4" fmla="*/ 227032 h 429051"/>
              <a:gd name="connsiteX5" fmla="*/ 26542 w 356151"/>
              <a:gd name="connsiteY5" fmla="*/ 258930 h 429051"/>
              <a:gd name="connsiteX6" fmla="*/ 47807 w 356151"/>
              <a:gd name="connsiteY6" fmla="*/ 290827 h 429051"/>
              <a:gd name="connsiteX7" fmla="*/ 111602 w 356151"/>
              <a:gd name="connsiteY7" fmla="*/ 333358 h 429051"/>
              <a:gd name="connsiteX8" fmla="*/ 132867 w 356151"/>
              <a:gd name="connsiteY8" fmla="*/ 365255 h 429051"/>
              <a:gd name="connsiteX9" fmla="*/ 228560 w 356151"/>
              <a:gd name="connsiteY9" fmla="*/ 407785 h 429051"/>
              <a:gd name="connsiteX10" fmla="*/ 302988 w 356151"/>
              <a:gd name="connsiteY10" fmla="*/ 429051 h 429051"/>
              <a:gd name="connsiteX11" fmla="*/ 345518 w 356151"/>
              <a:gd name="connsiteY11" fmla="*/ 418418 h 429051"/>
              <a:gd name="connsiteX12" fmla="*/ 356151 w 356151"/>
              <a:gd name="connsiteY12" fmla="*/ 386520 h 429051"/>
              <a:gd name="connsiteX13" fmla="*/ 324253 w 356151"/>
              <a:gd name="connsiteY13" fmla="*/ 290827 h 429051"/>
              <a:gd name="connsiteX14" fmla="*/ 292356 w 356151"/>
              <a:gd name="connsiteY14" fmla="*/ 227032 h 429051"/>
              <a:gd name="connsiteX15" fmla="*/ 313621 w 356151"/>
              <a:gd name="connsiteY15" fmla="*/ 25013 h 42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6151" h="429051">
                <a:moveTo>
                  <a:pt x="313621" y="25013"/>
                </a:moveTo>
                <a:cubicBezTo>
                  <a:pt x="285267" y="-10429"/>
                  <a:pt x="267118" y="-2664"/>
                  <a:pt x="122235" y="14381"/>
                </a:cubicBezTo>
                <a:cubicBezTo>
                  <a:pt x="107722" y="16088"/>
                  <a:pt x="93701" y="20814"/>
                  <a:pt x="79704" y="25013"/>
                </a:cubicBezTo>
                <a:cubicBezTo>
                  <a:pt x="58234" y="31454"/>
                  <a:pt x="15909" y="46279"/>
                  <a:pt x="15909" y="46279"/>
                </a:cubicBezTo>
                <a:cubicBezTo>
                  <a:pt x="-9222" y="121673"/>
                  <a:pt x="-989" y="83400"/>
                  <a:pt x="15909" y="227032"/>
                </a:cubicBezTo>
                <a:cubicBezTo>
                  <a:pt x="17219" y="238163"/>
                  <a:pt x="21530" y="248905"/>
                  <a:pt x="26542" y="258930"/>
                </a:cubicBezTo>
                <a:cubicBezTo>
                  <a:pt x="32257" y="270359"/>
                  <a:pt x="38190" y="282412"/>
                  <a:pt x="47807" y="290827"/>
                </a:cubicBezTo>
                <a:cubicBezTo>
                  <a:pt x="67041" y="307657"/>
                  <a:pt x="111602" y="333358"/>
                  <a:pt x="111602" y="333358"/>
                </a:cubicBezTo>
                <a:cubicBezTo>
                  <a:pt x="118690" y="343990"/>
                  <a:pt x="123831" y="356219"/>
                  <a:pt x="132867" y="365255"/>
                </a:cubicBezTo>
                <a:cubicBezTo>
                  <a:pt x="158141" y="390529"/>
                  <a:pt x="196976" y="397257"/>
                  <a:pt x="228560" y="407785"/>
                </a:cubicBezTo>
                <a:cubicBezTo>
                  <a:pt x="274325" y="423040"/>
                  <a:pt x="249580" y="415698"/>
                  <a:pt x="302988" y="429051"/>
                </a:cubicBezTo>
                <a:cubicBezTo>
                  <a:pt x="317165" y="425507"/>
                  <a:pt x="334107" y="427547"/>
                  <a:pt x="345518" y="418418"/>
                </a:cubicBezTo>
                <a:cubicBezTo>
                  <a:pt x="354270" y="411416"/>
                  <a:pt x="356151" y="397728"/>
                  <a:pt x="356151" y="386520"/>
                </a:cubicBezTo>
                <a:cubicBezTo>
                  <a:pt x="356151" y="338727"/>
                  <a:pt x="341547" y="331181"/>
                  <a:pt x="324253" y="290827"/>
                </a:cubicBezTo>
                <a:cubicBezTo>
                  <a:pt x="297841" y="229199"/>
                  <a:pt x="333222" y="288332"/>
                  <a:pt x="292356" y="227032"/>
                </a:cubicBezTo>
                <a:cubicBezTo>
                  <a:pt x="269688" y="136365"/>
                  <a:pt x="341975" y="60455"/>
                  <a:pt x="313621" y="25013"/>
                </a:cubicBezTo>
                <a:close/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3D4B4D6-35AE-44B4-A6D2-E8B572037097}"/>
              </a:ext>
            </a:extLst>
          </p:cNvPr>
          <p:cNvSpPr/>
          <p:nvPr/>
        </p:nvSpPr>
        <p:spPr>
          <a:xfrm>
            <a:off x="9393901" y="3043540"/>
            <a:ext cx="597155" cy="429051"/>
          </a:xfrm>
          <a:custGeom>
            <a:avLst/>
            <a:gdLst>
              <a:gd name="connsiteX0" fmla="*/ 313621 w 356151"/>
              <a:gd name="connsiteY0" fmla="*/ 25013 h 429051"/>
              <a:gd name="connsiteX1" fmla="*/ 122235 w 356151"/>
              <a:gd name="connsiteY1" fmla="*/ 14381 h 429051"/>
              <a:gd name="connsiteX2" fmla="*/ 79704 w 356151"/>
              <a:gd name="connsiteY2" fmla="*/ 25013 h 429051"/>
              <a:gd name="connsiteX3" fmla="*/ 15909 w 356151"/>
              <a:gd name="connsiteY3" fmla="*/ 46279 h 429051"/>
              <a:gd name="connsiteX4" fmla="*/ 15909 w 356151"/>
              <a:gd name="connsiteY4" fmla="*/ 227032 h 429051"/>
              <a:gd name="connsiteX5" fmla="*/ 26542 w 356151"/>
              <a:gd name="connsiteY5" fmla="*/ 258930 h 429051"/>
              <a:gd name="connsiteX6" fmla="*/ 47807 w 356151"/>
              <a:gd name="connsiteY6" fmla="*/ 290827 h 429051"/>
              <a:gd name="connsiteX7" fmla="*/ 111602 w 356151"/>
              <a:gd name="connsiteY7" fmla="*/ 333358 h 429051"/>
              <a:gd name="connsiteX8" fmla="*/ 132867 w 356151"/>
              <a:gd name="connsiteY8" fmla="*/ 365255 h 429051"/>
              <a:gd name="connsiteX9" fmla="*/ 228560 w 356151"/>
              <a:gd name="connsiteY9" fmla="*/ 407785 h 429051"/>
              <a:gd name="connsiteX10" fmla="*/ 302988 w 356151"/>
              <a:gd name="connsiteY10" fmla="*/ 429051 h 429051"/>
              <a:gd name="connsiteX11" fmla="*/ 345518 w 356151"/>
              <a:gd name="connsiteY11" fmla="*/ 418418 h 429051"/>
              <a:gd name="connsiteX12" fmla="*/ 356151 w 356151"/>
              <a:gd name="connsiteY12" fmla="*/ 386520 h 429051"/>
              <a:gd name="connsiteX13" fmla="*/ 324253 w 356151"/>
              <a:gd name="connsiteY13" fmla="*/ 290827 h 429051"/>
              <a:gd name="connsiteX14" fmla="*/ 292356 w 356151"/>
              <a:gd name="connsiteY14" fmla="*/ 227032 h 429051"/>
              <a:gd name="connsiteX15" fmla="*/ 313621 w 356151"/>
              <a:gd name="connsiteY15" fmla="*/ 25013 h 42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6151" h="429051">
                <a:moveTo>
                  <a:pt x="313621" y="25013"/>
                </a:moveTo>
                <a:cubicBezTo>
                  <a:pt x="285267" y="-10429"/>
                  <a:pt x="267118" y="-2664"/>
                  <a:pt x="122235" y="14381"/>
                </a:cubicBezTo>
                <a:cubicBezTo>
                  <a:pt x="107722" y="16088"/>
                  <a:pt x="93701" y="20814"/>
                  <a:pt x="79704" y="25013"/>
                </a:cubicBezTo>
                <a:cubicBezTo>
                  <a:pt x="58234" y="31454"/>
                  <a:pt x="15909" y="46279"/>
                  <a:pt x="15909" y="46279"/>
                </a:cubicBezTo>
                <a:cubicBezTo>
                  <a:pt x="-9222" y="121673"/>
                  <a:pt x="-989" y="83400"/>
                  <a:pt x="15909" y="227032"/>
                </a:cubicBezTo>
                <a:cubicBezTo>
                  <a:pt x="17219" y="238163"/>
                  <a:pt x="21530" y="248905"/>
                  <a:pt x="26542" y="258930"/>
                </a:cubicBezTo>
                <a:cubicBezTo>
                  <a:pt x="32257" y="270359"/>
                  <a:pt x="38190" y="282412"/>
                  <a:pt x="47807" y="290827"/>
                </a:cubicBezTo>
                <a:cubicBezTo>
                  <a:pt x="67041" y="307657"/>
                  <a:pt x="111602" y="333358"/>
                  <a:pt x="111602" y="333358"/>
                </a:cubicBezTo>
                <a:cubicBezTo>
                  <a:pt x="118690" y="343990"/>
                  <a:pt x="123831" y="356219"/>
                  <a:pt x="132867" y="365255"/>
                </a:cubicBezTo>
                <a:cubicBezTo>
                  <a:pt x="158141" y="390529"/>
                  <a:pt x="196976" y="397257"/>
                  <a:pt x="228560" y="407785"/>
                </a:cubicBezTo>
                <a:cubicBezTo>
                  <a:pt x="274325" y="423040"/>
                  <a:pt x="249580" y="415698"/>
                  <a:pt x="302988" y="429051"/>
                </a:cubicBezTo>
                <a:cubicBezTo>
                  <a:pt x="317165" y="425507"/>
                  <a:pt x="334107" y="427547"/>
                  <a:pt x="345518" y="418418"/>
                </a:cubicBezTo>
                <a:cubicBezTo>
                  <a:pt x="354270" y="411416"/>
                  <a:pt x="356151" y="397728"/>
                  <a:pt x="356151" y="386520"/>
                </a:cubicBezTo>
                <a:cubicBezTo>
                  <a:pt x="356151" y="338727"/>
                  <a:pt x="341547" y="331181"/>
                  <a:pt x="324253" y="290827"/>
                </a:cubicBezTo>
                <a:cubicBezTo>
                  <a:pt x="297841" y="229199"/>
                  <a:pt x="333222" y="288332"/>
                  <a:pt x="292356" y="227032"/>
                </a:cubicBezTo>
                <a:cubicBezTo>
                  <a:pt x="269688" y="136365"/>
                  <a:pt x="341975" y="60455"/>
                  <a:pt x="313621" y="25013"/>
                </a:cubicBezTo>
                <a:close/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E07222-472D-4F1E-89B7-69F70949A31F}"/>
              </a:ext>
            </a:extLst>
          </p:cNvPr>
          <p:cNvSpPr/>
          <p:nvPr/>
        </p:nvSpPr>
        <p:spPr>
          <a:xfrm>
            <a:off x="8811792" y="3043540"/>
            <a:ext cx="356151" cy="429051"/>
          </a:xfrm>
          <a:custGeom>
            <a:avLst/>
            <a:gdLst>
              <a:gd name="connsiteX0" fmla="*/ 313621 w 356151"/>
              <a:gd name="connsiteY0" fmla="*/ 25013 h 429051"/>
              <a:gd name="connsiteX1" fmla="*/ 122235 w 356151"/>
              <a:gd name="connsiteY1" fmla="*/ 14381 h 429051"/>
              <a:gd name="connsiteX2" fmla="*/ 79704 w 356151"/>
              <a:gd name="connsiteY2" fmla="*/ 25013 h 429051"/>
              <a:gd name="connsiteX3" fmla="*/ 15909 w 356151"/>
              <a:gd name="connsiteY3" fmla="*/ 46279 h 429051"/>
              <a:gd name="connsiteX4" fmla="*/ 15909 w 356151"/>
              <a:gd name="connsiteY4" fmla="*/ 227032 h 429051"/>
              <a:gd name="connsiteX5" fmla="*/ 26542 w 356151"/>
              <a:gd name="connsiteY5" fmla="*/ 258930 h 429051"/>
              <a:gd name="connsiteX6" fmla="*/ 47807 w 356151"/>
              <a:gd name="connsiteY6" fmla="*/ 290827 h 429051"/>
              <a:gd name="connsiteX7" fmla="*/ 111602 w 356151"/>
              <a:gd name="connsiteY7" fmla="*/ 333358 h 429051"/>
              <a:gd name="connsiteX8" fmla="*/ 132867 w 356151"/>
              <a:gd name="connsiteY8" fmla="*/ 365255 h 429051"/>
              <a:gd name="connsiteX9" fmla="*/ 228560 w 356151"/>
              <a:gd name="connsiteY9" fmla="*/ 407785 h 429051"/>
              <a:gd name="connsiteX10" fmla="*/ 302988 w 356151"/>
              <a:gd name="connsiteY10" fmla="*/ 429051 h 429051"/>
              <a:gd name="connsiteX11" fmla="*/ 345518 w 356151"/>
              <a:gd name="connsiteY11" fmla="*/ 418418 h 429051"/>
              <a:gd name="connsiteX12" fmla="*/ 356151 w 356151"/>
              <a:gd name="connsiteY12" fmla="*/ 386520 h 429051"/>
              <a:gd name="connsiteX13" fmla="*/ 324253 w 356151"/>
              <a:gd name="connsiteY13" fmla="*/ 290827 h 429051"/>
              <a:gd name="connsiteX14" fmla="*/ 292356 w 356151"/>
              <a:gd name="connsiteY14" fmla="*/ 227032 h 429051"/>
              <a:gd name="connsiteX15" fmla="*/ 313621 w 356151"/>
              <a:gd name="connsiteY15" fmla="*/ 25013 h 42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6151" h="429051">
                <a:moveTo>
                  <a:pt x="313621" y="25013"/>
                </a:moveTo>
                <a:cubicBezTo>
                  <a:pt x="285267" y="-10429"/>
                  <a:pt x="267118" y="-2664"/>
                  <a:pt x="122235" y="14381"/>
                </a:cubicBezTo>
                <a:cubicBezTo>
                  <a:pt x="107722" y="16088"/>
                  <a:pt x="93701" y="20814"/>
                  <a:pt x="79704" y="25013"/>
                </a:cubicBezTo>
                <a:cubicBezTo>
                  <a:pt x="58234" y="31454"/>
                  <a:pt x="15909" y="46279"/>
                  <a:pt x="15909" y="46279"/>
                </a:cubicBezTo>
                <a:cubicBezTo>
                  <a:pt x="-9222" y="121673"/>
                  <a:pt x="-989" y="83400"/>
                  <a:pt x="15909" y="227032"/>
                </a:cubicBezTo>
                <a:cubicBezTo>
                  <a:pt x="17219" y="238163"/>
                  <a:pt x="21530" y="248905"/>
                  <a:pt x="26542" y="258930"/>
                </a:cubicBezTo>
                <a:cubicBezTo>
                  <a:pt x="32257" y="270359"/>
                  <a:pt x="38190" y="282412"/>
                  <a:pt x="47807" y="290827"/>
                </a:cubicBezTo>
                <a:cubicBezTo>
                  <a:pt x="67041" y="307657"/>
                  <a:pt x="111602" y="333358"/>
                  <a:pt x="111602" y="333358"/>
                </a:cubicBezTo>
                <a:cubicBezTo>
                  <a:pt x="118690" y="343990"/>
                  <a:pt x="123831" y="356219"/>
                  <a:pt x="132867" y="365255"/>
                </a:cubicBezTo>
                <a:cubicBezTo>
                  <a:pt x="158141" y="390529"/>
                  <a:pt x="196976" y="397257"/>
                  <a:pt x="228560" y="407785"/>
                </a:cubicBezTo>
                <a:cubicBezTo>
                  <a:pt x="274325" y="423040"/>
                  <a:pt x="249580" y="415698"/>
                  <a:pt x="302988" y="429051"/>
                </a:cubicBezTo>
                <a:cubicBezTo>
                  <a:pt x="317165" y="425507"/>
                  <a:pt x="334107" y="427547"/>
                  <a:pt x="345518" y="418418"/>
                </a:cubicBezTo>
                <a:cubicBezTo>
                  <a:pt x="354270" y="411416"/>
                  <a:pt x="356151" y="397728"/>
                  <a:pt x="356151" y="386520"/>
                </a:cubicBezTo>
                <a:cubicBezTo>
                  <a:pt x="356151" y="338727"/>
                  <a:pt x="341547" y="331181"/>
                  <a:pt x="324253" y="290827"/>
                </a:cubicBezTo>
                <a:cubicBezTo>
                  <a:pt x="297841" y="229199"/>
                  <a:pt x="333222" y="288332"/>
                  <a:pt x="292356" y="227032"/>
                </a:cubicBezTo>
                <a:cubicBezTo>
                  <a:pt x="269688" y="136365"/>
                  <a:pt x="341975" y="60455"/>
                  <a:pt x="313621" y="25013"/>
                </a:cubicBezTo>
                <a:close/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C13503-A101-44A6-A755-44F93B05559C}"/>
              </a:ext>
            </a:extLst>
          </p:cNvPr>
          <p:cNvCxnSpPr>
            <a:stCxn id="11" idx="11"/>
            <a:endCxn id="10" idx="1"/>
          </p:cNvCxnSpPr>
          <p:nvPr/>
        </p:nvCxnSpPr>
        <p:spPr>
          <a:xfrm>
            <a:off x="8732767" y="3451325"/>
            <a:ext cx="2004454" cy="135514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B8AC97-4304-4747-98F9-CC2551200E30}"/>
              </a:ext>
            </a:extLst>
          </p:cNvPr>
          <p:cNvCxnSpPr>
            <a:stCxn id="12" idx="9"/>
            <a:endCxn id="8" idx="1"/>
          </p:cNvCxnSpPr>
          <p:nvPr/>
        </p:nvCxnSpPr>
        <p:spPr>
          <a:xfrm flipH="1">
            <a:off x="9175898" y="3451325"/>
            <a:ext cx="601227" cy="136522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543D902-18BB-4AE5-8FCA-4F9B9A9592FF}"/>
              </a:ext>
            </a:extLst>
          </p:cNvPr>
          <p:cNvCxnSpPr>
            <a:stCxn id="13" idx="10"/>
            <a:endCxn id="9" idx="1"/>
          </p:cNvCxnSpPr>
          <p:nvPr/>
        </p:nvCxnSpPr>
        <p:spPr>
          <a:xfrm>
            <a:off x="9114780" y="3472591"/>
            <a:ext cx="1131611" cy="134395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018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502DC-33B7-4F2F-B12F-876137119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421" y="-23202"/>
            <a:ext cx="10058400" cy="1609344"/>
          </a:xfrm>
        </p:spPr>
        <p:txBody>
          <a:bodyPr/>
          <a:lstStyle/>
          <a:p>
            <a:r>
              <a:rPr lang="de-CH" dirty="0"/>
              <a:t>Data Pipeline </a:t>
            </a:r>
            <a:r>
              <a:rPr lang="de-CH" dirty="0" err="1"/>
              <a:t>for</a:t>
            </a:r>
            <a:r>
              <a:rPr lang="de-CH" dirty="0"/>
              <a:t> Case </a:t>
            </a:r>
            <a:r>
              <a:rPr lang="de-CH" dirty="0" err="1"/>
              <a:t>study</a:t>
            </a:r>
            <a:endParaRPr lang="fr-CH" dirty="0"/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B222068C-649A-4559-9397-87370E3A2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842" y="1868479"/>
            <a:ext cx="914400" cy="914400"/>
          </a:xfrm>
          <a:prstGeom prst="rect">
            <a:avLst/>
          </a:prstGeom>
        </p:spPr>
      </p:pic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4D46D19C-207E-4777-9FD1-EFD52A8BD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8821" y="1406415"/>
            <a:ext cx="914400" cy="914400"/>
          </a:xfrm>
          <a:prstGeom prst="rect">
            <a:avLst/>
          </a:prstGeom>
        </p:spPr>
      </p:pic>
      <p:pic>
        <p:nvPicPr>
          <p:cNvPr id="11" name="Graphic 10" descr="Open folder">
            <a:extLst>
              <a:ext uri="{FF2B5EF4-FFF2-40B4-BE49-F238E27FC236}">
                <a16:creationId xmlns:a16="http://schemas.microsoft.com/office/drawing/2014/main" id="{D19B3EDE-E18B-4C7B-9412-77E91D534D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77551" y="1719258"/>
            <a:ext cx="914400" cy="914400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684179D1-C862-4BF4-9F17-EDC7FA70353D}"/>
              </a:ext>
            </a:extLst>
          </p:cNvPr>
          <p:cNvSpPr/>
          <p:nvPr/>
        </p:nvSpPr>
        <p:spPr>
          <a:xfrm>
            <a:off x="2775675" y="1863615"/>
            <a:ext cx="1637047" cy="312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6741E27-1237-4778-ABF2-A781B8C12BE0}"/>
              </a:ext>
            </a:extLst>
          </p:cNvPr>
          <p:cNvSpPr/>
          <p:nvPr/>
        </p:nvSpPr>
        <p:spPr>
          <a:xfrm>
            <a:off x="6856780" y="1901015"/>
            <a:ext cx="1914878" cy="306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241C3CE-237C-4549-AC6F-CCB88C7080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6645" y="2782879"/>
            <a:ext cx="2710605" cy="32935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DA9D8FF-DF7B-4D31-8AF7-A3723A3D48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83963" y="2681227"/>
            <a:ext cx="2324100" cy="11525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58712DA-7812-47F0-B272-2E10A7BD6B7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83963" y="3920955"/>
            <a:ext cx="2505075" cy="17430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0A46FAB-134A-4BF1-974A-F1496CEB80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83963" y="5705475"/>
            <a:ext cx="1562100" cy="619125"/>
          </a:xfrm>
          <a:prstGeom prst="rect">
            <a:avLst/>
          </a:prstGeom>
        </p:spPr>
      </p:pic>
      <p:pic>
        <p:nvPicPr>
          <p:cNvPr id="23" name="Graphic 22" descr="Database">
            <a:extLst>
              <a:ext uri="{FF2B5EF4-FFF2-40B4-BE49-F238E27FC236}">
                <a16:creationId xmlns:a16="http://schemas.microsoft.com/office/drawing/2014/main" id="{0E768C92-CFA5-4686-9804-53FF790024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788863" y="1586142"/>
            <a:ext cx="914400" cy="914400"/>
          </a:xfrm>
          <a:prstGeom prst="rect">
            <a:avLst/>
          </a:prstGeom>
        </p:spPr>
      </p:pic>
      <p:sp>
        <p:nvSpPr>
          <p:cNvPr id="27" name="Arrow: Down 26">
            <a:extLst>
              <a:ext uri="{FF2B5EF4-FFF2-40B4-BE49-F238E27FC236}">
                <a16:creationId xmlns:a16="http://schemas.microsoft.com/office/drawing/2014/main" id="{510D021E-10BF-4151-AA1C-57C1DDD7AB81}"/>
              </a:ext>
            </a:extLst>
          </p:cNvPr>
          <p:cNvSpPr/>
          <p:nvPr/>
        </p:nvSpPr>
        <p:spPr>
          <a:xfrm>
            <a:off x="7482260" y="3248027"/>
            <a:ext cx="467044" cy="11525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29800ACB-3365-493F-8AC4-8DC518B5F8A2}"/>
              </a:ext>
            </a:extLst>
          </p:cNvPr>
          <p:cNvSpPr/>
          <p:nvPr/>
        </p:nvSpPr>
        <p:spPr>
          <a:xfrm>
            <a:off x="7949304" y="4169477"/>
            <a:ext cx="695581" cy="390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E8AED87E-1367-4972-B4C9-CF43E3AA8E34}"/>
              </a:ext>
            </a:extLst>
          </p:cNvPr>
          <p:cNvSpPr/>
          <p:nvPr/>
        </p:nvSpPr>
        <p:spPr>
          <a:xfrm rot="10800000">
            <a:off x="7975356" y="3090802"/>
            <a:ext cx="656503" cy="390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49713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BCE6C-AC96-4596-AD6C-66C0E0D1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Planned</a:t>
            </a:r>
            <a:r>
              <a:rPr lang="de-CH" dirty="0"/>
              <a:t> additional </a:t>
            </a:r>
            <a:r>
              <a:rPr lang="de-CH" dirty="0" err="1"/>
              <a:t>datasources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E18B4-AF7D-4AB8-A74F-47D84743D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NBA </a:t>
            </a:r>
            <a:r>
              <a:rPr lang="de-CH" dirty="0" err="1"/>
              <a:t>teams</a:t>
            </a:r>
            <a:r>
              <a:rPr lang="de-CH" dirty="0"/>
              <a:t> </a:t>
            </a:r>
            <a:r>
              <a:rPr lang="de-CH" dirty="0" err="1"/>
              <a:t>yearly</a:t>
            </a:r>
            <a:r>
              <a:rPr lang="de-CH" dirty="0"/>
              <a:t> </a:t>
            </a:r>
            <a:r>
              <a:rPr lang="de-CH" dirty="0" err="1"/>
              <a:t>standings</a:t>
            </a:r>
            <a:endParaRPr lang="de-CH" dirty="0"/>
          </a:p>
          <a:p>
            <a:r>
              <a:rPr lang="de-CH" dirty="0"/>
              <a:t>NBA </a:t>
            </a:r>
            <a:r>
              <a:rPr lang="de-CH" dirty="0" err="1"/>
              <a:t>players</a:t>
            </a:r>
            <a:r>
              <a:rPr lang="de-CH" dirty="0"/>
              <a:t> </a:t>
            </a:r>
            <a:r>
              <a:rPr lang="de-CH" dirty="0" err="1"/>
              <a:t>social</a:t>
            </a:r>
            <a:r>
              <a:rPr lang="de-CH" dirty="0"/>
              <a:t> </a:t>
            </a:r>
            <a:r>
              <a:rPr lang="de-CH" dirty="0" err="1"/>
              <a:t>media</a:t>
            </a:r>
            <a:r>
              <a:rPr lang="de-CH" dirty="0"/>
              <a:t> </a:t>
            </a:r>
            <a:r>
              <a:rPr lang="de-CH" dirty="0" err="1"/>
              <a:t>fb</a:t>
            </a:r>
            <a:r>
              <a:rPr lang="de-CH" dirty="0"/>
              <a:t> </a:t>
            </a:r>
            <a:r>
              <a:rPr lang="de-CH" dirty="0" err="1"/>
              <a:t>likes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followers</a:t>
            </a:r>
            <a:r>
              <a:rPr lang="de-CH" dirty="0"/>
              <a:t>  </a:t>
            </a:r>
            <a:r>
              <a:rPr lang="de-CH" dirty="0" err="1"/>
              <a:t>historic</a:t>
            </a:r>
            <a:endParaRPr lang="de-CH" dirty="0"/>
          </a:p>
          <a:p>
            <a:r>
              <a:rPr lang="de-CH" dirty="0"/>
              <a:t>Instagram </a:t>
            </a:r>
            <a:r>
              <a:rPr lang="de-CH" dirty="0" err="1"/>
              <a:t>historic</a:t>
            </a:r>
            <a:r>
              <a:rPr lang="de-CH" dirty="0"/>
              <a:t> </a:t>
            </a:r>
            <a:r>
              <a:rPr lang="de-CH" dirty="0" err="1"/>
              <a:t>data</a:t>
            </a:r>
            <a:endParaRPr lang="de-CH" dirty="0"/>
          </a:p>
          <a:p>
            <a:r>
              <a:rPr lang="de-CH" dirty="0" err="1"/>
              <a:t>Fetch</a:t>
            </a:r>
            <a:r>
              <a:rPr lang="de-CH" dirty="0"/>
              <a:t> </a:t>
            </a:r>
            <a:r>
              <a:rPr lang="de-CH" dirty="0" err="1"/>
              <a:t>social</a:t>
            </a:r>
            <a:r>
              <a:rPr lang="de-CH" dirty="0"/>
              <a:t> </a:t>
            </a:r>
            <a:r>
              <a:rPr lang="de-CH" dirty="0" err="1"/>
              <a:t>media</a:t>
            </a:r>
            <a:r>
              <a:rPr lang="de-CH" dirty="0"/>
              <a:t> </a:t>
            </a:r>
            <a:r>
              <a:rPr lang="de-CH" dirty="0" err="1"/>
              <a:t>accounts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via API </a:t>
            </a:r>
          </a:p>
          <a:p>
            <a:r>
              <a:rPr lang="de-CH" dirty="0" err="1"/>
              <a:t>Socio</a:t>
            </a:r>
            <a:r>
              <a:rPr lang="de-CH" dirty="0"/>
              <a:t> </a:t>
            </a:r>
            <a:r>
              <a:rPr lang="de-CH" dirty="0" err="1"/>
              <a:t>economic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states</a:t>
            </a:r>
            <a:r>
              <a:rPr lang="de-CH" dirty="0"/>
              <a:t> (</a:t>
            </a:r>
            <a:r>
              <a:rPr lang="de-CH" dirty="0" err="1"/>
              <a:t>population</a:t>
            </a:r>
            <a:r>
              <a:rPr lang="de-CH" dirty="0"/>
              <a:t>, </a:t>
            </a:r>
            <a:r>
              <a:rPr lang="de-CH" dirty="0" err="1"/>
              <a:t>income</a:t>
            </a:r>
            <a:r>
              <a:rPr lang="de-CH" dirty="0"/>
              <a:t> per </a:t>
            </a:r>
            <a:r>
              <a:rPr lang="de-CH" dirty="0" err="1"/>
              <a:t>capita</a:t>
            </a:r>
            <a:r>
              <a:rPr lang="de-CH" dirty="0"/>
              <a:t>,…)</a:t>
            </a:r>
          </a:p>
          <a:p>
            <a:r>
              <a:rPr lang="de-CH" dirty="0" err="1"/>
              <a:t>Maybe</a:t>
            </a:r>
            <a:r>
              <a:rPr lang="de-CH" dirty="0"/>
              <a:t> </a:t>
            </a:r>
            <a:r>
              <a:rPr lang="de-CH" dirty="0" err="1"/>
              <a:t>popularity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NFL </a:t>
            </a:r>
            <a:r>
              <a:rPr lang="de-CH" dirty="0" err="1"/>
              <a:t>or</a:t>
            </a:r>
            <a:r>
              <a:rPr lang="de-CH" dirty="0"/>
              <a:t> NBL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state</a:t>
            </a:r>
            <a:r>
              <a:rPr lang="de-CH" dirty="0"/>
              <a:t> ( Fans </a:t>
            </a:r>
            <a:r>
              <a:rPr lang="de-CH" dirty="0" err="1"/>
              <a:t>might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geared</a:t>
            </a:r>
            <a:r>
              <a:rPr lang="de-CH" dirty="0"/>
              <a:t> </a:t>
            </a:r>
            <a:r>
              <a:rPr lang="de-CH" dirty="0" err="1"/>
              <a:t>towards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sport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depending</a:t>
            </a:r>
            <a:r>
              <a:rPr lang="de-CH" dirty="0"/>
              <a:t> 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strenght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franchise</a:t>
            </a:r>
            <a:r>
              <a:rPr lang="de-CH" dirty="0"/>
              <a:t> </a:t>
            </a:r>
            <a:r>
              <a:rPr lang="de-CH" dirty="0" err="1"/>
              <a:t>within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state</a:t>
            </a:r>
            <a:r>
              <a:rPr lang="de-CH" dirty="0"/>
              <a:t>)</a:t>
            </a:r>
          </a:p>
          <a:p>
            <a:r>
              <a:rPr lang="de-CH" dirty="0"/>
              <a:t>Stadium </a:t>
            </a:r>
            <a:r>
              <a:rPr lang="de-CH" dirty="0" err="1"/>
              <a:t>capacity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date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construction</a:t>
            </a:r>
            <a:endParaRPr lang="de-CH" dirty="0"/>
          </a:p>
          <a:p>
            <a:r>
              <a:rPr lang="de-CH" dirty="0" err="1"/>
              <a:t>Maybe</a:t>
            </a:r>
            <a:r>
              <a:rPr lang="de-CH"/>
              <a:t> Google </a:t>
            </a:r>
            <a:r>
              <a:rPr lang="de-CH" dirty="0" err="1"/>
              <a:t>trends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team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topic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26055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75EE4-AE09-4749-AAFE-26002B39A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Improvements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A1890-138E-4D93-A05A-C0CC38D80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Dockerize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deploy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e.g</a:t>
            </a:r>
            <a:r>
              <a:rPr lang="de-CH" dirty="0"/>
              <a:t> AWS </a:t>
            </a:r>
            <a:r>
              <a:rPr lang="de-CH" dirty="0" err="1"/>
              <a:t>with</a:t>
            </a:r>
            <a:r>
              <a:rPr lang="de-CH" dirty="0"/>
              <a:t> Terraform </a:t>
            </a:r>
          </a:p>
          <a:p>
            <a:r>
              <a:rPr lang="de-CH" dirty="0" err="1"/>
              <a:t>Automate</a:t>
            </a:r>
            <a:r>
              <a:rPr lang="de-CH" dirty="0"/>
              <a:t> </a:t>
            </a:r>
            <a:r>
              <a:rPr lang="de-CH" dirty="0" err="1"/>
              <a:t>pipeline</a:t>
            </a:r>
            <a:endParaRPr lang="de-CH" dirty="0"/>
          </a:p>
          <a:p>
            <a:r>
              <a:rPr lang="de-CH" dirty="0" err="1"/>
              <a:t>Improve</a:t>
            </a:r>
            <a:r>
              <a:rPr lang="de-CH" dirty="0"/>
              <a:t> </a:t>
            </a:r>
            <a:r>
              <a:rPr lang="de-CH" dirty="0" err="1"/>
              <a:t>database</a:t>
            </a:r>
            <a:r>
              <a:rPr lang="de-CH" dirty="0"/>
              <a:t> update </a:t>
            </a:r>
            <a:r>
              <a:rPr lang="de-CH" dirty="0" err="1"/>
              <a:t>strategy</a:t>
            </a:r>
            <a:endParaRPr lang="de-CH" dirty="0"/>
          </a:p>
          <a:p>
            <a:r>
              <a:rPr lang="de-CH" dirty="0" err="1"/>
              <a:t>Historize</a:t>
            </a:r>
            <a:r>
              <a:rPr lang="de-CH" dirty="0"/>
              <a:t> </a:t>
            </a:r>
            <a:r>
              <a:rPr lang="de-CH" dirty="0" err="1"/>
              <a:t>raw</a:t>
            </a:r>
            <a:r>
              <a:rPr lang="de-CH" dirty="0"/>
              <a:t> </a:t>
            </a:r>
            <a:r>
              <a:rPr lang="de-CH" dirty="0" err="1"/>
              <a:t>files</a:t>
            </a:r>
            <a:r>
              <a:rPr lang="de-CH" dirty="0"/>
              <a:t> </a:t>
            </a:r>
          </a:p>
          <a:p>
            <a:r>
              <a:rPr lang="de-CH"/>
              <a:t>…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29906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0403-C0A8-473E-A967-0BDBD56CE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de-CH" dirty="0"/>
              <a:t>Dataset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basic</a:t>
            </a:r>
            <a:r>
              <a:rPr lang="de-CH" dirty="0"/>
              <a:t> </a:t>
            </a:r>
            <a:r>
              <a:rPr lang="de-CH" dirty="0" err="1"/>
              <a:t>analysis</a:t>
            </a:r>
            <a:endParaRPr lang="fr-C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6324A2-729A-4AE0-97FD-78423F2FF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172" y="1416522"/>
            <a:ext cx="9377916" cy="501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596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D3F0-DE20-4CDB-AB4B-5472ED04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325563"/>
          </a:xfrm>
        </p:spPr>
        <p:txBody>
          <a:bodyPr/>
          <a:lstStyle/>
          <a:p>
            <a:r>
              <a:rPr lang="de-CH" dirty="0"/>
              <a:t>Basic </a:t>
            </a:r>
            <a:r>
              <a:rPr lang="de-CH" dirty="0" err="1"/>
              <a:t>analyis</a:t>
            </a:r>
            <a:r>
              <a:rPr lang="de-CH" dirty="0"/>
              <a:t>: </a:t>
            </a:r>
            <a:r>
              <a:rPr lang="de-CH" dirty="0" err="1"/>
              <a:t>financial</a:t>
            </a:r>
            <a:r>
              <a:rPr lang="de-CH" dirty="0"/>
              <a:t> </a:t>
            </a:r>
            <a:r>
              <a:rPr lang="de-CH" dirty="0" err="1"/>
              <a:t>evolution</a:t>
            </a:r>
            <a:endParaRPr lang="fr-CH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935FA7-A361-475D-AC38-85E138A89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4520" y="1473199"/>
            <a:ext cx="8712480" cy="463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24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1697</TotalTime>
  <Words>436</Words>
  <Application>Microsoft Office PowerPoint</Application>
  <PresentationFormat>Widescreen</PresentationFormat>
  <Paragraphs>84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Rockwell</vt:lpstr>
      <vt:lpstr>Rockwell Condensed</vt:lpstr>
      <vt:lpstr>Wingdings</vt:lpstr>
      <vt:lpstr>Wood Type</vt:lpstr>
      <vt:lpstr>NBA Case Study</vt:lpstr>
      <vt:lpstr>Choices MAde</vt:lpstr>
      <vt:lpstr>Scrapped Data Sources</vt:lpstr>
      <vt:lpstr>Data Checks</vt:lpstr>
      <vt:lpstr>Data Pipeline for Case study</vt:lpstr>
      <vt:lpstr>Planned additional datasources</vt:lpstr>
      <vt:lpstr>Improvements</vt:lpstr>
      <vt:lpstr>Dataset for basic analysis</vt:lpstr>
      <vt:lpstr>Basic analyis: financial evolution</vt:lpstr>
      <vt:lpstr>Basic analyis: financial evolution</vt:lpstr>
      <vt:lpstr>Basic analyis: financial Snapshot 2020</vt:lpstr>
      <vt:lpstr>Basic analyis: financial Snapshot 2020</vt:lpstr>
      <vt:lpstr>Basic analyis: social media total evolution</vt:lpstr>
      <vt:lpstr>Basic analyis: social media Yearly change evolution</vt:lpstr>
      <vt:lpstr>Basic analyis: revenue vs total FB likes</vt:lpstr>
      <vt:lpstr>Basic analyis: revenue vs yearly FB like change</vt:lpstr>
      <vt:lpstr>Basic analyis: revenue vs total twitter followers</vt:lpstr>
      <vt:lpstr>Basic analyis: revenue vs yearly twitter followers change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Reymond Arnaud</dc:creator>
  <cp:lastModifiedBy>Reymond Arnaud</cp:lastModifiedBy>
  <cp:revision>27</cp:revision>
  <dcterms:created xsi:type="dcterms:W3CDTF">2020-04-06T13:43:16Z</dcterms:created>
  <dcterms:modified xsi:type="dcterms:W3CDTF">2020-04-07T18:15:28Z</dcterms:modified>
</cp:coreProperties>
</file>