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4" r:id="rId6"/>
    <p:sldId id="266" r:id="rId7"/>
    <p:sldId id="265" r:id="rId8"/>
    <p:sldId id="257" r:id="rId9"/>
    <p:sldId id="258" r:id="rId10"/>
    <p:sldId id="259" r:id="rId11"/>
    <p:sldId id="260" r:id="rId12"/>
    <p:sldId id="271" r:id="rId13"/>
    <p:sldId id="272" r:id="rId14"/>
    <p:sldId id="274" r:id="rId15"/>
    <p:sldId id="279" r:id="rId16"/>
    <p:sldId id="273" r:id="rId17"/>
    <p:sldId id="278" r:id="rId18"/>
    <p:sldId id="276" r:id="rId19"/>
    <p:sldId id="277" r:id="rId20"/>
    <p:sldId id="275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5D8D4B-F0FF-491A-9693-8DA8077DF9EA}">
          <p14:sldIdLst>
            <p14:sldId id="256"/>
            <p14:sldId id="268"/>
            <p14:sldId id="269"/>
            <p14:sldId id="270"/>
            <p14:sldId id="264"/>
            <p14:sldId id="266"/>
            <p14:sldId id="265"/>
            <p14:sldId id="257"/>
            <p14:sldId id="258"/>
            <p14:sldId id="259"/>
            <p14:sldId id="260"/>
            <p14:sldId id="271"/>
            <p14:sldId id="272"/>
            <p14:sldId id="274"/>
            <p14:sldId id="279"/>
            <p14:sldId id="273"/>
          </p14:sldIdLst>
        </p14:section>
        <p14:section name="未命名的章節" id="{72876750-D78F-4BE1-8F01-E9EE9F23B954}">
          <p14:sldIdLst>
            <p14:sldId id="278"/>
            <p14:sldId id="276"/>
            <p14:sldId id="277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dot/pydot-ng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github.com/fchollet/ker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llow.readthedocs.io/" TargetMode="External"/><Relationship Id="rId5" Type="http://schemas.openxmlformats.org/officeDocument/2006/relationships/hyperlink" Target="http://www.h5py.org/" TargetMode="External"/><Relationship Id="rId4" Type="http://schemas.openxmlformats.org/officeDocument/2006/relationships/hyperlink" Target="https://www.numpy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.oschina.net/u/876354/blog/1927351" TargetMode="External"/><Relationship Id="rId2" Type="http://schemas.openxmlformats.org/officeDocument/2006/relationships/hyperlink" Target="https://makerpro.cc/2019/12/train-your-dataset-with-yolov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24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3. </a:t>
            </a:r>
            <a:r>
              <a:rPr lang="zh-TW" altLang="en-US" b="1" dirty="0"/>
              <a:t>載入預訓練的模型權重</a:t>
            </a:r>
          </a:p>
          <a:p>
            <a:r>
              <a:rPr lang="en-US" altLang="zh-TW" b="1" dirty="0"/>
              <a:t>Load the weights originally provided by YOLO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4. </a:t>
            </a:r>
            <a:r>
              <a:rPr lang="zh-TW" altLang="en-US" b="1" dirty="0"/>
              <a:t>設定要微調</a:t>
            </a:r>
            <a:r>
              <a:rPr lang="en-US" altLang="zh-TW" b="1" dirty="0"/>
              <a:t>(fine-tune)</a:t>
            </a:r>
            <a:r>
              <a:rPr lang="zh-TW" altLang="en-US" b="1" dirty="0"/>
              <a:t>的模型層級權重</a:t>
            </a:r>
          </a:p>
          <a:p>
            <a:r>
              <a:rPr lang="en-US" altLang="zh-TW" b="1" dirty="0"/>
              <a:t>Randomize weights of the last layer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35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5. </a:t>
            </a:r>
            <a:r>
              <a:rPr lang="zh-TW" altLang="en-US" b="1" dirty="0"/>
              <a:t>模型訓練</a:t>
            </a:r>
          </a:p>
          <a:p>
            <a:r>
              <a:rPr lang="en-US" altLang="zh-TW" b="1" dirty="0"/>
              <a:t>YOLOv2</a:t>
            </a:r>
            <a:r>
              <a:rPr lang="zh-TW" altLang="en-US" b="1" dirty="0"/>
              <a:t>訓練用的損失函數</a:t>
            </a:r>
            <a:r>
              <a:rPr lang="en-US" altLang="zh-TW" b="1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1400" b="1" dirty="0"/>
              <a:t>在</a:t>
            </a:r>
            <a:r>
              <a:rPr lang="en-US" altLang="zh-TW" sz="1400" b="1" dirty="0"/>
              <a:t>preprocessing.py</a:t>
            </a:r>
            <a:r>
              <a:rPr lang="zh-TW" altLang="en-US" sz="1400" b="1" dirty="0"/>
              <a:t>中有一個函式</a:t>
            </a:r>
            <a:r>
              <a:rPr lang="en-US" altLang="zh-TW" sz="1400" b="1" dirty="0" err="1"/>
              <a:t>parse_annotation</a:t>
            </a:r>
            <a:r>
              <a:rPr lang="zh-TW" altLang="en-US" sz="1400" b="1" dirty="0"/>
              <a:t>是用來解析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格式的圖像標註檔。 以下是這個函式的邏輯與定義</a:t>
            </a:r>
            <a:r>
              <a:rPr lang="en-US" altLang="zh-TW" sz="1400" b="1" dirty="0"/>
              <a:t>:</a:t>
            </a:r>
          </a:p>
          <a:p>
            <a:r>
              <a:rPr lang="zh-TW" altLang="en-US" sz="1400" b="1" dirty="0" smtClean="0"/>
              <a:t>解析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格式的圖像標註檔</a:t>
            </a:r>
          </a:p>
          <a:p>
            <a:r>
              <a:rPr lang="zh-TW" altLang="en-US" sz="1400" b="1" dirty="0" smtClean="0"/>
              <a:t>根據</a:t>
            </a:r>
            <a:r>
              <a:rPr lang="en-US" altLang="zh-TW" sz="1400" b="1" dirty="0"/>
              <a:t>PASCAL VOC</a:t>
            </a:r>
            <a:r>
              <a:rPr lang="zh-TW" altLang="en-US" sz="1400" b="1" dirty="0"/>
              <a:t>標註檔存放的目錄路徑迭代地解析每一個標註檔，</a:t>
            </a:r>
          </a:p>
          <a:p>
            <a:r>
              <a:rPr lang="zh-TW" altLang="en-US" sz="1400" b="1" dirty="0"/>
              <a:t>將每個圖像的檔名</a:t>
            </a:r>
            <a:r>
              <a:rPr lang="en-US" altLang="zh-TW" sz="1400" b="1" dirty="0"/>
              <a:t>(filename)</a:t>
            </a:r>
            <a:r>
              <a:rPr lang="zh-TW" altLang="en-US" sz="1400" b="1" dirty="0"/>
              <a:t>、圖像的寬</a:t>
            </a:r>
            <a:r>
              <a:rPr lang="en-US" altLang="zh-TW" sz="1400" b="1" dirty="0"/>
              <a:t>(width)</a:t>
            </a:r>
            <a:r>
              <a:rPr lang="zh-TW" altLang="en-US" sz="1400" b="1" dirty="0"/>
              <a:t>、高</a:t>
            </a:r>
            <a:r>
              <a:rPr lang="en-US" altLang="zh-TW" sz="1400" b="1" dirty="0"/>
              <a:t>(height)</a:t>
            </a:r>
            <a:r>
              <a:rPr lang="zh-TW" altLang="en-US" sz="1400" b="1" dirty="0"/>
              <a:t>、圖像的類別</a:t>
            </a:r>
            <a:r>
              <a:rPr lang="en-US" altLang="zh-TW" sz="1400" b="1" dirty="0"/>
              <a:t>(name)</a:t>
            </a:r>
            <a:r>
              <a:rPr lang="zh-TW" altLang="en-US" sz="1400" b="1" dirty="0"/>
              <a:t>以</a:t>
            </a:r>
          </a:p>
          <a:p>
            <a:r>
              <a:rPr lang="zh-TW" altLang="en-US" sz="1400" b="1" dirty="0"/>
              <a:t>及物體的邊界框的坐標</a:t>
            </a:r>
            <a:r>
              <a:rPr lang="en-US" altLang="zh-TW" sz="1400" b="1" dirty="0"/>
              <a:t>(</a:t>
            </a:r>
            <a:r>
              <a:rPr lang="en-US" altLang="zh-TW" sz="1400" b="1" dirty="0" err="1"/>
              <a:t>xmin,ymin,xmax,ymax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擷取出來。</a:t>
            </a:r>
          </a:p>
          <a:p>
            <a:endParaRPr lang="zh-TW" altLang="en-US" sz="1400" b="1" dirty="0"/>
          </a:p>
          <a:p>
            <a:r>
              <a:rPr lang="zh-TW" altLang="en-US" sz="1400" b="1" dirty="0"/>
              <a:t>參數</a:t>
            </a:r>
            <a:r>
              <a:rPr lang="en-US" altLang="zh-TW" sz="1400" b="1" dirty="0"/>
              <a:t>:</a:t>
            </a:r>
          </a:p>
          <a:p>
            <a:r>
              <a:rPr lang="en-US" altLang="zh-TW" sz="1400" b="1" dirty="0"/>
              <a:t>    </a:t>
            </a:r>
            <a:r>
              <a:rPr lang="en-US" altLang="zh-TW" sz="1400" b="1" dirty="0" err="1"/>
              <a:t>ann_dir</a:t>
            </a:r>
            <a:r>
              <a:rPr lang="en-US" altLang="zh-TW" sz="1400" b="1" dirty="0"/>
              <a:t>: PASCAL VOC</a:t>
            </a:r>
            <a:r>
              <a:rPr lang="zh-TW" altLang="en-US" sz="1400" b="1" dirty="0"/>
              <a:t>標註檔存放的目錄路徑</a:t>
            </a:r>
          </a:p>
          <a:p>
            <a:r>
              <a:rPr lang="zh-TW" altLang="en-US" sz="1400" b="1" dirty="0"/>
              <a:t>    </a:t>
            </a:r>
            <a:r>
              <a:rPr lang="en-US" altLang="zh-TW" sz="1400" b="1" dirty="0" err="1"/>
              <a:t>img_dir</a:t>
            </a:r>
            <a:r>
              <a:rPr lang="en-US" altLang="zh-TW" sz="1400" b="1" dirty="0"/>
              <a:t>: </a:t>
            </a:r>
            <a:r>
              <a:rPr lang="zh-TW" altLang="en-US" sz="1400" b="1" dirty="0"/>
              <a:t>圖像檔存放的目錄路徑</a:t>
            </a:r>
          </a:p>
          <a:p>
            <a:r>
              <a:rPr lang="zh-TW" altLang="en-US" sz="1400" b="1" dirty="0"/>
              <a:t>    </a:t>
            </a:r>
            <a:r>
              <a:rPr lang="en-US" altLang="zh-TW" sz="1400" b="1" dirty="0"/>
              <a:t>labels: </a:t>
            </a:r>
            <a:r>
              <a:rPr lang="zh-TW" altLang="en-US" sz="1400" b="1" dirty="0"/>
              <a:t>圖像資料集的物體類別列表</a:t>
            </a:r>
            <a:endParaRPr lang="en-US" altLang="zh-TW" sz="1400" b="1" dirty="0" smtClean="0"/>
          </a:p>
          <a:p>
            <a:endParaRPr lang="zh-TW" altLang="en-US" sz="1400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93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回傳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all_imgs</a:t>
            </a:r>
            <a:r>
              <a:rPr lang="en-US" altLang="zh-TW" dirty="0"/>
              <a:t>: </a:t>
            </a:r>
            <a:r>
              <a:rPr lang="zh-TW" altLang="en-US" dirty="0"/>
              <a:t>一個列表物件</a:t>
            </a:r>
            <a:r>
              <a:rPr lang="en-US" altLang="zh-TW" dirty="0"/>
              <a:t>, </a:t>
            </a:r>
            <a:r>
              <a:rPr lang="zh-TW" altLang="en-US" dirty="0"/>
              <a:t>每一個物件都包括了要訓練用的重要資訊。例如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    {</a:t>
            </a:r>
          </a:p>
          <a:p>
            <a:r>
              <a:rPr lang="en-US" altLang="zh-TW" dirty="0"/>
              <a:t>                    'filename': '/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img</a:t>
            </a:r>
            <a:r>
              <a:rPr lang="en-US" altLang="zh-TW" dirty="0"/>
              <a:t>/img001.jpg',</a:t>
            </a:r>
          </a:p>
          <a:p>
            <a:r>
              <a:rPr lang="en-US" altLang="zh-TW" dirty="0"/>
              <a:t>                    'width': 128,</a:t>
            </a:r>
          </a:p>
          <a:p>
            <a:r>
              <a:rPr lang="en-US" altLang="zh-TW" dirty="0"/>
              <a:t>                    'height': 128,</a:t>
            </a:r>
          </a:p>
          <a:p>
            <a:r>
              <a:rPr lang="en-US" altLang="zh-TW" dirty="0"/>
              <a:t>                    'object':[</a:t>
            </a:r>
          </a:p>
          <a:p>
            <a:r>
              <a:rPr lang="en-US" altLang="zh-TW" dirty="0"/>
              <a:t>                        {'name':'person',xmin:0, ymin:0, xmax:28, ymax:28},</a:t>
            </a:r>
          </a:p>
          <a:p>
            <a:r>
              <a:rPr lang="en-US" altLang="zh-TW" dirty="0"/>
              <a:t>                        {'name':'person',xmin:45, ymin:45, xmax:60, ymax:60}</a:t>
            </a:r>
          </a:p>
          <a:p>
            <a:r>
              <a:rPr lang="en-US" altLang="zh-TW" dirty="0"/>
              <a:t>                    ]</a:t>
            </a: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seen_labels</a:t>
            </a:r>
            <a:r>
              <a:rPr lang="en-US" altLang="zh-TW" dirty="0"/>
              <a:t>: </a:t>
            </a:r>
            <a:r>
              <a:rPr lang="zh-TW" altLang="en-US" dirty="0"/>
              <a:t>一個字典物件</a:t>
            </a:r>
            <a:r>
              <a:rPr lang="en-US" altLang="zh-TW" dirty="0"/>
              <a:t>(k:</a:t>
            </a:r>
            <a:r>
              <a:rPr lang="zh-TW" altLang="en-US" dirty="0"/>
              <a:t>圖像類別</a:t>
            </a:r>
            <a:r>
              <a:rPr lang="en-US" altLang="zh-TW" dirty="0"/>
              <a:t>, v:</a:t>
            </a:r>
            <a:r>
              <a:rPr lang="zh-TW" altLang="en-US" dirty="0"/>
              <a:t>出現的次數</a:t>
            </a:r>
            <a:r>
              <a:rPr lang="en-US" altLang="zh-TW" dirty="0"/>
              <a:t>)</a:t>
            </a:r>
            <a:r>
              <a:rPr lang="zh-TW" altLang="en-US" dirty="0"/>
              <a:t>用來檢視每一個圖像類別出現的次數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24214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filename</a:t>
            </a:r>
            <a:r>
              <a:rPr lang="zh-TW" altLang="en-US" dirty="0"/>
              <a:t>：图片的文件名</a:t>
            </a:r>
            <a:br>
              <a:rPr lang="zh-TW" altLang="en-US" dirty="0"/>
            </a:br>
            <a:r>
              <a:rPr lang="en-US" altLang="zh-TW" dirty="0"/>
              <a:t>name</a:t>
            </a:r>
            <a:r>
              <a:rPr lang="zh-TW" altLang="en-US" dirty="0"/>
              <a:t>：标注的物体名称</a:t>
            </a:r>
            <a:br>
              <a:rPr lang="zh-TW" altLang="en-US" dirty="0"/>
            </a:br>
            <a:r>
              <a:rPr lang="en-US" altLang="zh-TW" dirty="0" err="1"/>
              <a:t>xmin</a:t>
            </a:r>
            <a:r>
              <a:rPr lang="zh-TW" altLang="en-US" dirty="0"/>
              <a:t>、</a:t>
            </a:r>
            <a:r>
              <a:rPr lang="en-US" altLang="zh-TW" dirty="0" err="1"/>
              <a:t>ymin</a:t>
            </a:r>
            <a:r>
              <a:rPr lang="zh-TW" altLang="en-US" dirty="0"/>
              <a:t>、</a:t>
            </a:r>
            <a:r>
              <a:rPr lang="en-US" altLang="zh-TW" dirty="0" err="1"/>
              <a:t>xmax</a:t>
            </a:r>
            <a:r>
              <a:rPr lang="zh-TW" altLang="en-US" dirty="0"/>
              <a:t>、</a:t>
            </a:r>
            <a:r>
              <a:rPr lang="en-US" altLang="zh-TW" dirty="0" err="1"/>
              <a:t>ymax</a:t>
            </a:r>
            <a:r>
              <a:rPr lang="zh-TW" altLang="en-US" dirty="0"/>
              <a:t>：物体位置的左上角、右下角坐标</a:t>
            </a:r>
          </a:p>
        </p:txBody>
      </p:sp>
    </p:spTree>
    <p:extLst>
      <p:ext uri="{BB962C8B-B14F-4D97-AF65-F5344CB8AC3E}">
        <p14:creationId xmlns:p14="http://schemas.microsoft.com/office/powerpoint/2010/main" val="12061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設置一些回調函式並開始</a:t>
            </a:r>
            <a:r>
              <a:rPr lang="zh-TW" altLang="en-US" b="1" dirty="0" smtClean="0"/>
              <a:t>訓練</a:t>
            </a:r>
            <a:endParaRPr lang="en-US" altLang="zh-TW" b="1" dirty="0" smtClean="0"/>
          </a:p>
          <a:p>
            <a:r>
              <a:rPr lang="zh-TW" altLang="en-US" b="1" dirty="0"/>
              <a:t>開始</a:t>
            </a:r>
            <a:r>
              <a:rPr lang="zh-TW" altLang="en-US" b="1" dirty="0" smtClean="0"/>
              <a:t>訓練</a:t>
            </a:r>
            <a:endParaRPr lang="en-US" altLang="zh-TW" b="1" dirty="0" smtClean="0"/>
          </a:p>
          <a:p>
            <a:r>
              <a:rPr lang="en-US" altLang="zh-TW" b="1" dirty="0"/>
              <a:t>STEP 6. </a:t>
            </a:r>
            <a:r>
              <a:rPr lang="zh-TW" altLang="en-US" b="1" dirty="0"/>
              <a:t>圖像的物體偵測</a:t>
            </a:r>
          </a:p>
          <a:p>
            <a:r>
              <a:rPr lang="zh-TW" altLang="en-US" b="1" dirty="0"/>
              <a:t>進行圖像的偵測</a:t>
            </a:r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91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60" y="2056085"/>
            <a:ext cx="5750757" cy="3881437"/>
          </a:xfrm>
        </p:spPr>
      </p:pic>
    </p:spTree>
    <p:extLst>
      <p:ext uri="{BB962C8B-B14F-4D97-AF65-F5344CB8AC3E}">
        <p14:creationId xmlns:p14="http://schemas.microsoft.com/office/powerpoint/2010/main" val="223384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91" y="2160588"/>
            <a:ext cx="5907678" cy="3881437"/>
          </a:xfrm>
        </p:spPr>
      </p:pic>
    </p:spTree>
    <p:extLst>
      <p:ext uri="{BB962C8B-B14F-4D97-AF65-F5344CB8AC3E}">
        <p14:creationId xmlns:p14="http://schemas.microsoft.com/office/powerpoint/2010/main" val="395121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67" y="2369594"/>
            <a:ext cx="6220970" cy="4335828"/>
          </a:xfrm>
        </p:spPr>
      </p:pic>
    </p:spTree>
    <p:extLst>
      <p:ext uri="{BB962C8B-B14F-4D97-AF65-F5344CB8AC3E}">
        <p14:creationId xmlns:p14="http://schemas.microsoft.com/office/powerpoint/2010/main" val="166445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err="1" smtClean="0">
                <a:hlinkClick r:id="rId2"/>
              </a:rPr>
              <a:t>Keras</a:t>
            </a:r>
            <a:endParaRPr lang="en-US" altLang="zh-TW" dirty="0"/>
          </a:p>
          <a:p>
            <a:r>
              <a:rPr lang="en-US" altLang="zh-TW" u="sng" dirty="0" err="1">
                <a:hlinkClick r:id="rId3"/>
              </a:rPr>
              <a:t>Tensorflow</a:t>
            </a:r>
            <a:endParaRPr lang="en-US" altLang="zh-TW" dirty="0"/>
          </a:p>
          <a:p>
            <a:r>
              <a:rPr lang="en-US" altLang="zh-TW" u="sng" dirty="0" err="1">
                <a:hlinkClick r:id="rId4"/>
              </a:rPr>
              <a:t>Numpy</a:t>
            </a:r>
            <a:endParaRPr lang="en-US" altLang="zh-TW" dirty="0"/>
          </a:p>
          <a:p>
            <a:r>
              <a:rPr lang="en-US" altLang="zh-TW" u="sng" dirty="0">
                <a:hlinkClick r:id="rId5"/>
              </a:rPr>
              <a:t>h5py</a:t>
            </a:r>
            <a:r>
              <a:rPr lang="en-US" altLang="zh-TW" dirty="0"/>
              <a:t> (For </a:t>
            </a:r>
            <a:r>
              <a:rPr lang="en-US" altLang="zh-TW" dirty="0" err="1"/>
              <a:t>Keras</a:t>
            </a:r>
            <a:r>
              <a:rPr lang="en-US" altLang="zh-TW" dirty="0"/>
              <a:t> model serialization.)</a:t>
            </a:r>
          </a:p>
          <a:p>
            <a:r>
              <a:rPr lang="en-US" altLang="zh-TW" u="sng" dirty="0">
                <a:hlinkClick r:id="rId6"/>
              </a:rPr>
              <a:t>Pillow</a:t>
            </a:r>
            <a:r>
              <a:rPr lang="en-US" altLang="zh-TW" dirty="0"/>
              <a:t> (For rendering test results.)</a:t>
            </a:r>
          </a:p>
          <a:p>
            <a:r>
              <a:rPr lang="en-US" altLang="zh-TW" u="sng" dirty="0">
                <a:hlinkClick r:id="rId7"/>
              </a:rPr>
              <a:t>Python 3</a:t>
            </a:r>
            <a:endParaRPr lang="en-US" altLang="zh-TW" dirty="0"/>
          </a:p>
          <a:p>
            <a:r>
              <a:rPr lang="en-US" altLang="zh-TW" u="sng" dirty="0" err="1">
                <a:hlinkClick r:id="rId8"/>
              </a:rPr>
              <a:t>pydot</a:t>
            </a:r>
            <a:r>
              <a:rPr lang="en-US" altLang="zh-TW" u="sng" dirty="0">
                <a:hlinkClick r:id="rId8"/>
              </a:rPr>
              <a:t>-ng</a:t>
            </a:r>
            <a:r>
              <a:rPr lang="en-US" altLang="zh-TW" dirty="0"/>
              <a:t> (Optional for plotting model.)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3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https://makerpro.cc/2019/12/train-your-dataset-with-yolov3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my.oschina.net/u/876354/blog/1927351</a:t>
            </a:r>
            <a:r>
              <a:rPr lang="en-US" altLang="zh-TW" dirty="0" smtClean="0"/>
              <a:t> (</a:t>
            </a:r>
            <a:r>
              <a:rPr lang="en-US" altLang="zh-TW" dirty="0" err="1"/>
              <a:t>labelImg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66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5131" y="705395"/>
            <a:ext cx="9038871" cy="5335968"/>
          </a:xfrm>
        </p:spPr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[1] YOLO: Real-Time Object Detection</a:t>
            </a:r>
          </a:p>
          <a:p>
            <a:r>
              <a:rPr lang="en-US" altLang="zh-TW" dirty="0"/>
              <a:t>https://pjreddie.com/darknet/yolo/</a:t>
            </a:r>
          </a:p>
          <a:p>
            <a:endParaRPr lang="en-US" altLang="zh-TW" dirty="0"/>
          </a:p>
          <a:p>
            <a:r>
              <a:rPr lang="en-US" altLang="zh-TW" dirty="0"/>
              <a:t>[2] Microsoft COCO Dataset</a:t>
            </a:r>
          </a:p>
          <a:p>
            <a:r>
              <a:rPr lang="en-US" altLang="zh-TW" dirty="0"/>
              <a:t>http://cocodataset.org/#download</a:t>
            </a:r>
          </a:p>
          <a:p>
            <a:endParaRPr lang="en-US" altLang="zh-TW" dirty="0"/>
          </a:p>
          <a:p>
            <a:r>
              <a:rPr lang="en-US" altLang="zh-TW" dirty="0"/>
              <a:t>[3] CH. Tseng </a:t>
            </a:r>
            <a:r>
              <a:rPr lang="zh-TW" altLang="en-US" dirty="0"/>
              <a:t>建立自己的</a:t>
            </a:r>
            <a:r>
              <a:rPr lang="en-US" altLang="zh-TW" dirty="0"/>
              <a:t>YOLO</a:t>
            </a:r>
            <a:r>
              <a:rPr lang="zh-TW" altLang="en-US" dirty="0"/>
              <a:t>辨識模型</a:t>
            </a:r>
            <a:r>
              <a:rPr lang="en-US" altLang="zh-TW" dirty="0"/>
              <a:t>–</a:t>
            </a:r>
            <a:r>
              <a:rPr lang="zh-TW" altLang="en-US" dirty="0"/>
              <a:t>以柑橘辨識為例</a:t>
            </a:r>
          </a:p>
          <a:p>
            <a:r>
              <a:rPr lang="en-US" altLang="zh-TW" dirty="0"/>
              <a:t>https://chtseng.wordpress.com/2018/09/01/%e5%bb%ba%e7%ab%8b%e8%87%aa%e5%b7%b1%e7%9a%84yolo%e8%be%a8%e8%ad%98%e6%a8%a1%e5%9e%8b-%e4%bb%a5%e6%9f%91%e6%a9%98%e8%be%a8%e8%ad%98%e7%82%ba%e4%be%8b/</a:t>
            </a:r>
          </a:p>
          <a:p>
            <a:endParaRPr lang="en-US" altLang="zh-TW" dirty="0"/>
          </a:p>
          <a:p>
            <a:r>
              <a:rPr lang="en-US" altLang="zh-TW" dirty="0"/>
              <a:t>[4] 【3D</a:t>
            </a:r>
            <a:r>
              <a:rPr lang="zh-TW" altLang="en-US" dirty="0"/>
              <a:t>感測器</a:t>
            </a:r>
            <a:r>
              <a:rPr lang="en-US" altLang="zh-TW" dirty="0"/>
              <a:t>】</a:t>
            </a:r>
            <a:r>
              <a:rPr lang="zh-TW" altLang="en-US" dirty="0"/>
              <a:t>如何擷取</a:t>
            </a:r>
            <a:r>
              <a:rPr lang="en-US" altLang="zh-TW" dirty="0"/>
              <a:t>Intel RealSense™</a:t>
            </a:r>
            <a:r>
              <a:rPr lang="zh-TW" altLang="en-US" dirty="0"/>
              <a:t>串流影像到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/>
              <a:t>http://omnixri.blogspot.com/2019/11/3dintel-realsenseopencv.html</a:t>
            </a:r>
          </a:p>
          <a:p>
            <a:endParaRPr lang="en-US" altLang="zh-TW" dirty="0"/>
          </a:p>
          <a:p>
            <a:r>
              <a:rPr lang="en-US" altLang="zh-TW" dirty="0"/>
              <a:t>[5]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en-US" altLang="zh-TW" dirty="0" err="1"/>
              <a:t>OmniXRI</a:t>
            </a:r>
            <a:r>
              <a:rPr lang="en-US" altLang="zh-TW" dirty="0"/>
              <a:t> </a:t>
            </a:r>
            <a:r>
              <a:rPr lang="en-US" altLang="zh-TW" dirty="0" err="1"/>
              <a:t>HarvestBot</a:t>
            </a:r>
            <a:r>
              <a:rPr lang="en-US" altLang="zh-TW" dirty="0"/>
              <a:t> my_yolo3</a:t>
            </a:r>
          </a:p>
          <a:p>
            <a:r>
              <a:rPr lang="en-US" altLang="zh-TW" dirty="0"/>
              <a:t>https://github.com/OmniXRI/OpenVINO_RealSense_HarvestBot/tree/master/my_yolo3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84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634" y="561703"/>
            <a:ext cx="8934368" cy="547965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200" dirty="0"/>
              <a:t>[6] 【AI</a:t>
            </a:r>
            <a:r>
              <a:rPr lang="zh-TW" altLang="en-US" sz="2200" dirty="0"/>
              <a:t>实战</a:t>
            </a:r>
            <a:r>
              <a:rPr lang="en-US" altLang="zh-TW" sz="2200" dirty="0"/>
              <a:t>】</a:t>
            </a:r>
            <a:r>
              <a:rPr lang="zh-TW" altLang="en-US" sz="2200" dirty="0"/>
              <a:t>手把手教你训练自己的目标检测模型（</a:t>
            </a:r>
            <a:r>
              <a:rPr lang="en-US" altLang="zh-TW" sz="2200" dirty="0"/>
              <a:t>SSD</a:t>
            </a:r>
            <a:r>
              <a:rPr lang="zh-TW" altLang="en-US" sz="2200" dirty="0"/>
              <a:t>篇）</a:t>
            </a:r>
          </a:p>
          <a:p>
            <a:r>
              <a:rPr lang="en-US" altLang="zh-TW" sz="2200" dirty="0"/>
              <a:t>https://my.oschina.net/u/876354/blog/1927351</a:t>
            </a:r>
          </a:p>
          <a:p>
            <a:endParaRPr lang="en-US" altLang="zh-TW" sz="2200" dirty="0"/>
          </a:p>
          <a:p>
            <a:r>
              <a:rPr lang="en-US" altLang="zh-TW" sz="2200" dirty="0"/>
              <a:t>[7] </a:t>
            </a:r>
            <a:r>
              <a:rPr lang="zh-TW" altLang="en-US" sz="2200" dirty="0"/>
              <a:t>影像標註工具</a:t>
            </a:r>
            <a:r>
              <a:rPr lang="en-US" altLang="zh-TW" sz="2200" dirty="0" err="1"/>
              <a:t>LabelImg</a:t>
            </a:r>
            <a:endParaRPr lang="en-US" altLang="zh-TW" sz="2200" dirty="0"/>
          </a:p>
          <a:p>
            <a:r>
              <a:rPr lang="en-US" altLang="zh-TW" sz="2200" dirty="0"/>
              <a:t>https://github.com/tzutalin/labelImg</a:t>
            </a:r>
          </a:p>
          <a:p>
            <a:endParaRPr lang="en-US" altLang="zh-TW" sz="2200" dirty="0"/>
          </a:p>
          <a:p>
            <a:r>
              <a:rPr lang="en-US" altLang="zh-TW" sz="2200" dirty="0"/>
              <a:t>[8] 【AI</a:t>
            </a:r>
            <a:r>
              <a:rPr lang="zh-TW" altLang="en-US" sz="2200" dirty="0"/>
              <a:t>实战</a:t>
            </a:r>
            <a:r>
              <a:rPr lang="en-US" altLang="zh-TW" sz="2200" dirty="0"/>
              <a:t>】</a:t>
            </a:r>
            <a:r>
              <a:rPr lang="zh-TW" altLang="en-US" sz="2200" dirty="0"/>
              <a:t>动手训练自己的目标检测模型（</a:t>
            </a:r>
            <a:r>
              <a:rPr lang="en-US" altLang="zh-TW" sz="2200" dirty="0"/>
              <a:t>YOLO</a:t>
            </a:r>
            <a:r>
              <a:rPr lang="zh-TW" altLang="en-US" sz="2200" dirty="0"/>
              <a:t>篇）</a:t>
            </a:r>
          </a:p>
          <a:p>
            <a:r>
              <a:rPr lang="en-US" altLang="zh-TW" sz="2200" dirty="0"/>
              <a:t>https://my.oschina.net/u/876354/blog/1927881</a:t>
            </a:r>
          </a:p>
          <a:p>
            <a:endParaRPr lang="en-US" altLang="zh-TW" sz="2200" dirty="0"/>
          </a:p>
          <a:p>
            <a:r>
              <a:rPr lang="en-US" altLang="zh-TW" sz="2200" dirty="0"/>
              <a:t>[9] GitHub </a:t>
            </a:r>
            <a:r>
              <a:rPr lang="en-US" altLang="zh-TW" sz="2200" dirty="0" err="1"/>
              <a:t>qqwweee</a:t>
            </a:r>
            <a:r>
              <a:rPr lang="en-US" altLang="zh-TW" sz="2200" dirty="0"/>
              <a:t>/keras-yolo3</a:t>
            </a:r>
          </a:p>
          <a:p>
            <a:r>
              <a:rPr lang="en-US" altLang="zh-TW" sz="2200" dirty="0"/>
              <a:t>https://github.com/qqwweee/keras-yolo3</a:t>
            </a:r>
          </a:p>
          <a:p>
            <a:endParaRPr lang="en-US" altLang="zh-TW" sz="2200" dirty="0"/>
          </a:p>
          <a:p>
            <a:r>
              <a:rPr lang="en-US" altLang="zh-TW" sz="2200" dirty="0"/>
              <a:t>[10] YOLOv3</a:t>
            </a:r>
            <a:r>
              <a:rPr lang="zh-TW" altLang="en-US" sz="2200" dirty="0"/>
              <a:t>預訓練權重檔</a:t>
            </a:r>
          </a:p>
          <a:p>
            <a:r>
              <a:rPr lang="en-US" altLang="zh-TW" sz="2200" dirty="0"/>
              <a:t>https://pjreddie.com/media/files/yolov3.weights</a:t>
            </a:r>
          </a:p>
          <a:p>
            <a:endParaRPr lang="en-US" altLang="zh-TW" sz="2200" dirty="0"/>
          </a:p>
          <a:p>
            <a:r>
              <a:rPr lang="en-US" altLang="zh-TW" sz="2200" dirty="0"/>
              <a:t>[11] </a:t>
            </a:r>
            <a:r>
              <a:rPr lang="zh-TW" altLang="en-US" sz="2200" dirty="0"/>
              <a:t>模型转换</a:t>
            </a:r>
            <a:r>
              <a:rPr lang="en-US" altLang="zh-TW" sz="2200" dirty="0"/>
              <a:t>[yolov3</a:t>
            </a:r>
            <a:r>
              <a:rPr lang="zh-TW" altLang="en-US" sz="2200" dirty="0"/>
              <a:t>模型在</a:t>
            </a:r>
            <a:r>
              <a:rPr lang="en-US" altLang="zh-TW" sz="2200" dirty="0" err="1"/>
              <a:t>keras</a:t>
            </a:r>
            <a:r>
              <a:rPr lang="zh-TW" altLang="en-US" sz="2200" dirty="0"/>
              <a:t>与</a:t>
            </a:r>
            <a:r>
              <a:rPr lang="en-US" altLang="zh-TW" sz="2200" dirty="0" err="1"/>
              <a:t>darknet</a:t>
            </a:r>
            <a:r>
              <a:rPr lang="zh-TW" altLang="en-US" sz="2200" dirty="0"/>
              <a:t>之间转换</a:t>
            </a:r>
            <a:r>
              <a:rPr lang="en-US" altLang="zh-TW" sz="2200" dirty="0"/>
              <a:t>]</a:t>
            </a:r>
          </a:p>
          <a:p>
            <a:r>
              <a:rPr lang="en-US" altLang="zh-TW" sz="2200" dirty="0"/>
              <a:t>https://www.cnblogs.com/shouhuxianjian/p/10567201.html</a:t>
            </a:r>
          </a:p>
          <a:p>
            <a:endParaRPr lang="en-US" altLang="zh-TW" sz="2200" dirty="0"/>
          </a:p>
          <a:p>
            <a:r>
              <a:rPr lang="en-US" altLang="zh-TW" sz="2200" dirty="0"/>
              <a:t>[12] </a:t>
            </a:r>
            <a:r>
              <a:rPr lang="zh-TW" altLang="en-US" sz="2200" dirty="0"/>
              <a:t>將</a:t>
            </a:r>
            <a:r>
              <a:rPr lang="en-US" altLang="zh-TW" sz="2200" dirty="0" err="1"/>
              <a:t>keras</a:t>
            </a:r>
            <a:r>
              <a:rPr lang="zh-TW" altLang="en-US" sz="2200" dirty="0"/>
              <a:t>的</a:t>
            </a:r>
            <a:r>
              <a:rPr lang="en-US" altLang="zh-TW" sz="2200" dirty="0"/>
              <a:t>h5</a:t>
            </a:r>
            <a:r>
              <a:rPr lang="zh-TW" altLang="en-US" sz="2200" dirty="0"/>
              <a:t>模型轉換爲</a:t>
            </a:r>
            <a:r>
              <a:rPr lang="en-US" altLang="zh-TW" sz="2200" dirty="0" err="1"/>
              <a:t>tensorflow</a:t>
            </a:r>
            <a:r>
              <a:rPr lang="zh-TW" altLang="en-US" sz="2200" dirty="0"/>
              <a:t>的</a:t>
            </a:r>
            <a:r>
              <a:rPr lang="en-US" altLang="zh-TW" sz="2200" dirty="0" err="1"/>
              <a:t>pb</a:t>
            </a:r>
            <a:r>
              <a:rPr lang="zh-TW" altLang="en-US" sz="2200" dirty="0"/>
              <a:t>模型</a:t>
            </a:r>
          </a:p>
          <a:p>
            <a:r>
              <a:rPr lang="en-US" altLang="zh-TW" sz="2200" dirty="0"/>
              <a:t>https://www.twblogs.net/a/5bfae8b4bd9eee7aed32c9bb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6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basic-yolo-</a:t>
            </a:r>
            <a:r>
              <a:rPr lang="en-US" altLang="zh-TW" dirty="0" err="1"/>
              <a:t>keras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numpy</a:t>
            </a:r>
            <a:r>
              <a:rPr lang="en-US" altLang="zh-TW" dirty="0"/>
              <a:t> h5py pillow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  # CPU-only: </a:t>
            </a: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 # Possibly older release: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9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資料集說明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en-US" altLang="zh-TW" dirty="0" err="1"/>
              <a:t>experiencor</a:t>
            </a:r>
            <a:r>
              <a:rPr lang="en-US" altLang="zh-TW" dirty="0"/>
              <a:t>/</a:t>
            </a:r>
            <a:r>
              <a:rPr lang="en-US" altLang="zh-TW" dirty="0" err="1"/>
              <a:t>raccoon_dataset</a:t>
            </a:r>
            <a:r>
              <a:rPr lang="en-US" altLang="zh-TW" dirty="0"/>
              <a:t>]</a:t>
            </a:r>
            <a:r>
              <a:rPr lang="zh-TW" altLang="en-US" dirty="0"/>
              <a:t>是</a:t>
            </a:r>
            <a:r>
              <a:rPr lang="en-US" altLang="zh-TW" dirty="0" err="1"/>
              <a:t>Dat</a:t>
            </a:r>
            <a:r>
              <a:rPr lang="en-US" altLang="zh-TW" dirty="0"/>
              <a:t> Tran.</a:t>
            </a:r>
            <a:r>
              <a:rPr lang="zh-TW" altLang="en-US" dirty="0"/>
              <a:t>收集到的一個數據集，他用</a:t>
            </a:r>
            <a:r>
              <a:rPr lang="en-US" altLang="zh-TW" dirty="0" err="1"/>
              <a:t>TensorFlow</a:t>
            </a:r>
            <a:r>
              <a:rPr lang="zh-TW" altLang="en-US" dirty="0"/>
              <a:t>的</a:t>
            </a:r>
            <a:r>
              <a:rPr lang="en-US" altLang="zh-TW" dirty="0"/>
              <a:t>Object Detection API</a:t>
            </a:r>
            <a:r>
              <a:rPr lang="zh-TW" altLang="en-US" dirty="0"/>
              <a:t>來訓練他自己的</a:t>
            </a:r>
            <a:r>
              <a:rPr lang="en-US" altLang="zh-TW" dirty="0"/>
              <a:t>Raccoon</a:t>
            </a:r>
            <a:r>
              <a:rPr lang="zh-TW" altLang="en-US" dirty="0"/>
              <a:t>偵測器。圖片來自</a:t>
            </a:r>
            <a:r>
              <a:rPr lang="en-US" altLang="zh-TW" dirty="0"/>
              <a:t>Google</a:t>
            </a:r>
            <a:r>
              <a:rPr lang="zh-TW" altLang="en-US" dirty="0"/>
              <a:t>和</a:t>
            </a:r>
            <a:r>
              <a:rPr lang="en-US" altLang="zh-TW" dirty="0" err="1"/>
              <a:t>Pixabay</a:t>
            </a:r>
            <a:r>
              <a:rPr lang="zh-TW" altLang="en-US" dirty="0"/>
              <a:t>。共有</a:t>
            </a:r>
            <a:r>
              <a:rPr lang="en-US" altLang="zh-TW" dirty="0"/>
              <a:t>200</a:t>
            </a:r>
            <a:r>
              <a:rPr lang="zh-TW" altLang="en-US" dirty="0"/>
              <a:t>張圖片（</a:t>
            </a:r>
            <a:r>
              <a:rPr lang="en-US" altLang="zh-TW" dirty="0"/>
              <a:t>160</a:t>
            </a:r>
            <a:r>
              <a:rPr lang="zh-TW" altLang="en-US" dirty="0"/>
              <a:t>張用於訓練，</a:t>
            </a:r>
            <a:r>
              <a:rPr lang="en-US" altLang="zh-TW" dirty="0"/>
              <a:t>40</a:t>
            </a:r>
            <a:r>
              <a:rPr lang="zh-TW" altLang="en-US" dirty="0"/>
              <a:t>張用於驗證）。</a:t>
            </a:r>
          </a:p>
        </p:txBody>
      </p:sp>
    </p:spTree>
    <p:extLst>
      <p:ext uri="{BB962C8B-B14F-4D97-AF65-F5344CB8AC3E}">
        <p14:creationId xmlns:p14="http://schemas.microsoft.com/office/powerpoint/2010/main" val="29113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en-US" altLang="zh-TW" b="1" dirty="0"/>
              <a:t> </a:t>
            </a:r>
            <a:r>
              <a:rPr lang="zh-TW" altLang="en-US" b="1" dirty="0"/>
              <a:t>專案說明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b="1" dirty="0" smtClean="0"/>
          </a:p>
          <a:p>
            <a:r>
              <a:rPr lang="zh-TW" altLang="en-US" b="1" dirty="0"/>
              <a:t>專案的檔案路徑佈局</a:t>
            </a:r>
          </a:p>
          <a:p>
            <a:r>
              <a:rPr lang="zh-TW" altLang="en-US" b="1" dirty="0"/>
              <a:t>從</a:t>
            </a:r>
            <a:r>
              <a:rPr lang="en-US" altLang="zh-TW" b="1" dirty="0"/>
              <a:t>YOLO</a:t>
            </a:r>
            <a:r>
              <a:rPr lang="zh-TW" altLang="en-US" b="1" dirty="0"/>
              <a:t>官方網站下載</a:t>
            </a:r>
            <a:r>
              <a:rPr lang="en-US" altLang="zh-TW" b="1" dirty="0" err="1"/>
              <a:t>Darknet</a:t>
            </a:r>
            <a:r>
              <a:rPr lang="zh-TW" altLang="en-US" b="1" dirty="0"/>
              <a:t>模型的設置檔與權重檔到專案根目錄。例如</a:t>
            </a:r>
            <a:r>
              <a:rPr lang="en-US" altLang="zh-TW" b="1" dirty="0"/>
              <a:t>:</a:t>
            </a:r>
            <a:r>
              <a:rPr lang="zh-TW" altLang="en-US" b="1" dirty="0"/>
              <a:t>使用</a:t>
            </a:r>
            <a:r>
              <a:rPr lang="en-US" altLang="zh-TW" b="1" dirty="0"/>
              <a:t>MS COCO</a:t>
            </a:r>
            <a:r>
              <a:rPr lang="zh-TW" altLang="en-US" b="1" dirty="0"/>
              <a:t>資料集訓練的預訓練模型</a:t>
            </a:r>
          </a:p>
          <a:p>
            <a:r>
              <a:rPr lang="zh-TW" altLang="en-US" b="1" dirty="0"/>
              <a:t>下載</a:t>
            </a:r>
            <a:r>
              <a:rPr lang="en-US" altLang="zh-TW" b="1" dirty="0"/>
              <a:t>YOLOv2 608x608 </a:t>
            </a:r>
            <a:r>
              <a:rPr lang="zh-TW" altLang="en-US" b="1" dirty="0"/>
              <a:t>設置檔</a:t>
            </a:r>
            <a:r>
              <a:rPr lang="en-US" altLang="zh-TW" b="1" dirty="0"/>
              <a:t>(</a:t>
            </a:r>
            <a:r>
              <a:rPr lang="en-US" altLang="zh-TW" b="1" dirty="0" err="1"/>
              <a:t>yolo.cfg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下載</a:t>
            </a:r>
            <a:r>
              <a:rPr lang="en-US" altLang="zh-TW" b="1" dirty="0"/>
              <a:t>YOLOv2 608x608 </a:t>
            </a:r>
            <a:r>
              <a:rPr lang="zh-TW" altLang="en-US" b="1" dirty="0"/>
              <a:t>權重檔</a:t>
            </a:r>
            <a:r>
              <a:rPr lang="en-US" altLang="zh-TW" b="1" dirty="0"/>
              <a:t>(</a:t>
            </a:r>
            <a:r>
              <a:rPr lang="en-US" altLang="zh-TW" b="1" dirty="0" err="1"/>
              <a:t>yolo.weights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在</a:t>
            </a:r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zh-TW" altLang="en-US" b="1" dirty="0"/>
              <a:t>的目錄裡產生一個子目錄</a:t>
            </a:r>
            <a:r>
              <a:rPr lang="en-US" altLang="zh-TW" b="1" dirty="0"/>
              <a:t>data</a:t>
            </a:r>
            <a:r>
              <a:rPr lang="zh-TW" altLang="en-US" b="1" dirty="0"/>
              <a:t>與</a:t>
            </a:r>
            <a:r>
              <a:rPr lang="en-US" altLang="zh-TW" b="1" dirty="0"/>
              <a:t>data/hands</a:t>
            </a:r>
          </a:p>
          <a:p>
            <a:r>
              <a:rPr lang="zh-TW" altLang="en-US" b="1" dirty="0"/>
              <a:t>從</a:t>
            </a:r>
            <a:r>
              <a:rPr lang="en-US" altLang="zh-TW" b="1" dirty="0"/>
              <a:t>[IVA</a:t>
            </a:r>
            <a:r>
              <a:rPr lang="zh-TW" altLang="en-US" b="1" dirty="0"/>
              <a:t>手部檢測資料集官網</a:t>
            </a:r>
            <a:r>
              <a:rPr lang="en-US" altLang="zh-TW" b="1" dirty="0"/>
              <a:t>]</a:t>
            </a:r>
            <a:r>
              <a:rPr lang="zh-TW" altLang="en-US" b="1" dirty="0"/>
              <a:t>點撃</a:t>
            </a:r>
            <a:r>
              <a:rPr lang="en-US" altLang="zh-TW" b="1" dirty="0"/>
              <a:t>Download the dataset! (6.3 GB)</a:t>
            </a:r>
            <a:r>
              <a:rPr lang="zh-TW" altLang="en-US" b="1" dirty="0"/>
              <a:t>來下 載</a:t>
            </a:r>
            <a:r>
              <a:rPr lang="en-US" altLang="zh-TW" b="1" dirty="0"/>
              <a:t>LISA_HD_Static.zip</a:t>
            </a:r>
            <a:r>
              <a:rPr lang="zh-TW" altLang="en-US" b="1" dirty="0"/>
              <a:t>。</a:t>
            </a:r>
          </a:p>
          <a:p>
            <a:r>
              <a:rPr lang="zh-TW" altLang="en-US" b="1" dirty="0"/>
              <a:t>解壓縮</a:t>
            </a:r>
            <a:r>
              <a:rPr lang="en-US" altLang="zh-TW" b="1" dirty="0"/>
              <a:t>LISA_HD_Static.zip</a:t>
            </a:r>
            <a:r>
              <a:rPr lang="zh-TW" altLang="en-US" b="1" dirty="0"/>
              <a:t>並複製其中的</a:t>
            </a:r>
            <a:r>
              <a:rPr lang="en-US" altLang="zh-TW" b="1" dirty="0" err="1"/>
              <a:t>detectiondata</a:t>
            </a:r>
            <a:r>
              <a:rPr lang="en-US" altLang="zh-TW" b="1" dirty="0"/>
              <a:t>\train</a:t>
            </a:r>
            <a:r>
              <a:rPr lang="zh-TW" altLang="en-US" b="1" dirty="0"/>
              <a:t>與</a:t>
            </a:r>
            <a:r>
              <a:rPr lang="en-US" altLang="zh-TW" b="1" dirty="0" err="1"/>
              <a:t>detectiondata</a:t>
            </a:r>
            <a:r>
              <a:rPr lang="en-US" altLang="zh-TW" b="1" dirty="0"/>
              <a:t>\test</a:t>
            </a:r>
            <a:r>
              <a:rPr lang="zh-TW" altLang="en-US" b="1" dirty="0"/>
              <a:t>兩個目錄到</a:t>
            </a:r>
            <a:r>
              <a:rPr lang="en-US" altLang="zh-TW" b="1" dirty="0"/>
              <a:t>basic-yolo-</a:t>
            </a:r>
            <a:r>
              <a:rPr lang="en-US" altLang="zh-TW" b="1" dirty="0" err="1"/>
              <a:t>keras</a:t>
            </a:r>
            <a:r>
              <a:rPr lang="en-US" altLang="zh-TW" b="1" dirty="0"/>
              <a:t>/data/hands</a:t>
            </a:r>
            <a:r>
              <a:rPr lang="zh-TW" altLang="en-US" b="1" dirty="0"/>
              <a:t>的目錄下</a:t>
            </a:r>
          </a:p>
          <a:p>
            <a:r>
              <a:rPr lang="zh-TW" altLang="en-US" b="1" dirty="0"/>
              <a:t>最後你的目錄結構看起來像這樣</a:t>
            </a:r>
            <a:r>
              <a:rPr lang="en-US" altLang="zh-TW" b="1" dirty="0"/>
              <a:t>: (</a:t>
            </a:r>
            <a:r>
              <a:rPr lang="zh-TW" altLang="en-US" b="1" dirty="0"/>
              <a:t>這裡只列出來在這個範例會用到的相關檔案與目錄</a:t>
            </a:r>
            <a:r>
              <a:rPr lang="en-US" altLang="zh-TW" b="1" dirty="0"/>
              <a:t>)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8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b="1" dirty="0" smtClean="0"/>
              </a:p>
              <a:p>
                <a14:m>
                  <m:oMath xmlns:m="http://schemas.openxmlformats.org/officeDocument/2006/math">
                    <a:fld id="{9044F8DC-F586-4355-9596-E18497B319A8}" type="mathplaceholder">
                      <a:rPr lang="zh-TW" altLang="en-US" b="1" i="1" smtClean="0">
                        <a:latin typeface="Cambria Math" panose="02040503050406030204" pitchFamily="18" charset="0"/>
                      </a:rPr>
                      <a:t>在這裡鍵入方程式。</a:t>
                    </a:fld>
                  </m:oMath>
                </a14:m>
                <a:r>
                  <a:rPr lang="zh-TW" altLang="en-US" b="1" dirty="0" smtClean="0"/>
                  <a:t>設置</a:t>
                </a:r>
                <a:r>
                  <a:rPr lang="zh-TW" altLang="en-US" b="1" dirty="0"/>
                  <a:t>一些回調函式並開始訓練</a:t>
                </a:r>
                <a:endParaRPr lang="en-US" altLang="zh-TW" dirty="0" smtClean="0"/>
              </a:p>
              <a:p>
                <a:r>
                  <a:rPr lang="zh-TW" altLang="en-US" b="1" dirty="0" smtClean="0"/>
                  <a:t>開始</a:t>
                </a:r>
                <a:r>
                  <a:rPr lang="zh-TW" altLang="en-US" b="1" dirty="0"/>
                  <a:t>訓練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4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最後你的目錄結構看起來像這樣</a:t>
            </a:r>
            <a:r>
              <a:rPr lang="en-US" altLang="zh-TW" dirty="0"/>
              <a:t>: (</a:t>
            </a:r>
            <a:r>
              <a:rPr lang="zh-TW" altLang="en-US" dirty="0"/>
              <a:t>這裡只列出來在這個範例會用到的相關檔案與目錄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basic-yolo-</a:t>
            </a:r>
            <a:r>
              <a:rPr lang="en-US" altLang="zh-TW" dirty="0" err="1"/>
              <a:t>keras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├── </a:t>
            </a:r>
            <a:r>
              <a:rPr lang="en-US" altLang="zh-TW" dirty="0" err="1"/>
              <a:t>xxxx.ipynb</a:t>
            </a:r>
            <a:endParaRPr lang="en-US" altLang="zh-TW" dirty="0"/>
          </a:p>
          <a:p>
            <a:r>
              <a:rPr lang="en-US" altLang="zh-TW" dirty="0"/>
              <a:t>├── </a:t>
            </a:r>
            <a:r>
              <a:rPr lang="en-US" altLang="zh-TW" dirty="0" err="1"/>
              <a:t>yolo.weights</a:t>
            </a:r>
            <a:endParaRPr lang="en-US" altLang="zh-TW" dirty="0"/>
          </a:p>
          <a:p>
            <a:r>
              <a:rPr lang="en-US" altLang="zh-TW" dirty="0"/>
              <a:t>├── backend.py</a:t>
            </a:r>
          </a:p>
          <a:p>
            <a:r>
              <a:rPr lang="en-US" altLang="zh-TW" dirty="0"/>
              <a:t>├── preprocessing.py</a:t>
            </a:r>
          </a:p>
          <a:p>
            <a:r>
              <a:rPr lang="en-US" altLang="zh-TW" dirty="0"/>
              <a:t>├── utils.py</a:t>
            </a:r>
          </a:p>
          <a:p>
            <a:r>
              <a:rPr lang="en-US" altLang="zh-TW" dirty="0"/>
              <a:t>├── font/</a:t>
            </a:r>
          </a:p>
          <a:p>
            <a:r>
              <a:rPr lang="en-US" altLang="zh-TW" dirty="0"/>
              <a:t>│   └── FiraMono-Medium.otf</a:t>
            </a:r>
          </a:p>
          <a:p>
            <a:r>
              <a:rPr lang="en-US" altLang="zh-TW" dirty="0"/>
              <a:t>├── </a:t>
            </a:r>
            <a:r>
              <a:rPr lang="en-US" altLang="zh-TW" dirty="0" err="1"/>
              <a:t>yolo.weights</a:t>
            </a:r>
            <a:endParaRPr lang="en-US" altLang="zh-TW" dirty="0"/>
          </a:p>
          <a:p>
            <a:r>
              <a:rPr lang="en-US" altLang="zh-TW" dirty="0"/>
              <a:t>└── data/</a:t>
            </a:r>
          </a:p>
          <a:p>
            <a:r>
              <a:rPr lang="en-US" altLang="zh-TW" dirty="0"/>
              <a:t>    └── </a:t>
            </a:r>
            <a:r>
              <a:rPr lang="en-US" altLang="zh-TW" dirty="0" err="1"/>
              <a:t>racoon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        ├── annotations/</a:t>
            </a:r>
          </a:p>
          <a:p>
            <a:r>
              <a:rPr lang="en-US" altLang="zh-TW" dirty="0"/>
              <a:t>        └── images/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26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1. </a:t>
            </a:r>
            <a:r>
              <a:rPr lang="zh-TW" altLang="en-US" b="1" dirty="0"/>
              <a:t>載入相關函式庫</a:t>
            </a:r>
          </a:p>
          <a:p>
            <a:r>
              <a:rPr lang="zh-TW" altLang="en-US" b="1" dirty="0"/>
              <a:t>設定相關設定與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r>
              <a:rPr lang="zh-TW" altLang="en-US" b="1" dirty="0"/>
              <a:t>定義圖像的類別</a:t>
            </a:r>
          </a:p>
          <a:p>
            <a:r>
              <a:rPr lang="zh-TW" altLang="en-US" b="1" dirty="0"/>
              <a:t>設定</a:t>
            </a:r>
            <a:r>
              <a:rPr lang="en-US" altLang="zh-TW" b="1" dirty="0"/>
              <a:t>YOLOv2</a:t>
            </a:r>
            <a:r>
              <a:rPr lang="zh-TW" altLang="en-US" b="1" dirty="0"/>
              <a:t>模型的設定與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r>
              <a:rPr lang="en-US" altLang="zh-TW" b="1" dirty="0" err="1"/>
              <a:t>Darknet</a:t>
            </a:r>
            <a:r>
              <a:rPr lang="zh-TW" altLang="en-US" b="1" dirty="0"/>
              <a:t>預訓練權重檔與訓練</a:t>
            </a:r>
            <a:r>
              <a:rPr lang="en-US" altLang="zh-TW" b="1" dirty="0"/>
              <a:t>/</a:t>
            </a:r>
            <a:r>
              <a:rPr lang="zh-TW" altLang="en-US" b="1" dirty="0"/>
              <a:t>驗證資料目錄</a:t>
            </a:r>
            <a:r>
              <a:rPr lang="en-US" altLang="zh-TW" b="1" dirty="0" smtClean="0"/>
              <a:t>¶</a:t>
            </a:r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STEP 2. </a:t>
            </a:r>
            <a:r>
              <a:rPr lang="zh-TW" altLang="en-US" b="1" dirty="0"/>
              <a:t>構建</a:t>
            </a:r>
            <a:r>
              <a:rPr lang="en-US" altLang="zh-TW" b="1" dirty="0"/>
              <a:t>YOLOv2</a:t>
            </a:r>
            <a:r>
              <a:rPr lang="zh-TW" altLang="en-US" b="1" dirty="0"/>
              <a:t>網絡結構</a:t>
            </a:r>
            <a:r>
              <a:rPr lang="zh-TW" altLang="en-US" b="1" dirty="0" smtClean="0"/>
              <a:t>模型</a:t>
            </a:r>
            <a:endParaRPr lang="en-US" altLang="zh-TW" b="1" dirty="0"/>
          </a:p>
          <a:p>
            <a:r>
              <a:rPr lang="en-US" altLang="zh-TW" b="1" dirty="0" smtClean="0"/>
              <a:t># </a:t>
            </a:r>
            <a:r>
              <a:rPr lang="zh-TW" altLang="en-US" b="1" dirty="0"/>
              <a:t>產生網絡拓撲圖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9280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950</Words>
  <Application>Microsoft Office PowerPoint</Application>
  <PresentationFormat>寬螢幕</PresentationFormat>
  <Paragraphs>127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 3</vt:lpstr>
      <vt:lpstr>多面向</vt:lpstr>
      <vt:lpstr>PowerPoint 簡報</vt:lpstr>
      <vt:lpstr>需求 </vt:lpstr>
      <vt:lpstr>安裝 </vt:lpstr>
      <vt:lpstr>資料集說明 </vt:lpstr>
      <vt:lpstr>basic-yolo-keras 專案說明 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reyna</dc:creator>
  <cp:lastModifiedBy>reyna</cp:lastModifiedBy>
  <cp:revision>75</cp:revision>
  <dcterms:created xsi:type="dcterms:W3CDTF">2020-05-06T02:34:01Z</dcterms:created>
  <dcterms:modified xsi:type="dcterms:W3CDTF">2020-05-07T03:00:01Z</dcterms:modified>
</cp:coreProperties>
</file>