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7" r:id="rId7"/>
    <p:sldId id="260" r:id="rId8"/>
    <p:sldId id="265" r:id="rId9"/>
    <p:sldId id="271" r:id="rId10"/>
    <p:sldId id="273" r:id="rId11"/>
    <p:sldId id="262" r:id="rId12"/>
    <p:sldId id="264" r:id="rId13"/>
    <p:sldId id="272" r:id="rId14"/>
    <p:sldId id="263"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11" d="100"/>
          <a:sy n="111" d="100"/>
        </p:scale>
        <p:origin x="456"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F5F1-1AF1-4DA6-A6C4-2E3850B5F2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52A1E-E9CC-4D92-9780-ED481493E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FF315B-E165-4211-8B18-D179AB4BAED9}"/>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5" name="Footer Placeholder 4">
            <a:extLst>
              <a:ext uri="{FF2B5EF4-FFF2-40B4-BE49-F238E27FC236}">
                <a16:creationId xmlns:a16="http://schemas.microsoft.com/office/drawing/2014/main" id="{834C0244-359F-4025-A449-943CBB236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F3A28-128B-421E-ACC9-2CABFE570BC7}"/>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52682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E9B3-BD39-4A5A-971D-47DE56850D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8E4AAE-EA42-4B62-B3E5-BBD5ADF7A8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AAAA5-03ED-4094-849E-8BFA1BD66E37}"/>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5" name="Footer Placeholder 4">
            <a:extLst>
              <a:ext uri="{FF2B5EF4-FFF2-40B4-BE49-F238E27FC236}">
                <a16:creationId xmlns:a16="http://schemas.microsoft.com/office/drawing/2014/main" id="{7A709CCA-9C72-4699-A236-00F08474D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F7F4B-8D3D-4693-B593-956BD0989A28}"/>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362822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71FBBA-7989-40AB-B06C-870C229577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03D32D-2478-42B0-AB28-706150DA3F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E2DD6-F834-4D37-BEF0-FD1A80308B1B}"/>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5" name="Footer Placeholder 4">
            <a:extLst>
              <a:ext uri="{FF2B5EF4-FFF2-40B4-BE49-F238E27FC236}">
                <a16:creationId xmlns:a16="http://schemas.microsoft.com/office/drawing/2014/main" id="{4B28BCD0-B24D-4769-9241-95334F153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971BE-C6AF-438B-BF7B-E64FB8DA2BC8}"/>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84810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0F8B-CB64-40EB-B381-6AD24A235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36B800-F872-4D9B-8B62-E294F5DC3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CF534-98A9-49AD-B013-5E3F65DAC38A}"/>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5" name="Footer Placeholder 4">
            <a:extLst>
              <a:ext uri="{FF2B5EF4-FFF2-40B4-BE49-F238E27FC236}">
                <a16:creationId xmlns:a16="http://schemas.microsoft.com/office/drawing/2014/main" id="{79B7FB4C-7AB7-4CD9-A566-8E819AB71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09F0D-C20C-4417-B09E-D3E2560938D1}"/>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369377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BAB9-7078-4937-98D8-1DD5A037B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C4F6F9-75C8-4FA4-B947-99503098FF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07920-E3A5-4209-9917-3954C79B65A6}"/>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5" name="Footer Placeholder 4">
            <a:extLst>
              <a:ext uri="{FF2B5EF4-FFF2-40B4-BE49-F238E27FC236}">
                <a16:creationId xmlns:a16="http://schemas.microsoft.com/office/drawing/2014/main" id="{1B597460-C9D1-49F2-BD83-6AB33D9F2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36A2D-1CAD-45B0-887D-EA1246C7C56F}"/>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12281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A7FF-E30F-451D-BF88-9FBCB3CBB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5767D-FFF8-4ACC-90D7-DE071C4EBE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5EA231-CD46-44F6-9BF5-32E44087A4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ADBC4B-5C37-45AF-8B4F-EDE4D4AB2C38}"/>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6" name="Footer Placeholder 5">
            <a:extLst>
              <a:ext uri="{FF2B5EF4-FFF2-40B4-BE49-F238E27FC236}">
                <a16:creationId xmlns:a16="http://schemas.microsoft.com/office/drawing/2014/main" id="{6F0FC5AF-90EB-4A32-BDE5-257CBB893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6719C-5D35-4991-A59C-C392E1787E8E}"/>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162040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02C-CD30-423C-9AF8-9BD4323A37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045068-EACD-4424-9916-4F2F9D823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B057B7-AEEA-4DF4-9433-69BD8EBEDB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F7B959-544F-41A1-BA37-7A6C37245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A22164-7108-4970-AB8B-A23D5C66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543E75-4149-4F69-88DD-679C38BA39FD}"/>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8" name="Footer Placeholder 7">
            <a:extLst>
              <a:ext uri="{FF2B5EF4-FFF2-40B4-BE49-F238E27FC236}">
                <a16:creationId xmlns:a16="http://schemas.microsoft.com/office/drawing/2014/main" id="{6987DB41-1958-4307-90E6-1E4973E337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FBAED0-7721-417E-8142-2A8F2BD291AB}"/>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124711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8268-6FC1-4EEE-A6F0-54F60018E9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9185C-1B58-42A5-A2C0-27B16B72EBFB}"/>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4" name="Footer Placeholder 3">
            <a:extLst>
              <a:ext uri="{FF2B5EF4-FFF2-40B4-BE49-F238E27FC236}">
                <a16:creationId xmlns:a16="http://schemas.microsoft.com/office/drawing/2014/main" id="{CE4EAF0D-F885-4FEE-AE3E-823FBDA6F6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8BDBC7-7F17-4590-AA6B-1813D5782991}"/>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222601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6E763-DC7E-4193-A001-5A0D0F97AB58}"/>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3" name="Footer Placeholder 2">
            <a:extLst>
              <a:ext uri="{FF2B5EF4-FFF2-40B4-BE49-F238E27FC236}">
                <a16:creationId xmlns:a16="http://schemas.microsoft.com/office/drawing/2014/main" id="{B3CC1B7D-820D-4F15-AD49-65EDF0F5C1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794CB8-C8C9-4C07-BF5B-90BF903392EB}"/>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284925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BD2A-4571-45D4-AFED-AA0A61C8C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FC42CE-9959-4BE6-BA23-EB10B915D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78C628-A8AB-450E-9F60-63E72E886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B0150-0BDF-45E2-954B-315A66430571}"/>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6" name="Footer Placeholder 5">
            <a:extLst>
              <a:ext uri="{FF2B5EF4-FFF2-40B4-BE49-F238E27FC236}">
                <a16:creationId xmlns:a16="http://schemas.microsoft.com/office/drawing/2014/main" id="{FB1AE662-A952-4E2A-B7D4-7B97C7EB8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FC515-4127-44F1-A926-F42C5C713D26}"/>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305978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888F-406A-4865-A87F-2680F776C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CF54AF-2DC0-4CCD-A1D0-C9477A084B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A0CC64-10B1-4F25-8C43-90A43CF9C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7D671-348A-4D0C-99D7-C1DC24E3BAD5}"/>
              </a:ext>
            </a:extLst>
          </p:cNvPr>
          <p:cNvSpPr>
            <a:spLocks noGrp="1"/>
          </p:cNvSpPr>
          <p:nvPr>
            <p:ph type="dt" sz="half" idx="10"/>
          </p:nvPr>
        </p:nvSpPr>
        <p:spPr/>
        <p:txBody>
          <a:bodyPr/>
          <a:lstStyle/>
          <a:p>
            <a:fld id="{E375DCAB-C081-476C-A80C-352C7730EEFB}" type="datetimeFigureOut">
              <a:rPr lang="en-US" smtClean="0"/>
              <a:t>1/31/2021</a:t>
            </a:fld>
            <a:endParaRPr lang="en-US"/>
          </a:p>
        </p:txBody>
      </p:sp>
      <p:sp>
        <p:nvSpPr>
          <p:cNvPr id="6" name="Footer Placeholder 5">
            <a:extLst>
              <a:ext uri="{FF2B5EF4-FFF2-40B4-BE49-F238E27FC236}">
                <a16:creationId xmlns:a16="http://schemas.microsoft.com/office/drawing/2014/main" id="{7B27F0C4-840B-414C-BEA9-09B31BF48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C3583-008B-4F0D-B7F0-613B53F2B2BE}"/>
              </a:ext>
            </a:extLst>
          </p:cNvPr>
          <p:cNvSpPr>
            <a:spLocks noGrp="1"/>
          </p:cNvSpPr>
          <p:nvPr>
            <p:ph type="sldNum" sz="quarter" idx="12"/>
          </p:nvPr>
        </p:nvSpPr>
        <p:spPr/>
        <p:txBody>
          <a:bodyPr/>
          <a:lstStyle/>
          <a:p>
            <a:fld id="{5A9207E3-8EFA-4014-8F08-BE218AEA9FCC}" type="slidenum">
              <a:rPr lang="en-US" smtClean="0"/>
              <a:t>‹#›</a:t>
            </a:fld>
            <a:endParaRPr lang="en-US"/>
          </a:p>
        </p:txBody>
      </p:sp>
    </p:spTree>
    <p:extLst>
      <p:ext uri="{BB962C8B-B14F-4D97-AF65-F5344CB8AC3E}">
        <p14:creationId xmlns:p14="http://schemas.microsoft.com/office/powerpoint/2010/main" val="322042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25B684-2F52-4948-B338-80594DB3D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F1699B-E29C-4190-80B6-9304BAE14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3BDF2-75A8-4ACA-BF87-CC21BF53D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5DCAB-C081-476C-A80C-352C7730EEFB}" type="datetimeFigureOut">
              <a:rPr lang="en-US" smtClean="0"/>
              <a:t>1/31/2021</a:t>
            </a:fld>
            <a:endParaRPr lang="en-US"/>
          </a:p>
        </p:txBody>
      </p:sp>
      <p:sp>
        <p:nvSpPr>
          <p:cNvPr id="5" name="Footer Placeholder 4">
            <a:extLst>
              <a:ext uri="{FF2B5EF4-FFF2-40B4-BE49-F238E27FC236}">
                <a16:creationId xmlns:a16="http://schemas.microsoft.com/office/drawing/2014/main" id="{AC0F26FD-C0F4-44B6-8B78-63A5FC3AEC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C1BF3-FA87-40EA-8D07-E4204BD68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207E3-8EFA-4014-8F08-BE218AEA9FCC}" type="slidenum">
              <a:rPr lang="en-US" smtClean="0"/>
              <a:t>‹#›</a:t>
            </a:fld>
            <a:endParaRPr lang="en-US"/>
          </a:p>
        </p:txBody>
      </p:sp>
    </p:spTree>
    <p:extLst>
      <p:ext uri="{BB962C8B-B14F-4D97-AF65-F5344CB8AC3E}">
        <p14:creationId xmlns:p14="http://schemas.microsoft.com/office/powerpoint/2010/main" val="371859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package" Target="../embeddings/Microsoft_Word_Document.docx"/></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D3FC-0216-4572-8FC0-3AEB1CC4D7FD}"/>
              </a:ext>
            </a:extLst>
          </p:cNvPr>
          <p:cNvSpPr>
            <a:spLocks noGrp="1"/>
          </p:cNvSpPr>
          <p:nvPr>
            <p:ph type="ctrTitle"/>
          </p:nvPr>
        </p:nvSpPr>
        <p:spPr>
          <a:xfrm>
            <a:off x="238991" y="2387599"/>
            <a:ext cx="11523519" cy="2681003"/>
          </a:xfrm>
        </p:spPr>
        <p:txBody>
          <a:bodyPr>
            <a:normAutofit/>
          </a:bodyPr>
          <a:lstStyle/>
          <a:p>
            <a:r>
              <a:rPr lang="en-US" sz="4400" b="1" dirty="0"/>
              <a:t>Examining Best Locations for a Pop-Up Food Pantry: </a:t>
            </a:r>
            <a:br>
              <a:rPr lang="en-US" sz="4400" b="1" dirty="0"/>
            </a:br>
            <a:r>
              <a:rPr lang="en-US" sz="4400" dirty="0"/>
              <a:t>A Clustering of Chicago Area Communities by Income and Population</a:t>
            </a:r>
          </a:p>
        </p:txBody>
      </p:sp>
      <p:sp>
        <p:nvSpPr>
          <p:cNvPr id="3" name="Subtitle 2">
            <a:extLst>
              <a:ext uri="{FF2B5EF4-FFF2-40B4-BE49-F238E27FC236}">
                <a16:creationId xmlns:a16="http://schemas.microsoft.com/office/drawing/2014/main" id="{E971EDCA-D261-40DA-BE90-5B9F306CB3DB}"/>
              </a:ext>
            </a:extLst>
          </p:cNvPr>
          <p:cNvSpPr>
            <a:spLocks noGrp="1"/>
          </p:cNvSpPr>
          <p:nvPr>
            <p:ph type="subTitle" idx="1"/>
          </p:nvPr>
        </p:nvSpPr>
        <p:spPr>
          <a:xfrm>
            <a:off x="1731818" y="5372247"/>
            <a:ext cx="9144000" cy="1246764"/>
          </a:xfrm>
        </p:spPr>
        <p:txBody>
          <a:bodyPr>
            <a:normAutofit lnSpcReduction="10000"/>
          </a:bodyPr>
          <a:lstStyle/>
          <a:p>
            <a:endParaRPr lang="en-US" dirty="0"/>
          </a:p>
          <a:p>
            <a:r>
              <a:rPr lang="en-US" dirty="0"/>
              <a:t>Final Capstone Project Jan 2021</a:t>
            </a:r>
          </a:p>
          <a:p>
            <a:r>
              <a:rPr lang="en-US" dirty="0" err="1"/>
              <a:t>R.Peña</a:t>
            </a:r>
            <a:endParaRPr lang="en-US" dirty="0"/>
          </a:p>
        </p:txBody>
      </p:sp>
      <p:pic>
        <p:nvPicPr>
          <p:cNvPr id="4" name="Picture 4" descr="Flag of Chicago - Wikipedia">
            <a:extLst>
              <a:ext uri="{FF2B5EF4-FFF2-40B4-BE49-F238E27FC236}">
                <a16:creationId xmlns:a16="http://schemas.microsoft.com/office/drawing/2014/main" id="{3ED90ABD-C2EE-4DAC-A684-B52D58C28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957" y="-1"/>
            <a:ext cx="9495586" cy="268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30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Results </a:t>
            </a:r>
            <a:r>
              <a:rPr lang="en-US" sz="2000" dirty="0"/>
              <a:t>(cont’d)</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838200" y="1593218"/>
            <a:ext cx="10515600" cy="1604191"/>
          </a:xfrm>
        </p:spPr>
        <p:txBody>
          <a:bodyPr>
            <a:normAutofit fontScale="92500" lnSpcReduction="10000"/>
          </a:bodyPr>
          <a:lstStyle/>
          <a:p>
            <a:r>
              <a:rPr lang="en-US" dirty="0"/>
              <a:t>The types of categories that surfaced from the Foursquare data was quite varied</a:t>
            </a:r>
          </a:p>
          <a:p>
            <a:endParaRPr lang="en-US" dirty="0"/>
          </a:p>
          <a:p>
            <a:pPr lvl="1"/>
            <a:r>
              <a:rPr lang="en-US" dirty="0"/>
              <a:t>Example for Cluster 3:</a:t>
            </a:r>
          </a:p>
        </p:txBody>
      </p:sp>
      <p:pic>
        <p:nvPicPr>
          <p:cNvPr id="4" name="Picture 4" descr="Flag of Chicago - Wikipedia">
            <a:extLst>
              <a:ext uri="{FF2B5EF4-FFF2-40B4-BE49-F238E27FC236}">
                <a16:creationId xmlns:a16="http://schemas.microsoft.com/office/drawing/2014/main" id="{0FB980D8-C5B3-4AEF-AB9F-6ECF78F55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084" y="2196"/>
            <a:ext cx="2091170" cy="15910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9579457-67AE-46C1-A70F-E560C3C53FEB}"/>
              </a:ext>
            </a:extLst>
          </p:cNvPr>
          <p:cNvPicPr>
            <a:picLocks noChangeAspect="1"/>
          </p:cNvPicPr>
          <p:nvPr/>
        </p:nvPicPr>
        <p:blipFill>
          <a:blip r:embed="rId3"/>
          <a:stretch>
            <a:fillRect/>
          </a:stretch>
        </p:blipFill>
        <p:spPr>
          <a:xfrm>
            <a:off x="329609" y="3040834"/>
            <a:ext cx="11692270" cy="2477464"/>
          </a:xfrm>
          <a:prstGeom prst="rect">
            <a:avLst/>
          </a:prstGeom>
        </p:spPr>
      </p:pic>
    </p:spTree>
    <p:extLst>
      <p:ext uri="{BB962C8B-B14F-4D97-AF65-F5344CB8AC3E}">
        <p14:creationId xmlns:p14="http://schemas.microsoft.com/office/powerpoint/2010/main" val="154392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Discussion and Conclusion	</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520997" y="1740562"/>
            <a:ext cx="11281144" cy="4798459"/>
          </a:xfrm>
        </p:spPr>
        <p:txBody>
          <a:bodyPr>
            <a:normAutofit fontScale="92500" lnSpcReduction="20000"/>
          </a:bodyPr>
          <a:lstStyle/>
          <a:p>
            <a:r>
              <a:rPr lang="en-US" dirty="0"/>
              <a:t>It is our recommendation that the areas that would be best served by a temporary, or pop-up, food pantry are those associated with Clusters 0, 5 and 7</a:t>
            </a:r>
          </a:p>
          <a:p>
            <a:endParaRPr lang="en-US" dirty="0"/>
          </a:p>
          <a:p>
            <a:endParaRPr lang="en-US" dirty="0"/>
          </a:p>
          <a:p>
            <a:endParaRPr lang="en-US" dirty="0"/>
          </a:p>
          <a:p>
            <a:endParaRPr lang="en-US" dirty="0"/>
          </a:p>
          <a:p>
            <a:endParaRPr lang="en-US" dirty="0"/>
          </a:p>
          <a:p>
            <a:endParaRPr lang="en-US" dirty="0"/>
          </a:p>
          <a:p>
            <a:endParaRPr lang="en-US" dirty="0"/>
          </a:p>
          <a:p>
            <a:r>
              <a:rPr lang="en-US" dirty="0"/>
              <a:t>These clusters are marked by:</a:t>
            </a:r>
          </a:p>
          <a:p>
            <a:pPr lvl="2"/>
            <a:r>
              <a:rPr lang="en-US" dirty="0"/>
              <a:t>Lower income households</a:t>
            </a:r>
          </a:p>
          <a:p>
            <a:pPr lvl="2"/>
            <a:r>
              <a:rPr lang="en-US" dirty="0"/>
              <a:t>Low- to mid-sized population totals</a:t>
            </a:r>
          </a:p>
          <a:p>
            <a:pPr lvl="2"/>
            <a:r>
              <a:rPr lang="en-US" dirty="0"/>
              <a:t>Mixed availability of access to restaurants, grocers and food providers</a:t>
            </a:r>
          </a:p>
        </p:txBody>
      </p:sp>
      <p:pic>
        <p:nvPicPr>
          <p:cNvPr id="4" name="Picture 4" descr="Flag of Chicago - Wikipedia">
            <a:extLst>
              <a:ext uri="{FF2B5EF4-FFF2-40B4-BE49-F238E27FC236}">
                <a16:creationId xmlns:a16="http://schemas.microsoft.com/office/drawing/2014/main" id="{CA42173C-2879-4896-85AE-647C2CDE1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282" y="99666"/>
            <a:ext cx="2091170" cy="15910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D94E95-D35C-48F6-A542-1BC51607A911}"/>
              </a:ext>
            </a:extLst>
          </p:cNvPr>
          <p:cNvPicPr>
            <a:picLocks noChangeAspect="1"/>
          </p:cNvPicPr>
          <p:nvPr/>
        </p:nvPicPr>
        <p:blipFill>
          <a:blip r:embed="rId3"/>
          <a:stretch>
            <a:fillRect/>
          </a:stretch>
        </p:blipFill>
        <p:spPr>
          <a:xfrm>
            <a:off x="1143776" y="2632158"/>
            <a:ext cx="10010775" cy="2352675"/>
          </a:xfrm>
          <a:prstGeom prst="rect">
            <a:avLst/>
          </a:prstGeom>
        </p:spPr>
      </p:pic>
    </p:spTree>
    <p:extLst>
      <p:ext uri="{BB962C8B-B14F-4D97-AF65-F5344CB8AC3E}">
        <p14:creationId xmlns:p14="http://schemas.microsoft.com/office/powerpoint/2010/main" val="1178426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Discussion and Conclusion </a:t>
            </a:r>
            <a:r>
              <a:rPr lang="en-US" sz="3000" dirty="0"/>
              <a:t>(cont’d)</a:t>
            </a:r>
            <a:r>
              <a:rPr lang="en-US" dirty="0"/>
              <a:t>	</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584790" y="1594994"/>
            <a:ext cx="10665825" cy="4897881"/>
          </a:xfrm>
        </p:spPr>
        <p:txBody>
          <a:bodyPr>
            <a:normAutofit lnSpcReduction="10000"/>
          </a:bodyPr>
          <a:lstStyle/>
          <a:p>
            <a:endParaRPr lang="en-US" dirty="0"/>
          </a:p>
          <a:p>
            <a:r>
              <a:rPr lang="en-US" dirty="0"/>
              <a:t>The two main take-aways from this research are:</a:t>
            </a:r>
          </a:p>
          <a:p>
            <a:pPr lvl="1"/>
            <a:r>
              <a:rPr lang="en-US" dirty="0"/>
              <a:t>Stakeholders wishing to focus building new or temporary food pantries should focus on median income rather than population size of the area.  </a:t>
            </a:r>
          </a:p>
          <a:p>
            <a:pPr lvl="2"/>
            <a:r>
              <a:rPr lang="en-US" dirty="0"/>
              <a:t>In Chicago, lower income populations reside in more sparsely populated neighborhoods</a:t>
            </a:r>
          </a:p>
          <a:p>
            <a:pPr lvl="2"/>
            <a:r>
              <a:rPr lang="en-US" dirty="0"/>
              <a:t>Areas within clusters 0, 5 and 7 are the most ideal areas to target. </a:t>
            </a:r>
          </a:p>
          <a:p>
            <a:pPr lvl="1"/>
            <a:endParaRPr lang="en-US" dirty="0"/>
          </a:p>
          <a:p>
            <a:pPr lvl="1"/>
            <a:r>
              <a:rPr lang="en-US" dirty="0"/>
              <a:t>Stakeholders should make their decisions on opening new food pantries based on the income and population clustering and disregard the frequency of venue type, as the Foursquare data is quite mixed across neighborhoods</a:t>
            </a:r>
          </a:p>
          <a:p>
            <a:pPr lvl="2"/>
            <a:r>
              <a:rPr lang="en-US" dirty="0"/>
              <a:t>The </a:t>
            </a:r>
            <a:r>
              <a:rPr lang="en-US" u="sng" dirty="0"/>
              <a:t>highest</a:t>
            </a:r>
            <a:r>
              <a:rPr lang="en-US" dirty="0"/>
              <a:t> income cluster in Chicago has the </a:t>
            </a:r>
            <a:r>
              <a:rPr lang="en-US" u="sng" dirty="0"/>
              <a:t>least</a:t>
            </a:r>
            <a:r>
              <a:rPr lang="en-US" dirty="0"/>
              <a:t> amount of food/restaurant establishments</a:t>
            </a:r>
          </a:p>
          <a:p>
            <a:pPr lvl="2"/>
            <a:r>
              <a:rPr lang="en-US" dirty="0"/>
              <a:t>The presence of food/restaurant establishments in a given area may be a poor indicator of overall household need</a:t>
            </a:r>
          </a:p>
          <a:p>
            <a:pPr lvl="1"/>
            <a:endParaRPr lang="en-US" dirty="0"/>
          </a:p>
        </p:txBody>
      </p:sp>
      <p:pic>
        <p:nvPicPr>
          <p:cNvPr id="4" name="Picture 4" descr="Flag of Chicago - Wikipedia">
            <a:extLst>
              <a:ext uri="{FF2B5EF4-FFF2-40B4-BE49-F238E27FC236}">
                <a16:creationId xmlns:a16="http://schemas.microsoft.com/office/drawing/2014/main" id="{CA42173C-2879-4896-85AE-647C2CDE1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282" y="99666"/>
            <a:ext cx="2091170" cy="159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89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Discussion and Conclusion </a:t>
            </a:r>
            <a:r>
              <a:rPr lang="en-US" sz="3000" dirty="0"/>
              <a:t>(cont’d)</a:t>
            </a:r>
            <a:r>
              <a:rPr lang="en-US" dirty="0"/>
              <a:t>	</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703118" y="1690688"/>
            <a:ext cx="10515600" cy="4762211"/>
          </a:xfrm>
        </p:spPr>
        <p:txBody>
          <a:bodyPr>
            <a:normAutofit/>
          </a:bodyPr>
          <a:lstStyle/>
          <a:p>
            <a:endParaRPr lang="en-US" dirty="0"/>
          </a:p>
          <a:p>
            <a:r>
              <a:rPr lang="en-US" dirty="0"/>
              <a:t>Lastly, when determining the optimal locations for a pop-up food pantry, volunteer organizations may need to weigh more practical considerations in their decision making, including:</a:t>
            </a:r>
          </a:p>
          <a:p>
            <a:endParaRPr lang="en-US" dirty="0"/>
          </a:p>
          <a:p>
            <a:pPr lvl="2"/>
            <a:r>
              <a:rPr lang="en-US" dirty="0"/>
              <a:t>Access to public transportation for the target groups</a:t>
            </a:r>
          </a:p>
          <a:p>
            <a:pPr lvl="2"/>
            <a:r>
              <a:rPr lang="en-US" dirty="0"/>
              <a:t>Availability of car parking for individuals traveling from other parts of the city</a:t>
            </a:r>
          </a:p>
          <a:p>
            <a:pPr lvl="2"/>
            <a:r>
              <a:rPr lang="en-US" dirty="0"/>
              <a:t>Flexibility and cooperation of local alderman to select and protect sites</a:t>
            </a:r>
          </a:p>
          <a:p>
            <a:pPr lvl="2"/>
            <a:r>
              <a:rPr lang="en-US" dirty="0"/>
              <a:t>Ease of arranging for street closures should sites be placed outdoors</a:t>
            </a:r>
          </a:p>
          <a:p>
            <a:pPr lvl="2"/>
            <a:r>
              <a:rPr lang="en-US" dirty="0"/>
              <a:t>Cost of erecting distribution facilities for outdoor venues</a:t>
            </a:r>
          </a:p>
          <a:p>
            <a:pPr lvl="1"/>
            <a:endParaRPr lang="en-US" dirty="0"/>
          </a:p>
        </p:txBody>
      </p:sp>
      <p:pic>
        <p:nvPicPr>
          <p:cNvPr id="4" name="Picture 4" descr="Flag of Chicago - Wikipedia">
            <a:extLst>
              <a:ext uri="{FF2B5EF4-FFF2-40B4-BE49-F238E27FC236}">
                <a16:creationId xmlns:a16="http://schemas.microsoft.com/office/drawing/2014/main" id="{CA42173C-2879-4896-85AE-647C2CDE1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282" y="99666"/>
            <a:ext cx="2091170" cy="159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3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Additional Sources:</a:t>
            </a:r>
          </a:p>
        </p:txBody>
      </p:sp>
      <p:pic>
        <p:nvPicPr>
          <p:cNvPr id="4" name="Picture 4" descr="Flag of Chicago - Wikipedia">
            <a:extLst>
              <a:ext uri="{FF2B5EF4-FFF2-40B4-BE49-F238E27FC236}">
                <a16:creationId xmlns:a16="http://schemas.microsoft.com/office/drawing/2014/main" id="{51F2FE35-0476-43C0-8EA5-394058772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6282" y="99666"/>
            <a:ext cx="2091170" cy="15910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a:extLst>
              <a:ext uri="{FF2B5EF4-FFF2-40B4-BE49-F238E27FC236}">
                <a16:creationId xmlns:a16="http://schemas.microsoft.com/office/drawing/2014/main" id="{10752760-EDFB-45AD-81B7-D6428E506410}"/>
              </a:ext>
            </a:extLst>
          </p:cNvPr>
          <p:cNvGraphicFramePr>
            <a:graphicFrameLocks noChangeAspect="1"/>
          </p:cNvGraphicFramePr>
          <p:nvPr>
            <p:extLst>
              <p:ext uri="{D42A27DB-BD31-4B8C-83A1-F6EECF244321}">
                <p14:modId xmlns:p14="http://schemas.microsoft.com/office/powerpoint/2010/main" val="3010748877"/>
              </p:ext>
            </p:extLst>
          </p:nvPr>
        </p:nvGraphicFramePr>
        <p:xfrm>
          <a:off x="946150" y="2105025"/>
          <a:ext cx="10802938" cy="4221163"/>
        </p:xfrm>
        <a:graphic>
          <a:graphicData uri="http://schemas.openxmlformats.org/presentationml/2006/ole">
            <mc:AlternateContent xmlns:mc="http://schemas.openxmlformats.org/markup-compatibility/2006">
              <mc:Choice xmlns:v="urn:schemas-microsoft-com:vml" Requires="v">
                <p:oleObj spid="_x0000_s2064" name="Document" r:id="rId4" imgW="8367680" imgH="3264757" progId="Word.Document.12">
                  <p:embed/>
                </p:oleObj>
              </mc:Choice>
              <mc:Fallback>
                <p:oleObj name="Document" r:id="rId4" imgW="8367680" imgH="3264757" progId="Word.Document.12">
                  <p:embed/>
                  <p:pic>
                    <p:nvPicPr>
                      <p:cNvPr id="0" name=""/>
                      <p:cNvPicPr/>
                      <p:nvPr/>
                    </p:nvPicPr>
                    <p:blipFill>
                      <a:blip r:embed="rId5"/>
                      <a:stretch>
                        <a:fillRect/>
                      </a:stretch>
                    </p:blipFill>
                    <p:spPr>
                      <a:xfrm>
                        <a:off x="946150" y="2105025"/>
                        <a:ext cx="10802938" cy="4221163"/>
                      </a:xfrm>
                      <a:prstGeom prst="rect">
                        <a:avLst/>
                      </a:prstGeom>
                    </p:spPr>
                  </p:pic>
                </p:oleObj>
              </mc:Fallback>
            </mc:AlternateContent>
          </a:graphicData>
        </a:graphic>
      </p:graphicFrame>
    </p:spTree>
    <p:extLst>
      <p:ext uri="{BB962C8B-B14F-4D97-AF65-F5344CB8AC3E}">
        <p14:creationId xmlns:p14="http://schemas.microsoft.com/office/powerpoint/2010/main" val="273711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g of Chicago - Wikipedia">
            <a:extLst>
              <a:ext uri="{FF2B5EF4-FFF2-40B4-BE49-F238E27FC236}">
                <a16:creationId xmlns:a16="http://schemas.microsoft.com/office/drawing/2014/main" id="{32245E66-DD89-41AA-84E6-76A321169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668" y="735445"/>
            <a:ext cx="8080664" cy="53871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8EBDE00-84F3-42DE-8364-0CF1DF9D7238}"/>
              </a:ext>
            </a:extLst>
          </p:cNvPr>
          <p:cNvSpPr>
            <a:spLocks noGrp="1"/>
          </p:cNvSpPr>
          <p:nvPr>
            <p:ph idx="1"/>
          </p:nvPr>
        </p:nvSpPr>
        <p:spPr>
          <a:xfrm>
            <a:off x="574160" y="5603358"/>
            <a:ext cx="11281144" cy="818705"/>
          </a:xfrm>
        </p:spPr>
        <p:txBody>
          <a:bodyPr>
            <a:normAutofit/>
          </a:bodyPr>
          <a:lstStyle/>
          <a:p>
            <a:pPr algn="ctr"/>
            <a:r>
              <a:rPr lang="en-US" dirty="0"/>
              <a:t>For comments/questions, please email: mail.reyna@gmail.com</a:t>
            </a:r>
          </a:p>
        </p:txBody>
      </p:sp>
    </p:spTree>
    <p:extLst>
      <p:ext uri="{BB962C8B-B14F-4D97-AF65-F5344CB8AC3E}">
        <p14:creationId xmlns:p14="http://schemas.microsoft.com/office/powerpoint/2010/main" val="266852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838200" y="2025158"/>
            <a:ext cx="10515600" cy="4351338"/>
          </a:xfrm>
        </p:spPr>
        <p:txBody>
          <a:bodyPr>
            <a:normAutofit fontScale="92500" lnSpcReduction="20000"/>
          </a:bodyPr>
          <a:lstStyle/>
          <a:p>
            <a:r>
              <a:rPr lang="en-US" dirty="0"/>
              <a:t>Chicago is the 3</a:t>
            </a:r>
            <a:r>
              <a:rPr lang="en-US" baseline="30000" dirty="0"/>
              <a:t>rd</a:t>
            </a:r>
            <a:r>
              <a:rPr lang="en-US" dirty="0"/>
              <a:t> largest city in the US and currently struggling with respect to food insecurity brough on by COVID lockdowns and wealth inequality </a:t>
            </a:r>
          </a:p>
          <a:p>
            <a:pPr lvl="2"/>
            <a:r>
              <a:rPr lang="en-US" dirty="0"/>
              <a:t>There are over 200 neighborhoods in Chicago broken down into 77 Chicago Community Areas</a:t>
            </a:r>
          </a:p>
          <a:p>
            <a:pPr lvl="1"/>
            <a:endParaRPr lang="en-US" dirty="0"/>
          </a:p>
          <a:p>
            <a:pPr lvl="1"/>
            <a:endParaRPr lang="en-US" dirty="0"/>
          </a:p>
          <a:p>
            <a:r>
              <a:rPr lang="en-US" dirty="0"/>
              <a:t>Because of this increased strain on food banks, it is more important than ever to make wise use of existing resources</a:t>
            </a:r>
          </a:p>
          <a:p>
            <a:endParaRPr lang="en-US" dirty="0"/>
          </a:p>
          <a:p>
            <a:r>
              <a:rPr lang="en-US" dirty="0"/>
              <a:t>This analysis is designed to address two research questions:</a:t>
            </a:r>
          </a:p>
          <a:p>
            <a:pPr marL="1428750" lvl="2" indent="-514350">
              <a:buFont typeface="+mj-lt"/>
              <a:buAutoNum type="arabicPeriod"/>
            </a:pPr>
            <a:r>
              <a:rPr lang="en-US" dirty="0"/>
              <a:t>How are the 77 community areas of Chicago similar with respect to income and population and most popular venues (specifically grocery/restaurant)?</a:t>
            </a:r>
          </a:p>
          <a:p>
            <a:pPr marL="1428750" lvl="2" indent="-514350">
              <a:buFont typeface="+mj-lt"/>
              <a:buAutoNum type="arabicPeriod"/>
            </a:pPr>
            <a:r>
              <a:rPr lang="en-US" dirty="0"/>
              <a:t>Where should food non-profit organizations and city agencies establish temporary food banks to serve the most needy people in the city?</a:t>
            </a:r>
          </a:p>
          <a:p>
            <a:endParaRPr lang="en-US" dirty="0"/>
          </a:p>
        </p:txBody>
      </p:sp>
      <p:pic>
        <p:nvPicPr>
          <p:cNvPr id="4" name="Picture 4" descr="Flag of Chicago - Wikipedia">
            <a:extLst>
              <a:ext uri="{FF2B5EF4-FFF2-40B4-BE49-F238E27FC236}">
                <a16:creationId xmlns:a16="http://schemas.microsoft.com/office/drawing/2014/main" id="{596CE41E-305C-4E9C-B407-EFB1585AA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282" y="99666"/>
            <a:ext cx="2091170" cy="159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84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p:txBody>
          <a:bodyPr>
            <a:normAutofit fontScale="92500" lnSpcReduction="10000"/>
          </a:bodyPr>
          <a:lstStyle/>
          <a:p>
            <a:r>
              <a:rPr lang="en-US" dirty="0"/>
              <a:t>To answer these two questions, Chicago neighborhood data was gathered and clustered along two dimensions:</a:t>
            </a:r>
          </a:p>
          <a:p>
            <a:pPr lvl="2"/>
            <a:r>
              <a:rPr lang="en-US" dirty="0"/>
              <a:t>Median Household Income</a:t>
            </a:r>
          </a:p>
          <a:p>
            <a:pPr lvl="2"/>
            <a:r>
              <a:rPr lang="en-US" dirty="0"/>
              <a:t>Total Population Size </a:t>
            </a:r>
          </a:p>
          <a:p>
            <a:endParaRPr lang="en-US" dirty="0"/>
          </a:p>
          <a:p>
            <a:r>
              <a:rPr lang="en-US" dirty="0"/>
              <a:t>Chicago Community Data was downloaded from the Chicago Metropolitan Agency for Planning (CMAP)</a:t>
            </a:r>
          </a:p>
          <a:p>
            <a:endParaRPr lang="en-US" dirty="0"/>
          </a:p>
          <a:p>
            <a:r>
              <a:rPr lang="en-US" dirty="0"/>
              <a:t>Additional data related to the venue types was accessed </a:t>
            </a:r>
            <a:r>
              <a:rPr lang="en-US"/>
              <a:t>by neighborhood was </a:t>
            </a:r>
            <a:r>
              <a:rPr lang="en-US" dirty="0"/>
              <a:t>obtained via:</a:t>
            </a:r>
          </a:p>
          <a:p>
            <a:pPr lvl="2"/>
            <a:r>
              <a:rPr lang="en-US" dirty="0"/>
              <a:t>The Foursquare API</a:t>
            </a:r>
          </a:p>
          <a:p>
            <a:pPr lvl="2"/>
            <a:r>
              <a:rPr lang="en-US" dirty="0"/>
              <a:t>Google Maps Platform Geocoding API</a:t>
            </a:r>
          </a:p>
        </p:txBody>
      </p:sp>
      <p:pic>
        <p:nvPicPr>
          <p:cNvPr id="4" name="Picture 4" descr="Flag of Chicago - Wikipedia">
            <a:extLst>
              <a:ext uri="{FF2B5EF4-FFF2-40B4-BE49-F238E27FC236}">
                <a16:creationId xmlns:a16="http://schemas.microsoft.com/office/drawing/2014/main" id="{3D005B87-3CF0-42D2-B78E-04923B60A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282" y="99666"/>
            <a:ext cx="2091170" cy="159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67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p:txBody>
          <a:bodyPr/>
          <a:lstStyle/>
          <a:p>
            <a:r>
              <a:rPr lang="en-US" dirty="0"/>
              <a:t>To analyze the CMAP data, a </a:t>
            </a:r>
            <a:r>
              <a:rPr lang="en-US" i="1" dirty="0"/>
              <a:t>k</a:t>
            </a:r>
            <a:r>
              <a:rPr lang="en-US" dirty="0"/>
              <a:t>-means cluster analysis was applied to the dataset</a:t>
            </a:r>
          </a:p>
          <a:p>
            <a:pPr lvl="1"/>
            <a:r>
              <a:rPr lang="en-US" dirty="0"/>
              <a:t>A total of 9 clusters were developed, led by the assumption that high, middle and low income groups cut across highly-, medium- and low-populated areas. </a:t>
            </a:r>
          </a:p>
          <a:p>
            <a:pPr lvl="2"/>
            <a:r>
              <a:rPr lang="en-US" dirty="0"/>
              <a:t>This would result in a 3 x 3 tiered stratification across population and income</a:t>
            </a:r>
          </a:p>
          <a:p>
            <a:pPr marL="914400" lvl="2" indent="0">
              <a:buNone/>
            </a:pPr>
            <a:r>
              <a:rPr lang="en-US" dirty="0"/>
              <a:t> </a:t>
            </a:r>
          </a:p>
          <a:p>
            <a:pPr marL="914400" lvl="2" indent="0">
              <a:buNone/>
            </a:pPr>
            <a:endParaRPr lang="en-US" dirty="0"/>
          </a:p>
          <a:p>
            <a:r>
              <a:rPr lang="en-US" dirty="0"/>
              <a:t>To obtain grocer and restaurant venues in each area, GET requests were written and called</a:t>
            </a:r>
          </a:p>
          <a:p>
            <a:pPr lvl="2"/>
            <a:r>
              <a:rPr lang="en-US" dirty="0"/>
              <a:t>The results were then extracted to a pandas </a:t>
            </a:r>
            <a:r>
              <a:rPr lang="en-US" dirty="0" err="1"/>
              <a:t>dataframe</a:t>
            </a:r>
            <a:r>
              <a:rPr lang="en-US" dirty="0"/>
              <a:t> and exported</a:t>
            </a:r>
          </a:p>
          <a:p>
            <a:pPr lvl="2"/>
            <a:r>
              <a:rPr lang="en-US" dirty="0"/>
              <a:t>A frequency analysis was performed on these data</a:t>
            </a:r>
          </a:p>
        </p:txBody>
      </p:sp>
      <p:pic>
        <p:nvPicPr>
          <p:cNvPr id="4" name="Picture 4" descr="Flag of Chicago - Wikipedia">
            <a:extLst>
              <a:ext uri="{FF2B5EF4-FFF2-40B4-BE49-F238E27FC236}">
                <a16:creationId xmlns:a16="http://schemas.microsoft.com/office/drawing/2014/main" id="{55EF3006-691F-4D43-934E-5E20FC87A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282" y="99666"/>
            <a:ext cx="2091170" cy="159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00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838200" y="1444385"/>
            <a:ext cx="10515600" cy="1325563"/>
          </a:xfrm>
        </p:spPr>
        <p:txBody>
          <a:bodyPr>
            <a:normAutofit lnSpcReduction="10000"/>
          </a:bodyPr>
          <a:lstStyle/>
          <a:p>
            <a:r>
              <a:rPr lang="en-US" dirty="0"/>
              <a:t>The community areas were grouped into a total of 9 clusters</a:t>
            </a:r>
          </a:p>
          <a:p>
            <a:pPr lvl="3"/>
            <a:r>
              <a:rPr lang="en-US" dirty="0"/>
              <a:t>The lowest income clusters were the least populated</a:t>
            </a:r>
          </a:p>
          <a:p>
            <a:pPr lvl="3"/>
            <a:r>
              <a:rPr lang="en-US" dirty="0"/>
              <a:t>The most economically disadvantaged clusters account for almost half of Chicago communities (38/77 = 49%)</a:t>
            </a:r>
          </a:p>
        </p:txBody>
      </p:sp>
      <p:pic>
        <p:nvPicPr>
          <p:cNvPr id="4" name="Picture 4" descr="Flag of Chicago - Wikipedia">
            <a:extLst>
              <a:ext uri="{FF2B5EF4-FFF2-40B4-BE49-F238E27FC236}">
                <a16:creationId xmlns:a16="http://schemas.microsoft.com/office/drawing/2014/main" id="{0FB980D8-C5B3-4AEF-AB9F-6ECF78F55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2063" y="44726"/>
            <a:ext cx="2091170" cy="15910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63FC62-DFA7-470A-B9EE-955BE8484778}"/>
              </a:ext>
            </a:extLst>
          </p:cNvPr>
          <p:cNvPicPr>
            <a:picLocks noChangeAspect="1"/>
          </p:cNvPicPr>
          <p:nvPr/>
        </p:nvPicPr>
        <p:blipFill>
          <a:blip r:embed="rId3"/>
          <a:stretch>
            <a:fillRect/>
          </a:stretch>
        </p:blipFill>
        <p:spPr>
          <a:xfrm>
            <a:off x="1061487" y="2661845"/>
            <a:ext cx="9972675" cy="4020808"/>
          </a:xfrm>
          <a:prstGeom prst="rect">
            <a:avLst/>
          </a:prstGeom>
        </p:spPr>
      </p:pic>
    </p:spTree>
    <p:extLst>
      <p:ext uri="{BB962C8B-B14F-4D97-AF65-F5344CB8AC3E}">
        <p14:creationId xmlns:p14="http://schemas.microsoft.com/office/powerpoint/2010/main" val="136449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Results </a:t>
            </a:r>
            <a:r>
              <a:rPr lang="en-US" sz="2000" dirty="0"/>
              <a:t>(cont’d)</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4582632" y="1825625"/>
            <a:ext cx="6771167" cy="4351338"/>
          </a:xfrm>
        </p:spPr>
        <p:txBody>
          <a:bodyPr/>
          <a:lstStyle/>
          <a:p>
            <a:r>
              <a:rPr lang="en-US" dirty="0"/>
              <a:t>The 77 community areas are represented in blue</a:t>
            </a:r>
          </a:p>
          <a:p>
            <a:endParaRPr lang="en-US" dirty="0"/>
          </a:p>
          <a:p>
            <a:pPr lvl="1"/>
            <a:r>
              <a:rPr lang="en-US" dirty="0"/>
              <a:t>A segmentation was run on these to group by income and population density</a:t>
            </a:r>
          </a:p>
        </p:txBody>
      </p:sp>
      <p:pic>
        <p:nvPicPr>
          <p:cNvPr id="4" name="Picture 4" descr="Flag of Chicago - Wikipedia">
            <a:extLst>
              <a:ext uri="{FF2B5EF4-FFF2-40B4-BE49-F238E27FC236}">
                <a16:creationId xmlns:a16="http://schemas.microsoft.com/office/drawing/2014/main" id="{0FB980D8-C5B3-4AEF-AB9F-6ECF78F55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282" y="99666"/>
            <a:ext cx="2091170" cy="1591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CD1153E-0051-4395-9CB6-42BB6360FDBE}"/>
              </a:ext>
            </a:extLst>
          </p:cNvPr>
          <p:cNvPicPr>
            <a:picLocks noChangeAspect="1"/>
          </p:cNvPicPr>
          <p:nvPr/>
        </p:nvPicPr>
        <p:blipFill>
          <a:blip r:embed="rId3"/>
          <a:stretch>
            <a:fillRect/>
          </a:stretch>
        </p:blipFill>
        <p:spPr>
          <a:xfrm>
            <a:off x="838200" y="1564096"/>
            <a:ext cx="3600719" cy="4874396"/>
          </a:xfrm>
          <a:prstGeom prst="rect">
            <a:avLst/>
          </a:prstGeom>
        </p:spPr>
      </p:pic>
    </p:spTree>
    <p:extLst>
      <p:ext uri="{BB962C8B-B14F-4D97-AF65-F5344CB8AC3E}">
        <p14:creationId xmlns:p14="http://schemas.microsoft.com/office/powerpoint/2010/main" val="427923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lag of Chicago - Wikipedia">
            <a:extLst>
              <a:ext uri="{FF2B5EF4-FFF2-40B4-BE49-F238E27FC236}">
                <a16:creationId xmlns:a16="http://schemas.microsoft.com/office/drawing/2014/main" id="{0FB980D8-C5B3-4AEF-AB9F-6ECF78F55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1463" y="46326"/>
            <a:ext cx="2091170" cy="15910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242775" y="1435241"/>
            <a:ext cx="10515600" cy="744279"/>
          </a:xfrm>
        </p:spPr>
        <p:txBody>
          <a:bodyPr/>
          <a:lstStyle/>
          <a:p>
            <a:r>
              <a:rPr lang="en-US" dirty="0"/>
              <a:t>The lowest income clusters are 0, 5 and 7 (red, green and orange) </a:t>
            </a:r>
          </a:p>
        </p:txBody>
      </p:sp>
      <p:pic>
        <p:nvPicPr>
          <p:cNvPr id="7" name="Picture 6">
            <a:extLst>
              <a:ext uri="{FF2B5EF4-FFF2-40B4-BE49-F238E27FC236}">
                <a16:creationId xmlns:a16="http://schemas.microsoft.com/office/drawing/2014/main" id="{71B3915D-12DD-4B92-974C-D14AEBBDDE1B}"/>
              </a:ext>
            </a:extLst>
          </p:cNvPr>
          <p:cNvPicPr>
            <a:picLocks noChangeAspect="1"/>
          </p:cNvPicPr>
          <p:nvPr/>
        </p:nvPicPr>
        <p:blipFill>
          <a:blip r:embed="rId3"/>
          <a:stretch>
            <a:fillRect/>
          </a:stretch>
        </p:blipFill>
        <p:spPr>
          <a:xfrm>
            <a:off x="646814" y="1956146"/>
            <a:ext cx="3374913" cy="4736955"/>
          </a:xfrm>
          <a:prstGeom prst="rect">
            <a:avLst/>
          </a:prstGeom>
        </p:spPr>
      </p:pic>
      <p:pic>
        <p:nvPicPr>
          <p:cNvPr id="9" name="Picture 8">
            <a:extLst>
              <a:ext uri="{FF2B5EF4-FFF2-40B4-BE49-F238E27FC236}">
                <a16:creationId xmlns:a16="http://schemas.microsoft.com/office/drawing/2014/main" id="{1C8FE33C-ACED-4462-9B77-406D8680F5BB}"/>
              </a:ext>
            </a:extLst>
          </p:cNvPr>
          <p:cNvPicPr>
            <a:picLocks noChangeAspect="1"/>
          </p:cNvPicPr>
          <p:nvPr/>
        </p:nvPicPr>
        <p:blipFill>
          <a:blip r:embed="rId4"/>
          <a:stretch>
            <a:fillRect/>
          </a:stretch>
        </p:blipFill>
        <p:spPr>
          <a:xfrm>
            <a:off x="4144457" y="1956146"/>
            <a:ext cx="3903085" cy="4736955"/>
          </a:xfrm>
          <a:prstGeom prst="rect">
            <a:avLst/>
          </a:prstGeom>
        </p:spPr>
      </p:pic>
      <p:pic>
        <p:nvPicPr>
          <p:cNvPr id="10" name="Picture 9">
            <a:extLst>
              <a:ext uri="{FF2B5EF4-FFF2-40B4-BE49-F238E27FC236}">
                <a16:creationId xmlns:a16="http://schemas.microsoft.com/office/drawing/2014/main" id="{75B872F1-D8C8-406E-81CB-E5B849670D8F}"/>
              </a:ext>
            </a:extLst>
          </p:cNvPr>
          <p:cNvPicPr>
            <a:picLocks noChangeAspect="1"/>
          </p:cNvPicPr>
          <p:nvPr/>
        </p:nvPicPr>
        <p:blipFill>
          <a:blip r:embed="rId5"/>
          <a:stretch>
            <a:fillRect/>
          </a:stretch>
        </p:blipFill>
        <p:spPr>
          <a:xfrm>
            <a:off x="8174020" y="1956146"/>
            <a:ext cx="3371166" cy="4736955"/>
          </a:xfrm>
          <a:prstGeom prst="rect">
            <a:avLst/>
          </a:prstGeom>
        </p:spPr>
      </p:pic>
    </p:spTree>
    <p:extLst>
      <p:ext uri="{BB962C8B-B14F-4D97-AF65-F5344CB8AC3E}">
        <p14:creationId xmlns:p14="http://schemas.microsoft.com/office/powerpoint/2010/main" val="393698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281421" y="1714083"/>
            <a:ext cx="3939176" cy="4351338"/>
          </a:xfrm>
        </p:spPr>
        <p:txBody>
          <a:bodyPr/>
          <a:lstStyle/>
          <a:p>
            <a:r>
              <a:rPr lang="en-US" dirty="0"/>
              <a:t>The highest income clusters are 2 and 4. </a:t>
            </a:r>
          </a:p>
          <a:p>
            <a:endParaRPr lang="en-US" dirty="0"/>
          </a:p>
          <a:p>
            <a:pPr lvl="1"/>
            <a:r>
              <a:rPr lang="en-US" dirty="0"/>
              <a:t>They are marked by blue and teal color markers</a:t>
            </a:r>
          </a:p>
          <a:p>
            <a:pPr lvl="1"/>
            <a:r>
              <a:rPr lang="en-US" dirty="0"/>
              <a:t>Notably, they are close to the lakefront and other desirable, mid- to high- populated areas</a:t>
            </a:r>
          </a:p>
        </p:txBody>
      </p:sp>
      <p:pic>
        <p:nvPicPr>
          <p:cNvPr id="4" name="Picture 4" descr="Flag of Chicago - Wikipedia">
            <a:extLst>
              <a:ext uri="{FF2B5EF4-FFF2-40B4-BE49-F238E27FC236}">
                <a16:creationId xmlns:a16="http://schemas.microsoft.com/office/drawing/2014/main" id="{0FB980D8-C5B3-4AEF-AB9F-6ECF78F55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282" y="99666"/>
            <a:ext cx="2091170" cy="1591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83E833-029F-446E-801B-BF553F0DB12A}"/>
              </a:ext>
            </a:extLst>
          </p:cNvPr>
          <p:cNvPicPr>
            <a:picLocks noChangeAspect="1"/>
          </p:cNvPicPr>
          <p:nvPr/>
        </p:nvPicPr>
        <p:blipFill>
          <a:blip r:embed="rId3"/>
          <a:stretch>
            <a:fillRect/>
          </a:stretch>
        </p:blipFill>
        <p:spPr>
          <a:xfrm>
            <a:off x="4452813" y="1522586"/>
            <a:ext cx="3709859" cy="4970289"/>
          </a:xfrm>
          <a:prstGeom prst="rect">
            <a:avLst/>
          </a:prstGeom>
        </p:spPr>
      </p:pic>
      <p:pic>
        <p:nvPicPr>
          <p:cNvPr id="8" name="Picture 7">
            <a:extLst>
              <a:ext uri="{FF2B5EF4-FFF2-40B4-BE49-F238E27FC236}">
                <a16:creationId xmlns:a16="http://schemas.microsoft.com/office/drawing/2014/main" id="{F17A22C5-F831-4F8F-876C-16D2BEA9181D}"/>
              </a:ext>
            </a:extLst>
          </p:cNvPr>
          <p:cNvPicPr>
            <a:picLocks noChangeAspect="1"/>
          </p:cNvPicPr>
          <p:nvPr/>
        </p:nvPicPr>
        <p:blipFill>
          <a:blip r:embed="rId4"/>
          <a:stretch>
            <a:fillRect/>
          </a:stretch>
        </p:blipFill>
        <p:spPr>
          <a:xfrm>
            <a:off x="8394888" y="1522586"/>
            <a:ext cx="3515691" cy="4849465"/>
          </a:xfrm>
          <a:prstGeom prst="rect">
            <a:avLst/>
          </a:prstGeom>
        </p:spPr>
      </p:pic>
    </p:spTree>
    <p:extLst>
      <p:ext uri="{BB962C8B-B14F-4D97-AF65-F5344CB8AC3E}">
        <p14:creationId xmlns:p14="http://schemas.microsoft.com/office/powerpoint/2010/main" val="13836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A3FB-EF38-4292-B130-B4C1E2B6D3BA}"/>
              </a:ext>
            </a:extLst>
          </p:cNvPr>
          <p:cNvSpPr>
            <a:spLocks noGrp="1"/>
          </p:cNvSpPr>
          <p:nvPr>
            <p:ph type="title"/>
          </p:nvPr>
        </p:nvSpPr>
        <p:spPr/>
        <p:txBody>
          <a:bodyPr/>
          <a:lstStyle/>
          <a:p>
            <a:r>
              <a:rPr lang="en-US" dirty="0"/>
              <a:t>Results </a:t>
            </a:r>
            <a:r>
              <a:rPr lang="en-US" sz="2000" dirty="0"/>
              <a:t>(cont’d)</a:t>
            </a:r>
          </a:p>
        </p:txBody>
      </p:sp>
      <p:sp>
        <p:nvSpPr>
          <p:cNvPr id="3" name="Content Placeholder 2">
            <a:extLst>
              <a:ext uri="{FF2B5EF4-FFF2-40B4-BE49-F238E27FC236}">
                <a16:creationId xmlns:a16="http://schemas.microsoft.com/office/drawing/2014/main" id="{BE213BEE-BD51-4498-BEAE-5D84A2C77BBF}"/>
              </a:ext>
            </a:extLst>
          </p:cNvPr>
          <p:cNvSpPr>
            <a:spLocks noGrp="1"/>
          </p:cNvSpPr>
          <p:nvPr>
            <p:ph idx="1"/>
          </p:nvPr>
        </p:nvSpPr>
        <p:spPr>
          <a:xfrm>
            <a:off x="838200" y="1593218"/>
            <a:ext cx="10515600" cy="1604191"/>
          </a:xfrm>
        </p:spPr>
        <p:txBody>
          <a:bodyPr>
            <a:normAutofit fontScale="92500" lnSpcReduction="10000"/>
          </a:bodyPr>
          <a:lstStyle/>
          <a:p>
            <a:r>
              <a:rPr lang="en-US" dirty="0"/>
              <a:t>A frequency analysis of the number of total Food Related Venues compared to Total Venues was done</a:t>
            </a:r>
          </a:p>
          <a:p>
            <a:pPr lvl="2"/>
            <a:r>
              <a:rPr lang="en-US" dirty="0"/>
              <a:t>The mean number of grocers, restaurants and other food venues was 46.7%</a:t>
            </a:r>
          </a:p>
          <a:p>
            <a:pPr lvl="2"/>
            <a:r>
              <a:rPr lang="en-US" dirty="0"/>
              <a:t>The lower income clusters varied in their frequency of food venues appearing in their top ten venues</a:t>
            </a:r>
          </a:p>
        </p:txBody>
      </p:sp>
      <p:pic>
        <p:nvPicPr>
          <p:cNvPr id="4" name="Picture 4" descr="Flag of Chicago - Wikipedia">
            <a:extLst>
              <a:ext uri="{FF2B5EF4-FFF2-40B4-BE49-F238E27FC236}">
                <a16:creationId xmlns:a16="http://schemas.microsoft.com/office/drawing/2014/main" id="{0FB980D8-C5B3-4AEF-AB9F-6ECF78F55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084" y="2196"/>
            <a:ext cx="2091170" cy="15910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E0ABF1C-2DC3-4FE9-87E8-88C2AA5F60A3}"/>
              </a:ext>
            </a:extLst>
          </p:cNvPr>
          <p:cNvPicPr>
            <a:picLocks noChangeAspect="1"/>
          </p:cNvPicPr>
          <p:nvPr/>
        </p:nvPicPr>
        <p:blipFill>
          <a:blip r:embed="rId3"/>
          <a:stretch>
            <a:fillRect/>
          </a:stretch>
        </p:blipFill>
        <p:spPr>
          <a:xfrm>
            <a:off x="589939" y="3444104"/>
            <a:ext cx="3876675" cy="2352675"/>
          </a:xfrm>
          <a:prstGeom prst="rect">
            <a:avLst/>
          </a:prstGeom>
        </p:spPr>
      </p:pic>
      <p:sp>
        <p:nvSpPr>
          <p:cNvPr id="6" name="Content Placeholder 2">
            <a:extLst>
              <a:ext uri="{FF2B5EF4-FFF2-40B4-BE49-F238E27FC236}">
                <a16:creationId xmlns:a16="http://schemas.microsoft.com/office/drawing/2014/main" id="{9397091B-BBD2-4D05-B90A-55A5BA97A70D}"/>
              </a:ext>
            </a:extLst>
          </p:cNvPr>
          <p:cNvSpPr txBox="1">
            <a:spLocks/>
          </p:cNvSpPr>
          <p:nvPr/>
        </p:nvSpPr>
        <p:spPr>
          <a:xfrm>
            <a:off x="5276184" y="3660592"/>
            <a:ext cx="6413205" cy="18289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Food venues included:</a:t>
            </a:r>
          </a:p>
          <a:p>
            <a:pPr lvl="2"/>
            <a:r>
              <a:rPr lang="en-US" dirty="0"/>
              <a:t>Grocery stores, supermarkets, farmers markets</a:t>
            </a:r>
          </a:p>
          <a:p>
            <a:pPr lvl="2"/>
            <a:r>
              <a:rPr lang="en-US" dirty="0"/>
              <a:t>Specific cuisine shops (e.g., “taco place”, “burger joint”, “pizza place”)</a:t>
            </a:r>
          </a:p>
          <a:p>
            <a:pPr lvl="2"/>
            <a:r>
              <a:rPr lang="en-US" dirty="0"/>
              <a:t>Ice cream parlors, donut shops and candy stores were excluded</a:t>
            </a:r>
          </a:p>
        </p:txBody>
      </p:sp>
    </p:spTree>
    <p:extLst>
      <p:ext uri="{BB962C8B-B14F-4D97-AF65-F5344CB8AC3E}">
        <p14:creationId xmlns:p14="http://schemas.microsoft.com/office/powerpoint/2010/main" val="3942098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839</Words>
  <Application>Microsoft Office PowerPoint</Application>
  <PresentationFormat>Widescreen</PresentationFormat>
  <Paragraphs>94</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Calibri Light</vt:lpstr>
      <vt:lpstr>Office Theme</vt:lpstr>
      <vt:lpstr>Document</vt:lpstr>
      <vt:lpstr>Examining Best Locations for a Pop-Up Food Pantry:  A Clustering of Chicago Area Communities by Income and Population</vt:lpstr>
      <vt:lpstr>Introduction</vt:lpstr>
      <vt:lpstr>Data Description</vt:lpstr>
      <vt:lpstr>Methodology </vt:lpstr>
      <vt:lpstr>Results</vt:lpstr>
      <vt:lpstr>Results (cont’d)</vt:lpstr>
      <vt:lpstr>Results</vt:lpstr>
      <vt:lpstr>Results</vt:lpstr>
      <vt:lpstr>Results (cont’d)</vt:lpstr>
      <vt:lpstr>Results (cont’d)</vt:lpstr>
      <vt:lpstr>Discussion and Conclusion </vt:lpstr>
      <vt:lpstr>Discussion and Conclusion (cont’d) </vt:lpstr>
      <vt:lpstr>Discussion and Conclusion (cont’d) </vt:lpstr>
      <vt:lpstr>Additional 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Best Locations for a Pop-Up Food Pantry:  A Clustering of Chicago Area Communities by Income and Population</dc:title>
  <dc:creator>Reyna</dc:creator>
  <cp:lastModifiedBy>Reyna</cp:lastModifiedBy>
  <cp:revision>18</cp:revision>
  <dcterms:created xsi:type="dcterms:W3CDTF">2021-01-31T20:32:45Z</dcterms:created>
  <dcterms:modified xsi:type="dcterms:W3CDTF">2021-02-01T04:00:23Z</dcterms:modified>
</cp:coreProperties>
</file>