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iUryispoDGUpcygx1t+loV5It5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E5B9DC-D846-45DF-9CA1-7A0FD8C2A6ED}">
  <a:tblStyle styleId="{96E5B9DC-D846-45DF-9CA1-7A0FD8C2A6E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5"/>
          </a:solidFill>
        </a:fill>
      </a:tcStyle>
    </a:wholeTbl>
    <a:band1H>
      <a:tcTxStyle/>
      <a:tcStyle>
        <a:fill>
          <a:solidFill>
            <a:srgbClr val="CEE2EA"/>
          </a:solidFill>
        </a:fill>
      </a:tcStyle>
    </a:band1H>
    <a:band2H>
      <a:tcTxStyle/>
    </a:band2H>
    <a:band1V>
      <a:tcTxStyle/>
      <a:tcStyle>
        <a:fill>
          <a:solidFill>
            <a:srgbClr val="CEE2EA"/>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7"/>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7"/>
          <p:cNvSpPr txBox="1"/>
          <p:nvPr>
            <p:ph idx="1" type="body"/>
          </p:nvPr>
        </p:nvSpPr>
        <p:spPr>
          <a:xfrm>
            <a:off x="476344" y="1065988"/>
            <a:ext cx="8191310" cy="28117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400">
                <a:solidFill>
                  <a:schemeClr val="dk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pic>
        <p:nvPicPr>
          <p:cNvPr id="19" name="Google Shape;19;p18"/>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20" name="Google Shape;20;p18"/>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 name="Shape 24"/>
        <p:cNvGrpSpPr/>
        <p:nvPr/>
      </p:nvGrpSpPr>
      <p:grpSpPr>
        <a:xfrm>
          <a:off x="0" y="0"/>
          <a:ext cx="0" cy="0"/>
          <a:chOff x="0" y="0"/>
          <a:chExt cx="0" cy="0"/>
        </a:xfrm>
      </p:grpSpPr>
      <p:sp>
        <p:nvSpPr>
          <p:cNvPr id="25" name="Google Shape;25;p19"/>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20"/>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0"/>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6"/>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16"/>
          <p:cNvSpPr txBox="1"/>
          <p:nvPr>
            <p:ph type="title"/>
          </p:nvPr>
        </p:nvSpPr>
        <p:spPr>
          <a:xfrm>
            <a:off x="1490300" y="2225802"/>
            <a:ext cx="6163398" cy="6502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1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6"/>
          <p:cNvSpPr txBox="1"/>
          <p:nvPr>
            <p:ph idx="1" type="body"/>
          </p:nvPr>
        </p:nvSpPr>
        <p:spPr>
          <a:xfrm>
            <a:off x="476344" y="1065988"/>
            <a:ext cx="8191310" cy="28117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4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pic>
        <p:nvPicPr>
          <p:cNvPr id="45" name="Google Shape;45;p1"/>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46" name="Google Shape;46;p1"/>
          <p:cNvSpPr txBox="1"/>
          <p:nvPr>
            <p:ph type="title"/>
          </p:nvPr>
        </p:nvSpPr>
        <p:spPr>
          <a:xfrm>
            <a:off x="384729" y="1448390"/>
            <a:ext cx="3958590" cy="101790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rPr>
              <a:t>Homework</a:t>
            </a:r>
            <a:endParaRPr sz="3600"/>
          </a:p>
          <a:p>
            <a:pPr indent="0" lvl="0" marL="12700" rtl="0" algn="l">
              <a:lnSpc>
                <a:spcPct val="100000"/>
              </a:lnSpc>
              <a:spcBef>
                <a:spcPts val="65"/>
              </a:spcBef>
              <a:spcAft>
                <a:spcPts val="0"/>
              </a:spcAft>
              <a:buNone/>
            </a:pPr>
            <a:r>
              <a:rPr lang="en-US" sz="2850">
                <a:solidFill>
                  <a:srgbClr val="FFFFFF"/>
                </a:solidFill>
              </a:rPr>
              <a:t>Data Pre-Processing</a:t>
            </a:r>
            <a:endParaRPr sz="2850"/>
          </a:p>
        </p:txBody>
      </p:sp>
      <p:sp>
        <p:nvSpPr>
          <p:cNvPr id="47" name="Google Shape;47;p1"/>
          <p:cNvSpPr txBox="1"/>
          <p:nvPr/>
        </p:nvSpPr>
        <p:spPr>
          <a:xfrm>
            <a:off x="384725" y="3893115"/>
            <a:ext cx="170307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none" cap="none" strike="noStrike">
                <a:solidFill>
                  <a:srgbClr val="FFFFFF"/>
                </a:solidFill>
                <a:latin typeface="Verdana"/>
                <a:ea typeface="Verdana"/>
                <a:cs typeface="Verdana"/>
                <a:sym typeface="Verdana"/>
              </a:rPr>
              <a:t>Final Project</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112" name="Google Shape;112;p10"/>
          <p:cNvSpPr txBox="1"/>
          <p:nvPr/>
        </p:nvSpPr>
        <p:spPr>
          <a:xfrm>
            <a:off x="522605" y="1047750"/>
            <a:ext cx="8098790" cy="887422"/>
          </a:xfrm>
          <a:prstGeom prst="rect">
            <a:avLst/>
          </a:prstGeom>
          <a:noFill/>
          <a:ln>
            <a:noFill/>
          </a:ln>
        </p:spPr>
        <p:txBody>
          <a:bodyPr anchorCtr="0" anchor="t" bIns="0" lIns="0" spcFirstLastPara="1" rIns="0" wrap="square" tIns="12700">
            <a:spAutoFit/>
          </a:bodyPr>
          <a:lstStyle/>
          <a:p>
            <a:pPr indent="0" lvl="0" marL="69215"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D. Feature Transformation</a:t>
            </a:r>
            <a:endParaRPr/>
          </a:p>
          <a:p>
            <a:pPr indent="0" lvl="0" marL="69215" marR="0" rtl="0" algn="l">
              <a:lnSpc>
                <a:spcPct val="100000"/>
              </a:lnSpc>
              <a:spcBef>
                <a:spcPts val="85"/>
              </a:spcBef>
              <a:spcAft>
                <a:spcPts val="0"/>
              </a:spcAft>
              <a:buNone/>
            </a:pPr>
            <a:r>
              <a:rPr b="0" i="0" lang="en-US" sz="1400" u="none" cap="none" strike="noStrike">
                <a:solidFill>
                  <a:schemeClr val="dk1"/>
                </a:solidFill>
                <a:latin typeface="Verdana"/>
                <a:ea typeface="Verdana"/>
                <a:cs typeface="Verdana"/>
                <a:sym typeface="Verdana"/>
              </a:rPr>
              <a:t>Yaitu melakukan </a:t>
            </a:r>
            <a:r>
              <a:rPr b="1" i="0" lang="en-US" sz="1400" u="none" cap="none" strike="noStrike">
                <a:solidFill>
                  <a:schemeClr val="dk1"/>
                </a:solidFill>
                <a:latin typeface="Verdana"/>
                <a:ea typeface="Verdana"/>
                <a:cs typeface="Verdana"/>
                <a:sym typeface="Verdana"/>
              </a:rPr>
              <a:t>Standarisasi dan Normalisasi </a:t>
            </a:r>
            <a:r>
              <a:rPr b="0" i="0" lang="en-US" sz="1400" u="none" cap="none" strike="noStrike">
                <a:solidFill>
                  <a:schemeClr val="dk1"/>
                </a:solidFill>
                <a:latin typeface="Verdana"/>
                <a:ea typeface="Verdana"/>
                <a:cs typeface="Verdana"/>
                <a:sym typeface="Verdana"/>
              </a:rPr>
              <a:t>pada beberapa kolom seperti Age dan MonthlyIncome distandarisasi menggunakan StandardScaler. Distribusi logaritma dari kolom DurationOfPitch dan MonthlyIncome juga divisualisasikan.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118" name="Google Shape;118;p11"/>
          <p:cNvSpPr txBox="1"/>
          <p:nvPr/>
        </p:nvSpPr>
        <p:spPr>
          <a:xfrm>
            <a:off x="522605" y="1047750"/>
            <a:ext cx="8098790" cy="456535"/>
          </a:xfrm>
          <a:prstGeom prst="rect">
            <a:avLst/>
          </a:prstGeom>
          <a:noFill/>
          <a:ln>
            <a:noFill/>
          </a:ln>
        </p:spPr>
        <p:txBody>
          <a:bodyPr anchorCtr="0" anchor="t" bIns="0" lIns="0" spcFirstLastPara="1" rIns="0" wrap="square" tIns="12700">
            <a:spAutoFit/>
          </a:bodyPr>
          <a:lstStyle/>
          <a:p>
            <a:pPr indent="0" lvl="0" marL="69215"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E. Feature Encoding </a:t>
            </a:r>
            <a:endParaRPr/>
          </a:p>
          <a:p>
            <a:pPr indent="0" lvl="0" marL="69215" marR="0" rtl="0" algn="l">
              <a:lnSpc>
                <a:spcPct val="100000"/>
              </a:lnSpc>
              <a:spcBef>
                <a:spcPts val="85"/>
              </a:spcBef>
              <a:spcAft>
                <a:spcPts val="0"/>
              </a:spcAft>
              <a:buNone/>
            </a:pPr>
            <a:r>
              <a:rPr b="0" i="0" lang="en-US" sz="1400" u="none" cap="none" strike="noStrike">
                <a:solidFill>
                  <a:schemeClr val="dk1"/>
                </a:solidFill>
                <a:latin typeface="Verdana"/>
                <a:ea typeface="Verdana"/>
                <a:cs typeface="Verdana"/>
                <a:sym typeface="Verdana"/>
              </a:rPr>
              <a:t>Tidak ada</a:t>
            </a:r>
            <a:endParaRPr b="0" i="0" sz="14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124" name="Google Shape;124;p12"/>
          <p:cNvSpPr txBox="1"/>
          <p:nvPr/>
        </p:nvSpPr>
        <p:spPr>
          <a:xfrm>
            <a:off x="522605" y="1047750"/>
            <a:ext cx="8098790" cy="1533753"/>
          </a:xfrm>
          <a:prstGeom prst="rect">
            <a:avLst/>
          </a:prstGeom>
          <a:noFill/>
          <a:ln>
            <a:noFill/>
          </a:ln>
        </p:spPr>
        <p:txBody>
          <a:bodyPr anchorCtr="0" anchor="t" bIns="0" lIns="0" spcFirstLastPara="1" rIns="0" wrap="square" tIns="12700">
            <a:spAutoFit/>
          </a:bodyPr>
          <a:lstStyle/>
          <a:p>
            <a:pPr indent="0" lvl="0" marL="69215"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F. Handle Class Imbalance</a:t>
            </a:r>
            <a:endParaRPr/>
          </a:p>
          <a:p>
            <a:pPr indent="0" lvl="0" marL="69215" marR="0" rtl="0" algn="l">
              <a:lnSpc>
                <a:spcPct val="100000"/>
              </a:lnSpc>
              <a:spcBef>
                <a:spcPts val="85"/>
              </a:spcBef>
              <a:spcAft>
                <a:spcPts val="0"/>
              </a:spcAft>
              <a:buNone/>
            </a:pPr>
            <a:r>
              <a:rPr b="0" i="0" lang="en-US" sz="1400" u="none" cap="none" strike="noStrike">
                <a:solidFill>
                  <a:schemeClr val="dk1"/>
                </a:solidFill>
                <a:latin typeface="Verdana"/>
                <a:ea typeface="Verdana"/>
                <a:cs typeface="Verdana"/>
                <a:sym typeface="Verdana"/>
              </a:rPr>
              <a:t>Dilakukan penyeimbangan kelas target menggunakan SMOTE. Namun, terjadi error karena terdapat kolom yang berisi nilai string seperti "Male" yang tidak dapat diubah ke dalam bentuk numerik (isinya string). Korelasi antar fitur numerik dihitung dan divisualisasikan menggunakan heatmap. Hasil dari heatmap tidak ada kolom yang melebihi 0,7 antara kolom satu dengan yang lain sehingga dikatakan sudah balance/seimbang</a:t>
            </a:r>
            <a:endParaRPr b="0" i="0" sz="1400" u="none" cap="none" strike="noStrike">
              <a:solidFill>
                <a:schemeClr val="dk1"/>
              </a:solidFill>
              <a:latin typeface="Verdana"/>
              <a:ea typeface="Verdana"/>
              <a:cs typeface="Verdana"/>
              <a:sym typeface="Verdana"/>
            </a:endParaRPr>
          </a:p>
        </p:txBody>
      </p:sp>
      <p:pic>
        <p:nvPicPr>
          <p:cNvPr id="125" name="Google Shape;125;p12"/>
          <p:cNvPicPr preferRelativeResize="0"/>
          <p:nvPr/>
        </p:nvPicPr>
        <p:blipFill rotWithShape="1">
          <a:blip r:embed="rId3">
            <a:alphaModFix/>
          </a:blip>
          <a:srcRect b="0" l="0" r="0" t="0"/>
          <a:stretch/>
        </p:blipFill>
        <p:spPr>
          <a:xfrm>
            <a:off x="1062433" y="2581503"/>
            <a:ext cx="2822911" cy="2413018"/>
          </a:xfrm>
          <a:prstGeom prst="rect">
            <a:avLst/>
          </a:prstGeom>
          <a:noFill/>
          <a:ln>
            <a:noFill/>
          </a:ln>
        </p:spPr>
      </p:pic>
      <p:pic>
        <p:nvPicPr>
          <p:cNvPr id="126" name="Google Shape;126;p12"/>
          <p:cNvPicPr preferRelativeResize="0"/>
          <p:nvPr/>
        </p:nvPicPr>
        <p:blipFill rotWithShape="1">
          <a:blip r:embed="rId4">
            <a:alphaModFix/>
          </a:blip>
          <a:srcRect b="0" l="0" r="0" t="0"/>
          <a:stretch/>
        </p:blipFill>
        <p:spPr>
          <a:xfrm>
            <a:off x="4141796" y="2608527"/>
            <a:ext cx="2411404" cy="25295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512375" y="200448"/>
            <a:ext cx="4865370"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2. Feature Engineering </a:t>
            </a:r>
            <a:r>
              <a:rPr lang="en-US" sz="1600">
                <a:solidFill>
                  <a:srgbClr val="0000FF"/>
                </a:solidFill>
              </a:rPr>
              <a:t>(35 poin)</a:t>
            </a:r>
            <a:endParaRPr sz="1600"/>
          </a:p>
        </p:txBody>
      </p:sp>
      <p:sp>
        <p:nvSpPr>
          <p:cNvPr id="132" name="Google Shape;132;p13"/>
          <p:cNvSpPr txBox="1"/>
          <p:nvPr>
            <p:ph idx="1" type="body"/>
          </p:nvPr>
        </p:nvSpPr>
        <p:spPr>
          <a:xfrm>
            <a:off x="476350" y="1066000"/>
            <a:ext cx="8471100" cy="4711500"/>
          </a:xfrm>
          <a:prstGeom prst="rect">
            <a:avLst/>
          </a:prstGeom>
          <a:noFill/>
          <a:ln>
            <a:noFill/>
          </a:ln>
        </p:spPr>
        <p:txBody>
          <a:bodyPr anchorCtr="0" anchor="t" bIns="0" lIns="0" spcFirstLastPara="1" rIns="0" wrap="square" tIns="12700">
            <a:spAutoFit/>
          </a:bodyPr>
          <a:lstStyle/>
          <a:p>
            <a:pPr indent="0" lvl="0" marL="121285" rtl="0" algn="l">
              <a:lnSpc>
                <a:spcPct val="100000"/>
              </a:lnSpc>
              <a:spcBef>
                <a:spcPts val="0"/>
              </a:spcBef>
              <a:spcAft>
                <a:spcPts val="0"/>
              </a:spcAft>
              <a:buNone/>
            </a:pPr>
            <a:r>
              <a:rPr lang="en-US"/>
              <a:t>Cek feature yang ada sekarang, lalu lakukan:</a:t>
            </a:r>
            <a:endParaRPr/>
          </a:p>
          <a:p>
            <a:pPr indent="-217803" lvl="0" marL="338455" rtl="0" algn="l">
              <a:spcBef>
                <a:spcPts val="1450"/>
              </a:spcBef>
              <a:spcAft>
                <a:spcPts val="0"/>
              </a:spcAft>
              <a:buClr>
                <a:schemeClr val="dk1"/>
              </a:buClr>
              <a:buSzPts val="1400"/>
              <a:buFont typeface="Verdana"/>
              <a:buAutoNum type="alphaUcPeriod"/>
            </a:pPr>
            <a:r>
              <a:rPr lang="en-US"/>
              <a:t>Feature selection (membuang feature yang kurang relevan atau redundan)</a:t>
            </a:r>
            <a:br>
              <a:rPr lang="en-US"/>
            </a:br>
            <a:r>
              <a:rPr lang="en-US"/>
              <a:t>= </a:t>
            </a:r>
            <a:r>
              <a:rPr b="1" lang="en-US">
                <a:latin typeface="Verdana"/>
                <a:ea typeface="Verdana"/>
                <a:cs typeface="Verdana"/>
                <a:sym typeface="Verdana"/>
              </a:rPr>
              <a:t>Penghapusan Kolom Tidak Relevan</a:t>
            </a:r>
            <a:r>
              <a:rPr lang="en-US">
                <a:latin typeface="Verdana"/>
                <a:ea typeface="Verdana"/>
                <a:cs typeface="Verdana"/>
                <a:sym typeface="Verdana"/>
              </a:rPr>
              <a:t> pada kolom seperti TypeofContact dan Occupation dihapus dari dataset karena tidak relevan.</a:t>
            </a:r>
            <a:endParaRPr/>
          </a:p>
          <a:p>
            <a:pPr indent="-218440" lvl="0" marL="339090" rtl="0" algn="l">
              <a:lnSpc>
                <a:spcPct val="100000"/>
              </a:lnSpc>
              <a:spcBef>
                <a:spcPts val="1450"/>
              </a:spcBef>
              <a:spcAft>
                <a:spcPts val="0"/>
              </a:spcAft>
              <a:buClr>
                <a:schemeClr val="dk1"/>
              </a:buClr>
              <a:buSzPts val="1400"/>
              <a:buFont typeface="Verdana"/>
              <a:buAutoNum type="alphaUcPeriod"/>
            </a:pPr>
            <a:r>
              <a:rPr lang="en-US"/>
              <a:t>Feature extraction (membuat feature baru dari feature yang sudah ada)</a:t>
            </a:r>
            <a:endParaRPr/>
          </a:p>
          <a:p>
            <a:pPr indent="-88900" lvl="0" marL="121285" marR="5080" rtl="0" algn="l">
              <a:lnSpc>
                <a:spcPct val="114999"/>
              </a:lnSpc>
              <a:spcBef>
                <a:spcPts val="1200"/>
              </a:spcBef>
              <a:spcAft>
                <a:spcPts val="0"/>
              </a:spcAft>
              <a:buClr>
                <a:schemeClr val="dk1"/>
              </a:buClr>
              <a:buSzPts val="1400"/>
              <a:buFont typeface="Verdana"/>
              <a:buAutoNum type="alphaUcPeriod"/>
            </a:pPr>
            <a:r>
              <a:rPr lang="en-US"/>
              <a:t>Tuliskan minimal 4 feature tambahan (selain yang sudah tersedia di dataset) yang  mungkin akan sangat membantu membuat performansi model semakin bagus (ini hanya  ide saja, untuk menguji kreativitas teman-teman, tidak perlu benar-benar dicari datanya  dan tidak perlu diimplementasikan)</a:t>
            </a:r>
            <a:endParaRPr/>
          </a:p>
          <a:p>
            <a:pPr indent="-317500" lvl="0" marL="457200" marR="5080" rtl="0" algn="l">
              <a:lnSpc>
                <a:spcPct val="114999"/>
              </a:lnSpc>
              <a:spcBef>
                <a:spcPts val="0"/>
              </a:spcBef>
              <a:spcAft>
                <a:spcPts val="0"/>
              </a:spcAft>
              <a:buSzPts val="1400"/>
              <a:buAutoNum type="arabicPeriod"/>
            </a:pPr>
            <a:r>
              <a:rPr lang="en-US"/>
              <a:t>Membuat klasifikasi umur</a:t>
            </a:r>
            <a:endParaRPr/>
          </a:p>
          <a:p>
            <a:pPr indent="-317500" lvl="0" marL="457200" marR="5080" rtl="0" algn="l">
              <a:lnSpc>
                <a:spcPct val="114999"/>
              </a:lnSpc>
              <a:spcBef>
                <a:spcPts val="0"/>
              </a:spcBef>
              <a:spcAft>
                <a:spcPts val="0"/>
              </a:spcAft>
              <a:buSzPts val="1400"/>
              <a:buAutoNum type="arabicPeriod"/>
            </a:pPr>
            <a:r>
              <a:rPr lang="en-US"/>
              <a:t>Membuat klasifikasi kepuasan pelanggan</a:t>
            </a:r>
            <a:endParaRPr/>
          </a:p>
          <a:p>
            <a:pPr indent="-317500" lvl="0" marL="457200" marR="5080" rtl="0" algn="l">
              <a:lnSpc>
                <a:spcPct val="114999"/>
              </a:lnSpc>
              <a:spcBef>
                <a:spcPts val="0"/>
              </a:spcBef>
              <a:spcAft>
                <a:spcPts val="0"/>
              </a:spcAft>
              <a:buSzPts val="1400"/>
              <a:buAutoNum type="arabicPeriod"/>
            </a:pPr>
            <a:r>
              <a:rPr lang="en-US"/>
              <a:t>Membuat klasifikasi berdasarkan pendapatan customer</a:t>
            </a:r>
            <a:endParaRPr/>
          </a:p>
          <a:p>
            <a:pPr indent="-317500" lvl="0" marL="457200" marR="5080" rtl="0" algn="l">
              <a:lnSpc>
                <a:spcPct val="114999"/>
              </a:lnSpc>
              <a:spcBef>
                <a:spcPts val="0"/>
              </a:spcBef>
              <a:spcAft>
                <a:spcPts val="0"/>
              </a:spcAft>
              <a:buSzPts val="1400"/>
              <a:buAutoNum type="arabicPeriod"/>
            </a:pPr>
            <a:r>
              <a:rPr lang="en-US"/>
              <a:t>Membuat  fitur easy to persuade (membandingkan antara numberOfPitch dengan ProdTaken, semakin kecil numberOfPitch dari pelanggan yang mengambil produk (ProdTaken = 1), maka semakin mudah dibujuk untuk membeli produk.</a:t>
            </a:r>
            <a:endParaRPr/>
          </a:p>
          <a:p>
            <a:pPr indent="0" lvl="0" marL="121285" marR="92710" rtl="0" algn="l">
              <a:lnSpc>
                <a:spcPct val="114999"/>
              </a:lnSpc>
              <a:spcBef>
                <a:spcPts val="1200"/>
              </a:spcBef>
              <a:spcAft>
                <a:spcPts val="0"/>
              </a:spcAft>
              <a:buNone/>
            </a:pPr>
            <a:r>
              <a:rPr lang="en-US"/>
              <a:t>* Untuk 2A &amp; 2B, tetap tuliskan jika memang tidak bisa dilakukan (contoh: “Semua feature  digunakan untuk modelling (tidak ada yang dihapus), karena semua feature relevan”)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512375" y="200448"/>
            <a:ext cx="186308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3. Git </a:t>
            </a:r>
            <a:r>
              <a:rPr lang="en-US" sz="1600">
                <a:solidFill>
                  <a:srgbClr val="0000FF"/>
                </a:solidFill>
              </a:rPr>
              <a:t>(15 poin)</a:t>
            </a:r>
            <a:endParaRPr sz="1600"/>
          </a:p>
        </p:txBody>
      </p:sp>
      <p:sp>
        <p:nvSpPr>
          <p:cNvPr id="138" name="Google Shape;138;p14"/>
          <p:cNvSpPr txBox="1"/>
          <p:nvPr/>
        </p:nvSpPr>
        <p:spPr>
          <a:xfrm>
            <a:off x="585375" y="1033983"/>
            <a:ext cx="7731759" cy="1802764"/>
          </a:xfrm>
          <a:prstGeom prst="rect">
            <a:avLst/>
          </a:prstGeom>
          <a:noFill/>
          <a:ln>
            <a:noFill/>
          </a:ln>
        </p:spPr>
        <p:txBody>
          <a:bodyPr anchorCtr="0" anchor="t" bIns="0" lIns="0" spcFirstLastPara="1" rIns="0" wrap="square" tIns="12700">
            <a:spAutoFit/>
          </a:bodyPr>
          <a:lstStyle/>
          <a:p>
            <a:pPr indent="0" lvl="0" marL="12700" marR="120014" rtl="0" algn="l">
              <a:lnSpc>
                <a:spcPct val="114999"/>
              </a:lnSpc>
              <a:spcBef>
                <a:spcPts val="0"/>
              </a:spcBef>
              <a:spcAft>
                <a:spcPts val="0"/>
              </a:spcAft>
              <a:buNone/>
            </a:pPr>
            <a:r>
              <a:rPr b="0" i="0" lang="en-US" sz="1400" u="none" cap="none" strike="noStrike">
                <a:solidFill>
                  <a:schemeClr val="dk1"/>
                </a:solidFill>
                <a:latin typeface="Verdana"/>
                <a:ea typeface="Verdana"/>
                <a:cs typeface="Verdana"/>
                <a:sym typeface="Verdana"/>
              </a:rPr>
              <a:t>Upload project teman-teman di sebuah repository git. Berkolaborasilah di Git jika ada  perubahan version dari waktu ke waktu.</a:t>
            </a:r>
            <a:endParaRPr b="0" i="0" sz="1400" u="none" cap="none" strike="noStrike">
              <a:solidFill>
                <a:schemeClr val="dk1"/>
              </a:solidFill>
              <a:latin typeface="Verdana"/>
              <a:ea typeface="Verdana"/>
              <a:cs typeface="Verdana"/>
              <a:sym typeface="Verdana"/>
            </a:endParaRPr>
          </a:p>
          <a:p>
            <a:pPr indent="-400050" lvl="0" marL="469900" marR="0" rtl="0" algn="l">
              <a:lnSpc>
                <a:spcPct val="100000"/>
              </a:lnSpc>
              <a:spcBef>
                <a:spcPts val="145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Buat Repository Git</a:t>
            </a:r>
            <a:endParaRPr b="0" i="0" sz="1400" u="none" cap="none" strike="noStrike">
              <a:solidFill>
                <a:schemeClr val="dk1"/>
              </a:solidFill>
              <a:latin typeface="Verdana"/>
              <a:ea typeface="Verdana"/>
              <a:cs typeface="Verdana"/>
              <a:sym typeface="Verdana"/>
            </a:endParaRPr>
          </a:p>
          <a:p>
            <a:pPr indent="-400685" lvl="0" marL="469900" marR="0" rtl="0" algn="l">
              <a:lnSpc>
                <a:spcPct val="100000"/>
              </a:lnSpc>
              <a:spcBef>
                <a:spcPts val="25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Upload ﬁle notebook atau ﬁle pengerjaan lainnya pada repository tersebut</a:t>
            </a:r>
            <a:endParaRPr b="0" i="0" sz="1400" u="none" cap="none" strike="noStrike">
              <a:solidFill>
                <a:schemeClr val="dk1"/>
              </a:solidFill>
              <a:latin typeface="Verdana"/>
              <a:ea typeface="Verdana"/>
              <a:cs typeface="Verdana"/>
              <a:sym typeface="Verdana"/>
            </a:endParaRPr>
          </a:p>
          <a:p>
            <a:pPr indent="0" lvl="0" marL="12700" marR="5080" rtl="0" algn="l">
              <a:lnSpc>
                <a:spcPct val="114999"/>
              </a:lnSpc>
              <a:spcBef>
                <a:spcPts val="1200"/>
              </a:spcBef>
              <a:spcAft>
                <a:spcPts val="0"/>
              </a:spcAft>
              <a:buNone/>
            </a:pPr>
            <a:r>
              <a:rPr b="0" i="0" lang="en-US" sz="1400" u="none" cap="none" strike="noStrike">
                <a:solidFill>
                  <a:schemeClr val="dk1"/>
                </a:solidFill>
                <a:latin typeface="Verdana"/>
                <a:ea typeface="Verdana"/>
                <a:cs typeface="Verdana"/>
                <a:sym typeface="Verdana"/>
              </a:rPr>
              <a:t>Untuk ﬁle README, dapat merupakan summary dari proses data preproses yang telah  dilakukan. Boleh menggunakan repositori yang sama atau membuat baru.</a:t>
            </a:r>
            <a:endParaRPr b="0" i="0" sz="14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1490300" y="2225802"/>
            <a:ext cx="6163398" cy="650239"/>
          </a:xfrm>
          <a:prstGeom prst="rect">
            <a:avLst/>
          </a:prstGeom>
          <a:noFill/>
          <a:ln>
            <a:noFill/>
          </a:ln>
        </p:spPr>
        <p:txBody>
          <a:bodyPr anchorCtr="0" anchor="t" bIns="0" lIns="0" spcFirstLastPara="1" rIns="0" wrap="square" tIns="12700">
            <a:spAutoFit/>
          </a:bodyPr>
          <a:lstStyle/>
          <a:p>
            <a:pPr indent="0" lvl="0" marL="13970" rtl="0" algn="l">
              <a:lnSpc>
                <a:spcPct val="100000"/>
              </a:lnSpc>
              <a:spcBef>
                <a:spcPts val="0"/>
              </a:spcBef>
              <a:spcAft>
                <a:spcPts val="0"/>
              </a:spcAft>
              <a:buNone/>
            </a:pPr>
            <a:r>
              <a:rPr lang="en-US"/>
              <a:t>Selamat Mengerjakan!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841925" y="724606"/>
            <a:ext cx="3350895" cy="767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t>Estimasi Waktu Pengerjaan</a:t>
            </a:r>
            <a:endParaRPr sz="1800"/>
          </a:p>
          <a:p>
            <a:pPr indent="0" lvl="0" marL="469900" rtl="0" algn="l">
              <a:lnSpc>
                <a:spcPct val="100000"/>
              </a:lnSpc>
              <a:spcBef>
                <a:spcPts val="1520"/>
              </a:spcBef>
              <a:spcAft>
                <a:spcPts val="0"/>
              </a:spcAft>
              <a:buNone/>
            </a:pPr>
            <a:r>
              <a:rPr lang="en-US" sz="1800">
                <a:solidFill>
                  <a:srgbClr val="1155CC"/>
                </a:solidFill>
              </a:rPr>
              <a:t>3 - 5 jam</a:t>
            </a:r>
            <a:endParaRPr sz="1800"/>
          </a:p>
        </p:txBody>
      </p:sp>
      <p:sp>
        <p:nvSpPr>
          <p:cNvPr id="53" name="Google Shape;53;p2"/>
          <p:cNvSpPr txBox="1"/>
          <p:nvPr/>
        </p:nvSpPr>
        <p:spPr>
          <a:xfrm>
            <a:off x="841925" y="2128210"/>
            <a:ext cx="1482090" cy="217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800" u="none" cap="none" strike="noStrike">
                <a:solidFill>
                  <a:schemeClr val="dk1"/>
                </a:solidFill>
                <a:latin typeface="Verdana"/>
                <a:ea typeface="Verdana"/>
                <a:cs typeface="Verdana"/>
                <a:sym typeface="Verdana"/>
              </a:rPr>
              <a:t>Jumlah Soal</a:t>
            </a:r>
            <a:endParaRPr b="0" i="0" sz="1800" u="none" cap="none" strike="noStrike">
              <a:solidFill>
                <a:schemeClr val="dk1"/>
              </a:solidFill>
              <a:latin typeface="Verdana"/>
              <a:ea typeface="Verdana"/>
              <a:cs typeface="Verdana"/>
              <a:sym typeface="Verdana"/>
            </a:endParaRPr>
          </a:p>
          <a:p>
            <a:pPr indent="0" lvl="0" marL="469900" marR="0" rtl="0" algn="l">
              <a:lnSpc>
                <a:spcPct val="100000"/>
              </a:lnSpc>
              <a:spcBef>
                <a:spcPts val="1520"/>
              </a:spcBef>
              <a:spcAft>
                <a:spcPts val="0"/>
              </a:spcAft>
              <a:buNone/>
            </a:pPr>
            <a:r>
              <a:rPr b="1" i="0" lang="en-US" sz="1800" u="none" cap="none" strike="noStrike">
                <a:solidFill>
                  <a:srgbClr val="1155CC"/>
                </a:solidFill>
                <a:latin typeface="Verdana"/>
                <a:ea typeface="Verdana"/>
                <a:cs typeface="Verdana"/>
                <a:sym typeface="Verdana"/>
              </a:rPr>
              <a:t>2 Soal</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Verdana"/>
              <a:ea typeface="Verdana"/>
              <a:cs typeface="Verdana"/>
              <a:sym typeface="Verdana"/>
            </a:endParaRPr>
          </a:p>
          <a:p>
            <a:pPr indent="0" lvl="0" marL="0" marR="0" rtl="0" algn="l">
              <a:lnSpc>
                <a:spcPct val="100000"/>
              </a:lnSpc>
              <a:spcBef>
                <a:spcPts val="45"/>
              </a:spcBef>
              <a:spcAft>
                <a:spcPts val="0"/>
              </a:spcAft>
              <a:buNone/>
            </a:pPr>
            <a:r>
              <a:t/>
            </a:r>
            <a:endParaRPr b="0" i="0" sz="2050" u="none" cap="none" strike="noStrike">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b="1" i="0" lang="en-US" sz="1800" u="none" cap="none" strike="noStrike">
                <a:solidFill>
                  <a:schemeClr val="dk1"/>
                </a:solidFill>
                <a:latin typeface="Verdana"/>
                <a:ea typeface="Verdana"/>
                <a:cs typeface="Verdana"/>
                <a:sym typeface="Verdana"/>
              </a:rPr>
              <a:t>Total Point</a:t>
            </a:r>
            <a:endParaRPr b="0" i="0" sz="1800" u="none" cap="none" strike="noStrike">
              <a:solidFill>
                <a:schemeClr val="dk1"/>
              </a:solidFill>
              <a:latin typeface="Verdana"/>
              <a:ea typeface="Verdana"/>
              <a:cs typeface="Verdana"/>
              <a:sym typeface="Verdana"/>
            </a:endParaRPr>
          </a:p>
          <a:p>
            <a:pPr indent="0" lvl="0" marL="469900" marR="0" rtl="0" algn="l">
              <a:lnSpc>
                <a:spcPct val="100000"/>
              </a:lnSpc>
              <a:spcBef>
                <a:spcPts val="1525"/>
              </a:spcBef>
              <a:spcAft>
                <a:spcPts val="0"/>
              </a:spcAft>
              <a:buNone/>
            </a:pPr>
            <a:r>
              <a:rPr b="1" i="0" lang="en-US" sz="1800" u="none" cap="none" strike="noStrike">
                <a:solidFill>
                  <a:srgbClr val="1155CC"/>
                </a:solidFill>
                <a:latin typeface="Verdana"/>
                <a:ea typeface="Verdana"/>
                <a:cs typeface="Verdana"/>
                <a:sym typeface="Verdana"/>
              </a:rPr>
              <a:t>100 poin</a:t>
            </a:r>
            <a:endParaRPr b="0" i="0" sz="1800" u="none" cap="none" strike="noStrike">
              <a:solidFill>
                <a:schemeClr val="dk1"/>
              </a:solidFill>
              <a:latin typeface="Verdana"/>
              <a:ea typeface="Verdana"/>
              <a:cs typeface="Verdana"/>
              <a:sym typeface="Verdana"/>
            </a:endParaRPr>
          </a:p>
        </p:txBody>
      </p:sp>
      <p:pic>
        <p:nvPicPr>
          <p:cNvPr id="54" name="Google Shape;54;p2"/>
          <p:cNvPicPr preferRelativeResize="0"/>
          <p:nvPr/>
        </p:nvPicPr>
        <p:blipFill rotWithShape="1">
          <a:blip r:embed="rId3">
            <a:alphaModFix/>
          </a:blip>
          <a:srcRect b="0" l="0" r="0" t="0"/>
          <a:stretch/>
        </p:blipFill>
        <p:spPr>
          <a:xfrm>
            <a:off x="828400" y="1123650"/>
            <a:ext cx="420799" cy="420799"/>
          </a:xfrm>
          <a:prstGeom prst="rect">
            <a:avLst/>
          </a:prstGeom>
          <a:noFill/>
          <a:ln>
            <a:noFill/>
          </a:ln>
        </p:spPr>
      </p:pic>
      <p:pic>
        <p:nvPicPr>
          <p:cNvPr id="55" name="Google Shape;55;p2"/>
          <p:cNvPicPr preferRelativeResize="0"/>
          <p:nvPr/>
        </p:nvPicPr>
        <p:blipFill rotWithShape="1">
          <a:blip r:embed="rId4">
            <a:alphaModFix/>
          </a:blip>
          <a:srcRect b="0" l="0" r="0" t="0"/>
          <a:stretch/>
        </p:blipFill>
        <p:spPr>
          <a:xfrm>
            <a:off x="828400" y="2520775"/>
            <a:ext cx="420799" cy="420799"/>
          </a:xfrm>
          <a:prstGeom prst="rect">
            <a:avLst/>
          </a:prstGeom>
          <a:noFill/>
          <a:ln>
            <a:noFill/>
          </a:ln>
        </p:spPr>
      </p:pic>
      <p:pic>
        <p:nvPicPr>
          <p:cNvPr id="56" name="Google Shape;56;p2"/>
          <p:cNvPicPr preferRelativeResize="0"/>
          <p:nvPr/>
        </p:nvPicPr>
        <p:blipFill rotWithShape="1">
          <a:blip r:embed="rId5">
            <a:alphaModFix/>
          </a:blip>
          <a:srcRect b="0" l="0" r="0" t="0"/>
          <a:stretch/>
        </p:blipFill>
        <p:spPr>
          <a:xfrm>
            <a:off x="828400" y="3917900"/>
            <a:ext cx="420799" cy="420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512375" y="200448"/>
            <a:ext cx="312991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Teknis Pengerjaan</a:t>
            </a:r>
            <a:endParaRPr sz="2500"/>
          </a:p>
        </p:txBody>
      </p:sp>
      <p:sp>
        <p:nvSpPr>
          <p:cNvPr id="62" name="Google Shape;62;p3"/>
          <p:cNvSpPr txBox="1"/>
          <p:nvPr/>
        </p:nvSpPr>
        <p:spPr>
          <a:xfrm>
            <a:off x="667911" y="922463"/>
            <a:ext cx="8103870" cy="3183255"/>
          </a:xfrm>
          <a:prstGeom prst="rect">
            <a:avLst/>
          </a:prstGeom>
          <a:noFill/>
          <a:ln>
            <a:noFill/>
          </a:ln>
        </p:spPr>
        <p:txBody>
          <a:bodyPr anchorCtr="0" anchor="t" bIns="0" lIns="0" spcFirstLastPara="1" rIns="0" wrap="square" tIns="12700">
            <a:spAutoFit/>
          </a:bodyPr>
          <a:lstStyle/>
          <a:p>
            <a:pPr indent="-330835" lvl="0" marL="399415" marR="0" rtl="0" algn="l">
              <a:lnSpc>
                <a:spcPct val="100000"/>
              </a:lnSpc>
              <a:spcBef>
                <a:spcPts val="0"/>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Pekerjaan dilakukan secara </a:t>
            </a:r>
            <a:r>
              <a:rPr b="1" i="0" lang="en-US" sz="1400" u="none" cap="none" strike="noStrike">
                <a:solidFill>
                  <a:schemeClr val="dk1"/>
                </a:solidFill>
                <a:latin typeface="Verdana"/>
                <a:ea typeface="Verdana"/>
                <a:cs typeface="Verdana"/>
                <a:sym typeface="Verdana"/>
              </a:rPr>
              <a:t>berkelompok, sesuai kelompok Final Project</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55"/>
              </a:spcBef>
              <a:spcAft>
                <a:spcPts val="0"/>
              </a:spcAft>
              <a:buClr>
                <a:schemeClr val="dk1"/>
              </a:buClr>
              <a:buSzPts val="1750"/>
              <a:buFont typeface="Verdana"/>
              <a:buNone/>
            </a:pPr>
            <a:r>
              <a:t/>
            </a:r>
            <a:endParaRPr b="0" i="0" sz="1750" u="none" cap="none" strike="noStrike">
              <a:solidFill>
                <a:schemeClr val="dk1"/>
              </a:solidFill>
              <a:latin typeface="Verdana"/>
              <a:ea typeface="Verdana"/>
              <a:cs typeface="Verdana"/>
              <a:sym typeface="Verdana"/>
            </a:endParaRPr>
          </a:p>
          <a:p>
            <a:pPr indent="-369570" lvl="0" marL="399415" marR="0" rtl="0" algn="l">
              <a:lnSpc>
                <a:spcPct val="100000"/>
              </a:lnSpc>
              <a:spcBef>
                <a:spcPts val="0"/>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Masing-masing anggota kelompok tetap perlu submit ke LMS (jadi bukan perwakilan)</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55"/>
              </a:spcBef>
              <a:spcAft>
                <a:spcPts val="0"/>
              </a:spcAft>
              <a:buClr>
                <a:schemeClr val="dk1"/>
              </a:buClr>
              <a:buSzPts val="1750"/>
              <a:buFont typeface="Verdana"/>
              <a:buNone/>
            </a:pPr>
            <a:r>
              <a:t/>
            </a:r>
            <a:endParaRPr b="0" i="0" sz="1750" u="none" cap="none" strike="noStrike">
              <a:solidFill>
                <a:schemeClr val="dk1"/>
              </a:solidFill>
              <a:latin typeface="Verdana"/>
              <a:ea typeface="Verdana"/>
              <a:cs typeface="Verdana"/>
              <a:sym typeface="Verdana"/>
            </a:endParaRPr>
          </a:p>
          <a:p>
            <a:pPr indent="-367030" lvl="0" marL="399415" marR="0" rtl="0" algn="l">
              <a:lnSpc>
                <a:spcPct val="100000"/>
              </a:lnSpc>
              <a:spcBef>
                <a:spcPts val="5"/>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File yang perlu dikumpulkan:</a:t>
            </a:r>
            <a:endParaRPr b="0" i="0" sz="1400" u="none" cap="none" strike="noStrike">
              <a:solidFill>
                <a:schemeClr val="dk1"/>
              </a:solidFill>
              <a:latin typeface="Verdana"/>
              <a:ea typeface="Verdana"/>
              <a:cs typeface="Verdana"/>
              <a:sym typeface="Verdana"/>
            </a:endParaRPr>
          </a:p>
          <a:p>
            <a:pPr indent="-336549" lvl="1" marL="856614" marR="0" rtl="0" algn="l">
              <a:lnSpc>
                <a:spcPct val="100000"/>
              </a:lnSpc>
              <a:spcBef>
                <a:spcPts val="250"/>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File </a:t>
            </a:r>
            <a:r>
              <a:rPr b="1" i="0" lang="en-US" sz="1400" u="none" cap="none" strike="noStrike">
                <a:solidFill>
                  <a:schemeClr val="dk1"/>
                </a:solidFill>
                <a:latin typeface="Verdana"/>
                <a:ea typeface="Verdana"/>
                <a:cs typeface="Verdana"/>
                <a:sym typeface="Verdana"/>
              </a:rPr>
              <a:t>jupyter notebook </a:t>
            </a:r>
            <a:r>
              <a:rPr b="0" i="0" lang="en-US" sz="1400" u="none" cap="none" strike="noStrike">
                <a:solidFill>
                  <a:schemeClr val="dk1"/>
                </a:solidFill>
                <a:latin typeface="Verdana"/>
                <a:ea typeface="Verdana"/>
                <a:cs typeface="Verdana"/>
                <a:sym typeface="Verdana"/>
              </a:rPr>
              <a:t>(.ipynb) yang berisi source code.</a:t>
            </a:r>
            <a:endParaRPr b="0" i="0" sz="1400" u="none" cap="none" strike="noStrike">
              <a:solidFill>
                <a:schemeClr val="dk1"/>
              </a:solidFill>
              <a:latin typeface="Verdana"/>
              <a:ea typeface="Verdana"/>
              <a:cs typeface="Verdana"/>
              <a:sym typeface="Verdana"/>
            </a:endParaRPr>
          </a:p>
          <a:p>
            <a:pPr indent="-336549" lvl="1" marL="856614" marR="353695" rtl="0" algn="l">
              <a:lnSpc>
                <a:spcPct val="114999"/>
              </a:lnSpc>
              <a:spcBef>
                <a:spcPts val="0"/>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File </a:t>
            </a:r>
            <a:r>
              <a:rPr b="1" i="0" lang="en-US" sz="1400" u="none" cap="none" strike="noStrike">
                <a:solidFill>
                  <a:schemeClr val="dk1"/>
                </a:solidFill>
                <a:latin typeface="Verdana"/>
                <a:ea typeface="Verdana"/>
                <a:cs typeface="Verdana"/>
                <a:sym typeface="Verdana"/>
              </a:rPr>
              <a:t>laporan homework </a:t>
            </a:r>
            <a:r>
              <a:rPr b="0" i="0" lang="en-US" sz="1400" u="none" cap="none" strike="noStrike">
                <a:solidFill>
                  <a:schemeClr val="dk1"/>
                </a:solidFill>
                <a:latin typeface="Verdana"/>
                <a:ea typeface="Verdana"/>
                <a:cs typeface="Verdana"/>
                <a:sym typeface="Verdana"/>
              </a:rPr>
              <a:t>(.pdf) yang berisi rangkuman dari apa saja yang telah  dilakukan.</a:t>
            </a:r>
            <a:endParaRPr b="0" i="0" sz="1400" u="none" cap="none" strike="noStrike">
              <a:solidFill>
                <a:schemeClr val="dk1"/>
              </a:solidFill>
              <a:latin typeface="Verdana"/>
              <a:ea typeface="Verdana"/>
              <a:cs typeface="Verdana"/>
              <a:sym typeface="Verdana"/>
            </a:endParaRPr>
          </a:p>
          <a:p>
            <a:pPr indent="0" lvl="1" marL="457200" marR="0" rtl="0" algn="l">
              <a:lnSpc>
                <a:spcPct val="100000"/>
              </a:lnSpc>
              <a:spcBef>
                <a:spcPts val="55"/>
              </a:spcBef>
              <a:spcAft>
                <a:spcPts val="0"/>
              </a:spcAft>
              <a:buClr>
                <a:schemeClr val="dk1"/>
              </a:buClr>
              <a:buSzPts val="1750"/>
              <a:buFont typeface="Tahoma"/>
              <a:buNone/>
            </a:pPr>
            <a:r>
              <a:t/>
            </a:r>
            <a:endParaRPr b="0" i="0" sz="1750" u="none" cap="none" strike="noStrike">
              <a:solidFill>
                <a:schemeClr val="dk1"/>
              </a:solidFill>
              <a:latin typeface="Verdana"/>
              <a:ea typeface="Verdana"/>
              <a:cs typeface="Verdana"/>
              <a:sym typeface="Verdana"/>
            </a:endParaRPr>
          </a:p>
          <a:p>
            <a:pPr indent="-387350" lvl="0" marL="399415" marR="0" rtl="0" algn="l">
              <a:lnSpc>
                <a:spcPct val="100000"/>
              </a:lnSpc>
              <a:spcBef>
                <a:spcPts val="0"/>
              </a:spcBef>
              <a:spcAft>
                <a:spcPts val="0"/>
              </a:spcAft>
              <a:buClr>
                <a:schemeClr val="dk1"/>
              </a:buClr>
              <a:buSzPts val="1400"/>
              <a:buFont typeface="Verdana"/>
              <a:buAutoNum type="arabicPeriod"/>
            </a:pPr>
            <a:r>
              <a:rPr b="0" i="0" lang="en-US" sz="1400" u="none" cap="none" strike="noStrike">
                <a:solidFill>
                  <a:schemeClr val="dk1"/>
                </a:solidFill>
                <a:latin typeface="Verdana"/>
                <a:ea typeface="Verdana"/>
                <a:cs typeface="Verdana"/>
                <a:sym typeface="Verdana"/>
              </a:rPr>
              <a:t>Upload hasil pengerjaanmu melalui LMS.</a:t>
            </a:r>
            <a:endParaRPr b="0" i="0" sz="1400" u="none" cap="none" strike="noStrike">
              <a:solidFill>
                <a:schemeClr val="dk1"/>
              </a:solidFill>
              <a:latin typeface="Verdana"/>
              <a:ea typeface="Verdana"/>
              <a:cs typeface="Verdana"/>
              <a:sym typeface="Verdana"/>
            </a:endParaRPr>
          </a:p>
          <a:p>
            <a:pPr indent="-336549" lvl="1" marL="856614" marR="0" rtl="0" algn="l">
              <a:lnSpc>
                <a:spcPct val="100000"/>
              </a:lnSpc>
              <a:spcBef>
                <a:spcPts val="254"/>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Masukkan semua ﬁle ke dalam </a:t>
            </a:r>
            <a:r>
              <a:rPr b="1" i="0" lang="en-US" sz="1400" u="none" cap="none" strike="noStrike">
                <a:solidFill>
                  <a:schemeClr val="dk1"/>
                </a:solidFill>
                <a:latin typeface="Verdana"/>
                <a:ea typeface="Verdana"/>
                <a:cs typeface="Verdana"/>
                <a:sym typeface="Verdana"/>
              </a:rPr>
              <a:t>1 ﬁle </a:t>
            </a:r>
            <a:r>
              <a:rPr b="0" i="0" lang="en-US" sz="1400" u="none" cap="none" strike="noStrike">
                <a:solidFill>
                  <a:schemeClr val="dk1"/>
                </a:solidFill>
                <a:latin typeface="Verdana"/>
                <a:ea typeface="Verdana"/>
                <a:cs typeface="Verdana"/>
                <a:sym typeface="Verdana"/>
              </a:rPr>
              <a:t>dengan format </a:t>
            </a:r>
            <a:r>
              <a:rPr b="1" i="0" lang="en-US" sz="1400" u="none" cap="none" strike="noStrike">
                <a:solidFill>
                  <a:schemeClr val="dk1"/>
                </a:solidFill>
                <a:latin typeface="Verdana"/>
                <a:ea typeface="Verdana"/>
                <a:cs typeface="Verdana"/>
                <a:sym typeface="Verdana"/>
              </a:rPr>
              <a:t>ZIP</a:t>
            </a:r>
            <a:r>
              <a:rPr b="0" i="0" lang="en-US" sz="1400" u="none" cap="none" strike="noStrike">
                <a:solidFill>
                  <a:schemeClr val="dk1"/>
                </a:solidFill>
                <a:latin typeface="Verdana"/>
                <a:ea typeface="Verdana"/>
                <a:cs typeface="Verdana"/>
                <a:sym typeface="Verdana"/>
              </a:rPr>
              <a:t>.</a:t>
            </a:r>
            <a:endParaRPr b="0" i="0" sz="1400" u="none" cap="none" strike="noStrike">
              <a:solidFill>
                <a:schemeClr val="dk1"/>
              </a:solidFill>
              <a:latin typeface="Verdana"/>
              <a:ea typeface="Verdana"/>
              <a:cs typeface="Verdana"/>
              <a:sym typeface="Verdana"/>
            </a:endParaRPr>
          </a:p>
          <a:p>
            <a:pPr indent="-336549" lvl="1" marL="856614" marR="0" rtl="0" algn="l">
              <a:lnSpc>
                <a:spcPct val="100000"/>
              </a:lnSpc>
              <a:spcBef>
                <a:spcPts val="250"/>
              </a:spcBef>
              <a:spcAft>
                <a:spcPts val="0"/>
              </a:spcAft>
              <a:buClr>
                <a:schemeClr val="dk1"/>
              </a:buClr>
              <a:buSzPts val="1400"/>
              <a:buFont typeface="Tahoma"/>
              <a:buChar char="○"/>
            </a:pPr>
            <a:r>
              <a:rPr b="0" i="0" lang="en-US" sz="1400" u="none" cap="none" strike="noStrike">
                <a:solidFill>
                  <a:schemeClr val="dk1"/>
                </a:solidFill>
                <a:latin typeface="Verdana"/>
                <a:ea typeface="Verdana"/>
                <a:cs typeface="Verdana"/>
                <a:sym typeface="Verdana"/>
              </a:rPr>
              <a:t>Nama File:</a:t>
            </a:r>
            <a:endParaRPr b="0" i="0" sz="1400" u="none" cap="none" strike="noStrike">
              <a:solidFill>
                <a:schemeClr val="dk1"/>
              </a:solidFill>
              <a:latin typeface="Verdana"/>
              <a:ea typeface="Verdana"/>
              <a:cs typeface="Verdana"/>
              <a:sym typeface="Verdana"/>
            </a:endParaRPr>
          </a:p>
          <a:p>
            <a:pPr indent="0" lvl="0" marL="856614" marR="0" rtl="0" algn="l">
              <a:lnSpc>
                <a:spcPct val="100000"/>
              </a:lnSpc>
              <a:spcBef>
                <a:spcPts val="254"/>
              </a:spcBef>
              <a:spcAft>
                <a:spcPts val="0"/>
              </a:spcAft>
              <a:buNone/>
            </a:pPr>
            <a:r>
              <a:rPr b="1" i="0" lang="en-US" sz="1400" u="none" cap="none" strike="noStrike">
                <a:solidFill>
                  <a:schemeClr val="dk1"/>
                </a:solidFill>
                <a:latin typeface="Courier New"/>
                <a:ea typeface="Courier New"/>
                <a:cs typeface="Courier New"/>
                <a:sym typeface="Courier New"/>
              </a:rPr>
              <a:t>Preprocessing - &lt;Nama Kelompok&gt;.zip</a:t>
            </a:r>
            <a:endParaRPr b="0" i="0" sz="1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68" name="Google Shape;68;p4"/>
          <p:cNvSpPr txBox="1"/>
          <p:nvPr/>
        </p:nvSpPr>
        <p:spPr>
          <a:xfrm>
            <a:off x="585375" y="1065988"/>
            <a:ext cx="8098790" cy="16389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Lakukan pembersihan data, sesuai yang diajarkan di kelas, seperti:</a:t>
            </a:r>
            <a:endParaRPr b="0" i="0" sz="1400" u="none" cap="none" strike="noStrike">
              <a:solidFill>
                <a:schemeClr val="dk1"/>
              </a:solidFill>
              <a:latin typeface="Verdana"/>
              <a:ea typeface="Verdana"/>
              <a:cs typeface="Verdana"/>
              <a:sym typeface="Verdana"/>
            </a:endParaRPr>
          </a:p>
          <a:p>
            <a:pPr indent="-400050" lvl="0" marL="469900" marR="0" rtl="0" algn="l">
              <a:lnSpc>
                <a:spcPct val="100000"/>
              </a:lnSpc>
              <a:spcBef>
                <a:spcPts val="1280"/>
              </a:spcBef>
              <a:spcAft>
                <a:spcPts val="0"/>
              </a:spcAft>
              <a:buClr>
                <a:schemeClr val="dk1"/>
              </a:buClr>
              <a:buSzPts val="1400"/>
              <a:buFont typeface="Verdana"/>
              <a:buAutoNum type="alphaUcPeriod"/>
            </a:pPr>
            <a:r>
              <a:rPr b="0" i="0" lang="en-US" sz="1400" u="none" cap="none" strike="noStrike">
                <a:solidFill>
                  <a:schemeClr val="dk1"/>
                </a:solidFill>
                <a:latin typeface="Verdana"/>
                <a:ea typeface="Verdana"/>
                <a:cs typeface="Verdana"/>
                <a:sym typeface="Verdana"/>
              </a:rPr>
              <a:t>Handle missing values</a:t>
            </a:r>
            <a:br>
              <a:rPr b="0" i="0" lang="en-US" sz="1400" u="none" cap="none" strike="noStrike">
                <a:solidFill>
                  <a:schemeClr val="dk1"/>
                </a:solidFill>
                <a:latin typeface="Verdana"/>
                <a:ea typeface="Verdana"/>
                <a:cs typeface="Verdana"/>
                <a:sym typeface="Verdana"/>
              </a:rPr>
            </a:br>
            <a:r>
              <a:rPr b="0" i="0" lang="en-US" sz="1400" u="none" cap="none" strike="noStrike">
                <a:solidFill>
                  <a:schemeClr val="dk1"/>
                </a:solidFill>
                <a:latin typeface="Verdana"/>
                <a:ea typeface="Verdana"/>
                <a:cs typeface="Verdana"/>
                <a:sym typeface="Verdana"/>
              </a:rPr>
              <a:t>Ketika dilakukan pemeriksaan terhadap data terdapat beberapa missing value pada beberapa kolom sebagai berikut :</a:t>
            </a:r>
            <a:br>
              <a:rPr b="0" i="0" lang="en-US" sz="1400" u="none" cap="none" strike="noStrike">
                <a:solidFill>
                  <a:schemeClr val="dk1"/>
                </a:solidFill>
                <a:latin typeface="Verdana"/>
                <a:ea typeface="Verdana"/>
                <a:cs typeface="Verdana"/>
                <a:sym typeface="Verdana"/>
              </a:rPr>
            </a:br>
            <a:endParaRPr b="0" i="0" sz="1400" u="none" cap="none" strike="noStrike">
              <a:solidFill>
                <a:schemeClr val="dk1"/>
              </a:solidFill>
              <a:latin typeface="Verdana"/>
              <a:ea typeface="Verdana"/>
              <a:cs typeface="Verdana"/>
              <a:sym typeface="Verdana"/>
            </a:endParaRPr>
          </a:p>
          <a:p>
            <a:pPr indent="0" lvl="0" marL="69850" marR="0" rtl="0" algn="l">
              <a:lnSpc>
                <a:spcPct val="100000"/>
              </a:lnSpc>
              <a:spcBef>
                <a:spcPts val="1280"/>
              </a:spcBef>
              <a:spcAft>
                <a:spcPts val="0"/>
              </a:spcAft>
              <a:buNone/>
            </a:pPr>
            <a:r>
              <a:rPr b="0" i="0" lang="en-US" sz="1400" u="none" cap="none" strike="noStrike">
                <a:solidFill>
                  <a:schemeClr val="dk1"/>
                </a:solidFill>
                <a:latin typeface="Verdana"/>
                <a:ea typeface="Verdana"/>
                <a:cs typeface="Verdana"/>
                <a:sym typeface="Verdana"/>
              </a:rPr>
              <a:t>	</a:t>
            </a:r>
            <a:endParaRPr b="0" i="0" sz="1400" u="none" cap="none" strike="noStrike">
              <a:solidFill>
                <a:schemeClr val="dk1"/>
              </a:solidFill>
              <a:latin typeface="Verdana"/>
              <a:ea typeface="Verdana"/>
              <a:cs typeface="Verdana"/>
              <a:sym typeface="Verdana"/>
            </a:endParaRPr>
          </a:p>
        </p:txBody>
      </p:sp>
      <p:graphicFrame>
        <p:nvGraphicFramePr>
          <p:cNvPr id="69" name="Google Shape;69;p4"/>
          <p:cNvGraphicFramePr/>
          <p:nvPr/>
        </p:nvGraphicFramePr>
        <p:xfrm>
          <a:off x="1891570" y="2114961"/>
          <a:ext cx="3000000" cy="3000000"/>
        </p:xfrm>
        <a:graphic>
          <a:graphicData uri="http://schemas.openxmlformats.org/drawingml/2006/table">
            <a:tbl>
              <a:tblPr bandRow="1" firstRow="1">
                <a:noFill/>
                <a:tableStyleId>{96E5B9DC-D846-45DF-9CA1-7A0FD8C2A6ED}</a:tableStyleId>
              </a:tblPr>
              <a:tblGrid>
                <a:gridCol w="2743200"/>
                <a:gridCol w="2743200"/>
              </a:tblGrid>
              <a:tr h="315475">
                <a:tc>
                  <a:txBody>
                    <a:bodyPr/>
                    <a:lstStyle/>
                    <a:p>
                      <a:pPr indent="0" lvl="0" marL="0" marR="0" rtl="0" algn="l">
                        <a:spcBef>
                          <a:spcPts val="0"/>
                        </a:spcBef>
                        <a:spcAft>
                          <a:spcPts val="0"/>
                        </a:spcAft>
                        <a:buNone/>
                      </a:pPr>
                      <a:r>
                        <a:rPr lang="en-US" sz="1200" u="none" cap="none" strike="noStrike"/>
                        <a:t>Kolom</a:t>
                      </a:r>
                      <a:endParaRPr sz="1200"/>
                    </a:p>
                  </a:txBody>
                  <a:tcPr marT="45725" marB="45725" marR="91450" marL="91450"/>
                </a:tc>
                <a:tc>
                  <a:txBody>
                    <a:bodyPr/>
                    <a:lstStyle/>
                    <a:p>
                      <a:pPr indent="0" lvl="0" marL="0" marR="0" rtl="0" algn="l">
                        <a:spcBef>
                          <a:spcPts val="0"/>
                        </a:spcBef>
                        <a:spcAft>
                          <a:spcPts val="0"/>
                        </a:spcAft>
                        <a:buNone/>
                      </a:pPr>
                      <a:r>
                        <a:rPr lang="en-US" sz="1200"/>
                        <a:t>Missing Value</a:t>
                      </a:r>
                      <a:endParaRPr/>
                    </a:p>
                  </a:txBody>
                  <a:tcPr marT="45725" marB="45725" marR="91450" marL="91450"/>
                </a:tc>
              </a:tr>
              <a:tr h="315475">
                <a:tc>
                  <a:txBody>
                    <a:bodyPr/>
                    <a:lstStyle/>
                    <a:p>
                      <a:pPr indent="0" lvl="0" marL="0" marR="0" rtl="0" algn="l">
                        <a:spcBef>
                          <a:spcPts val="0"/>
                        </a:spcBef>
                        <a:spcAft>
                          <a:spcPts val="0"/>
                        </a:spcAft>
                        <a:buNone/>
                      </a:pPr>
                      <a:r>
                        <a:rPr lang="en-US" sz="1200"/>
                        <a:t>Age</a:t>
                      </a:r>
                      <a:endParaRPr/>
                    </a:p>
                  </a:txBody>
                  <a:tcPr marT="45725" marB="45725" marR="91450" marL="91450"/>
                </a:tc>
                <a:tc>
                  <a:txBody>
                    <a:bodyPr/>
                    <a:lstStyle/>
                    <a:p>
                      <a:pPr indent="0" lvl="0" marL="0" marR="0" rtl="0" algn="l">
                        <a:spcBef>
                          <a:spcPts val="0"/>
                        </a:spcBef>
                        <a:spcAft>
                          <a:spcPts val="0"/>
                        </a:spcAft>
                        <a:buNone/>
                      </a:pPr>
                      <a:r>
                        <a:rPr lang="en-US" sz="1200"/>
                        <a:t>226</a:t>
                      </a:r>
                      <a:endParaRPr/>
                    </a:p>
                  </a:txBody>
                  <a:tcPr marT="45725" marB="45725" marR="91450" marL="91450"/>
                </a:tc>
              </a:tr>
              <a:tr h="315475">
                <a:tc>
                  <a:txBody>
                    <a:bodyPr/>
                    <a:lstStyle/>
                    <a:p>
                      <a:pPr indent="0" lvl="0" marL="0" marR="0" rtl="0" algn="l">
                        <a:spcBef>
                          <a:spcPts val="0"/>
                        </a:spcBef>
                        <a:spcAft>
                          <a:spcPts val="0"/>
                        </a:spcAft>
                        <a:buNone/>
                      </a:pPr>
                      <a:r>
                        <a:rPr lang="en-US" sz="1200"/>
                        <a:t>TypeOfContact</a:t>
                      </a:r>
                      <a:endParaRPr sz="1200"/>
                    </a:p>
                  </a:txBody>
                  <a:tcPr marT="45725" marB="45725" marR="91450" marL="91450"/>
                </a:tc>
                <a:tc>
                  <a:txBody>
                    <a:bodyPr/>
                    <a:lstStyle/>
                    <a:p>
                      <a:pPr indent="0" lvl="0" marL="0" marR="0" rtl="0" algn="l">
                        <a:spcBef>
                          <a:spcPts val="0"/>
                        </a:spcBef>
                        <a:spcAft>
                          <a:spcPts val="0"/>
                        </a:spcAft>
                        <a:buNone/>
                      </a:pPr>
                      <a:r>
                        <a:rPr lang="en-US" sz="1200"/>
                        <a:t>25</a:t>
                      </a:r>
                      <a:endParaRPr/>
                    </a:p>
                  </a:txBody>
                  <a:tcPr marT="45725" marB="45725" marR="91450" marL="91450"/>
                </a:tc>
              </a:tr>
              <a:tr h="315475">
                <a:tc>
                  <a:txBody>
                    <a:bodyPr/>
                    <a:lstStyle/>
                    <a:p>
                      <a:pPr indent="0" lvl="0" marL="0" marR="0" rtl="0" algn="l">
                        <a:spcBef>
                          <a:spcPts val="0"/>
                        </a:spcBef>
                        <a:spcAft>
                          <a:spcPts val="0"/>
                        </a:spcAft>
                        <a:buNone/>
                      </a:pPr>
                      <a:r>
                        <a:rPr lang="en-US" sz="1200"/>
                        <a:t>DurationOfPitch</a:t>
                      </a:r>
                      <a:endParaRPr sz="1200"/>
                    </a:p>
                  </a:txBody>
                  <a:tcPr marT="45725" marB="45725" marR="91450" marL="91450"/>
                </a:tc>
                <a:tc>
                  <a:txBody>
                    <a:bodyPr/>
                    <a:lstStyle/>
                    <a:p>
                      <a:pPr indent="0" lvl="0" marL="0" marR="0" rtl="0" algn="l">
                        <a:spcBef>
                          <a:spcPts val="0"/>
                        </a:spcBef>
                        <a:spcAft>
                          <a:spcPts val="0"/>
                        </a:spcAft>
                        <a:buNone/>
                      </a:pPr>
                      <a:r>
                        <a:rPr lang="en-US" sz="1200"/>
                        <a:t>251</a:t>
                      </a:r>
                      <a:endParaRPr/>
                    </a:p>
                  </a:txBody>
                  <a:tcPr marT="45725" marB="45725" marR="91450" marL="91450"/>
                </a:tc>
              </a:tr>
              <a:tr h="315475">
                <a:tc>
                  <a:txBody>
                    <a:bodyPr/>
                    <a:lstStyle/>
                    <a:p>
                      <a:pPr indent="0" lvl="0" marL="0" marR="0" rtl="0" algn="l">
                        <a:spcBef>
                          <a:spcPts val="0"/>
                        </a:spcBef>
                        <a:spcAft>
                          <a:spcPts val="0"/>
                        </a:spcAft>
                        <a:buNone/>
                      </a:pPr>
                      <a:r>
                        <a:rPr lang="en-US" sz="1200"/>
                        <a:t>NumberOfFollowUps</a:t>
                      </a:r>
                      <a:endParaRPr sz="1200"/>
                    </a:p>
                  </a:txBody>
                  <a:tcPr marT="45725" marB="45725" marR="91450" marL="91450"/>
                </a:tc>
                <a:tc>
                  <a:txBody>
                    <a:bodyPr/>
                    <a:lstStyle/>
                    <a:p>
                      <a:pPr indent="0" lvl="0" marL="0" marR="0" rtl="0" algn="l">
                        <a:spcBef>
                          <a:spcPts val="0"/>
                        </a:spcBef>
                        <a:spcAft>
                          <a:spcPts val="0"/>
                        </a:spcAft>
                        <a:buNone/>
                      </a:pPr>
                      <a:r>
                        <a:rPr lang="en-US" sz="1200"/>
                        <a:t>45</a:t>
                      </a:r>
                      <a:endParaRPr/>
                    </a:p>
                  </a:txBody>
                  <a:tcPr marT="45725" marB="45725" marR="91450" marL="91450"/>
                </a:tc>
              </a:tr>
              <a:tr h="315475">
                <a:tc>
                  <a:txBody>
                    <a:bodyPr/>
                    <a:lstStyle/>
                    <a:p>
                      <a:pPr indent="0" lvl="0" marL="0" marR="0" rtl="0" algn="l">
                        <a:spcBef>
                          <a:spcPts val="0"/>
                        </a:spcBef>
                        <a:spcAft>
                          <a:spcPts val="0"/>
                        </a:spcAft>
                        <a:buNone/>
                      </a:pPr>
                      <a:r>
                        <a:rPr lang="en-US" sz="1200"/>
                        <a:t>PreferredPropertyStar</a:t>
                      </a:r>
                      <a:endParaRPr sz="1200"/>
                    </a:p>
                  </a:txBody>
                  <a:tcPr marT="45725" marB="45725" marR="91450" marL="91450"/>
                </a:tc>
                <a:tc>
                  <a:txBody>
                    <a:bodyPr/>
                    <a:lstStyle/>
                    <a:p>
                      <a:pPr indent="0" lvl="0" marL="0" marR="0" rtl="0" algn="l">
                        <a:spcBef>
                          <a:spcPts val="0"/>
                        </a:spcBef>
                        <a:spcAft>
                          <a:spcPts val="0"/>
                        </a:spcAft>
                        <a:buNone/>
                      </a:pPr>
                      <a:r>
                        <a:rPr lang="en-US" sz="1200"/>
                        <a:t>26</a:t>
                      </a:r>
                      <a:endParaRPr/>
                    </a:p>
                  </a:txBody>
                  <a:tcPr marT="45725" marB="45725" marR="91450" marL="91450"/>
                </a:tc>
              </a:tr>
              <a:tr h="315475">
                <a:tc>
                  <a:txBody>
                    <a:bodyPr/>
                    <a:lstStyle/>
                    <a:p>
                      <a:pPr indent="0" lvl="0" marL="0" marR="0" rtl="0" algn="l">
                        <a:spcBef>
                          <a:spcPts val="0"/>
                        </a:spcBef>
                        <a:spcAft>
                          <a:spcPts val="0"/>
                        </a:spcAft>
                        <a:buNone/>
                      </a:pPr>
                      <a:r>
                        <a:rPr lang="en-US" sz="1200"/>
                        <a:t>NumberOfTrips</a:t>
                      </a:r>
                      <a:endParaRPr sz="1200"/>
                    </a:p>
                  </a:txBody>
                  <a:tcPr marT="45725" marB="45725" marR="91450" marL="91450"/>
                </a:tc>
                <a:tc>
                  <a:txBody>
                    <a:bodyPr/>
                    <a:lstStyle/>
                    <a:p>
                      <a:pPr indent="0" lvl="0" marL="0" marR="0" rtl="0" algn="l">
                        <a:spcBef>
                          <a:spcPts val="0"/>
                        </a:spcBef>
                        <a:spcAft>
                          <a:spcPts val="0"/>
                        </a:spcAft>
                        <a:buNone/>
                      </a:pPr>
                      <a:r>
                        <a:rPr lang="en-US" sz="1200"/>
                        <a:t>140</a:t>
                      </a:r>
                      <a:endParaRPr/>
                    </a:p>
                  </a:txBody>
                  <a:tcPr marT="45725" marB="45725" marR="91450" marL="91450"/>
                </a:tc>
              </a:tr>
              <a:tr h="315475">
                <a:tc>
                  <a:txBody>
                    <a:bodyPr/>
                    <a:lstStyle/>
                    <a:p>
                      <a:pPr indent="0" lvl="0" marL="0" marR="0" rtl="0" algn="l">
                        <a:spcBef>
                          <a:spcPts val="0"/>
                        </a:spcBef>
                        <a:spcAft>
                          <a:spcPts val="0"/>
                        </a:spcAft>
                        <a:buNone/>
                      </a:pPr>
                      <a:r>
                        <a:rPr lang="en-US" sz="1200"/>
                        <a:t>NumberOfChildrenVisiting</a:t>
                      </a:r>
                      <a:endParaRPr sz="1200"/>
                    </a:p>
                  </a:txBody>
                  <a:tcPr marT="45725" marB="45725" marR="91450" marL="91450"/>
                </a:tc>
                <a:tc>
                  <a:txBody>
                    <a:bodyPr/>
                    <a:lstStyle/>
                    <a:p>
                      <a:pPr indent="0" lvl="0" marL="0" marR="0" rtl="0" algn="l">
                        <a:spcBef>
                          <a:spcPts val="0"/>
                        </a:spcBef>
                        <a:spcAft>
                          <a:spcPts val="0"/>
                        </a:spcAft>
                        <a:buNone/>
                      </a:pPr>
                      <a:r>
                        <a:rPr lang="en-US" sz="1200"/>
                        <a:t>66</a:t>
                      </a:r>
                      <a:endParaRPr/>
                    </a:p>
                  </a:txBody>
                  <a:tcPr marT="45725" marB="45725" marR="91450" marL="91450"/>
                </a:tc>
              </a:tr>
              <a:tr h="315475">
                <a:tc>
                  <a:txBody>
                    <a:bodyPr/>
                    <a:lstStyle/>
                    <a:p>
                      <a:pPr indent="0" lvl="0" marL="0" marR="0" rtl="0" algn="l">
                        <a:spcBef>
                          <a:spcPts val="0"/>
                        </a:spcBef>
                        <a:spcAft>
                          <a:spcPts val="0"/>
                        </a:spcAft>
                        <a:buNone/>
                      </a:pPr>
                      <a:r>
                        <a:rPr lang="en-US" sz="1200"/>
                        <a:t>MonthlyIncome</a:t>
                      </a:r>
                      <a:endParaRPr sz="1200"/>
                    </a:p>
                  </a:txBody>
                  <a:tcPr marT="45725" marB="45725" marR="91450" marL="91450"/>
                </a:tc>
                <a:tc>
                  <a:txBody>
                    <a:bodyPr/>
                    <a:lstStyle/>
                    <a:p>
                      <a:pPr indent="0" lvl="0" marL="0" marR="0" rtl="0" algn="l">
                        <a:spcBef>
                          <a:spcPts val="0"/>
                        </a:spcBef>
                        <a:spcAft>
                          <a:spcPts val="0"/>
                        </a:spcAft>
                        <a:buNone/>
                      </a:pPr>
                      <a:r>
                        <a:rPr lang="en-US" sz="1200"/>
                        <a:t>233</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75" name="Google Shape;75;p5"/>
          <p:cNvSpPr txBox="1"/>
          <p:nvPr/>
        </p:nvSpPr>
        <p:spPr>
          <a:xfrm>
            <a:off x="522605" y="971550"/>
            <a:ext cx="8098790" cy="1687641"/>
          </a:xfrm>
          <a:prstGeom prst="rect">
            <a:avLst/>
          </a:prstGeom>
          <a:noFill/>
          <a:ln>
            <a:noFill/>
          </a:ln>
        </p:spPr>
        <p:txBody>
          <a:bodyPr anchorCtr="0" anchor="t" bIns="0" lIns="0" spcFirstLastPara="1" rIns="0" wrap="square" tIns="12700">
            <a:spAutoFit/>
          </a:bodyPr>
          <a:lstStyle/>
          <a:p>
            <a:pPr indent="0" lvl="0" marL="69850"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Dilanjutkan dengan Pengelompokan Kolom Berdasarkan Tipe Data menggunakan df.select_dtypes. Kemudian dilanjutkan dengan statistic deskriptif untuk kolom numerik dan kategorikal yang dihitung menggunakan df[num].describe() dan df[cat].describe().</a:t>
            </a:r>
            <a:endParaRPr/>
          </a:p>
          <a:p>
            <a:pPr indent="0" lvl="0" marL="69850" marR="0" rtl="0" algn="l">
              <a:lnSpc>
                <a:spcPct val="100000"/>
              </a:lnSpc>
              <a:spcBef>
                <a:spcPts val="1280"/>
              </a:spcBef>
              <a:spcAft>
                <a:spcPts val="0"/>
              </a:spcAft>
              <a:buNone/>
            </a:pPr>
            <a:r>
              <a:rPr b="0" i="0" lang="en-US" sz="1400" u="none" cap="none" strike="noStrike">
                <a:solidFill>
                  <a:schemeClr val="dk1"/>
                </a:solidFill>
                <a:latin typeface="Verdana"/>
                <a:ea typeface="Verdana"/>
                <a:cs typeface="Verdana"/>
                <a:sym typeface="Verdana"/>
              </a:rPr>
              <a:t>Dilanjutkan dengan menghitung frekuensi nilai unik untuk mengetahui distribusi setiap kolom dan Mengetahui apakah ada nilai yang sangat jarang muncul atau sangat umum dalam kolom tertentu. Ketika memeriksa value dari kolom gender dengan menggunakan value_counts(). Terdapat 3 jenis gender yaitu Male, Female, dan Fe Male</a:t>
            </a:r>
            <a:endParaRPr b="0" i="0" sz="1400" u="none" cap="none" strike="noStrike">
              <a:solidFill>
                <a:schemeClr val="dk1"/>
              </a:solidFill>
              <a:latin typeface="Verdana"/>
              <a:ea typeface="Verdana"/>
              <a:cs typeface="Verdana"/>
              <a:sym typeface="Verdana"/>
            </a:endParaRPr>
          </a:p>
        </p:txBody>
      </p:sp>
      <p:pic>
        <p:nvPicPr>
          <p:cNvPr id="76" name="Google Shape;76;p5"/>
          <p:cNvPicPr preferRelativeResize="0"/>
          <p:nvPr/>
        </p:nvPicPr>
        <p:blipFill rotWithShape="1">
          <a:blip r:embed="rId3">
            <a:alphaModFix/>
          </a:blip>
          <a:srcRect b="0" l="0" r="0" t="0"/>
          <a:stretch/>
        </p:blipFill>
        <p:spPr>
          <a:xfrm>
            <a:off x="2892354" y="3012301"/>
            <a:ext cx="3086100"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82" name="Google Shape;82;p6"/>
          <p:cNvSpPr txBox="1"/>
          <p:nvPr/>
        </p:nvSpPr>
        <p:spPr>
          <a:xfrm>
            <a:off x="522605" y="971550"/>
            <a:ext cx="8098790" cy="443711"/>
          </a:xfrm>
          <a:prstGeom prst="rect">
            <a:avLst/>
          </a:prstGeom>
          <a:noFill/>
          <a:ln>
            <a:noFill/>
          </a:ln>
        </p:spPr>
        <p:txBody>
          <a:bodyPr anchorCtr="0" anchor="t" bIns="0" lIns="0" spcFirstLastPara="1" rIns="0" wrap="square" tIns="12700">
            <a:spAutoFit/>
          </a:bodyPr>
          <a:lstStyle/>
          <a:p>
            <a:pPr indent="0" lvl="0" marL="69850"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Maka dilakukan replace pada isi gender Fe Male dan dimasukkan kedalam kategori Female.</a:t>
            </a:r>
            <a:endParaRPr b="0" i="0" sz="1400" u="none" cap="none" strike="noStrike">
              <a:solidFill>
                <a:schemeClr val="dk1"/>
              </a:solidFill>
              <a:latin typeface="Verdana"/>
              <a:ea typeface="Verdana"/>
              <a:cs typeface="Verdana"/>
              <a:sym typeface="Verdana"/>
            </a:endParaRPr>
          </a:p>
        </p:txBody>
      </p:sp>
      <p:pic>
        <p:nvPicPr>
          <p:cNvPr id="83" name="Google Shape;83;p6"/>
          <p:cNvPicPr preferRelativeResize="0"/>
          <p:nvPr/>
        </p:nvPicPr>
        <p:blipFill rotWithShape="1">
          <a:blip r:embed="rId3">
            <a:alphaModFix/>
          </a:blip>
          <a:srcRect b="0" l="0" r="0" t="0"/>
          <a:stretch/>
        </p:blipFill>
        <p:spPr>
          <a:xfrm>
            <a:off x="2133600" y="1415261"/>
            <a:ext cx="4427609" cy="1491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89" name="Google Shape;89;p7"/>
          <p:cNvSpPr txBox="1"/>
          <p:nvPr/>
        </p:nvSpPr>
        <p:spPr>
          <a:xfrm>
            <a:off x="585375" y="1065988"/>
            <a:ext cx="8098790" cy="671979"/>
          </a:xfrm>
          <a:prstGeom prst="rect">
            <a:avLst/>
          </a:prstGeom>
          <a:noFill/>
          <a:ln>
            <a:noFill/>
          </a:ln>
        </p:spPr>
        <p:txBody>
          <a:bodyPr anchorCtr="0" anchor="t" bIns="0" lIns="0" spcFirstLastPara="1" rIns="0" wrap="square" tIns="12700">
            <a:spAutoFit/>
          </a:bodyPr>
          <a:lstStyle/>
          <a:p>
            <a:pPr indent="0" lvl="0" marL="69215"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B. Handle duplicated data</a:t>
            </a:r>
            <a:endParaRPr b="0" i="0" sz="1400" u="none" cap="none" strike="noStrike">
              <a:solidFill>
                <a:schemeClr val="dk1"/>
              </a:solidFill>
              <a:latin typeface="Verdana"/>
              <a:ea typeface="Verdana"/>
              <a:cs typeface="Verdana"/>
              <a:sym typeface="Verdana"/>
            </a:endParaRPr>
          </a:p>
          <a:p>
            <a:pPr indent="0" lvl="0" marL="69215" marR="0" rtl="0" algn="l">
              <a:lnSpc>
                <a:spcPct val="100000"/>
              </a:lnSpc>
              <a:spcBef>
                <a:spcPts val="85"/>
              </a:spcBef>
              <a:spcAft>
                <a:spcPts val="0"/>
              </a:spcAft>
              <a:buNone/>
            </a:pPr>
            <a:r>
              <a:rPr b="0" i="0" lang="en-US" sz="1400" u="none" cap="none" strike="noStrike">
                <a:solidFill>
                  <a:schemeClr val="dk1"/>
                </a:solidFill>
                <a:latin typeface="Verdana"/>
                <a:ea typeface="Verdana"/>
                <a:cs typeface="Verdana"/>
                <a:sym typeface="Verdana"/>
              </a:rPr>
              <a:t>Setelah kami lakukan pengecekan data, hasil dari pengecekan tersebut tidak mendapati adanya data yang terduplikat</a:t>
            </a:r>
            <a:endParaRPr b="0" i="0" sz="1400" u="none" cap="none" strike="noStrike">
              <a:solidFill>
                <a:schemeClr val="dk1"/>
              </a:solidFill>
              <a:latin typeface="Verdana"/>
              <a:ea typeface="Verdana"/>
              <a:cs typeface="Verdana"/>
              <a:sym typeface="Verdana"/>
            </a:endParaRPr>
          </a:p>
        </p:txBody>
      </p:sp>
      <p:pic>
        <p:nvPicPr>
          <p:cNvPr id="90" name="Google Shape;90;p7"/>
          <p:cNvPicPr preferRelativeResize="0"/>
          <p:nvPr/>
        </p:nvPicPr>
        <p:blipFill rotWithShape="1">
          <a:blip r:embed="rId3">
            <a:alphaModFix/>
          </a:blip>
          <a:srcRect b="0" l="0" r="0" t="0"/>
          <a:stretch/>
        </p:blipFill>
        <p:spPr>
          <a:xfrm>
            <a:off x="3240016" y="2266950"/>
            <a:ext cx="2390775" cy="78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96" name="Google Shape;96;p8"/>
          <p:cNvSpPr txBox="1"/>
          <p:nvPr/>
        </p:nvSpPr>
        <p:spPr>
          <a:xfrm>
            <a:off x="585375" y="1065988"/>
            <a:ext cx="8098790" cy="1318310"/>
          </a:xfrm>
          <a:prstGeom prst="rect">
            <a:avLst/>
          </a:prstGeom>
          <a:noFill/>
          <a:ln>
            <a:noFill/>
          </a:ln>
        </p:spPr>
        <p:txBody>
          <a:bodyPr anchorCtr="0" anchor="t" bIns="0" lIns="0" spcFirstLastPara="1" rIns="0" wrap="square" tIns="12700">
            <a:spAutoFit/>
          </a:bodyPr>
          <a:lstStyle/>
          <a:p>
            <a:pPr indent="-342900" lvl="0" marL="412115" marR="0" rtl="0" algn="l">
              <a:lnSpc>
                <a:spcPct val="100000"/>
              </a:lnSpc>
              <a:spcBef>
                <a:spcPts val="0"/>
              </a:spcBef>
              <a:spcAft>
                <a:spcPts val="0"/>
              </a:spcAft>
              <a:buClr>
                <a:schemeClr val="dk1"/>
              </a:buClr>
              <a:buSzPts val="1400"/>
              <a:buFont typeface="Verdana"/>
              <a:buAutoNum type="alphaUcPeriod" startAt="3"/>
            </a:pPr>
            <a:r>
              <a:rPr b="0" i="0" lang="en-US" sz="1400" u="none" cap="none" strike="noStrike">
                <a:solidFill>
                  <a:schemeClr val="dk1"/>
                </a:solidFill>
                <a:latin typeface="Verdana"/>
                <a:ea typeface="Verdana"/>
                <a:cs typeface="Verdana"/>
                <a:sym typeface="Verdana"/>
              </a:rPr>
              <a:t>Handle outliers</a:t>
            </a:r>
            <a:endParaRPr/>
          </a:p>
          <a:p>
            <a:pPr indent="0" lvl="0" marL="69215" marR="0" rtl="0" algn="l">
              <a:spcBef>
                <a:spcPts val="85"/>
              </a:spcBef>
              <a:spcAft>
                <a:spcPts val="0"/>
              </a:spcAft>
              <a:buNone/>
            </a:pPr>
            <a:r>
              <a:rPr b="0" i="0" lang="en-US" sz="1400" u="none" cap="none" strike="noStrike">
                <a:solidFill>
                  <a:schemeClr val="dk1"/>
                </a:solidFill>
                <a:latin typeface="Verdana"/>
                <a:ea typeface="Verdana"/>
                <a:cs typeface="Verdana"/>
                <a:sym typeface="Verdana"/>
              </a:rPr>
              <a:t>Selanjutnya kami visualisasikan data menggunakan histogram untuk mengetahui distribusi kolom numerik menggunakan sns.histplot dan Boxplot dari setiap fitur numerik ditampilkan untuk melihat penyebaran dan mendeteksi outliers dan mendapati adanya outliers pada beberapa kolom antara lain DurationOfPitch, NumberOfTrips, MonthlyIncome</a:t>
            </a:r>
            <a:endParaRPr b="0" i="0" sz="1400" u="none" cap="none" strike="noStrike">
              <a:solidFill>
                <a:schemeClr val="dk1"/>
              </a:solidFill>
              <a:latin typeface="Verdana"/>
              <a:ea typeface="Verdana"/>
              <a:cs typeface="Verdana"/>
              <a:sym typeface="Verdana"/>
            </a:endParaRPr>
          </a:p>
        </p:txBody>
      </p:sp>
      <p:pic>
        <p:nvPicPr>
          <p:cNvPr id="97" name="Google Shape;97;p8"/>
          <p:cNvPicPr preferRelativeResize="0"/>
          <p:nvPr/>
        </p:nvPicPr>
        <p:blipFill rotWithShape="1">
          <a:blip r:embed="rId3">
            <a:alphaModFix/>
          </a:blip>
          <a:srcRect b="0" l="0" r="0" t="0"/>
          <a:stretch/>
        </p:blipFill>
        <p:spPr>
          <a:xfrm>
            <a:off x="619045" y="2607635"/>
            <a:ext cx="1954959" cy="1981200"/>
          </a:xfrm>
          <a:prstGeom prst="rect">
            <a:avLst/>
          </a:prstGeom>
          <a:noFill/>
          <a:ln>
            <a:noFill/>
          </a:ln>
        </p:spPr>
      </p:pic>
      <p:pic>
        <p:nvPicPr>
          <p:cNvPr id="98" name="Google Shape;98;p8"/>
          <p:cNvPicPr preferRelativeResize="0"/>
          <p:nvPr/>
        </p:nvPicPr>
        <p:blipFill rotWithShape="1">
          <a:blip r:embed="rId4">
            <a:alphaModFix/>
          </a:blip>
          <a:srcRect b="0" l="0" r="0" t="0"/>
          <a:stretch/>
        </p:blipFill>
        <p:spPr>
          <a:xfrm>
            <a:off x="3455547" y="2593901"/>
            <a:ext cx="1987510" cy="1981200"/>
          </a:xfrm>
          <a:prstGeom prst="rect">
            <a:avLst/>
          </a:prstGeom>
          <a:noFill/>
          <a:ln>
            <a:noFill/>
          </a:ln>
        </p:spPr>
      </p:pic>
      <p:pic>
        <p:nvPicPr>
          <p:cNvPr id="99" name="Google Shape;99;p8"/>
          <p:cNvPicPr preferRelativeResize="0"/>
          <p:nvPr/>
        </p:nvPicPr>
        <p:blipFill rotWithShape="1">
          <a:blip r:embed="rId5">
            <a:alphaModFix/>
          </a:blip>
          <a:srcRect b="0" l="0" r="0" t="0"/>
          <a:stretch/>
        </p:blipFill>
        <p:spPr>
          <a:xfrm>
            <a:off x="6292049" y="2587341"/>
            <a:ext cx="1954959" cy="1987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512375" y="200448"/>
            <a:ext cx="3923029"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500"/>
              <a:t>1. Data Cleansing </a:t>
            </a:r>
            <a:r>
              <a:rPr lang="en-US" sz="1600">
                <a:solidFill>
                  <a:srgbClr val="0000FF"/>
                </a:solidFill>
              </a:rPr>
              <a:t>(50 poin)</a:t>
            </a:r>
            <a:endParaRPr sz="1600"/>
          </a:p>
        </p:txBody>
      </p:sp>
      <p:sp>
        <p:nvSpPr>
          <p:cNvPr id="105" name="Google Shape;105;p9"/>
          <p:cNvSpPr txBox="1"/>
          <p:nvPr/>
        </p:nvSpPr>
        <p:spPr>
          <a:xfrm>
            <a:off x="585375" y="1065988"/>
            <a:ext cx="8098790" cy="874598"/>
          </a:xfrm>
          <a:prstGeom prst="rect">
            <a:avLst/>
          </a:prstGeom>
          <a:noFill/>
          <a:ln>
            <a:noFill/>
          </a:ln>
        </p:spPr>
        <p:txBody>
          <a:bodyPr anchorCtr="0" anchor="t" bIns="0" lIns="0" spcFirstLastPara="1" rIns="0" wrap="square" tIns="12700">
            <a:spAutoFit/>
          </a:bodyPr>
          <a:lstStyle/>
          <a:p>
            <a:pPr indent="0" lvl="0" marL="69215" marR="0" rtl="0" algn="l">
              <a:lnSpc>
                <a:spcPct val="100000"/>
              </a:lnSpc>
              <a:spcBef>
                <a:spcPts val="0"/>
              </a:spcBef>
              <a:spcAft>
                <a:spcPts val="0"/>
              </a:spcAft>
              <a:buNone/>
            </a:pPr>
            <a:r>
              <a:rPr b="0" i="0" lang="en-US" sz="1400" u="none" cap="none" strike="noStrike">
                <a:solidFill>
                  <a:schemeClr val="dk1"/>
                </a:solidFill>
                <a:latin typeface="Verdana"/>
                <a:ea typeface="Verdana"/>
                <a:cs typeface="Verdana"/>
                <a:sym typeface="Verdana"/>
              </a:rPr>
              <a:t>Kemudian dilakukan penghapusan data dan mencari tahu berapa data yang dihapus karena dianggap outlier dalam data. Menghilangkan data berdasarkan dengan IQR (Interquartile Range) dengan fungsi Outliers. Data no_outlier adalah data yang sudah bersih dari data outlier.</a:t>
            </a:r>
            <a:endParaRPr/>
          </a:p>
        </p:txBody>
      </p:sp>
      <p:pic>
        <p:nvPicPr>
          <p:cNvPr id="106" name="Google Shape;106;p9"/>
          <p:cNvPicPr preferRelativeResize="0"/>
          <p:nvPr/>
        </p:nvPicPr>
        <p:blipFill rotWithShape="1">
          <a:blip r:embed="rId3">
            <a:alphaModFix/>
          </a:blip>
          <a:srcRect b="0" l="0" r="0" t="0"/>
          <a:stretch/>
        </p:blipFill>
        <p:spPr>
          <a:xfrm>
            <a:off x="2209800" y="2038350"/>
            <a:ext cx="4191000" cy="27656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2024-09-04T02:50:07Z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