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7"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3" r:id="rId30"/>
    <p:sldId id="284" r:id="rId31"/>
    <p:sldId id="286" r:id="rId32"/>
    <p:sldId id="287" r:id="rId33"/>
    <p:sldId id="288" r:id="rId3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40A342AE-E68C-431F-BF8A-1CF75A3E1FE8}" type="datetimeFigureOut">
              <a:rPr lang="es-MX" smtClean="0"/>
              <a:pPr/>
              <a:t>30/05/2012</a:t>
            </a:fld>
            <a:endParaRPr lang="es-MX"/>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2CF2613-74E1-4872-AE26-67A0A83A1AF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0A342AE-E68C-431F-BF8A-1CF75A3E1FE8}" type="datetimeFigureOut">
              <a:rPr lang="es-MX" smtClean="0"/>
              <a:pPr/>
              <a:t>30/05/2012</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12CF2613-74E1-4872-AE26-67A0A83A1AF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0A342AE-E68C-431F-BF8A-1CF75A3E1FE8}" type="datetimeFigureOut">
              <a:rPr lang="es-MX" smtClean="0"/>
              <a:pPr/>
              <a:t>30/05/2012</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12CF2613-74E1-4872-AE26-67A0A83A1AF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0A342AE-E68C-431F-BF8A-1CF75A3E1FE8}" type="datetimeFigureOut">
              <a:rPr lang="es-MX" smtClean="0"/>
              <a:pPr/>
              <a:t>30/05/2012</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12CF2613-74E1-4872-AE26-67A0A83A1AF4}" type="slidenum">
              <a:rPr lang="es-MX" smtClean="0"/>
              <a:pPr/>
              <a:t>‹Nº›</a:t>
            </a:fld>
            <a:endParaRPr lang="es-MX"/>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0A342AE-E68C-431F-BF8A-1CF75A3E1FE8}" type="datetimeFigureOut">
              <a:rPr lang="es-MX" smtClean="0"/>
              <a:pPr/>
              <a:t>30/05/2012</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12CF2613-74E1-4872-AE26-67A0A83A1AF4}" type="slidenum">
              <a:rPr lang="es-MX" smtClean="0"/>
              <a:pPr/>
              <a:t>‹Nº›</a:t>
            </a:fld>
            <a:endParaRPr lang="es-MX"/>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0A342AE-E68C-431F-BF8A-1CF75A3E1FE8}" type="datetimeFigureOut">
              <a:rPr lang="es-MX" smtClean="0"/>
              <a:pPr/>
              <a:t>30/05/2012</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12CF2613-74E1-4872-AE26-67A0A83A1AF4}" type="slidenum">
              <a:rPr lang="es-MX" smtClean="0"/>
              <a:pPr/>
              <a:t>‹Nº›</a:t>
            </a:fld>
            <a:endParaRPr lang="es-MX"/>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0A342AE-E68C-431F-BF8A-1CF75A3E1FE8}" type="datetimeFigureOut">
              <a:rPr lang="es-MX" smtClean="0"/>
              <a:pPr/>
              <a:t>30/05/2012</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12CF2613-74E1-4872-AE26-67A0A83A1AF4}"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40A342AE-E68C-431F-BF8A-1CF75A3E1FE8}" type="datetimeFigureOut">
              <a:rPr lang="es-MX" smtClean="0"/>
              <a:pPr/>
              <a:t>30/05/2012</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12CF2613-74E1-4872-AE26-67A0A83A1AF4}" type="slidenum">
              <a:rPr lang="es-MX" smtClean="0"/>
              <a:pPr/>
              <a:t>‹Nº›</a:t>
            </a:fld>
            <a:endParaRPr lang="es-MX"/>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0A342AE-E68C-431F-BF8A-1CF75A3E1FE8}" type="datetimeFigureOut">
              <a:rPr lang="es-MX" smtClean="0"/>
              <a:pPr/>
              <a:t>30/05/2012</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12CF2613-74E1-4872-AE26-67A0A83A1AF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40A342AE-E68C-431F-BF8A-1CF75A3E1FE8}" type="datetimeFigureOut">
              <a:rPr lang="es-MX" smtClean="0"/>
              <a:pPr/>
              <a:t>30/05/2012</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12CF2613-74E1-4872-AE26-67A0A83A1AF4}"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40A342AE-E68C-431F-BF8A-1CF75A3E1FE8}" type="datetimeFigureOut">
              <a:rPr lang="es-MX" smtClean="0"/>
              <a:pPr/>
              <a:t>30/05/2012</a:t>
            </a:fld>
            <a:endParaRPr lang="es-MX"/>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2CF2613-74E1-4872-AE26-67A0A83A1AF4}" type="slidenum">
              <a:rPr lang="es-MX" smtClean="0"/>
              <a:pPr/>
              <a:t>‹Nº›</a:t>
            </a:fld>
            <a:endParaRPr lang="es-MX"/>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0A342AE-E68C-431F-BF8A-1CF75A3E1FE8}" type="datetimeFigureOut">
              <a:rPr lang="es-MX" smtClean="0"/>
              <a:pPr/>
              <a:t>30/05/2012</a:t>
            </a:fld>
            <a:endParaRPr lang="es-MX"/>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2CF2613-74E1-4872-AE26-67A0A83A1AF4}"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CIFRADOS EN FLUJO</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lvl="0"/>
            <a:r>
              <a:rPr lang="es-MX" b="1" i="1" dirty="0" smtClean="0">
                <a:solidFill>
                  <a:srgbClr val="0070C0"/>
                </a:solidFill>
              </a:rPr>
              <a:t>Generadores con polinomio de realimentación </a:t>
            </a:r>
            <a:r>
              <a:rPr lang="es-MX" b="1" i="1" dirty="0" err="1" smtClean="0">
                <a:solidFill>
                  <a:srgbClr val="0070C0"/>
                </a:solidFill>
              </a:rPr>
              <a:t>factorizable</a:t>
            </a:r>
            <a:r>
              <a:rPr lang="es-MX" dirty="0" smtClean="0">
                <a:solidFill>
                  <a:srgbClr val="0070C0"/>
                </a:solidFill>
              </a:rPr>
              <a:t>. </a:t>
            </a:r>
            <a:r>
              <a:rPr lang="es-MX" dirty="0" smtClean="0"/>
              <a:t>La longitud de la secuencia depende del estado inicial y el máximo periodo T verifica n </a:t>
            </a:r>
            <a:r>
              <a:rPr lang="en-US" dirty="0" smtClean="0"/>
              <a:t>≤</a:t>
            </a:r>
            <a:r>
              <a:rPr lang="es-MX" dirty="0" smtClean="0"/>
              <a:t> T &lt; 2</a:t>
            </a:r>
            <a:r>
              <a:rPr lang="es-MX" baseline="30000" dirty="0" smtClean="0"/>
              <a:t>n</a:t>
            </a:r>
            <a:r>
              <a:rPr lang="es-MX" dirty="0" smtClean="0"/>
              <a:t> - 1, pudiendo aparecer periodos secundarios que son divisores de T.</a:t>
            </a:r>
          </a:p>
          <a:p>
            <a:pPr lvl="0"/>
            <a:r>
              <a:rPr lang="es-MX" b="1" i="1" dirty="0" smtClean="0">
                <a:solidFill>
                  <a:srgbClr val="0070C0"/>
                </a:solidFill>
              </a:rPr>
              <a:t>Generadores con polinomio de realimentación irreducible.</a:t>
            </a:r>
            <a:r>
              <a:rPr lang="es-MX" dirty="0" smtClean="0">
                <a:solidFill>
                  <a:srgbClr val="0070C0"/>
                </a:solidFill>
              </a:rPr>
              <a:t> </a:t>
            </a:r>
            <a:r>
              <a:rPr lang="es-MX" dirty="0" smtClean="0"/>
              <a:t>La longitud de la secuencia no depende del estado inicial y el periodo T es un divisor de 2</a:t>
            </a:r>
            <a:r>
              <a:rPr lang="es-MX" baseline="30000" dirty="0" smtClean="0"/>
              <a:t>n</a:t>
            </a:r>
            <a:r>
              <a:rPr lang="es-MX" dirty="0" smtClean="0"/>
              <a:t> - 1.</a:t>
            </a:r>
          </a:p>
          <a:p>
            <a:r>
              <a:rPr lang="es-MX" b="1" i="1" dirty="0" smtClean="0">
                <a:solidFill>
                  <a:srgbClr val="0070C0"/>
                </a:solidFill>
              </a:rPr>
              <a:t>Generadores con polinomio de realimentación primitivo.</a:t>
            </a:r>
            <a:r>
              <a:rPr lang="es-MX" dirty="0" smtClean="0">
                <a:solidFill>
                  <a:srgbClr val="0070C0"/>
                </a:solidFill>
              </a:rPr>
              <a:t> </a:t>
            </a:r>
            <a:r>
              <a:rPr lang="es-MX" dirty="0" smtClean="0"/>
              <a:t>La longitud de la secuencia no depende del estado inicial y el periodo T = 2</a:t>
            </a:r>
            <a:r>
              <a:rPr lang="es-MX" baseline="30000" dirty="0" smtClean="0"/>
              <a:t>n</a:t>
            </a:r>
            <a:r>
              <a:rPr lang="es-MX" dirty="0" smtClean="0"/>
              <a:t> - 1</a:t>
            </a:r>
            <a:endParaRPr lang="es-MX" dirty="0"/>
          </a:p>
        </p:txBody>
      </p:sp>
      <p:sp>
        <p:nvSpPr>
          <p:cNvPr id="3" name="2 Título"/>
          <p:cNvSpPr>
            <a:spLocks noGrp="1"/>
          </p:cNvSpPr>
          <p:nvPr>
            <p:ph type="title"/>
          </p:nvPr>
        </p:nvSpPr>
        <p:spPr/>
        <p:txBody>
          <a:bodyPr/>
          <a:lstStyle/>
          <a:p>
            <a:pPr algn="r"/>
            <a:r>
              <a:rPr lang="es-ES" dirty="0" smtClean="0"/>
              <a:t>Tipos de Polinomios</a:t>
            </a:r>
            <a:endParaRPr lang="es-MX" dirty="0"/>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Generador </a:t>
            </a:r>
            <a:r>
              <a:rPr lang="es-ES" dirty="0" err="1" smtClean="0"/>
              <a:t>Beth</a:t>
            </a:r>
            <a:r>
              <a:rPr lang="es-ES" dirty="0" smtClean="0"/>
              <a:t> </a:t>
            </a:r>
            <a:r>
              <a:rPr lang="es-ES" dirty="0" err="1" smtClean="0"/>
              <a:t>Piper</a:t>
            </a:r>
            <a:endParaRPr lang="es-MX" dirty="0"/>
          </a:p>
        </p:txBody>
      </p:sp>
      <p:pic>
        <p:nvPicPr>
          <p:cNvPr id="8194" name="Picture 2"/>
          <p:cNvPicPr>
            <a:picLocks noChangeAspect="1" noChangeArrowheads="1"/>
          </p:cNvPicPr>
          <p:nvPr/>
        </p:nvPicPr>
        <p:blipFill>
          <a:blip r:embed="rId2"/>
          <a:srcRect/>
          <a:stretch>
            <a:fillRect/>
          </a:stretch>
        </p:blipFill>
        <p:spPr bwMode="auto">
          <a:xfrm>
            <a:off x="1033463" y="1271589"/>
            <a:ext cx="6396057" cy="3300419"/>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036676" y="4572008"/>
            <a:ext cx="3686175" cy="1114425"/>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dirty="0" smtClean="0"/>
          </a:p>
          <a:p>
            <a:endParaRPr lang="es-ES" dirty="0" smtClean="0"/>
          </a:p>
          <a:p>
            <a:endParaRPr lang="es-ES" dirty="0" smtClean="0"/>
          </a:p>
          <a:p>
            <a:endParaRPr lang="es-ES" dirty="0" smtClean="0"/>
          </a:p>
          <a:p>
            <a:r>
              <a:rPr lang="es-ES" dirty="0" smtClean="0">
                <a:solidFill>
                  <a:srgbClr val="0070C0"/>
                </a:solidFill>
              </a:rPr>
              <a:t>Regla de </a:t>
            </a:r>
            <a:r>
              <a:rPr lang="es-ES" dirty="0" err="1" smtClean="0">
                <a:solidFill>
                  <a:srgbClr val="0070C0"/>
                </a:solidFill>
              </a:rPr>
              <a:t>decimación</a:t>
            </a:r>
            <a:r>
              <a:rPr lang="es-ES" dirty="0" smtClean="0">
                <a:solidFill>
                  <a:srgbClr val="0070C0"/>
                </a:solidFill>
              </a:rPr>
              <a:t>.</a:t>
            </a:r>
          </a:p>
          <a:p>
            <a:pPr lvl="1"/>
            <a:r>
              <a:rPr lang="es-MX" sz="2400" dirty="0" smtClean="0"/>
              <a:t>Si </a:t>
            </a:r>
            <a:r>
              <a:rPr lang="es-MX" sz="2400" dirty="0" err="1" smtClean="0"/>
              <a:t>a</a:t>
            </a:r>
            <a:r>
              <a:rPr lang="es-MX" sz="2400" baseline="-25000" dirty="0" err="1" smtClean="0"/>
              <a:t>i</a:t>
            </a:r>
            <a:r>
              <a:rPr lang="es-MX" sz="2400" dirty="0" smtClean="0"/>
              <a:t> = 1, el bit del registro LFSR2 corresponde al bit de salida, esto es </a:t>
            </a:r>
            <a:r>
              <a:rPr lang="es-MX" sz="2400" dirty="0" err="1" smtClean="0"/>
              <a:t>c</a:t>
            </a:r>
            <a:r>
              <a:rPr lang="es-MX" sz="2400" baseline="-25000" dirty="0" err="1" smtClean="0"/>
              <a:t>i</a:t>
            </a:r>
            <a:r>
              <a:rPr lang="es-MX" sz="2400" dirty="0" smtClean="0"/>
              <a:t> = </a:t>
            </a:r>
            <a:r>
              <a:rPr lang="es-MX" sz="2400" dirty="0" err="1" smtClean="0"/>
              <a:t>b</a:t>
            </a:r>
            <a:r>
              <a:rPr lang="es-MX" sz="2400" baseline="-25000" dirty="0" err="1" smtClean="0"/>
              <a:t>i</a:t>
            </a:r>
            <a:r>
              <a:rPr lang="es-MX" sz="2400" dirty="0" smtClean="0"/>
              <a:t>.</a:t>
            </a:r>
          </a:p>
          <a:p>
            <a:pPr lvl="1"/>
            <a:r>
              <a:rPr lang="es-MX" sz="2400" dirty="0" smtClean="0"/>
              <a:t>Si </a:t>
            </a:r>
            <a:r>
              <a:rPr lang="es-MX" sz="2400" dirty="0" err="1" smtClean="0"/>
              <a:t>a</a:t>
            </a:r>
            <a:r>
              <a:rPr lang="es-MX" sz="2400" baseline="-25000" dirty="0" err="1" smtClean="0"/>
              <a:t>i</a:t>
            </a:r>
            <a:r>
              <a:rPr lang="es-MX" sz="2400" dirty="0" smtClean="0"/>
              <a:t> = 0, el bit del registro LFSR2 se desecha.</a:t>
            </a:r>
            <a:endParaRPr lang="es-ES" dirty="0" smtClean="0">
              <a:solidFill>
                <a:srgbClr val="0070C0"/>
              </a:solidFill>
            </a:endParaRPr>
          </a:p>
        </p:txBody>
      </p:sp>
      <p:sp>
        <p:nvSpPr>
          <p:cNvPr id="3" name="2 Título"/>
          <p:cNvSpPr>
            <a:spLocks noGrp="1"/>
          </p:cNvSpPr>
          <p:nvPr>
            <p:ph type="title"/>
          </p:nvPr>
        </p:nvSpPr>
        <p:spPr/>
        <p:txBody>
          <a:bodyPr/>
          <a:lstStyle/>
          <a:p>
            <a:r>
              <a:rPr lang="es-ES" dirty="0" smtClean="0"/>
              <a:t>Generador Binario </a:t>
            </a:r>
            <a:r>
              <a:rPr lang="es-ES" dirty="0" err="1" smtClean="0"/>
              <a:t>Shirking</a:t>
            </a:r>
            <a:endParaRPr lang="es-MX" dirty="0"/>
          </a:p>
        </p:txBody>
      </p:sp>
      <p:pic>
        <p:nvPicPr>
          <p:cNvPr id="9219" name="Picture 3"/>
          <p:cNvPicPr>
            <a:picLocks noChangeAspect="1" noChangeArrowheads="1"/>
          </p:cNvPicPr>
          <p:nvPr/>
        </p:nvPicPr>
        <p:blipFill>
          <a:blip r:embed="rId2"/>
          <a:srcRect/>
          <a:stretch>
            <a:fillRect/>
          </a:stretch>
        </p:blipFill>
        <p:spPr bwMode="auto">
          <a:xfrm>
            <a:off x="1357290" y="1285860"/>
            <a:ext cx="6048375" cy="196215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ES" dirty="0" smtClean="0"/>
              <a:t>CIFRADO EN BLOQUE</a:t>
            </a:r>
            <a:endParaRPr lang="es-MX" dirty="0"/>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pPr lvl="0"/>
            <a:r>
              <a:rPr lang="es-MX" b="1" i="1" dirty="0" smtClean="0">
                <a:solidFill>
                  <a:srgbClr val="0070C0"/>
                </a:solidFill>
              </a:rPr>
              <a:t>Dependencia entre símbolos:</a:t>
            </a:r>
            <a:r>
              <a:rPr lang="es-MX" dirty="0" smtClean="0">
                <a:solidFill>
                  <a:srgbClr val="0070C0"/>
                </a:solidFill>
              </a:rPr>
              <a:t> </a:t>
            </a:r>
            <a:r>
              <a:rPr lang="es-MX" dirty="0" smtClean="0"/>
              <a:t>en cada bloque cada bit del texto cifrado es una función compleja de </a:t>
            </a:r>
            <a:r>
              <a:rPr lang="es-MX" i="1" dirty="0" smtClean="0"/>
              <a:t>TODOS</a:t>
            </a:r>
            <a:r>
              <a:rPr lang="es-MX" dirty="0" smtClean="0"/>
              <a:t> los bits de la clave y </a:t>
            </a:r>
            <a:r>
              <a:rPr lang="es-MX" i="1" dirty="0" smtClean="0"/>
              <a:t>TODOS</a:t>
            </a:r>
            <a:r>
              <a:rPr lang="es-MX" dirty="0" smtClean="0"/>
              <a:t> los bits del bloque del texto original.</a:t>
            </a:r>
          </a:p>
          <a:p>
            <a:pPr lvl="0"/>
            <a:r>
              <a:rPr lang="es-MX" b="1" i="1" dirty="0" smtClean="0">
                <a:solidFill>
                  <a:srgbClr val="0070C0"/>
                </a:solidFill>
              </a:rPr>
              <a:t>Cambio de los bits de entrada:</a:t>
            </a:r>
            <a:r>
              <a:rPr lang="es-MX" dirty="0" smtClean="0">
                <a:solidFill>
                  <a:srgbClr val="0070C0"/>
                </a:solidFill>
              </a:rPr>
              <a:t> </a:t>
            </a:r>
            <a:r>
              <a:rPr lang="es-MX" dirty="0" smtClean="0"/>
              <a:t>un cambio de un bit en el bloque del mensaje original produce el cambio del 50%, aproximadamente, de los bits del bloque del mensaje cifrado.</a:t>
            </a:r>
          </a:p>
          <a:p>
            <a:pPr lvl="0"/>
            <a:r>
              <a:rPr lang="es-MX" b="1" i="1" dirty="0" smtClean="0">
                <a:solidFill>
                  <a:srgbClr val="0070C0"/>
                </a:solidFill>
              </a:rPr>
              <a:t>Cambio de los bits de clave:</a:t>
            </a:r>
            <a:r>
              <a:rPr lang="es-MX" dirty="0" smtClean="0">
                <a:solidFill>
                  <a:srgbClr val="0070C0"/>
                </a:solidFill>
              </a:rPr>
              <a:t> </a:t>
            </a:r>
            <a:r>
              <a:rPr lang="es-MX" dirty="0" smtClean="0"/>
              <a:t>un cambio en un bit de la clave produce, aproximadamente, el cambio de la mitad de los bits del mensaje cifrado.</a:t>
            </a:r>
          </a:p>
          <a:p>
            <a:r>
              <a:rPr lang="es-MX" b="1" i="1" dirty="0" smtClean="0">
                <a:solidFill>
                  <a:srgbClr val="0070C0"/>
                </a:solidFill>
              </a:rPr>
              <a:t>Error de transmisión:</a:t>
            </a:r>
            <a:r>
              <a:rPr lang="es-MX" dirty="0" smtClean="0">
                <a:solidFill>
                  <a:srgbClr val="0070C0"/>
                </a:solidFill>
              </a:rPr>
              <a:t> </a:t>
            </a:r>
            <a:r>
              <a:rPr lang="es-MX" dirty="0" smtClean="0"/>
              <a:t>un error en la transmisión de un texto cifrado, se “propaga” a todo el bloque del que forma parte, produciendo un conjunto de errores, en promedio, después del descifrado del 50% de los bits del bloque afectado.</a:t>
            </a:r>
            <a:endParaRPr lang="es-MX" dirty="0"/>
          </a:p>
        </p:txBody>
      </p:sp>
      <p:sp>
        <p:nvSpPr>
          <p:cNvPr id="3" name="2 Título"/>
          <p:cNvSpPr>
            <a:spLocks noGrp="1"/>
          </p:cNvSpPr>
          <p:nvPr>
            <p:ph type="title"/>
          </p:nvPr>
        </p:nvSpPr>
        <p:spPr/>
        <p:txBody>
          <a:bodyPr>
            <a:normAutofit fontScale="90000"/>
          </a:bodyPr>
          <a:lstStyle/>
          <a:p>
            <a:r>
              <a:rPr lang="es-ES" dirty="0" smtClean="0"/>
              <a:t>Propiedades de cifrado en Bloque</a:t>
            </a:r>
            <a:endParaRPr lang="es-MX" dirty="0"/>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447606"/>
          </a:xfrm>
        </p:spPr>
        <p:txBody>
          <a:bodyPr>
            <a:normAutofit lnSpcReduction="10000"/>
          </a:bodyPr>
          <a:lstStyle/>
          <a:p>
            <a:pPr lvl="0"/>
            <a:r>
              <a:rPr lang="es-MX" sz="2000" dirty="0" smtClean="0">
                <a:solidFill>
                  <a:srgbClr val="0070C0"/>
                </a:solidFill>
              </a:rPr>
              <a:t>Transformación inicial.</a:t>
            </a:r>
          </a:p>
          <a:p>
            <a:pPr lvl="0"/>
            <a:r>
              <a:rPr lang="es-MX" sz="2000" dirty="0" smtClean="0">
                <a:solidFill>
                  <a:srgbClr val="0070C0"/>
                </a:solidFill>
              </a:rPr>
              <a:t>Función criptográficamente débil iterada r veces, o “vueltas”.</a:t>
            </a:r>
          </a:p>
          <a:p>
            <a:pPr lvl="0"/>
            <a:r>
              <a:rPr lang="es-MX" sz="2000" dirty="0" smtClean="0">
                <a:solidFill>
                  <a:srgbClr val="0070C0"/>
                </a:solidFill>
              </a:rPr>
              <a:t>Transformación final,</a:t>
            </a:r>
          </a:p>
          <a:p>
            <a:pPr lvl="0"/>
            <a:r>
              <a:rPr lang="es-MX" sz="2000" dirty="0" smtClean="0">
                <a:solidFill>
                  <a:srgbClr val="0070C0"/>
                </a:solidFill>
              </a:rPr>
              <a:t>Algoritmo de expansión de clave.</a:t>
            </a:r>
          </a:p>
          <a:p>
            <a:endParaRPr lang="es-MX" dirty="0"/>
          </a:p>
        </p:txBody>
      </p:sp>
      <p:sp>
        <p:nvSpPr>
          <p:cNvPr id="3" name="2 Título"/>
          <p:cNvSpPr>
            <a:spLocks noGrp="1"/>
          </p:cNvSpPr>
          <p:nvPr>
            <p:ph type="title"/>
          </p:nvPr>
        </p:nvSpPr>
        <p:spPr/>
        <p:txBody>
          <a:bodyPr>
            <a:normAutofit fontScale="90000"/>
          </a:bodyPr>
          <a:lstStyle/>
          <a:p>
            <a:r>
              <a:rPr lang="es-ES" dirty="0" smtClean="0"/>
              <a:t>Arquitectura del cifrado en  bloque</a:t>
            </a:r>
            <a:endParaRPr lang="es-MX" dirty="0"/>
          </a:p>
        </p:txBody>
      </p:sp>
      <p:pic>
        <p:nvPicPr>
          <p:cNvPr id="4" name="3 Imagen"/>
          <p:cNvPicPr/>
          <p:nvPr/>
        </p:nvPicPr>
        <p:blipFill>
          <a:blip r:embed="rId2"/>
          <a:srcRect/>
          <a:stretch>
            <a:fillRect/>
          </a:stretch>
        </p:blipFill>
        <p:spPr bwMode="auto">
          <a:xfrm>
            <a:off x="2571736" y="2857496"/>
            <a:ext cx="3798004" cy="2694404"/>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304730"/>
          </a:xfrm>
        </p:spPr>
        <p:txBody>
          <a:bodyPr/>
          <a:lstStyle/>
          <a:p>
            <a:r>
              <a:rPr lang="es-ES" dirty="0" smtClean="0"/>
              <a:t>Una o dos funciones.</a:t>
            </a:r>
          </a:p>
          <a:p>
            <a:pPr lvl="1"/>
            <a:r>
              <a:rPr lang="es-ES" dirty="0" smtClean="0"/>
              <a:t>1º aleatorizar los datos de entrada (0,1).</a:t>
            </a:r>
          </a:p>
          <a:p>
            <a:pPr lvl="1"/>
            <a:r>
              <a:rPr lang="es-MX" dirty="0" smtClean="0"/>
              <a:t>2º Dificultar ataques por análisis lineal o diferencial.</a:t>
            </a:r>
            <a:endParaRPr lang="es-ES" dirty="0" smtClean="0"/>
          </a:p>
          <a:p>
            <a:endParaRPr lang="es-MX" dirty="0"/>
          </a:p>
        </p:txBody>
      </p:sp>
      <p:sp>
        <p:nvSpPr>
          <p:cNvPr id="3" name="2 Título"/>
          <p:cNvSpPr>
            <a:spLocks noGrp="1"/>
          </p:cNvSpPr>
          <p:nvPr>
            <p:ph type="title"/>
          </p:nvPr>
        </p:nvSpPr>
        <p:spPr/>
        <p:txBody>
          <a:bodyPr/>
          <a:lstStyle/>
          <a:p>
            <a:r>
              <a:rPr lang="es-ES" dirty="0" smtClean="0"/>
              <a:t>Transformación inicial</a:t>
            </a:r>
            <a:endParaRPr lang="es-MX" dirty="0"/>
          </a:p>
        </p:txBody>
      </p:sp>
      <p:sp>
        <p:nvSpPr>
          <p:cNvPr id="4" name="3 Rectángulo"/>
          <p:cNvSpPr/>
          <p:nvPr/>
        </p:nvSpPr>
        <p:spPr>
          <a:xfrm>
            <a:off x="3000364" y="3143248"/>
            <a:ext cx="3286148"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i="1" dirty="0" smtClean="0">
                <a:solidFill>
                  <a:schemeClr val="tx1"/>
                </a:solidFill>
              </a:rPr>
              <a:t>Texto Claro</a:t>
            </a:r>
            <a:endParaRPr lang="es-MX" i="1" dirty="0">
              <a:solidFill>
                <a:schemeClr val="tx1"/>
              </a:solidFill>
            </a:endParaRPr>
          </a:p>
        </p:txBody>
      </p:sp>
      <p:sp>
        <p:nvSpPr>
          <p:cNvPr id="5" name="4 Rectángulo"/>
          <p:cNvSpPr/>
          <p:nvPr/>
        </p:nvSpPr>
        <p:spPr>
          <a:xfrm>
            <a:off x="3000364" y="4071942"/>
            <a:ext cx="1643074"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i="1" dirty="0" smtClean="0">
                <a:solidFill>
                  <a:schemeClr val="tx1"/>
                </a:solidFill>
              </a:rPr>
              <a:t>Izquierda</a:t>
            </a:r>
            <a:endParaRPr lang="es-MX" i="1" dirty="0">
              <a:solidFill>
                <a:schemeClr val="tx1"/>
              </a:solidFill>
            </a:endParaRPr>
          </a:p>
        </p:txBody>
      </p:sp>
      <p:sp>
        <p:nvSpPr>
          <p:cNvPr id="6" name="5 Rectángulo"/>
          <p:cNvSpPr/>
          <p:nvPr/>
        </p:nvSpPr>
        <p:spPr>
          <a:xfrm>
            <a:off x="4643438" y="4071942"/>
            <a:ext cx="1643074"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i="1" dirty="0" smtClean="0">
                <a:solidFill>
                  <a:schemeClr val="tx1"/>
                </a:solidFill>
              </a:rPr>
              <a:t>Derecha</a:t>
            </a:r>
            <a:endParaRPr lang="es-MX" i="1" dirty="0">
              <a:solidFill>
                <a:schemeClr val="tx1"/>
              </a:solidFill>
            </a:endParaRP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4948067"/>
          </a:xfrm>
        </p:spPr>
        <p:txBody>
          <a:bodyPr>
            <a:normAutofit/>
          </a:bodyPr>
          <a:lstStyle/>
          <a:p>
            <a:r>
              <a:rPr lang="es-ES" dirty="0" smtClean="0"/>
              <a:t>Consiste en generar datos con una función no lineal(operación compleja o sucesión de transformaciones simples).</a:t>
            </a:r>
          </a:p>
          <a:p>
            <a:endParaRPr lang="es-ES" dirty="0" smtClean="0"/>
          </a:p>
          <a:p>
            <a:endParaRPr lang="es-ES" dirty="0" smtClean="0"/>
          </a:p>
          <a:p>
            <a:endParaRPr lang="es-ES" dirty="0" smtClean="0"/>
          </a:p>
          <a:p>
            <a:endParaRPr lang="es-ES" dirty="0" smtClean="0"/>
          </a:p>
          <a:p>
            <a:endParaRPr lang="es-ES" dirty="0" smtClean="0"/>
          </a:p>
          <a:p>
            <a:r>
              <a:rPr lang="es-ES" dirty="0" smtClean="0"/>
              <a:t>Donde:</a:t>
            </a:r>
          </a:p>
          <a:p>
            <a:pPr lvl="1"/>
            <a:r>
              <a:rPr lang="es-ES" dirty="0" smtClean="0"/>
              <a:t>I</a:t>
            </a:r>
            <a:r>
              <a:rPr lang="es-ES" baseline="-25000" dirty="0" smtClean="0"/>
              <a:t>n</a:t>
            </a:r>
            <a:r>
              <a:rPr lang="es-ES" dirty="0" smtClean="0"/>
              <a:t> = D</a:t>
            </a:r>
            <a:r>
              <a:rPr lang="es-ES" baseline="-25000" dirty="0" smtClean="0"/>
              <a:t>n-1			</a:t>
            </a:r>
            <a:r>
              <a:rPr lang="es-ES" dirty="0" err="1" smtClean="0"/>
              <a:t>D</a:t>
            </a:r>
            <a:r>
              <a:rPr lang="es-ES" baseline="-25000" dirty="0" err="1" smtClean="0"/>
              <a:t>n</a:t>
            </a:r>
            <a:r>
              <a:rPr lang="es-ES" dirty="0" smtClean="0"/>
              <a:t>=I</a:t>
            </a:r>
            <a:r>
              <a:rPr lang="es-ES" baseline="-25000" dirty="0" smtClean="0"/>
              <a:t>n      </a:t>
            </a:r>
            <a:r>
              <a:rPr lang="es-ES" dirty="0" smtClean="0"/>
              <a:t>f(K</a:t>
            </a:r>
            <a:r>
              <a:rPr lang="es-ES" baseline="-25000" dirty="0" smtClean="0"/>
              <a:t>n</a:t>
            </a:r>
            <a:r>
              <a:rPr lang="es-ES" dirty="0" smtClean="0"/>
              <a:t>,D</a:t>
            </a:r>
            <a:r>
              <a:rPr lang="es-ES" baseline="-25000" dirty="0" smtClean="0"/>
              <a:t>n-1</a:t>
            </a:r>
            <a:r>
              <a:rPr lang="es-ES" dirty="0" smtClean="0"/>
              <a:t>)</a:t>
            </a:r>
          </a:p>
          <a:p>
            <a:pPr lvl="1"/>
            <a:r>
              <a:rPr lang="es-ES" dirty="0" smtClean="0"/>
              <a:t>I = Izquierda		D= Derecha</a:t>
            </a:r>
            <a:endParaRPr lang="es-MX" dirty="0" smtClean="0"/>
          </a:p>
          <a:p>
            <a:pPr lvl="1">
              <a:buNone/>
            </a:pPr>
            <a:endParaRPr lang="es-ES" dirty="0" smtClean="0"/>
          </a:p>
        </p:txBody>
      </p:sp>
      <p:sp>
        <p:nvSpPr>
          <p:cNvPr id="3" name="2 Título"/>
          <p:cNvSpPr>
            <a:spLocks noGrp="1"/>
          </p:cNvSpPr>
          <p:nvPr>
            <p:ph type="title"/>
          </p:nvPr>
        </p:nvSpPr>
        <p:spPr/>
        <p:txBody>
          <a:bodyPr/>
          <a:lstStyle/>
          <a:p>
            <a:r>
              <a:rPr lang="es-ES" dirty="0" smtClean="0"/>
              <a:t>Vueltas Intermedias</a:t>
            </a:r>
            <a:endParaRPr lang="es-MX" dirty="0"/>
          </a:p>
        </p:txBody>
      </p:sp>
      <p:pic>
        <p:nvPicPr>
          <p:cNvPr id="1028" name="Picture 4"/>
          <p:cNvPicPr>
            <a:picLocks noChangeAspect="1" noChangeArrowheads="1"/>
          </p:cNvPicPr>
          <p:nvPr/>
        </p:nvPicPr>
        <p:blipFill>
          <a:blip r:embed="rId2"/>
          <a:srcRect/>
          <a:stretch>
            <a:fillRect/>
          </a:stretch>
        </p:blipFill>
        <p:spPr bwMode="auto">
          <a:xfrm>
            <a:off x="2357422" y="2857496"/>
            <a:ext cx="3914775" cy="1971675"/>
          </a:xfrm>
          <a:prstGeom prst="rect">
            <a:avLst/>
          </a:prstGeom>
          <a:noFill/>
          <a:ln w="9525">
            <a:noFill/>
            <a:miter lim="800000"/>
            <a:headEnd/>
            <a:tailEnd/>
          </a:ln>
          <a:effectLst/>
        </p:spPr>
      </p:pic>
      <p:grpSp>
        <p:nvGrpSpPr>
          <p:cNvPr id="1029" name="Group 5"/>
          <p:cNvGrpSpPr>
            <a:grpSpLocks/>
          </p:cNvGrpSpPr>
          <p:nvPr/>
        </p:nvGrpSpPr>
        <p:grpSpPr bwMode="auto">
          <a:xfrm>
            <a:off x="5062551" y="5610248"/>
            <a:ext cx="152391" cy="176206"/>
            <a:chOff x="4935" y="4950"/>
            <a:chExt cx="1020" cy="1050"/>
          </a:xfrm>
        </p:grpSpPr>
        <p:sp>
          <p:nvSpPr>
            <p:cNvPr id="1030" name="Oval 6"/>
            <p:cNvSpPr>
              <a:spLocks noChangeArrowheads="1"/>
            </p:cNvSpPr>
            <p:nvPr/>
          </p:nvSpPr>
          <p:spPr bwMode="auto">
            <a:xfrm>
              <a:off x="4935" y="4950"/>
              <a:ext cx="1020" cy="10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s-MX"/>
            </a:p>
          </p:txBody>
        </p:sp>
        <p:cxnSp>
          <p:nvCxnSpPr>
            <p:cNvPr id="1031" name="AutoShape 7"/>
            <p:cNvCxnSpPr>
              <a:cxnSpLocks noChangeShapeType="1"/>
            </p:cNvCxnSpPr>
            <p:nvPr/>
          </p:nvCxnSpPr>
          <p:spPr bwMode="auto">
            <a:xfrm>
              <a:off x="5445" y="4950"/>
              <a:ext cx="0" cy="1050"/>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a:off x="4935" y="5460"/>
              <a:ext cx="1020" cy="1"/>
            </a:xfrm>
            <a:prstGeom prst="straightConnector1">
              <a:avLst/>
            </a:prstGeom>
            <a:noFill/>
            <a:ln w="9525">
              <a:solidFill>
                <a:srgbClr val="000000"/>
              </a:solidFill>
              <a:round/>
              <a:headEnd/>
              <a:tailEnd/>
            </a:ln>
          </p:spPr>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304730"/>
          </a:xfrm>
        </p:spPr>
        <p:txBody>
          <a:bodyPr/>
          <a:lstStyle/>
          <a:p>
            <a:r>
              <a:rPr lang="es-ES" dirty="0" smtClean="0"/>
              <a:t>Tiendo dos etapas.</a:t>
            </a:r>
          </a:p>
          <a:p>
            <a:pPr lvl="1"/>
            <a:r>
              <a:rPr lang="es-ES" dirty="0" smtClean="0"/>
              <a:t>Ultimo Cruce (intercambio de posición).</a:t>
            </a:r>
          </a:p>
          <a:p>
            <a:pPr lvl="1"/>
            <a:r>
              <a:rPr lang="es-ES" dirty="0" smtClean="0"/>
              <a:t>Permutación.</a:t>
            </a:r>
            <a:endParaRPr lang="es-MX" dirty="0"/>
          </a:p>
        </p:txBody>
      </p:sp>
      <p:sp>
        <p:nvSpPr>
          <p:cNvPr id="3" name="2 Título"/>
          <p:cNvSpPr>
            <a:spLocks noGrp="1"/>
          </p:cNvSpPr>
          <p:nvPr>
            <p:ph type="title"/>
          </p:nvPr>
        </p:nvSpPr>
        <p:spPr/>
        <p:txBody>
          <a:bodyPr/>
          <a:lstStyle/>
          <a:p>
            <a:r>
              <a:rPr lang="es-ES" dirty="0" smtClean="0"/>
              <a:t>Transformación Final</a:t>
            </a:r>
            <a:endParaRPr lang="es-MX" dirty="0"/>
          </a:p>
        </p:txBody>
      </p:sp>
      <p:pic>
        <p:nvPicPr>
          <p:cNvPr id="2051" name="Picture 3"/>
          <p:cNvPicPr>
            <a:picLocks noChangeAspect="1" noChangeArrowheads="1"/>
          </p:cNvPicPr>
          <p:nvPr/>
        </p:nvPicPr>
        <p:blipFill>
          <a:blip r:embed="rId2"/>
          <a:srcRect/>
          <a:stretch>
            <a:fillRect/>
          </a:stretch>
        </p:blipFill>
        <p:spPr bwMode="auto">
          <a:xfrm>
            <a:off x="1857356" y="2786058"/>
            <a:ext cx="5286375" cy="21336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Convierte la clave del usuario (56 a 256 bits).</a:t>
            </a:r>
          </a:p>
          <a:p>
            <a:r>
              <a:rPr lang="es-ES" dirty="0" smtClean="0"/>
              <a:t>Unidireccional.</a:t>
            </a:r>
          </a:p>
          <a:p>
            <a:r>
              <a:rPr lang="es-ES" dirty="0" smtClean="0"/>
              <a:t>Utiliza distintas claves.</a:t>
            </a:r>
          </a:p>
        </p:txBody>
      </p:sp>
      <p:sp>
        <p:nvSpPr>
          <p:cNvPr id="3" name="2 Título"/>
          <p:cNvSpPr>
            <a:spLocks noGrp="1"/>
          </p:cNvSpPr>
          <p:nvPr>
            <p:ph type="title"/>
          </p:nvPr>
        </p:nvSpPr>
        <p:spPr/>
        <p:txBody>
          <a:bodyPr>
            <a:normAutofit fontScale="90000"/>
          </a:bodyPr>
          <a:lstStyle/>
          <a:p>
            <a:r>
              <a:rPr lang="es-ES" dirty="0" smtClean="0"/>
              <a:t>Algoritmo de expansión en clave.</a:t>
            </a:r>
            <a:endParaRPr lang="es-MX" dirty="0"/>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tretch>
            <a:fillRect/>
          </a:stretch>
        </p:blipFill>
        <p:spPr bwMode="auto">
          <a:xfrm>
            <a:off x="649996" y="1481138"/>
            <a:ext cx="7844007" cy="4525962"/>
          </a:xfrm>
          <a:prstGeom prst="rect">
            <a:avLst/>
          </a:prstGeom>
          <a:noFill/>
          <a:ln w="9525">
            <a:noFill/>
            <a:miter lim="800000"/>
            <a:headEnd/>
            <a:tailEnd/>
          </a:ln>
          <a:effectLst/>
        </p:spPr>
      </p:pic>
      <p:sp>
        <p:nvSpPr>
          <p:cNvPr id="2" name="1 Título"/>
          <p:cNvSpPr>
            <a:spLocks noGrp="1"/>
          </p:cNvSpPr>
          <p:nvPr>
            <p:ph type="title"/>
          </p:nvPr>
        </p:nvSpPr>
        <p:spPr/>
        <p:txBody>
          <a:bodyPr/>
          <a:lstStyle/>
          <a:p>
            <a:endParaRPr lang="es-MX" dirty="0"/>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MX" sz="2000" dirty="0" err="1" smtClean="0">
                <a:solidFill>
                  <a:srgbClr val="0070C0"/>
                </a:solidFill>
              </a:rPr>
              <a:t>Electronic</a:t>
            </a:r>
            <a:r>
              <a:rPr lang="es-MX" sz="2000" dirty="0" smtClean="0">
                <a:solidFill>
                  <a:srgbClr val="0070C0"/>
                </a:solidFill>
              </a:rPr>
              <a:t> </a:t>
            </a:r>
            <a:r>
              <a:rPr lang="es-MX" sz="2000" dirty="0" err="1" smtClean="0">
                <a:solidFill>
                  <a:srgbClr val="0070C0"/>
                </a:solidFill>
              </a:rPr>
              <a:t>CodeBook</a:t>
            </a:r>
            <a:r>
              <a:rPr lang="es-MX" sz="2000" dirty="0" smtClean="0">
                <a:solidFill>
                  <a:srgbClr val="0070C0"/>
                </a:solidFill>
              </a:rPr>
              <a:t> (ECB). </a:t>
            </a:r>
            <a:r>
              <a:rPr lang="es-MX" sz="2000" dirty="0" smtClean="0"/>
              <a:t>Se encriptan los bloques de texto por separado.</a:t>
            </a:r>
          </a:p>
          <a:p>
            <a:pPr lvl="0"/>
            <a:r>
              <a:rPr lang="es-MX" sz="2000" dirty="0" err="1" smtClean="0">
                <a:solidFill>
                  <a:srgbClr val="0070C0"/>
                </a:solidFill>
              </a:rPr>
              <a:t>Cipher</a:t>
            </a:r>
            <a:r>
              <a:rPr lang="es-MX" sz="2000" dirty="0" smtClean="0">
                <a:solidFill>
                  <a:srgbClr val="0070C0"/>
                </a:solidFill>
              </a:rPr>
              <a:t> Block </a:t>
            </a:r>
            <a:r>
              <a:rPr lang="es-MX" sz="2000" dirty="0" err="1" smtClean="0">
                <a:solidFill>
                  <a:srgbClr val="0070C0"/>
                </a:solidFill>
              </a:rPr>
              <a:t>Chainning</a:t>
            </a:r>
            <a:r>
              <a:rPr lang="es-MX" sz="2000" dirty="0" smtClean="0">
                <a:solidFill>
                  <a:srgbClr val="0070C0"/>
                </a:solidFill>
              </a:rPr>
              <a:t> (CBC). </a:t>
            </a:r>
            <a:r>
              <a:rPr lang="es-MX" sz="2000" dirty="0" smtClean="0"/>
              <a:t>Los bloques de criptograma se relacionan entre ellos mediante funciones OR-EXCLUSIVA.</a:t>
            </a:r>
          </a:p>
          <a:p>
            <a:pPr lvl="0"/>
            <a:r>
              <a:rPr lang="es-MX" sz="2000" dirty="0" err="1" smtClean="0">
                <a:solidFill>
                  <a:srgbClr val="0070C0"/>
                </a:solidFill>
              </a:rPr>
              <a:t>Cipher</a:t>
            </a:r>
            <a:r>
              <a:rPr lang="es-MX" sz="2000" dirty="0" smtClean="0">
                <a:solidFill>
                  <a:srgbClr val="0070C0"/>
                </a:solidFill>
              </a:rPr>
              <a:t> </a:t>
            </a:r>
            <a:r>
              <a:rPr lang="es-MX" sz="2000" dirty="0" err="1" smtClean="0">
                <a:solidFill>
                  <a:srgbClr val="0070C0"/>
                </a:solidFill>
              </a:rPr>
              <a:t>FeedBack</a:t>
            </a:r>
            <a:r>
              <a:rPr lang="es-MX" sz="2000" dirty="0" smtClean="0">
                <a:solidFill>
                  <a:srgbClr val="0070C0"/>
                </a:solidFill>
              </a:rPr>
              <a:t> (CFB). </a:t>
            </a:r>
            <a:r>
              <a:rPr lang="es-MX" sz="2000" dirty="0" smtClean="0"/>
              <a:t>Se realiza una OR-EXCLUSIVA entre caracteres o bits aislados del texto y las salidas del algoritmo. El algoritmo utiliza como entrada los criptogramas.</a:t>
            </a:r>
          </a:p>
          <a:p>
            <a:r>
              <a:rPr lang="es-MX" sz="2000" dirty="0" smtClean="0">
                <a:solidFill>
                  <a:srgbClr val="0070C0"/>
                </a:solidFill>
              </a:rPr>
              <a:t>Output </a:t>
            </a:r>
            <a:r>
              <a:rPr lang="es-MX" sz="2000" dirty="0" err="1" smtClean="0">
                <a:solidFill>
                  <a:srgbClr val="0070C0"/>
                </a:solidFill>
              </a:rPr>
              <a:t>FeedBack</a:t>
            </a:r>
            <a:r>
              <a:rPr lang="es-MX" sz="2000" dirty="0" smtClean="0">
                <a:solidFill>
                  <a:srgbClr val="0070C0"/>
                </a:solidFill>
              </a:rPr>
              <a:t> (OFB). </a:t>
            </a:r>
            <a:r>
              <a:rPr lang="es-MX" sz="2000" dirty="0" smtClean="0"/>
              <a:t>Igual que el CFB, se realiza una OR-EXCLUSIVA entre caracteres o bits aislados del texto y las salidas del algoritmo. Pero éste utiliza como entradas sus propias salidas, por lo tanto no depende del texto, es un generador de números aleatorios.</a:t>
            </a:r>
            <a:endParaRPr lang="es-MX" sz="2000" dirty="0"/>
          </a:p>
        </p:txBody>
      </p:sp>
      <p:sp>
        <p:nvSpPr>
          <p:cNvPr id="3" name="2 Título"/>
          <p:cNvSpPr>
            <a:spLocks noGrp="1"/>
          </p:cNvSpPr>
          <p:nvPr>
            <p:ph type="title"/>
          </p:nvPr>
        </p:nvSpPr>
        <p:spPr/>
        <p:txBody>
          <a:bodyPr>
            <a:normAutofit fontScale="90000"/>
          </a:bodyPr>
          <a:lstStyle/>
          <a:p>
            <a:r>
              <a:rPr lang="es-ES" dirty="0" smtClean="0"/>
              <a:t>Formas de funcionamiento de cifrado en bloque</a:t>
            </a:r>
            <a:endParaRPr lang="es-MX" dirty="0"/>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dirty="0" smtClean="0"/>
              <a:t>Formas de funcionamiento de cifrado en bloque (I)</a:t>
            </a:r>
            <a:endParaRPr lang="es-MX" dirty="0"/>
          </a:p>
        </p:txBody>
      </p:sp>
      <p:pic>
        <p:nvPicPr>
          <p:cNvPr id="4" name="3 Imagen"/>
          <p:cNvPicPr/>
          <p:nvPr/>
        </p:nvPicPr>
        <p:blipFill>
          <a:blip r:embed="rId2"/>
          <a:srcRect/>
          <a:stretch>
            <a:fillRect/>
          </a:stretch>
        </p:blipFill>
        <p:spPr bwMode="auto">
          <a:xfrm>
            <a:off x="1785918" y="1500174"/>
            <a:ext cx="5786478" cy="4572032"/>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4519440"/>
          </a:xfrm>
        </p:spPr>
        <p:txBody>
          <a:bodyPr/>
          <a:lstStyle/>
          <a:p>
            <a:pPr algn="just"/>
            <a:r>
              <a:rPr lang="es-ES" dirty="0" smtClean="0"/>
              <a:t>Al dividir el texto plano en bloques de longitud fija, algunos modos de cifrado requieren que se rellene el último bloque (</a:t>
            </a:r>
            <a:r>
              <a:rPr lang="es-ES" dirty="0" err="1" smtClean="0"/>
              <a:t>padding</a:t>
            </a:r>
            <a:r>
              <a:rPr lang="es-ES" dirty="0" smtClean="0"/>
              <a:t>) antes de realizar la operación.</a:t>
            </a:r>
          </a:p>
          <a:p>
            <a:pPr algn="just"/>
            <a:r>
              <a:rPr lang="es-ES" dirty="0" smtClean="0"/>
              <a:t>El texto de relleno debe ser quitado con la operación de descifrado.</a:t>
            </a:r>
          </a:p>
          <a:p>
            <a:pPr algn="just"/>
            <a:r>
              <a:rPr lang="es-ES" dirty="0" smtClean="0"/>
              <a:t>Ej.</a:t>
            </a:r>
          </a:p>
          <a:p>
            <a:pPr lvl="1" algn="just"/>
            <a:r>
              <a:rPr lang="es-ES" dirty="0" smtClean="0"/>
              <a:t>Si el bloque termina en 1 bit se completa de ceros.</a:t>
            </a:r>
          </a:p>
          <a:p>
            <a:pPr lvl="1" algn="just"/>
            <a:r>
              <a:rPr lang="es-ES" dirty="0" smtClean="0"/>
              <a:t>Si el bloque termina completo se agrega un nuevo bloque de puro ceros.</a:t>
            </a:r>
            <a:endParaRPr lang="es-MX" dirty="0"/>
          </a:p>
        </p:txBody>
      </p:sp>
      <p:sp>
        <p:nvSpPr>
          <p:cNvPr id="3" name="2 Título"/>
          <p:cNvSpPr>
            <a:spLocks noGrp="1"/>
          </p:cNvSpPr>
          <p:nvPr>
            <p:ph type="title"/>
          </p:nvPr>
        </p:nvSpPr>
        <p:spPr/>
        <p:txBody>
          <a:bodyPr/>
          <a:lstStyle/>
          <a:p>
            <a:r>
              <a:rPr lang="es-ES" dirty="0" err="1" smtClean="0"/>
              <a:t>Padding</a:t>
            </a:r>
            <a:endParaRPr lang="es-MX" dirty="0"/>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p:txBody>
          <a:bodyPr>
            <a:normAutofit fontScale="92500"/>
          </a:bodyPr>
          <a:lstStyle/>
          <a:p>
            <a:pPr algn="just"/>
            <a:r>
              <a:rPr lang="es-ES" dirty="0" smtClean="0"/>
              <a:t>1977 después de un concurso realizado los creadores del algoritmo LUCIFER lo mejoraron y fueron los ganadores dando lugar al algoritmo DES (Data </a:t>
            </a:r>
            <a:r>
              <a:rPr lang="es-ES" dirty="0" err="1" smtClean="0"/>
              <a:t>Encrytion</a:t>
            </a:r>
            <a:r>
              <a:rPr lang="es-ES" dirty="0" smtClean="0"/>
              <a:t> Standard).</a:t>
            </a:r>
          </a:p>
          <a:p>
            <a:pPr algn="just"/>
            <a:r>
              <a:rPr lang="es-ES" dirty="0" smtClean="0"/>
              <a:t>Encripta bloques de 64 </a:t>
            </a:r>
            <a:r>
              <a:rPr lang="es-ES" dirty="0" smtClean="0"/>
              <a:t>bits binarios.</a:t>
            </a:r>
            <a:endParaRPr lang="es-ES" dirty="0" smtClean="0"/>
          </a:p>
          <a:p>
            <a:pPr algn="just"/>
            <a:r>
              <a:rPr lang="es-ES" dirty="0" smtClean="0"/>
              <a:t>Utiliza claves de </a:t>
            </a:r>
            <a:r>
              <a:rPr lang="es-ES" dirty="0" smtClean="0"/>
              <a:t>64 </a:t>
            </a:r>
            <a:r>
              <a:rPr lang="es-ES" dirty="0" smtClean="0"/>
              <a:t>bits </a:t>
            </a:r>
            <a:r>
              <a:rPr lang="es-ES" dirty="0" smtClean="0"/>
              <a:t>binarios de los cuales solo se utilizan 56 bits generados de manera aleatoria, más </a:t>
            </a:r>
            <a:r>
              <a:rPr lang="es-ES" dirty="0" smtClean="0"/>
              <a:t>8 de </a:t>
            </a:r>
            <a:r>
              <a:rPr lang="es-ES" dirty="0" smtClean="0"/>
              <a:t>paridad que no se utilizar para generar el cifrado, sino para detección de errores utilizando la detección por paridad par.</a:t>
            </a:r>
          </a:p>
          <a:p>
            <a:pPr algn="just"/>
            <a:r>
              <a:rPr lang="es-ES" dirty="0" smtClean="0"/>
              <a:t>La </a:t>
            </a:r>
            <a:r>
              <a:rPr lang="es-ES" dirty="0" smtClean="0"/>
              <a:t>seguridad esta en la clave </a:t>
            </a:r>
            <a:r>
              <a:rPr lang="es-ES" dirty="0" smtClean="0"/>
              <a:t>no en el algoritmo.</a:t>
            </a:r>
            <a:endParaRPr lang="es-MX" dirty="0" smtClean="0"/>
          </a:p>
          <a:p>
            <a:pPr algn="just"/>
            <a:endParaRPr lang="es-ES" dirty="0" smtClean="0"/>
          </a:p>
          <a:p>
            <a:pPr algn="just"/>
            <a:endParaRPr lang="es-ES" dirty="0" smtClean="0"/>
          </a:p>
          <a:p>
            <a:pPr algn="just"/>
            <a:endParaRPr lang="es-MX" dirty="0"/>
          </a:p>
        </p:txBody>
      </p:sp>
      <p:sp>
        <p:nvSpPr>
          <p:cNvPr id="4" name="3 Título"/>
          <p:cNvSpPr>
            <a:spLocks noGrp="1"/>
          </p:cNvSpPr>
          <p:nvPr>
            <p:ph type="title"/>
          </p:nvPr>
        </p:nvSpPr>
        <p:spPr/>
        <p:txBody>
          <a:bodyPr/>
          <a:lstStyle/>
          <a:p>
            <a:r>
              <a:rPr lang="es-ES" dirty="0" smtClean="0"/>
              <a:t>DES </a:t>
            </a:r>
            <a:r>
              <a:rPr lang="es-MX" i="1" dirty="0" smtClean="0"/>
              <a:t>(Data </a:t>
            </a:r>
            <a:r>
              <a:rPr lang="es-MX" i="1" dirty="0" err="1" smtClean="0"/>
              <a:t>Encryption</a:t>
            </a:r>
            <a:r>
              <a:rPr lang="es-MX" i="1" dirty="0" smtClean="0"/>
              <a:t> Standard)</a:t>
            </a:r>
            <a:endParaRPr lang="es-MX" dirty="0"/>
          </a:p>
        </p:txBody>
      </p:sp>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ctr">
              <a:buNone/>
            </a:pPr>
            <a:r>
              <a:rPr lang="es-ES" sz="3500" dirty="0" smtClean="0">
                <a:solidFill>
                  <a:schemeClr val="accent1"/>
                </a:solidFill>
              </a:rPr>
              <a:t>Ventajas</a:t>
            </a:r>
          </a:p>
          <a:p>
            <a:pPr lvl="0"/>
            <a:r>
              <a:rPr lang="es-MX" dirty="0" smtClean="0"/>
              <a:t>Es el más extendido en el mundo, por lo tanto, es el que más máquinas utilizan (por ejemplo UNIX), más barato, más probado, etc.</a:t>
            </a:r>
          </a:p>
          <a:p>
            <a:pPr lvl="0"/>
            <a:r>
              <a:rPr lang="es-MX" dirty="0" smtClean="0"/>
              <a:t>En 20 años nunca ha sido roto con un sistema </a:t>
            </a:r>
            <a:r>
              <a:rPr lang="es-MX" dirty="0" smtClean="0"/>
              <a:t>práctico, hasta el  año 1999 que por un ataque de fuerza bruta se rompe este algoritmo.</a:t>
            </a:r>
            <a:endParaRPr lang="es-MX" dirty="0" smtClean="0"/>
          </a:p>
          <a:p>
            <a:r>
              <a:rPr lang="es-MX" dirty="0" smtClean="0"/>
              <a:t>Es muy rápido y fácil de implementar</a:t>
            </a:r>
            <a:r>
              <a:rPr lang="es-MX" dirty="0" smtClean="0"/>
              <a:t>.</a:t>
            </a:r>
          </a:p>
        </p:txBody>
      </p:sp>
      <p:sp>
        <p:nvSpPr>
          <p:cNvPr id="3" name="2 Título"/>
          <p:cNvSpPr>
            <a:spLocks noGrp="1"/>
          </p:cNvSpPr>
          <p:nvPr>
            <p:ph type="title"/>
          </p:nvPr>
        </p:nvSpPr>
        <p:spPr/>
        <p:txBody>
          <a:bodyPr>
            <a:normAutofit fontScale="90000"/>
          </a:bodyPr>
          <a:lstStyle/>
          <a:p>
            <a:r>
              <a:rPr lang="es-ES" dirty="0" smtClean="0"/>
              <a:t>DES </a:t>
            </a:r>
            <a:r>
              <a:rPr lang="es-MX" i="1" dirty="0" smtClean="0"/>
              <a:t>(Data </a:t>
            </a:r>
            <a:r>
              <a:rPr lang="es-MX" i="1" dirty="0" err="1" smtClean="0"/>
              <a:t>Encryption</a:t>
            </a:r>
            <a:r>
              <a:rPr lang="es-MX" i="1" dirty="0" smtClean="0"/>
              <a:t> Standard) I.</a:t>
            </a:r>
            <a:endParaRPr lang="es-MX" dirty="0"/>
          </a:p>
        </p:txBody>
      </p:sp>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2019110"/>
          </a:xfrm>
        </p:spPr>
        <p:txBody>
          <a:bodyPr>
            <a:normAutofit/>
          </a:bodyPr>
          <a:lstStyle/>
          <a:p>
            <a:pPr algn="ctr">
              <a:buNone/>
            </a:pPr>
            <a:r>
              <a:rPr lang="es-ES" sz="3500" dirty="0" smtClean="0">
                <a:solidFill>
                  <a:schemeClr val="accent1"/>
                </a:solidFill>
              </a:rPr>
              <a:t>Procedimiento</a:t>
            </a:r>
          </a:p>
          <a:p>
            <a:pPr marL="624078" indent="-514350">
              <a:buFont typeface="+mj-lt"/>
              <a:buAutoNum type="arabicPeriod"/>
            </a:pPr>
            <a:r>
              <a:rPr lang="es-MX" dirty="0" smtClean="0"/>
              <a:t>Se aplica una </a:t>
            </a:r>
            <a:r>
              <a:rPr lang="es-MX" dirty="0" smtClean="0"/>
              <a:t>permutación original, a cada </a:t>
            </a:r>
            <a:r>
              <a:rPr lang="es-MX" dirty="0" smtClean="0"/>
              <a:t>bloque de 64 bits. Produciendo </a:t>
            </a:r>
            <a:r>
              <a:rPr lang="es-MX" dirty="0" smtClean="0"/>
              <a:t>una </a:t>
            </a:r>
            <a:r>
              <a:rPr lang="sv-SE" dirty="0" smtClean="0"/>
              <a:t>salida de </a:t>
            </a:r>
            <a:r>
              <a:rPr lang="sv-SE" dirty="0" smtClean="0"/>
              <a:t>64 bits</a:t>
            </a:r>
            <a:r>
              <a:rPr lang="sv-SE" dirty="0" smtClean="0"/>
              <a:t>.</a:t>
            </a:r>
            <a:endParaRPr lang="sv-SE" dirty="0" smtClean="0"/>
          </a:p>
        </p:txBody>
      </p:sp>
      <p:sp>
        <p:nvSpPr>
          <p:cNvPr id="3" name="2 Título"/>
          <p:cNvSpPr>
            <a:spLocks noGrp="1"/>
          </p:cNvSpPr>
          <p:nvPr>
            <p:ph type="title"/>
          </p:nvPr>
        </p:nvSpPr>
        <p:spPr/>
        <p:txBody>
          <a:bodyPr>
            <a:normAutofit fontScale="90000"/>
          </a:bodyPr>
          <a:lstStyle/>
          <a:p>
            <a:r>
              <a:rPr lang="es-ES" dirty="0" smtClean="0"/>
              <a:t>DES </a:t>
            </a:r>
            <a:r>
              <a:rPr lang="es-MX" i="1" dirty="0" smtClean="0"/>
              <a:t>(Data </a:t>
            </a:r>
            <a:r>
              <a:rPr lang="es-MX" i="1" dirty="0" err="1" smtClean="0"/>
              <a:t>Encryption</a:t>
            </a:r>
            <a:r>
              <a:rPr lang="es-MX" i="1" dirty="0" smtClean="0"/>
              <a:t> Standard) II</a:t>
            </a:r>
            <a:endParaRPr lang="es-MX" dirty="0"/>
          </a:p>
        </p:txBody>
      </p:sp>
      <p:sp>
        <p:nvSpPr>
          <p:cNvPr id="4" name="3 Rectángulo"/>
          <p:cNvSpPr/>
          <p:nvPr/>
        </p:nvSpPr>
        <p:spPr>
          <a:xfrm>
            <a:off x="2571736" y="3500438"/>
            <a:ext cx="4320000" cy="54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accent1"/>
                </a:solidFill>
              </a:rPr>
              <a:t>Bloque de 64</a:t>
            </a:r>
            <a:endParaRPr lang="es-MX" dirty="0">
              <a:solidFill>
                <a:schemeClr val="accent1"/>
              </a:solidFill>
            </a:endParaRPr>
          </a:p>
        </p:txBody>
      </p:sp>
      <p:sp>
        <p:nvSpPr>
          <p:cNvPr id="5" name="4 Rectángulo"/>
          <p:cNvSpPr/>
          <p:nvPr/>
        </p:nvSpPr>
        <p:spPr>
          <a:xfrm>
            <a:off x="2571736" y="4214818"/>
            <a:ext cx="2088000" cy="540000"/>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accent3"/>
                </a:solidFill>
              </a:rPr>
              <a:t>Izquierda 32 bits</a:t>
            </a:r>
            <a:endParaRPr lang="es-MX" dirty="0">
              <a:solidFill>
                <a:schemeClr val="accent3"/>
              </a:solidFill>
            </a:endParaRPr>
          </a:p>
        </p:txBody>
      </p:sp>
      <p:sp>
        <p:nvSpPr>
          <p:cNvPr id="6" name="5 Rectángulo"/>
          <p:cNvSpPr/>
          <p:nvPr/>
        </p:nvSpPr>
        <p:spPr>
          <a:xfrm>
            <a:off x="4823166" y="4214818"/>
            <a:ext cx="2088000" cy="540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Derecha 32 bits</a:t>
            </a:r>
            <a:endParaRPr lang="es-MX" dirty="0">
              <a:solidFill>
                <a:schemeClr val="tx1"/>
              </a:solidFill>
            </a:endParaRPr>
          </a:p>
        </p:txBody>
      </p:sp>
      <p:sp>
        <p:nvSpPr>
          <p:cNvPr id="7" name="6 Rectángulo"/>
          <p:cNvSpPr/>
          <p:nvPr/>
        </p:nvSpPr>
        <p:spPr>
          <a:xfrm>
            <a:off x="2571736" y="5175016"/>
            <a:ext cx="2088000" cy="540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Derecha 32 bits</a:t>
            </a:r>
            <a:endParaRPr lang="es-MX" dirty="0">
              <a:solidFill>
                <a:schemeClr val="tx1"/>
              </a:solidFill>
            </a:endParaRPr>
          </a:p>
        </p:txBody>
      </p:sp>
      <p:sp>
        <p:nvSpPr>
          <p:cNvPr id="8" name="7 Rectángulo"/>
          <p:cNvSpPr/>
          <p:nvPr/>
        </p:nvSpPr>
        <p:spPr>
          <a:xfrm>
            <a:off x="4857752" y="5143512"/>
            <a:ext cx="2088000" cy="540000"/>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accent3"/>
                </a:solidFill>
              </a:rPr>
              <a:t>Izquierda 32 bits</a:t>
            </a:r>
            <a:endParaRPr lang="es-MX" dirty="0">
              <a:solidFill>
                <a:schemeClr val="accent3"/>
              </a:solidFill>
            </a:endParaRPr>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2019110"/>
          </a:xfrm>
        </p:spPr>
        <p:txBody>
          <a:bodyPr>
            <a:normAutofit fontScale="70000" lnSpcReduction="20000"/>
          </a:bodyPr>
          <a:lstStyle/>
          <a:p>
            <a:pPr algn="ctr">
              <a:buNone/>
            </a:pPr>
            <a:r>
              <a:rPr lang="es-ES" sz="3500" dirty="0" smtClean="0">
                <a:solidFill>
                  <a:schemeClr val="accent1"/>
                </a:solidFill>
              </a:rPr>
              <a:t>Procedimiento.</a:t>
            </a:r>
          </a:p>
          <a:p>
            <a:pPr marL="624078" indent="-514350" algn="just">
              <a:buFont typeface="+mj-lt"/>
              <a:buAutoNum type="arabicPeriod" startAt="2"/>
            </a:pPr>
            <a:r>
              <a:rPr lang="es-MX" dirty="0" smtClean="0"/>
              <a:t>Pasamos </a:t>
            </a:r>
            <a:r>
              <a:rPr lang="es-MX" dirty="0" smtClean="0"/>
              <a:t>el resultado con </a:t>
            </a:r>
            <a:r>
              <a:rPr lang="es-MX" dirty="0" smtClean="0"/>
              <a:t>la </a:t>
            </a:r>
            <a:r>
              <a:rPr lang="es-MX" dirty="0" err="1" smtClean="0"/>
              <a:t>subclave</a:t>
            </a:r>
            <a:r>
              <a:rPr lang="es-MX" dirty="0" smtClean="0"/>
              <a:t> </a:t>
            </a:r>
            <a:r>
              <a:rPr lang="es-ES" dirty="0" smtClean="0"/>
              <a:t>K</a:t>
            </a:r>
            <a:r>
              <a:rPr lang="es-ES" baseline="-25000" dirty="0" smtClean="0"/>
              <a:t>1</a:t>
            </a:r>
            <a:r>
              <a:rPr lang="es-MX" dirty="0" smtClean="0"/>
              <a:t> </a:t>
            </a:r>
            <a:r>
              <a:rPr lang="es-ES" dirty="0" smtClean="0"/>
              <a:t>juntamente con los 32 bits de la derecha en una función </a:t>
            </a:r>
            <a:r>
              <a:rPr lang="es-ES" i="1" dirty="0" smtClean="0"/>
              <a:t>f</a:t>
            </a:r>
            <a:r>
              <a:rPr lang="es-ES" dirty="0" smtClean="0"/>
              <a:t>(D</a:t>
            </a:r>
            <a:r>
              <a:rPr lang="es-ES" baseline="-25000" dirty="0" smtClean="0"/>
              <a:t>0</a:t>
            </a:r>
            <a:r>
              <a:rPr lang="es-ES" dirty="0" smtClean="0"/>
              <a:t>,</a:t>
            </a:r>
            <a:r>
              <a:rPr lang="es-ES" dirty="0" smtClean="0">
                <a:solidFill>
                  <a:srgbClr val="92D050"/>
                </a:solidFill>
              </a:rPr>
              <a:t> </a:t>
            </a:r>
            <a:r>
              <a:rPr lang="es-ES" dirty="0" err="1" smtClean="0"/>
              <a:t>K</a:t>
            </a:r>
            <a:r>
              <a:rPr lang="es-ES" baseline="-25000" dirty="0" err="1" smtClean="0"/>
              <a:t>i</a:t>
            </a:r>
            <a:r>
              <a:rPr lang="es-ES" dirty="0" smtClean="0"/>
              <a:t>) el resultante o la salida pasara a un XOR con </a:t>
            </a:r>
            <a:r>
              <a:rPr lang="es-ES" dirty="0" smtClean="0"/>
              <a:t>I</a:t>
            </a:r>
            <a:r>
              <a:rPr lang="es-ES" baseline="-25000" dirty="0" smtClean="0"/>
              <a:t>0</a:t>
            </a:r>
            <a:r>
              <a:rPr lang="es-MX" dirty="0" smtClean="0"/>
              <a:t>.</a:t>
            </a:r>
          </a:p>
          <a:p>
            <a:pPr marL="624078" indent="-514350" algn="just">
              <a:buNone/>
            </a:pPr>
            <a:r>
              <a:rPr lang="es-ES" dirty="0" smtClean="0"/>
              <a:t>	</a:t>
            </a:r>
            <a:r>
              <a:rPr lang="es-ES" dirty="0" smtClean="0"/>
              <a:t>Este proceso se repetirá 16 veces:</a:t>
            </a:r>
          </a:p>
          <a:p>
            <a:pPr marL="624078" indent="-514350" algn="just">
              <a:buNone/>
            </a:pPr>
            <a:r>
              <a:rPr lang="es-ES" dirty="0" smtClean="0"/>
              <a:t>	Donde:		</a:t>
            </a:r>
            <a:r>
              <a:rPr lang="es-ES" dirty="0" smtClean="0"/>
              <a:t> </a:t>
            </a:r>
            <a:r>
              <a:rPr lang="es-ES" dirty="0" err="1" smtClean="0"/>
              <a:t>I</a:t>
            </a:r>
            <a:r>
              <a:rPr lang="es-ES" baseline="-25000" dirty="0" err="1" smtClean="0"/>
              <a:t>i</a:t>
            </a:r>
            <a:r>
              <a:rPr lang="es-ES" baseline="-25000" dirty="0" smtClean="0"/>
              <a:t> </a:t>
            </a:r>
            <a:r>
              <a:rPr lang="es-ES" dirty="0" smtClean="0"/>
              <a:t>= D</a:t>
            </a:r>
            <a:r>
              <a:rPr lang="es-ES" baseline="-25000" dirty="0" smtClean="0"/>
              <a:t>i</a:t>
            </a:r>
            <a:r>
              <a:rPr lang="es-ES" baseline="-25000" dirty="0" smtClean="0"/>
              <a:t>-1</a:t>
            </a:r>
          </a:p>
          <a:p>
            <a:pPr marL="624078" indent="-514350" algn="just">
              <a:buNone/>
            </a:pPr>
            <a:r>
              <a:rPr lang="es-ES" baseline="-25000" dirty="0" smtClean="0"/>
              <a:t>	</a:t>
            </a:r>
            <a:r>
              <a:rPr lang="es-ES" baseline="-25000" dirty="0" smtClean="0"/>
              <a:t>			</a:t>
            </a:r>
            <a:r>
              <a:rPr lang="es-ES" dirty="0" smtClean="0"/>
              <a:t> </a:t>
            </a:r>
            <a:r>
              <a:rPr lang="es-ES" dirty="0" smtClean="0"/>
              <a:t>D</a:t>
            </a:r>
            <a:r>
              <a:rPr lang="es-ES" baseline="-25000" dirty="0" smtClean="0"/>
              <a:t>i</a:t>
            </a:r>
            <a:r>
              <a:rPr lang="es-ES" baseline="-25000" dirty="0" smtClean="0"/>
              <a:t> </a:t>
            </a:r>
            <a:r>
              <a:rPr lang="es-ES" dirty="0" smtClean="0"/>
              <a:t>= </a:t>
            </a:r>
            <a:r>
              <a:rPr lang="es-ES" dirty="0" smtClean="0"/>
              <a:t>I</a:t>
            </a:r>
            <a:r>
              <a:rPr lang="es-ES" baseline="-25000" dirty="0" smtClean="0"/>
              <a:t>i-1      </a:t>
            </a:r>
            <a:r>
              <a:rPr lang="es-ES" dirty="0" smtClean="0"/>
              <a:t>f(D</a:t>
            </a:r>
            <a:r>
              <a:rPr lang="es-ES" baseline="-25000" dirty="0" smtClean="0"/>
              <a:t>i-1</a:t>
            </a:r>
            <a:r>
              <a:rPr lang="es-ES" dirty="0" smtClean="0"/>
              <a:t>,</a:t>
            </a:r>
            <a:r>
              <a:rPr lang="es-ES" dirty="0" smtClean="0">
                <a:solidFill>
                  <a:srgbClr val="92D050"/>
                </a:solidFill>
              </a:rPr>
              <a:t> </a:t>
            </a:r>
            <a:r>
              <a:rPr lang="es-ES" dirty="0" err="1" smtClean="0"/>
              <a:t>K</a:t>
            </a:r>
            <a:r>
              <a:rPr lang="es-ES" baseline="-25000" dirty="0" err="1" smtClean="0"/>
              <a:t>i</a:t>
            </a:r>
            <a:r>
              <a:rPr lang="es-ES" dirty="0" smtClean="0"/>
              <a:t>)</a:t>
            </a:r>
            <a:endParaRPr lang="es-MX" dirty="0"/>
          </a:p>
        </p:txBody>
      </p:sp>
      <p:sp>
        <p:nvSpPr>
          <p:cNvPr id="3" name="2 Título"/>
          <p:cNvSpPr>
            <a:spLocks noGrp="1"/>
          </p:cNvSpPr>
          <p:nvPr>
            <p:ph type="title"/>
          </p:nvPr>
        </p:nvSpPr>
        <p:spPr>
          <a:ln w="19050">
            <a:solidFill>
              <a:schemeClr val="tx1"/>
            </a:solidFill>
          </a:ln>
        </p:spPr>
        <p:txBody>
          <a:bodyPr>
            <a:normAutofit fontScale="90000"/>
          </a:bodyPr>
          <a:lstStyle/>
          <a:p>
            <a:r>
              <a:rPr lang="es-ES" dirty="0" smtClean="0"/>
              <a:t>DES </a:t>
            </a:r>
            <a:r>
              <a:rPr lang="es-MX" i="1" dirty="0" smtClean="0"/>
              <a:t>(Data </a:t>
            </a:r>
            <a:r>
              <a:rPr lang="es-MX" i="1" dirty="0" err="1" smtClean="0"/>
              <a:t>Encryption</a:t>
            </a:r>
            <a:r>
              <a:rPr lang="es-MX" i="1" dirty="0" smtClean="0"/>
              <a:t> Standard) </a:t>
            </a:r>
            <a:r>
              <a:rPr lang="es-MX" i="1" dirty="0" smtClean="0"/>
              <a:t>III</a:t>
            </a:r>
            <a:endParaRPr lang="es-MX" dirty="0"/>
          </a:p>
        </p:txBody>
      </p:sp>
      <p:sp>
        <p:nvSpPr>
          <p:cNvPr id="4" name="3 Rectángulo"/>
          <p:cNvSpPr/>
          <p:nvPr/>
        </p:nvSpPr>
        <p:spPr>
          <a:xfrm>
            <a:off x="1769620" y="3531942"/>
            <a:ext cx="2088000" cy="540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a:t>
            </a:r>
            <a:r>
              <a:rPr lang="es-ES" baseline="-25000" dirty="0" smtClean="0">
                <a:solidFill>
                  <a:schemeClr val="tx1"/>
                </a:solidFill>
              </a:rPr>
              <a:t>0</a:t>
            </a:r>
            <a:endParaRPr lang="es-MX" dirty="0">
              <a:solidFill>
                <a:schemeClr val="tx1"/>
              </a:solidFill>
            </a:endParaRPr>
          </a:p>
        </p:txBody>
      </p:sp>
      <p:sp>
        <p:nvSpPr>
          <p:cNvPr id="5" name="4 Rectángulo"/>
          <p:cNvSpPr/>
          <p:nvPr/>
        </p:nvSpPr>
        <p:spPr>
          <a:xfrm>
            <a:off x="4714876" y="3500438"/>
            <a:ext cx="2088000" cy="540000"/>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accent3"/>
                </a:solidFill>
              </a:rPr>
              <a:t>D</a:t>
            </a:r>
            <a:r>
              <a:rPr lang="es-ES" baseline="-25000" dirty="0" smtClean="0">
                <a:solidFill>
                  <a:schemeClr val="accent3"/>
                </a:solidFill>
              </a:rPr>
              <a:t>0</a:t>
            </a:r>
            <a:endParaRPr lang="es-MX" dirty="0">
              <a:solidFill>
                <a:schemeClr val="accent3"/>
              </a:solidFill>
            </a:endParaRPr>
          </a:p>
        </p:txBody>
      </p:sp>
      <p:sp>
        <p:nvSpPr>
          <p:cNvPr id="6" name="5 Elipse"/>
          <p:cNvSpPr/>
          <p:nvPr/>
        </p:nvSpPr>
        <p:spPr>
          <a:xfrm>
            <a:off x="2640364" y="4714884"/>
            <a:ext cx="360000" cy="360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solidFill>
                  <a:schemeClr val="accent1"/>
                </a:solidFill>
              </a:rPr>
              <a:t>+</a:t>
            </a:r>
            <a:endParaRPr lang="es-MX" sz="4000" dirty="0">
              <a:solidFill>
                <a:schemeClr val="accent1"/>
              </a:solidFill>
            </a:endParaRPr>
          </a:p>
        </p:txBody>
      </p:sp>
      <p:sp>
        <p:nvSpPr>
          <p:cNvPr id="7" name="6 Rectángulo"/>
          <p:cNvSpPr/>
          <p:nvPr/>
        </p:nvSpPr>
        <p:spPr>
          <a:xfrm>
            <a:off x="6929454" y="4357694"/>
            <a:ext cx="571504" cy="357190"/>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rgbClr val="92D050"/>
                </a:solidFill>
              </a:rPr>
              <a:t>K</a:t>
            </a:r>
            <a:r>
              <a:rPr lang="es-ES" baseline="-25000" dirty="0" err="1" smtClean="0">
                <a:solidFill>
                  <a:srgbClr val="92D050"/>
                </a:solidFill>
              </a:rPr>
              <a:t>i</a:t>
            </a:r>
            <a:endParaRPr lang="es-MX" dirty="0">
              <a:solidFill>
                <a:srgbClr val="92D050"/>
              </a:solidFill>
            </a:endParaRPr>
          </a:p>
        </p:txBody>
      </p:sp>
      <p:sp>
        <p:nvSpPr>
          <p:cNvPr id="16" name="15 Rectángulo"/>
          <p:cNvSpPr/>
          <p:nvPr/>
        </p:nvSpPr>
        <p:spPr>
          <a:xfrm>
            <a:off x="2214546" y="5643578"/>
            <a:ext cx="2088000" cy="54000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7030A0"/>
                </a:solidFill>
              </a:rPr>
              <a:t>I</a:t>
            </a:r>
            <a:r>
              <a:rPr lang="es-ES" baseline="-25000" dirty="0" smtClean="0">
                <a:solidFill>
                  <a:srgbClr val="7030A0"/>
                </a:solidFill>
              </a:rPr>
              <a:t>1</a:t>
            </a:r>
            <a:endParaRPr lang="es-MX" dirty="0">
              <a:solidFill>
                <a:srgbClr val="7030A0"/>
              </a:solidFill>
            </a:endParaRPr>
          </a:p>
        </p:txBody>
      </p:sp>
      <p:sp>
        <p:nvSpPr>
          <p:cNvPr id="23" name="22 Rectángulo"/>
          <p:cNvSpPr/>
          <p:nvPr/>
        </p:nvSpPr>
        <p:spPr>
          <a:xfrm>
            <a:off x="4714876" y="5643578"/>
            <a:ext cx="2088000" cy="540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accent1"/>
                </a:solidFill>
              </a:rPr>
              <a:t>D</a:t>
            </a:r>
            <a:r>
              <a:rPr lang="es-ES" baseline="-25000" dirty="0" smtClean="0">
                <a:solidFill>
                  <a:schemeClr val="accent1"/>
                </a:solidFill>
              </a:rPr>
              <a:t>1</a:t>
            </a:r>
            <a:endParaRPr lang="es-MX" dirty="0">
              <a:solidFill>
                <a:schemeClr val="accent1"/>
              </a:solidFill>
            </a:endParaRPr>
          </a:p>
        </p:txBody>
      </p:sp>
      <p:sp>
        <p:nvSpPr>
          <p:cNvPr id="49" name="48 Rectángulo"/>
          <p:cNvSpPr/>
          <p:nvPr/>
        </p:nvSpPr>
        <p:spPr>
          <a:xfrm>
            <a:off x="4286248" y="4714884"/>
            <a:ext cx="571504" cy="3571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FF0000"/>
                </a:solidFill>
              </a:rPr>
              <a:t>F</a:t>
            </a:r>
            <a:endParaRPr lang="es-MX" dirty="0">
              <a:solidFill>
                <a:srgbClr val="FF0000"/>
              </a:solidFill>
            </a:endParaRPr>
          </a:p>
        </p:txBody>
      </p:sp>
      <p:cxnSp>
        <p:nvCxnSpPr>
          <p:cNvPr id="51" name="50 Forma"/>
          <p:cNvCxnSpPr>
            <a:stCxn id="7" idx="1"/>
            <a:endCxn id="49" idx="0"/>
          </p:cNvCxnSpPr>
          <p:nvPr/>
        </p:nvCxnSpPr>
        <p:spPr>
          <a:xfrm rot="10800000" flipV="1">
            <a:off x="4572000" y="4536288"/>
            <a:ext cx="2357454" cy="178595"/>
          </a:xfrm>
          <a:prstGeom prst="bentConnector2">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3" name="52 Forma"/>
          <p:cNvCxnSpPr>
            <a:stCxn id="5" idx="2"/>
            <a:endCxn id="49" idx="3"/>
          </p:cNvCxnSpPr>
          <p:nvPr/>
        </p:nvCxnSpPr>
        <p:spPr>
          <a:xfrm rot="5400000">
            <a:off x="4881794" y="4016396"/>
            <a:ext cx="853041" cy="901124"/>
          </a:xfrm>
          <a:prstGeom prst="bentConnector2">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7" name="56 Conector angular"/>
          <p:cNvCxnSpPr>
            <a:stCxn id="49" idx="1"/>
            <a:endCxn id="6" idx="6"/>
          </p:cNvCxnSpPr>
          <p:nvPr/>
        </p:nvCxnSpPr>
        <p:spPr>
          <a:xfrm rot="10800000" flipV="1">
            <a:off x="3000364" y="4893478"/>
            <a:ext cx="1285884" cy="1405"/>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70 Conector recto de flecha"/>
          <p:cNvCxnSpPr>
            <a:stCxn id="4" idx="2"/>
            <a:endCxn id="6" idx="0"/>
          </p:cNvCxnSpPr>
          <p:nvPr/>
        </p:nvCxnSpPr>
        <p:spPr>
          <a:xfrm rot="16200000" flipH="1">
            <a:off x="2495521" y="4390041"/>
            <a:ext cx="642942" cy="67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73 Conector angular"/>
          <p:cNvCxnSpPr>
            <a:stCxn id="6" idx="4"/>
            <a:endCxn id="23" idx="0"/>
          </p:cNvCxnSpPr>
          <p:nvPr/>
        </p:nvCxnSpPr>
        <p:spPr>
          <a:xfrm rot="16200000" flipH="1">
            <a:off x="4005273" y="3889975"/>
            <a:ext cx="568694" cy="29385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86" name="85 Grupo"/>
          <p:cNvGrpSpPr/>
          <p:nvPr/>
        </p:nvGrpSpPr>
        <p:grpSpPr>
          <a:xfrm>
            <a:off x="3258546" y="4072736"/>
            <a:ext cx="2957322" cy="1570842"/>
            <a:chOff x="3258546" y="4072736"/>
            <a:chExt cx="2957322" cy="1570842"/>
          </a:xfrm>
        </p:grpSpPr>
        <p:cxnSp>
          <p:nvCxnSpPr>
            <p:cNvPr id="76" name="75 Conector recto"/>
            <p:cNvCxnSpPr/>
            <p:nvPr/>
          </p:nvCxnSpPr>
          <p:spPr>
            <a:xfrm rot="5400000">
              <a:off x="5643570" y="4643446"/>
              <a:ext cx="1143008" cy="158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2" name="81 Conector recto"/>
            <p:cNvCxnSpPr/>
            <p:nvPr/>
          </p:nvCxnSpPr>
          <p:spPr>
            <a:xfrm rot="10800000">
              <a:off x="3286116" y="5213361"/>
              <a:ext cx="2928958" cy="158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83 Conector recto de flecha"/>
            <p:cNvCxnSpPr>
              <a:endCxn id="16" idx="0"/>
            </p:cNvCxnSpPr>
            <p:nvPr/>
          </p:nvCxnSpPr>
          <p:spPr>
            <a:xfrm rot="5400000">
              <a:off x="3058017" y="5415479"/>
              <a:ext cx="428628" cy="2757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87" name="86 Elipse"/>
          <p:cNvSpPr/>
          <p:nvPr/>
        </p:nvSpPr>
        <p:spPr>
          <a:xfrm>
            <a:off x="4249124" y="3177562"/>
            <a:ext cx="180000" cy="180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200" dirty="0" smtClean="0">
                <a:solidFill>
                  <a:schemeClr val="tx1"/>
                </a:solidFill>
              </a:rPr>
              <a:t>+</a:t>
            </a:r>
            <a:endParaRPr lang="es-MX" sz="2200" dirty="0">
              <a:solidFill>
                <a:schemeClr val="tx1"/>
              </a:solidFill>
            </a:endParaRPr>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947672"/>
          </a:xfrm>
        </p:spPr>
        <p:txBody>
          <a:bodyPr/>
          <a:lstStyle/>
          <a:p>
            <a:pPr algn="ctr">
              <a:buNone/>
            </a:pPr>
            <a:r>
              <a:rPr lang="es-ES" sz="3500" dirty="0" smtClean="0">
                <a:solidFill>
                  <a:schemeClr val="accent1"/>
                </a:solidFill>
              </a:rPr>
              <a:t>Procedimiento</a:t>
            </a:r>
            <a:endParaRPr lang="es-ES" sz="3500" dirty="0" smtClean="0">
              <a:solidFill>
                <a:schemeClr val="accent1"/>
              </a:solidFill>
            </a:endParaRPr>
          </a:p>
          <a:p>
            <a:pPr marL="624078" indent="-514350">
              <a:buFont typeface="+mj-lt"/>
              <a:buAutoNum type="arabicPeriod" startAt="3"/>
            </a:pPr>
            <a:r>
              <a:rPr lang="es-MX" dirty="0" smtClean="0"/>
              <a:t>A la salida </a:t>
            </a:r>
            <a:r>
              <a:rPr lang="es-MX" dirty="0" smtClean="0"/>
              <a:t>de la última iteración se le aplica la permutación inversa. Es de ahí de </a:t>
            </a:r>
            <a:r>
              <a:rPr lang="es-MX" dirty="0" smtClean="0"/>
              <a:t>donde </a:t>
            </a:r>
            <a:r>
              <a:rPr lang="es-MX" dirty="0" smtClean="0"/>
              <a:t>se obtiene </a:t>
            </a:r>
            <a:r>
              <a:rPr lang="es-MX" dirty="0" smtClean="0"/>
              <a:t>el texto encriptado.</a:t>
            </a:r>
            <a:endParaRPr lang="es-MX" dirty="0"/>
          </a:p>
        </p:txBody>
      </p:sp>
      <p:sp>
        <p:nvSpPr>
          <p:cNvPr id="3" name="2 Título"/>
          <p:cNvSpPr>
            <a:spLocks noGrp="1"/>
          </p:cNvSpPr>
          <p:nvPr>
            <p:ph type="title"/>
          </p:nvPr>
        </p:nvSpPr>
        <p:spPr/>
        <p:txBody>
          <a:bodyPr>
            <a:normAutofit fontScale="90000"/>
          </a:bodyPr>
          <a:lstStyle/>
          <a:p>
            <a:r>
              <a:rPr lang="es-ES" dirty="0" smtClean="0"/>
              <a:t>DES </a:t>
            </a:r>
            <a:r>
              <a:rPr lang="es-MX" i="1" dirty="0" smtClean="0"/>
              <a:t>(Data </a:t>
            </a:r>
            <a:r>
              <a:rPr lang="es-MX" i="1" dirty="0" err="1" smtClean="0"/>
              <a:t>Encryption</a:t>
            </a:r>
            <a:r>
              <a:rPr lang="es-MX" i="1" dirty="0" smtClean="0"/>
              <a:t> Standard) </a:t>
            </a:r>
            <a:r>
              <a:rPr lang="es-MX" i="1" dirty="0" smtClean="0"/>
              <a:t>IV</a:t>
            </a:r>
            <a:endParaRPr lang="es-MX" dirty="0"/>
          </a:p>
        </p:txBody>
      </p:sp>
      <p:sp>
        <p:nvSpPr>
          <p:cNvPr id="4" name="3 Rectángulo"/>
          <p:cNvSpPr/>
          <p:nvPr/>
        </p:nvSpPr>
        <p:spPr>
          <a:xfrm>
            <a:off x="2500298" y="5532206"/>
            <a:ext cx="4320000" cy="54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accent1"/>
                </a:solidFill>
              </a:rPr>
              <a:t>Bloque de 64 encriptado</a:t>
            </a:r>
            <a:endParaRPr lang="es-MX" dirty="0">
              <a:solidFill>
                <a:schemeClr val="accent1"/>
              </a:solidFill>
            </a:endParaRPr>
          </a:p>
        </p:txBody>
      </p:sp>
      <p:sp>
        <p:nvSpPr>
          <p:cNvPr id="5" name="4 Rectángulo"/>
          <p:cNvSpPr/>
          <p:nvPr/>
        </p:nvSpPr>
        <p:spPr>
          <a:xfrm>
            <a:off x="2500298" y="3786190"/>
            <a:ext cx="2088000" cy="540000"/>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accent3"/>
                </a:solidFill>
              </a:rPr>
              <a:t>Izquierda 32 bits</a:t>
            </a:r>
            <a:endParaRPr lang="es-MX" dirty="0">
              <a:solidFill>
                <a:schemeClr val="accent3"/>
              </a:solidFill>
            </a:endParaRPr>
          </a:p>
        </p:txBody>
      </p:sp>
      <p:sp>
        <p:nvSpPr>
          <p:cNvPr id="6" name="5 Rectángulo"/>
          <p:cNvSpPr/>
          <p:nvPr/>
        </p:nvSpPr>
        <p:spPr>
          <a:xfrm>
            <a:off x="4751728" y="3786190"/>
            <a:ext cx="2088000" cy="540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Derecha 32 bits</a:t>
            </a:r>
            <a:endParaRPr lang="es-MX" dirty="0">
              <a:solidFill>
                <a:schemeClr val="tx1"/>
              </a:solidFill>
            </a:endParaRPr>
          </a:p>
        </p:txBody>
      </p:sp>
      <p:sp>
        <p:nvSpPr>
          <p:cNvPr id="7" name="6 Rectángulo"/>
          <p:cNvSpPr/>
          <p:nvPr/>
        </p:nvSpPr>
        <p:spPr>
          <a:xfrm>
            <a:off x="2500298" y="4746388"/>
            <a:ext cx="2088000" cy="540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Derecha 32 bits</a:t>
            </a:r>
            <a:endParaRPr lang="es-MX" dirty="0">
              <a:solidFill>
                <a:schemeClr val="tx1"/>
              </a:solidFill>
            </a:endParaRPr>
          </a:p>
        </p:txBody>
      </p:sp>
      <p:sp>
        <p:nvSpPr>
          <p:cNvPr id="8" name="7 Rectángulo"/>
          <p:cNvSpPr/>
          <p:nvPr/>
        </p:nvSpPr>
        <p:spPr>
          <a:xfrm>
            <a:off x="4770016" y="4746388"/>
            <a:ext cx="2088000" cy="540000"/>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accent3"/>
                </a:solidFill>
              </a:rPr>
              <a:t>Izquierda 32 bits</a:t>
            </a:r>
            <a:endParaRPr lang="es-MX" dirty="0">
              <a:solidFill>
                <a:schemeClr val="accent3"/>
              </a:solidFill>
            </a:endParaRPr>
          </a:p>
        </p:txBody>
      </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ctr">
              <a:buNone/>
            </a:pPr>
            <a:r>
              <a:rPr lang="es-ES" sz="3500" dirty="0" smtClean="0">
                <a:solidFill>
                  <a:schemeClr val="accent1"/>
                </a:solidFill>
              </a:rPr>
              <a:t>Descifrado</a:t>
            </a:r>
            <a:endParaRPr lang="es-ES" sz="3500" dirty="0" smtClean="0">
              <a:solidFill>
                <a:schemeClr val="accent1"/>
              </a:solidFill>
            </a:endParaRPr>
          </a:p>
          <a:p>
            <a:r>
              <a:rPr lang="es-ES" dirty="0" smtClean="0"/>
              <a:t>Se utiliza los mismos pasos con la diferencia que ahora empezamos desde el texto cifrado hasta llegar al texto plano.</a:t>
            </a:r>
          </a:p>
          <a:p>
            <a:r>
              <a:rPr lang="es-ES" dirty="0" smtClean="0"/>
              <a:t>Las claves o llaves van en sentido contrario al anterior tomando como primera llave la </a:t>
            </a:r>
            <a:r>
              <a:rPr lang="es-MX" dirty="0" smtClean="0"/>
              <a:t>K</a:t>
            </a:r>
            <a:r>
              <a:rPr lang="es-MX" baseline="-25000" dirty="0" smtClean="0"/>
              <a:t>16 </a:t>
            </a:r>
            <a:r>
              <a:rPr lang="es-MX" dirty="0" smtClean="0"/>
              <a:t>K</a:t>
            </a:r>
            <a:r>
              <a:rPr lang="es-MX" baseline="-25000" dirty="0" smtClean="0"/>
              <a:t>15 </a:t>
            </a:r>
            <a:r>
              <a:rPr lang="es-ES" dirty="0" smtClean="0"/>
              <a:t>y </a:t>
            </a:r>
            <a:r>
              <a:rPr lang="es-ES" dirty="0" err="1" smtClean="0"/>
              <a:t>asi</a:t>
            </a:r>
            <a:r>
              <a:rPr lang="es-ES" dirty="0" smtClean="0"/>
              <a:t> sucesivamente hasta llegar a la primera llave.</a:t>
            </a:r>
            <a:endParaRPr lang="es-MX" dirty="0"/>
          </a:p>
        </p:txBody>
      </p:sp>
      <p:sp>
        <p:nvSpPr>
          <p:cNvPr id="3" name="2 Título"/>
          <p:cNvSpPr>
            <a:spLocks noGrp="1"/>
          </p:cNvSpPr>
          <p:nvPr>
            <p:ph type="title"/>
          </p:nvPr>
        </p:nvSpPr>
        <p:spPr/>
        <p:txBody>
          <a:bodyPr>
            <a:normAutofit fontScale="90000"/>
          </a:bodyPr>
          <a:lstStyle/>
          <a:p>
            <a:r>
              <a:rPr lang="es-ES" dirty="0" smtClean="0"/>
              <a:t>DES </a:t>
            </a:r>
            <a:r>
              <a:rPr lang="es-MX" i="1" dirty="0" smtClean="0"/>
              <a:t>(Data </a:t>
            </a:r>
            <a:r>
              <a:rPr lang="es-MX" i="1" dirty="0" err="1" smtClean="0"/>
              <a:t>Encryption</a:t>
            </a:r>
            <a:r>
              <a:rPr lang="es-MX" i="1" dirty="0" smtClean="0"/>
              <a:t> Standard) V</a:t>
            </a:r>
            <a:endParaRPr lang="es-MX" dirty="0"/>
          </a:p>
        </p:txBody>
      </p:sp>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r>
              <a:rPr lang="es-MX" dirty="0" smtClean="0"/>
              <a:t>El triple DES (3DES) se estandarizo inicialmente para aplicaciones financieras en el estándar ANSI X9.17 en 1985. El 3DES se incorporo como parte del DES en 1999, con la publicación de FIPS PUB.</a:t>
            </a:r>
          </a:p>
          <a:p>
            <a:pPr algn="just"/>
            <a:r>
              <a:rPr lang="es-MX" dirty="0" smtClean="0"/>
              <a:t>Para evitar el problema de la clave corta y continuar utilizando el DES existe un sistema basado en tres iteraciones del algoritmo y tres claves, llamado triple DES o TDES, que utiliza una clave de 128 bits y es compatible con el DES </a:t>
            </a:r>
            <a:r>
              <a:rPr lang="es-MX" dirty="0" smtClean="0"/>
              <a:t>simple.</a:t>
            </a:r>
            <a:endParaRPr lang="es-MX" dirty="0"/>
          </a:p>
        </p:txBody>
      </p:sp>
      <p:sp>
        <p:nvSpPr>
          <p:cNvPr id="3" name="2 Título"/>
          <p:cNvSpPr>
            <a:spLocks noGrp="1"/>
          </p:cNvSpPr>
          <p:nvPr>
            <p:ph type="title"/>
          </p:nvPr>
        </p:nvSpPr>
        <p:spPr/>
        <p:txBody>
          <a:bodyPr>
            <a:normAutofit fontScale="90000"/>
          </a:bodyPr>
          <a:lstStyle/>
          <a:p>
            <a:r>
              <a:rPr lang="es-ES" dirty="0" smtClean="0"/>
              <a:t>3</a:t>
            </a:r>
            <a:r>
              <a:rPr lang="es-ES" dirty="0" smtClean="0"/>
              <a:t>DES </a:t>
            </a:r>
            <a:r>
              <a:rPr lang="es-MX" i="1" dirty="0" smtClean="0"/>
              <a:t>(Data </a:t>
            </a:r>
            <a:r>
              <a:rPr lang="es-MX" i="1" dirty="0" err="1" smtClean="0"/>
              <a:t>Encryption</a:t>
            </a:r>
            <a:r>
              <a:rPr lang="es-MX" i="1" dirty="0" smtClean="0"/>
              <a:t> Standard) </a:t>
            </a:r>
            <a:endParaRPr lang="es-MX" dirty="0"/>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lum bright="10000"/>
          </a:blip>
          <a:stretch>
            <a:fillRect/>
          </a:stretch>
        </p:blipFill>
        <p:spPr bwMode="auto">
          <a:xfrm>
            <a:off x="802700" y="1481138"/>
            <a:ext cx="7538599" cy="4525962"/>
          </a:xfrm>
          <a:prstGeom prst="rect">
            <a:avLst/>
          </a:prstGeom>
          <a:noFill/>
          <a:ln w="9525">
            <a:noFill/>
            <a:miter lim="800000"/>
            <a:headEnd/>
            <a:tailEnd/>
          </a:ln>
          <a:effectLst/>
        </p:spPr>
      </p:pic>
      <p:sp>
        <p:nvSpPr>
          <p:cNvPr id="2" name="1 Título"/>
          <p:cNvSpPr>
            <a:spLocks noGrp="1"/>
          </p:cNvSpPr>
          <p:nvPr>
            <p:ph type="title"/>
          </p:nvPr>
        </p:nvSpPr>
        <p:spPr/>
        <p:txBody>
          <a:bodyPr>
            <a:normAutofit fontScale="90000"/>
          </a:bodyPr>
          <a:lstStyle/>
          <a:p>
            <a:r>
              <a:rPr lang="es-ES" dirty="0" smtClean="0"/>
              <a:t>Características del cifrado en flujo</a:t>
            </a:r>
            <a:endParaRPr lang="es-MX" dirty="0"/>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2233423"/>
          </a:xfrm>
        </p:spPr>
        <p:txBody>
          <a:bodyPr>
            <a:normAutofit fontScale="70000" lnSpcReduction="20000"/>
          </a:bodyPr>
          <a:lstStyle/>
          <a:p>
            <a:r>
              <a:rPr lang="es-MX" dirty="0" smtClean="0"/>
              <a:t>El 3DES usa tres claves y tres ejecuciones del algoritmo DES. La función sigue la secuencia  cifrar-descifrar-cifrar (EDE: </a:t>
            </a:r>
            <a:r>
              <a:rPr lang="es-MX" dirty="0" err="1" smtClean="0"/>
              <a:t>encrypt-decrypt-encrypt</a:t>
            </a:r>
            <a:r>
              <a:rPr lang="es-MX" dirty="0" smtClean="0"/>
              <a:t>).</a:t>
            </a:r>
          </a:p>
          <a:p>
            <a:pPr algn="ctr">
              <a:buNone/>
            </a:pPr>
            <a:r>
              <a:rPr lang="es-MX" dirty="0" smtClean="0"/>
              <a:t>C = E</a:t>
            </a:r>
            <a:r>
              <a:rPr lang="es-MX" baseline="-25000" dirty="0" smtClean="0"/>
              <a:t>K3</a:t>
            </a:r>
            <a:r>
              <a:rPr lang="es-MX" dirty="0" smtClean="0"/>
              <a:t> [D</a:t>
            </a:r>
            <a:r>
              <a:rPr lang="es-MX" baseline="-25000" dirty="0" smtClean="0"/>
              <a:t>K2</a:t>
            </a:r>
            <a:r>
              <a:rPr lang="es-MX" dirty="0" smtClean="0"/>
              <a:t> [E</a:t>
            </a:r>
            <a:r>
              <a:rPr lang="es-MX" baseline="-25000" dirty="0" smtClean="0"/>
              <a:t>K1</a:t>
            </a:r>
            <a:r>
              <a:rPr lang="es-MX" dirty="0" smtClean="0"/>
              <a:t> [Texto claro]]]</a:t>
            </a:r>
          </a:p>
          <a:p>
            <a:r>
              <a:rPr lang="es-MX" dirty="0" smtClean="0"/>
              <a:t>Donde</a:t>
            </a:r>
          </a:p>
          <a:p>
            <a:pPr>
              <a:buNone/>
            </a:pPr>
            <a:r>
              <a:rPr lang="es-MX" dirty="0" smtClean="0"/>
              <a:t>		C </a:t>
            </a:r>
            <a:r>
              <a:rPr lang="es-MX" dirty="0" smtClean="0"/>
              <a:t>= texto cifrado</a:t>
            </a:r>
          </a:p>
          <a:p>
            <a:pPr>
              <a:buNone/>
            </a:pPr>
            <a:r>
              <a:rPr lang="es-MX" dirty="0" smtClean="0"/>
              <a:t>		E</a:t>
            </a:r>
            <a:r>
              <a:rPr lang="es-MX" baseline="-25000" dirty="0" smtClean="0"/>
              <a:t>K</a:t>
            </a:r>
            <a:r>
              <a:rPr lang="es-MX" dirty="0" smtClean="0"/>
              <a:t> </a:t>
            </a:r>
            <a:r>
              <a:rPr lang="es-MX" dirty="0" smtClean="0"/>
              <a:t>[X] = cifrado de X usando la clave K</a:t>
            </a:r>
          </a:p>
          <a:p>
            <a:pPr>
              <a:buNone/>
            </a:pPr>
            <a:r>
              <a:rPr lang="es-MX" dirty="0" smtClean="0"/>
              <a:t>		D</a:t>
            </a:r>
            <a:r>
              <a:rPr lang="es-MX" baseline="-25000" dirty="0" smtClean="0"/>
              <a:t>K</a:t>
            </a:r>
            <a:r>
              <a:rPr lang="es-MX" dirty="0" smtClean="0"/>
              <a:t> </a:t>
            </a:r>
            <a:r>
              <a:rPr lang="es-MX" dirty="0" smtClean="0"/>
              <a:t>[Y] = descifrado de Y usando la clave K</a:t>
            </a:r>
            <a:endParaRPr lang="es-MX" dirty="0"/>
          </a:p>
        </p:txBody>
      </p:sp>
      <p:sp>
        <p:nvSpPr>
          <p:cNvPr id="3" name="2 Título"/>
          <p:cNvSpPr>
            <a:spLocks noGrp="1"/>
          </p:cNvSpPr>
          <p:nvPr>
            <p:ph type="title"/>
          </p:nvPr>
        </p:nvSpPr>
        <p:spPr/>
        <p:txBody>
          <a:bodyPr>
            <a:normAutofit fontScale="90000"/>
          </a:bodyPr>
          <a:lstStyle/>
          <a:p>
            <a:r>
              <a:rPr lang="es-ES" dirty="0" smtClean="0"/>
              <a:t>3DES </a:t>
            </a:r>
            <a:r>
              <a:rPr lang="es-MX" i="1" dirty="0" smtClean="0"/>
              <a:t>(Data </a:t>
            </a:r>
            <a:r>
              <a:rPr lang="es-MX" i="1" dirty="0" err="1" smtClean="0"/>
              <a:t>Encryption</a:t>
            </a:r>
            <a:r>
              <a:rPr lang="es-MX" i="1" dirty="0" smtClean="0"/>
              <a:t> Standard) </a:t>
            </a:r>
            <a:r>
              <a:rPr lang="es-MX" i="1" dirty="0" smtClean="0"/>
              <a:t>I</a:t>
            </a:r>
            <a:endParaRPr lang="es-MX" dirty="0"/>
          </a:p>
        </p:txBody>
      </p:sp>
      <p:pic>
        <p:nvPicPr>
          <p:cNvPr id="4" name="3 Imagen"/>
          <p:cNvPicPr/>
          <p:nvPr/>
        </p:nvPicPr>
        <p:blipFill>
          <a:blip r:embed="rId2"/>
          <a:srcRect/>
          <a:stretch>
            <a:fillRect/>
          </a:stretch>
        </p:blipFill>
        <p:spPr bwMode="auto">
          <a:xfrm>
            <a:off x="2000232" y="3643314"/>
            <a:ext cx="4714908" cy="2357454"/>
          </a:xfrm>
          <a:prstGeom prst="rect">
            <a:avLst/>
          </a:prstGeom>
          <a:noFill/>
          <a:ln w="9525">
            <a:noFill/>
            <a:miter lim="800000"/>
            <a:headEnd/>
            <a:tailEnd/>
          </a:ln>
        </p:spPr>
      </p:pic>
    </p:spTree>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519044"/>
          </a:xfrm>
        </p:spPr>
        <p:txBody>
          <a:bodyPr>
            <a:normAutofit/>
          </a:bodyPr>
          <a:lstStyle/>
          <a:p>
            <a:pPr algn="ctr">
              <a:buNone/>
            </a:pPr>
            <a:r>
              <a:rPr lang="es-ES" sz="3500" dirty="0" smtClean="0">
                <a:solidFill>
                  <a:schemeClr val="accent1"/>
                </a:solidFill>
              </a:rPr>
              <a:t>Descifrado.</a:t>
            </a:r>
          </a:p>
          <a:p>
            <a:r>
              <a:rPr lang="es-ES" dirty="0" smtClean="0"/>
              <a:t>Misma operación con las claves en orden inverso</a:t>
            </a:r>
            <a:endParaRPr lang="es-MX" dirty="0" smtClean="0"/>
          </a:p>
        </p:txBody>
      </p:sp>
      <p:sp>
        <p:nvSpPr>
          <p:cNvPr id="3" name="2 Título"/>
          <p:cNvSpPr>
            <a:spLocks noGrp="1"/>
          </p:cNvSpPr>
          <p:nvPr>
            <p:ph type="title"/>
          </p:nvPr>
        </p:nvSpPr>
        <p:spPr/>
        <p:txBody>
          <a:bodyPr>
            <a:normAutofit fontScale="90000"/>
          </a:bodyPr>
          <a:lstStyle/>
          <a:p>
            <a:r>
              <a:rPr lang="es-ES" dirty="0" smtClean="0"/>
              <a:t>3DES </a:t>
            </a:r>
            <a:r>
              <a:rPr lang="es-MX" i="1" dirty="0" smtClean="0"/>
              <a:t>(Data </a:t>
            </a:r>
            <a:r>
              <a:rPr lang="es-MX" i="1" dirty="0" err="1" smtClean="0"/>
              <a:t>Encryption</a:t>
            </a:r>
            <a:r>
              <a:rPr lang="es-MX" i="1" dirty="0" smtClean="0"/>
              <a:t> Standard) </a:t>
            </a:r>
            <a:r>
              <a:rPr lang="es-MX" i="1" dirty="0" smtClean="0"/>
              <a:t>II</a:t>
            </a:r>
            <a:endParaRPr lang="es-MX" dirty="0"/>
          </a:p>
        </p:txBody>
      </p:sp>
      <p:pic>
        <p:nvPicPr>
          <p:cNvPr id="4" name="3 Imagen"/>
          <p:cNvPicPr/>
          <p:nvPr/>
        </p:nvPicPr>
        <p:blipFill>
          <a:blip r:embed="rId2"/>
          <a:srcRect/>
          <a:stretch>
            <a:fillRect/>
          </a:stretch>
        </p:blipFill>
        <p:spPr bwMode="auto">
          <a:xfrm>
            <a:off x="2214546" y="2928934"/>
            <a:ext cx="4842491" cy="2767125"/>
          </a:xfrm>
          <a:prstGeom prst="rect">
            <a:avLst/>
          </a:prstGeom>
          <a:noFill/>
          <a:ln w="9525">
            <a:noFill/>
            <a:miter lim="800000"/>
            <a:headEnd/>
            <a:tailEnd/>
          </a:ln>
        </p:spPr>
      </p:pic>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000372"/>
            <a:ext cx="8229600" cy="3006919"/>
          </a:xfrm>
        </p:spPr>
        <p:txBody>
          <a:bodyPr>
            <a:normAutofit/>
          </a:bodyPr>
          <a:lstStyle/>
          <a:p>
            <a:pPr>
              <a:buNone/>
            </a:pPr>
            <a:r>
              <a:rPr lang="es-ES" sz="4500" dirty="0" smtClean="0"/>
              <a:t>¿Preguntas?</a:t>
            </a:r>
            <a:endParaRPr lang="es-MX" sz="4500" dirty="0"/>
          </a:p>
        </p:txBody>
      </p:sp>
      <p:sp>
        <p:nvSpPr>
          <p:cNvPr id="3" name="2 Título"/>
          <p:cNvSpPr>
            <a:spLocks noGrp="1"/>
          </p:cNvSpPr>
          <p:nvPr>
            <p:ph type="title"/>
          </p:nvPr>
        </p:nvSpPr>
        <p:spPr>
          <a:xfrm>
            <a:off x="142844" y="274638"/>
            <a:ext cx="8543956" cy="2011354"/>
          </a:xfrm>
        </p:spPr>
        <p:txBody>
          <a:bodyPr>
            <a:noAutofit/>
          </a:bodyPr>
          <a:lstStyle/>
          <a:p>
            <a:r>
              <a:rPr lang="es-ES" sz="5000" dirty="0" smtClean="0"/>
              <a:t>Gracias por su atención….</a:t>
            </a:r>
            <a:endParaRPr lang="es-MX" sz="5000" dirty="0"/>
          </a:p>
        </p:txBody>
      </p:sp>
      <p:pic>
        <p:nvPicPr>
          <p:cNvPr id="4" name="Picture 2"/>
          <p:cNvPicPr>
            <a:picLocks noChangeAspect="1" noChangeArrowheads="1"/>
          </p:cNvPicPr>
          <p:nvPr/>
        </p:nvPicPr>
        <p:blipFill>
          <a:blip r:embed="rId2"/>
          <a:srcRect/>
          <a:stretch>
            <a:fillRect/>
          </a:stretch>
        </p:blipFill>
        <p:spPr bwMode="auto">
          <a:xfrm>
            <a:off x="5143504" y="2071678"/>
            <a:ext cx="2276502" cy="3375029"/>
          </a:xfrm>
          <a:prstGeom prst="rect">
            <a:avLst/>
          </a:prstGeom>
          <a:noFill/>
          <a:ln w="9525">
            <a:noFill/>
            <a:miter lim="800000"/>
            <a:headEnd/>
            <a:tailEnd/>
          </a:ln>
          <a:effectLst/>
        </p:spPr>
      </p:pic>
    </p:spTree>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Indicar el funcionamiento y un ejemplo de cualquiera de los cifrados simétrico abajo mencionados como ser:</a:t>
            </a:r>
          </a:p>
          <a:p>
            <a:pPr lvl="4"/>
            <a:r>
              <a:rPr lang="es-ES" sz="2700" dirty="0" smtClean="0"/>
              <a:t>RC4.</a:t>
            </a:r>
          </a:p>
          <a:p>
            <a:pPr lvl="4"/>
            <a:r>
              <a:rPr lang="es-ES" sz="2700" dirty="0" smtClean="0"/>
              <a:t>IDEA.</a:t>
            </a:r>
          </a:p>
          <a:p>
            <a:pPr lvl="4"/>
            <a:r>
              <a:rPr lang="es-ES" sz="2700" dirty="0" smtClean="0"/>
              <a:t>AES.</a:t>
            </a:r>
          </a:p>
          <a:p>
            <a:pPr lvl="4"/>
            <a:r>
              <a:rPr lang="es-ES" sz="2700" dirty="0" err="1" smtClean="0"/>
              <a:t>etc</a:t>
            </a:r>
            <a:r>
              <a:rPr lang="es-ES" sz="2700" dirty="0" smtClean="0"/>
              <a:t>…………</a:t>
            </a:r>
          </a:p>
          <a:p>
            <a:pPr lvl="4">
              <a:buNone/>
            </a:pPr>
            <a:endParaRPr lang="es-MX" sz="2700" dirty="0" smtClean="0"/>
          </a:p>
          <a:p>
            <a:pPr lvl="4" algn="ctr">
              <a:buNone/>
            </a:pPr>
            <a:r>
              <a:rPr lang="es-ES" sz="2700" dirty="0" smtClean="0"/>
              <a:t>Fecha de </a:t>
            </a:r>
            <a:r>
              <a:rPr lang="es-ES" sz="2700" dirty="0" smtClean="0"/>
              <a:t>presentación lunes 4 de junio</a:t>
            </a:r>
            <a:endParaRPr lang="es-ES" sz="2700" dirty="0" smtClean="0"/>
          </a:p>
        </p:txBody>
      </p:sp>
      <p:sp>
        <p:nvSpPr>
          <p:cNvPr id="3" name="2 Título"/>
          <p:cNvSpPr>
            <a:spLocks noGrp="1"/>
          </p:cNvSpPr>
          <p:nvPr>
            <p:ph type="title"/>
          </p:nvPr>
        </p:nvSpPr>
        <p:spPr/>
        <p:txBody>
          <a:bodyPr/>
          <a:lstStyle/>
          <a:p>
            <a:pPr algn="ctr"/>
            <a:r>
              <a:rPr lang="es-ES" dirty="0" smtClean="0"/>
              <a:t>Tarea</a:t>
            </a:r>
            <a:endParaRPr lang="es-MX" dirty="0"/>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Periodo.</a:t>
            </a:r>
          </a:p>
          <a:p>
            <a:r>
              <a:rPr lang="es-ES" dirty="0" smtClean="0"/>
              <a:t>Distribución de ceros y unos.</a:t>
            </a:r>
          </a:p>
          <a:p>
            <a:pPr>
              <a:buNone/>
            </a:pPr>
            <a:endParaRPr lang="es-ES" dirty="0" smtClean="0"/>
          </a:p>
          <a:p>
            <a:endParaRPr lang="es-ES" dirty="0" smtClean="0"/>
          </a:p>
          <a:p>
            <a:endParaRPr lang="es-ES" dirty="0" smtClean="0"/>
          </a:p>
          <a:p>
            <a:endParaRPr lang="es-ES" dirty="0" smtClean="0"/>
          </a:p>
          <a:p>
            <a:endParaRPr lang="es-ES" dirty="0" smtClean="0"/>
          </a:p>
          <a:p>
            <a:pPr>
              <a:buNone/>
            </a:pPr>
            <a:endParaRPr lang="es-MX" dirty="0"/>
          </a:p>
        </p:txBody>
      </p:sp>
      <p:sp>
        <p:nvSpPr>
          <p:cNvPr id="2" name="1 Título"/>
          <p:cNvSpPr>
            <a:spLocks noGrp="1"/>
          </p:cNvSpPr>
          <p:nvPr>
            <p:ph type="title"/>
          </p:nvPr>
        </p:nvSpPr>
        <p:spPr/>
        <p:txBody>
          <a:bodyPr>
            <a:normAutofit fontScale="90000"/>
          </a:bodyPr>
          <a:lstStyle/>
          <a:p>
            <a:pPr algn="r"/>
            <a:r>
              <a:rPr lang="es-ES" dirty="0" smtClean="0"/>
              <a:t>Características del cifrado en flujo (I)</a:t>
            </a:r>
            <a:endParaRPr lang="es-MX" dirty="0"/>
          </a:p>
        </p:txBody>
      </p:sp>
      <p:pic>
        <p:nvPicPr>
          <p:cNvPr id="3075" name="Picture 3"/>
          <p:cNvPicPr>
            <a:picLocks noChangeAspect="1" noChangeArrowheads="1"/>
          </p:cNvPicPr>
          <p:nvPr/>
        </p:nvPicPr>
        <p:blipFill>
          <a:blip r:embed="rId2"/>
          <a:srcRect/>
          <a:stretch>
            <a:fillRect/>
          </a:stretch>
        </p:blipFill>
        <p:spPr bwMode="auto">
          <a:xfrm>
            <a:off x="928662" y="2428868"/>
            <a:ext cx="7286676" cy="2133606"/>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err="1" smtClean="0"/>
              <a:t>Autocorrelación</a:t>
            </a:r>
            <a:r>
              <a:rPr lang="es-ES" dirty="0" smtClean="0"/>
              <a:t>.</a:t>
            </a:r>
          </a:p>
          <a:p>
            <a:pPr>
              <a:buNone/>
            </a:pPr>
            <a:endParaRPr lang="es-ES" dirty="0" smtClean="0"/>
          </a:p>
          <a:p>
            <a:endParaRPr lang="es-ES" dirty="0" smtClean="0"/>
          </a:p>
          <a:p>
            <a:endParaRPr lang="es-ES" dirty="0" smtClean="0"/>
          </a:p>
          <a:p>
            <a:endParaRPr lang="es-ES" dirty="0" smtClean="0"/>
          </a:p>
          <a:p>
            <a:endParaRPr lang="es-ES" dirty="0" smtClean="0"/>
          </a:p>
          <a:p>
            <a:pPr>
              <a:buNone/>
            </a:pPr>
            <a:endParaRPr lang="es-MX" dirty="0"/>
          </a:p>
        </p:txBody>
      </p:sp>
      <p:sp>
        <p:nvSpPr>
          <p:cNvPr id="2" name="1 Título"/>
          <p:cNvSpPr>
            <a:spLocks noGrp="1"/>
          </p:cNvSpPr>
          <p:nvPr>
            <p:ph type="title"/>
          </p:nvPr>
        </p:nvSpPr>
        <p:spPr/>
        <p:txBody>
          <a:bodyPr>
            <a:normAutofit fontScale="90000"/>
          </a:bodyPr>
          <a:lstStyle/>
          <a:p>
            <a:pPr algn="r"/>
            <a:r>
              <a:rPr lang="es-ES" dirty="0" smtClean="0"/>
              <a:t>Características del cifrado en flujo (II)</a:t>
            </a:r>
            <a:endParaRPr lang="es-MX" dirty="0"/>
          </a:p>
        </p:txBody>
      </p:sp>
      <p:pic>
        <p:nvPicPr>
          <p:cNvPr id="4098" name="Picture 2"/>
          <p:cNvPicPr>
            <a:picLocks noChangeAspect="1" noChangeArrowheads="1"/>
          </p:cNvPicPr>
          <p:nvPr/>
        </p:nvPicPr>
        <p:blipFill>
          <a:blip r:embed="rId2"/>
          <a:srcRect/>
          <a:stretch>
            <a:fillRect/>
          </a:stretch>
        </p:blipFill>
        <p:spPr bwMode="auto">
          <a:xfrm>
            <a:off x="1000100" y="1928802"/>
            <a:ext cx="7572428" cy="3814208"/>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pPr algn="r"/>
            <a:r>
              <a:rPr lang="es-ES" sz="3500" dirty="0" smtClean="0"/>
              <a:t>Rachas de dígitos en una secuencia</a:t>
            </a:r>
            <a:endParaRPr lang="es-MX" sz="3500" dirty="0"/>
          </a:p>
        </p:txBody>
      </p:sp>
      <p:sp>
        <p:nvSpPr>
          <p:cNvPr id="4" name="Rectangle 4"/>
          <p:cNvSpPr txBox="1">
            <a:spLocks noChangeArrowheads="1"/>
          </p:cNvSpPr>
          <p:nvPr/>
        </p:nvSpPr>
        <p:spPr>
          <a:xfrm>
            <a:off x="576234" y="1571612"/>
            <a:ext cx="7772400" cy="609600"/>
          </a:xfrm>
          <a:prstGeom prst="rect">
            <a:avLst/>
          </a:prstGeom>
          <a:ln/>
        </p:spPr>
        <p:txBody>
          <a:bodyPr vert="horz">
            <a:normAutofit fontScale="92500"/>
          </a:bodyPr>
          <a:lstStyle/>
          <a:p>
            <a:pPr marL="381000" marR="0" lvl="0" indent="-381000" algn="l" defTabSz="914400" rtl="0" eaLnBrk="1" fontAlgn="auto" latinLnBrk="0" hangingPunct="1">
              <a:lnSpc>
                <a:spcPct val="100000"/>
              </a:lnSpc>
              <a:spcBef>
                <a:spcPts val="400"/>
              </a:spcBef>
              <a:spcAft>
                <a:spcPts val="0"/>
              </a:spcAft>
              <a:buClr>
                <a:schemeClr val="accent1"/>
              </a:buClr>
              <a:buSzPct val="68000"/>
              <a:buFontTx/>
              <a:buNone/>
              <a:tabLst/>
              <a:defRPr/>
            </a:pP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                Rachas de una secuencia S de período 15</a:t>
            </a:r>
            <a:endParaRPr kumimoji="0" lang="es-ES_tradnl"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5"/>
          <p:cNvSpPr>
            <a:spLocks noChangeArrowheads="1"/>
          </p:cNvSpPr>
          <p:nvPr/>
        </p:nvSpPr>
        <p:spPr bwMode="auto">
          <a:xfrm>
            <a:off x="1947834" y="2105012"/>
            <a:ext cx="4800600" cy="609600"/>
          </a:xfrm>
          <a:prstGeom prst="rect">
            <a:avLst/>
          </a:prstGeom>
          <a:solidFill>
            <a:srgbClr val="FFFFFF"/>
          </a:solidFill>
          <a:ln w="19050">
            <a:solidFill>
              <a:schemeClr val="tx1"/>
            </a:solidFill>
            <a:miter lim="800000"/>
            <a:headEnd/>
            <a:tailEnd/>
          </a:ln>
          <a:effectLst>
            <a:outerShdw dist="107763" dir="18900000" algn="ctr" rotWithShape="0">
              <a:srgbClr val="808080"/>
            </a:outerShdw>
          </a:effectLst>
        </p:spPr>
        <p:txBody>
          <a:bodyPr wrap="none" anchor="ctr"/>
          <a:lstStyle/>
          <a:p>
            <a:pPr algn="ctr"/>
            <a:r>
              <a:rPr lang="es-ES_tradnl" dirty="0">
                <a:solidFill>
                  <a:srgbClr val="0070C0"/>
                </a:solidFill>
              </a:rPr>
              <a:t>1  1  1  1  0  1  0  1  1  0  0  1  0  0  0</a:t>
            </a:r>
          </a:p>
        </p:txBody>
      </p:sp>
      <p:sp>
        <p:nvSpPr>
          <p:cNvPr id="6" name="Line 6"/>
          <p:cNvSpPr>
            <a:spLocks noChangeShapeType="1"/>
          </p:cNvSpPr>
          <p:nvPr/>
        </p:nvSpPr>
        <p:spPr bwMode="auto">
          <a:xfrm>
            <a:off x="3700434" y="2790812"/>
            <a:ext cx="0" cy="533400"/>
          </a:xfrm>
          <a:prstGeom prst="line">
            <a:avLst/>
          </a:prstGeom>
          <a:noFill/>
          <a:ln w="12700">
            <a:solidFill>
              <a:srgbClr val="FF3300"/>
            </a:solidFill>
            <a:round/>
            <a:headEnd type="oval" w="med" len="med"/>
            <a:tailEnd type="triangle" w="med" len="med"/>
          </a:ln>
          <a:effectLst/>
        </p:spPr>
        <p:txBody>
          <a:bodyPr wrap="none" anchor="ctr"/>
          <a:lstStyle/>
          <a:p>
            <a:endParaRPr lang="es-MX"/>
          </a:p>
        </p:txBody>
      </p:sp>
      <p:sp>
        <p:nvSpPr>
          <p:cNvPr id="7" name="Line 7"/>
          <p:cNvSpPr>
            <a:spLocks noChangeShapeType="1"/>
          </p:cNvSpPr>
          <p:nvPr/>
        </p:nvSpPr>
        <p:spPr bwMode="auto">
          <a:xfrm>
            <a:off x="5605434" y="2790812"/>
            <a:ext cx="0" cy="609600"/>
          </a:xfrm>
          <a:prstGeom prst="line">
            <a:avLst/>
          </a:prstGeom>
          <a:noFill/>
          <a:ln w="12700">
            <a:solidFill>
              <a:srgbClr val="FF3300"/>
            </a:solidFill>
            <a:round/>
            <a:headEnd type="oval" w="med" len="med"/>
            <a:tailEnd type="triangle" w="med" len="med"/>
          </a:ln>
          <a:effectLst/>
        </p:spPr>
        <p:txBody>
          <a:bodyPr wrap="none" anchor="ctr"/>
          <a:lstStyle/>
          <a:p>
            <a:endParaRPr lang="es-MX"/>
          </a:p>
        </p:txBody>
      </p:sp>
      <p:sp>
        <p:nvSpPr>
          <p:cNvPr id="8" name="Line 8"/>
          <p:cNvSpPr>
            <a:spLocks noChangeShapeType="1"/>
          </p:cNvSpPr>
          <p:nvPr/>
        </p:nvSpPr>
        <p:spPr bwMode="auto">
          <a:xfrm>
            <a:off x="4081434" y="2790812"/>
            <a:ext cx="0" cy="995363"/>
          </a:xfrm>
          <a:prstGeom prst="line">
            <a:avLst/>
          </a:prstGeom>
          <a:noFill/>
          <a:ln w="12700">
            <a:solidFill>
              <a:schemeClr val="accent2"/>
            </a:solidFill>
            <a:round/>
            <a:headEnd type="oval" w="med" len="med"/>
            <a:tailEnd type="triangle" w="med" len="med"/>
          </a:ln>
          <a:effectLst/>
        </p:spPr>
        <p:txBody>
          <a:bodyPr wrap="none" anchor="ctr"/>
          <a:lstStyle/>
          <a:p>
            <a:endParaRPr lang="es-MX"/>
          </a:p>
        </p:txBody>
      </p:sp>
      <p:sp>
        <p:nvSpPr>
          <p:cNvPr id="9" name="Line 9"/>
          <p:cNvSpPr>
            <a:spLocks noChangeShapeType="1"/>
          </p:cNvSpPr>
          <p:nvPr/>
        </p:nvSpPr>
        <p:spPr bwMode="auto">
          <a:xfrm>
            <a:off x="3395634" y="2790812"/>
            <a:ext cx="0" cy="995363"/>
          </a:xfrm>
          <a:prstGeom prst="line">
            <a:avLst/>
          </a:prstGeom>
          <a:noFill/>
          <a:ln w="12700">
            <a:solidFill>
              <a:schemeClr val="accent2"/>
            </a:solidFill>
            <a:round/>
            <a:headEnd type="oval" w="med" len="med"/>
            <a:tailEnd type="triangle" w="med" len="med"/>
          </a:ln>
          <a:effectLst/>
        </p:spPr>
        <p:txBody>
          <a:bodyPr wrap="none" anchor="ctr"/>
          <a:lstStyle/>
          <a:p>
            <a:endParaRPr lang="es-MX"/>
          </a:p>
        </p:txBody>
      </p:sp>
      <p:sp>
        <p:nvSpPr>
          <p:cNvPr id="10" name="Rectangle 10"/>
          <p:cNvSpPr>
            <a:spLocks noChangeArrowheads="1"/>
          </p:cNvSpPr>
          <p:nvPr/>
        </p:nvSpPr>
        <p:spPr bwMode="auto">
          <a:xfrm>
            <a:off x="2643174" y="3781412"/>
            <a:ext cx="1819260" cy="304800"/>
          </a:xfrm>
          <a:prstGeom prst="rect">
            <a:avLst/>
          </a:prstGeom>
          <a:solidFill>
            <a:srgbClr val="FFFFFF"/>
          </a:solidFill>
          <a:ln w="9525">
            <a:solidFill>
              <a:srgbClr val="FF0000"/>
            </a:solidFill>
            <a:miter lim="800000"/>
            <a:headEnd/>
            <a:tailEnd/>
          </a:ln>
          <a:effectLst/>
        </p:spPr>
        <p:txBody>
          <a:bodyPr wrap="none" anchor="ctr"/>
          <a:lstStyle/>
          <a:p>
            <a:pPr algn="ctr"/>
            <a:r>
              <a:rPr lang="es-ES_tradnl" sz="2200" dirty="0">
                <a:solidFill>
                  <a:srgbClr val="FF0000"/>
                </a:solidFill>
              </a:rPr>
              <a:t>Rachas de 0s</a:t>
            </a:r>
          </a:p>
        </p:txBody>
      </p:sp>
      <p:sp>
        <p:nvSpPr>
          <p:cNvPr id="11" name="Line 11"/>
          <p:cNvSpPr>
            <a:spLocks noChangeShapeType="1"/>
          </p:cNvSpPr>
          <p:nvPr/>
        </p:nvSpPr>
        <p:spPr bwMode="auto">
          <a:xfrm flipH="1">
            <a:off x="4538634" y="3095612"/>
            <a:ext cx="0" cy="1676400"/>
          </a:xfrm>
          <a:prstGeom prst="line">
            <a:avLst/>
          </a:prstGeom>
          <a:noFill/>
          <a:ln w="12700">
            <a:solidFill>
              <a:srgbClr val="008000"/>
            </a:solidFill>
            <a:round/>
            <a:headEnd/>
            <a:tailEnd type="triangle" w="med" len="med"/>
          </a:ln>
          <a:effectLst/>
        </p:spPr>
        <p:txBody>
          <a:bodyPr wrap="none" anchor="ctr"/>
          <a:lstStyle/>
          <a:p>
            <a:endParaRPr lang="es-MX"/>
          </a:p>
        </p:txBody>
      </p:sp>
      <p:sp>
        <p:nvSpPr>
          <p:cNvPr id="12" name="Line 12"/>
          <p:cNvSpPr>
            <a:spLocks noChangeShapeType="1"/>
          </p:cNvSpPr>
          <p:nvPr/>
        </p:nvSpPr>
        <p:spPr bwMode="auto">
          <a:xfrm>
            <a:off x="4386234" y="2790812"/>
            <a:ext cx="0" cy="304800"/>
          </a:xfrm>
          <a:prstGeom prst="line">
            <a:avLst/>
          </a:prstGeom>
          <a:noFill/>
          <a:ln w="12700">
            <a:solidFill>
              <a:srgbClr val="008000"/>
            </a:solidFill>
            <a:round/>
            <a:headEnd type="oval" w="med" len="med"/>
            <a:tailEnd/>
          </a:ln>
          <a:effectLst/>
        </p:spPr>
        <p:txBody>
          <a:bodyPr wrap="none" anchor="ctr"/>
          <a:lstStyle/>
          <a:p>
            <a:endParaRPr lang="es-MX"/>
          </a:p>
        </p:txBody>
      </p:sp>
      <p:sp>
        <p:nvSpPr>
          <p:cNvPr id="13" name="Line 13"/>
          <p:cNvSpPr>
            <a:spLocks noChangeShapeType="1"/>
          </p:cNvSpPr>
          <p:nvPr/>
        </p:nvSpPr>
        <p:spPr bwMode="auto">
          <a:xfrm>
            <a:off x="4386234" y="3095612"/>
            <a:ext cx="304800" cy="0"/>
          </a:xfrm>
          <a:prstGeom prst="line">
            <a:avLst/>
          </a:prstGeom>
          <a:noFill/>
          <a:ln w="12700">
            <a:solidFill>
              <a:srgbClr val="008000"/>
            </a:solidFill>
            <a:round/>
            <a:headEnd/>
            <a:tailEnd/>
          </a:ln>
          <a:effectLst/>
        </p:spPr>
        <p:txBody>
          <a:bodyPr wrap="none" anchor="ctr"/>
          <a:lstStyle/>
          <a:p>
            <a:endParaRPr lang="es-MX"/>
          </a:p>
        </p:txBody>
      </p:sp>
      <p:sp>
        <p:nvSpPr>
          <p:cNvPr id="14" name="Line 14"/>
          <p:cNvSpPr>
            <a:spLocks noChangeShapeType="1"/>
          </p:cNvSpPr>
          <p:nvPr/>
        </p:nvSpPr>
        <p:spPr bwMode="auto">
          <a:xfrm flipV="1">
            <a:off x="4691034" y="2790812"/>
            <a:ext cx="0" cy="304800"/>
          </a:xfrm>
          <a:prstGeom prst="line">
            <a:avLst/>
          </a:prstGeom>
          <a:noFill/>
          <a:ln w="12700">
            <a:solidFill>
              <a:srgbClr val="008000"/>
            </a:solidFill>
            <a:round/>
            <a:headEnd/>
            <a:tailEnd type="oval" w="med" len="med"/>
          </a:ln>
          <a:effectLst/>
        </p:spPr>
        <p:txBody>
          <a:bodyPr wrap="none" anchor="ctr"/>
          <a:lstStyle/>
          <a:p>
            <a:endParaRPr lang="es-MX"/>
          </a:p>
        </p:txBody>
      </p:sp>
      <p:sp>
        <p:nvSpPr>
          <p:cNvPr id="15" name="Line 15"/>
          <p:cNvSpPr>
            <a:spLocks noChangeShapeType="1"/>
          </p:cNvSpPr>
          <p:nvPr/>
        </p:nvSpPr>
        <p:spPr bwMode="auto">
          <a:xfrm>
            <a:off x="5072034" y="3095612"/>
            <a:ext cx="0" cy="1182688"/>
          </a:xfrm>
          <a:prstGeom prst="line">
            <a:avLst/>
          </a:prstGeom>
          <a:noFill/>
          <a:ln w="12700">
            <a:solidFill>
              <a:srgbClr val="FF9900"/>
            </a:solidFill>
            <a:round/>
            <a:headEnd/>
            <a:tailEnd type="triangle" w="med" len="med"/>
          </a:ln>
          <a:effectLst/>
        </p:spPr>
        <p:txBody>
          <a:bodyPr wrap="none" anchor="ctr"/>
          <a:lstStyle/>
          <a:p>
            <a:endParaRPr lang="es-MX"/>
          </a:p>
        </p:txBody>
      </p:sp>
      <p:sp>
        <p:nvSpPr>
          <p:cNvPr id="16" name="Line 16"/>
          <p:cNvSpPr>
            <a:spLocks noChangeShapeType="1"/>
          </p:cNvSpPr>
          <p:nvPr/>
        </p:nvSpPr>
        <p:spPr bwMode="auto">
          <a:xfrm>
            <a:off x="4919634" y="2790812"/>
            <a:ext cx="0" cy="304800"/>
          </a:xfrm>
          <a:prstGeom prst="line">
            <a:avLst/>
          </a:prstGeom>
          <a:noFill/>
          <a:ln w="12700">
            <a:solidFill>
              <a:srgbClr val="FF9900"/>
            </a:solidFill>
            <a:round/>
            <a:headEnd type="oval" w="med" len="med"/>
            <a:tailEnd/>
          </a:ln>
          <a:effectLst/>
        </p:spPr>
        <p:txBody>
          <a:bodyPr wrap="none" anchor="ctr"/>
          <a:lstStyle/>
          <a:p>
            <a:endParaRPr lang="es-MX"/>
          </a:p>
        </p:txBody>
      </p:sp>
      <p:sp>
        <p:nvSpPr>
          <p:cNvPr id="17" name="Line 17"/>
          <p:cNvSpPr>
            <a:spLocks noChangeShapeType="1"/>
          </p:cNvSpPr>
          <p:nvPr/>
        </p:nvSpPr>
        <p:spPr bwMode="auto">
          <a:xfrm>
            <a:off x="4919634" y="3095612"/>
            <a:ext cx="304800" cy="0"/>
          </a:xfrm>
          <a:prstGeom prst="line">
            <a:avLst/>
          </a:prstGeom>
          <a:noFill/>
          <a:ln w="12700">
            <a:solidFill>
              <a:srgbClr val="FF9900"/>
            </a:solidFill>
            <a:round/>
            <a:headEnd/>
            <a:tailEnd/>
          </a:ln>
          <a:effectLst/>
        </p:spPr>
        <p:txBody>
          <a:bodyPr wrap="none" anchor="ctr"/>
          <a:lstStyle/>
          <a:p>
            <a:endParaRPr lang="es-MX"/>
          </a:p>
        </p:txBody>
      </p:sp>
      <p:sp>
        <p:nvSpPr>
          <p:cNvPr id="18" name="Line 18"/>
          <p:cNvSpPr>
            <a:spLocks noChangeShapeType="1"/>
          </p:cNvSpPr>
          <p:nvPr/>
        </p:nvSpPr>
        <p:spPr bwMode="auto">
          <a:xfrm flipV="1">
            <a:off x="5224434" y="2790812"/>
            <a:ext cx="0" cy="304800"/>
          </a:xfrm>
          <a:prstGeom prst="line">
            <a:avLst/>
          </a:prstGeom>
          <a:noFill/>
          <a:ln w="12700">
            <a:solidFill>
              <a:srgbClr val="FF9900"/>
            </a:solidFill>
            <a:round/>
            <a:headEnd/>
            <a:tailEnd type="oval" w="med" len="med"/>
          </a:ln>
          <a:effectLst/>
        </p:spPr>
        <p:txBody>
          <a:bodyPr wrap="none" anchor="ctr"/>
          <a:lstStyle/>
          <a:p>
            <a:endParaRPr lang="es-MX"/>
          </a:p>
        </p:txBody>
      </p:sp>
      <p:sp>
        <p:nvSpPr>
          <p:cNvPr id="19" name="Line 19"/>
          <p:cNvSpPr>
            <a:spLocks noChangeShapeType="1"/>
          </p:cNvSpPr>
          <p:nvPr/>
        </p:nvSpPr>
        <p:spPr bwMode="auto">
          <a:xfrm flipH="1">
            <a:off x="2176434" y="2790812"/>
            <a:ext cx="0" cy="304800"/>
          </a:xfrm>
          <a:prstGeom prst="line">
            <a:avLst/>
          </a:prstGeom>
          <a:noFill/>
          <a:ln w="12700">
            <a:solidFill>
              <a:schemeClr val="tx1"/>
            </a:solidFill>
            <a:round/>
            <a:headEnd type="oval" w="med" len="med"/>
            <a:tailEnd/>
          </a:ln>
          <a:effectLst/>
        </p:spPr>
        <p:txBody>
          <a:bodyPr wrap="none" anchor="ctr"/>
          <a:lstStyle/>
          <a:p>
            <a:endParaRPr lang="es-MX"/>
          </a:p>
        </p:txBody>
      </p:sp>
      <p:sp>
        <p:nvSpPr>
          <p:cNvPr id="20" name="Line 20"/>
          <p:cNvSpPr>
            <a:spLocks noChangeShapeType="1"/>
          </p:cNvSpPr>
          <p:nvPr/>
        </p:nvSpPr>
        <p:spPr bwMode="auto">
          <a:xfrm>
            <a:off x="2176434" y="3095612"/>
            <a:ext cx="914400" cy="0"/>
          </a:xfrm>
          <a:prstGeom prst="line">
            <a:avLst/>
          </a:prstGeom>
          <a:noFill/>
          <a:ln w="12700">
            <a:solidFill>
              <a:schemeClr val="tx1"/>
            </a:solidFill>
            <a:round/>
            <a:headEnd/>
            <a:tailEnd/>
          </a:ln>
          <a:effectLst/>
        </p:spPr>
        <p:txBody>
          <a:bodyPr wrap="none" anchor="ctr"/>
          <a:lstStyle/>
          <a:p>
            <a:endParaRPr lang="es-MX"/>
          </a:p>
        </p:txBody>
      </p:sp>
      <p:sp>
        <p:nvSpPr>
          <p:cNvPr id="21" name="Line 21"/>
          <p:cNvSpPr>
            <a:spLocks noChangeShapeType="1"/>
          </p:cNvSpPr>
          <p:nvPr/>
        </p:nvSpPr>
        <p:spPr bwMode="auto">
          <a:xfrm>
            <a:off x="2481234" y="2790812"/>
            <a:ext cx="0" cy="304800"/>
          </a:xfrm>
          <a:prstGeom prst="line">
            <a:avLst/>
          </a:prstGeom>
          <a:noFill/>
          <a:ln w="12700">
            <a:solidFill>
              <a:schemeClr val="tx1"/>
            </a:solidFill>
            <a:round/>
            <a:headEnd type="oval" w="med" len="med"/>
            <a:tailEnd/>
          </a:ln>
          <a:effectLst/>
        </p:spPr>
        <p:txBody>
          <a:bodyPr wrap="none" anchor="ctr"/>
          <a:lstStyle/>
          <a:p>
            <a:endParaRPr lang="es-MX"/>
          </a:p>
        </p:txBody>
      </p:sp>
      <p:sp>
        <p:nvSpPr>
          <p:cNvPr id="22" name="Line 22"/>
          <p:cNvSpPr>
            <a:spLocks noChangeShapeType="1"/>
          </p:cNvSpPr>
          <p:nvPr/>
        </p:nvSpPr>
        <p:spPr bwMode="auto">
          <a:xfrm>
            <a:off x="2786034" y="2790812"/>
            <a:ext cx="0" cy="304800"/>
          </a:xfrm>
          <a:prstGeom prst="line">
            <a:avLst/>
          </a:prstGeom>
          <a:noFill/>
          <a:ln w="12700">
            <a:solidFill>
              <a:schemeClr val="tx1"/>
            </a:solidFill>
            <a:round/>
            <a:headEnd type="oval" w="med" len="med"/>
            <a:tailEnd/>
          </a:ln>
          <a:effectLst/>
        </p:spPr>
        <p:txBody>
          <a:bodyPr wrap="none" anchor="ctr"/>
          <a:lstStyle/>
          <a:p>
            <a:endParaRPr lang="es-MX"/>
          </a:p>
        </p:txBody>
      </p:sp>
      <p:sp>
        <p:nvSpPr>
          <p:cNvPr id="23" name="Line 23"/>
          <p:cNvSpPr>
            <a:spLocks noChangeShapeType="1"/>
          </p:cNvSpPr>
          <p:nvPr/>
        </p:nvSpPr>
        <p:spPr bwMode="auto">
          <a:xfrm>
            <a:off x="2328834" y="3095612"/>
            <a:ext cx="0" cy="1600200"/>
          </a:xfrm>
          <a:prstGeom prst="line">
            <a:avLst/>
          </a:prstGeom>
          <a:noFill/>
          <a:ln w="12700">
            <a:solidFill>
              <a:schemeClr val="tx1"/>
            </a:solidFill>
            <a:round/>
            <a:headEnd/>
            <a:tailEnd type="triangle" w="med" len="med"/>
          </a:ln>
          <a:effectLst/>
        </p:spPr>
        <p:txBody>
          <a:bodyPr wrap="none" anchor="ctr"/>
          <a:lstStyle/>
          <a:p>
            <a:endParaRPr lang="es-MX"/>
          </a:p>
        </p:txBody>
      </p:sp>
      <p:sp>
        <p:nvSpPr>
          <p:cNvPr id="24" name="Line 24"/>
          <p:cNvSpPr>
            <a:spLocks noChangeShapeType="1"/>
          </p:cNvSpPr>
          <p:nvPr/>
        </p:nvSpPr>
        <p:spPr bwMode="auto">
          <a:xfrm flipH="1">
            <a:off x="5910234" y="2790812"/>
            <a:ext cx="0" cy="304800"/>
          </a:xfrm>
          <a:prstGeom prst="line">
            <a:avLst/>
          </a:prstGeom>
          <a:noFill/>
          <a:ln w="12700">
            <a:solidFill>
              <a:srgbClr val="996600"/>
            </a:solidFill>
            <a:round/>
            <a:headEnd type="oval" w="med" len="med"/>
            <a:tailEnd/>
          </a:ln>
          <a:effectLst/>
        </p:spPr>
        <p:txBody>
          <a:bodyPr wrap="none" anchor="ctr"/>
          <a:lstStyle/>
          <a:p>
            <a:endParaRPr lang="es-MX"/>
          </a:p>
        </p:txBody>
      </p:sp>
      <p:sp>
        <p:nvSpPr>
          <p:cNvPr id="25" name="Line 25"/>
          <p:cNvSpPr>
            <a:spLocks noChangeShapeType="1"/>
          </p:cNvSpPr>
          <p:nvPr/>
        </p:nvSpPr>
        <p:spPr bwMode="auto">
          <a:xfrm>
            <a:off x="5910234" y="3095612"/>
            <a:ext cx="609600" cy="0"/>
          </a:xfrm>
          <a:prstGeom prst="line">
            <a:avLst/>
          </a:prstGeom>
          <a:noFill/>
          <a:ln w="12700">
            <a:solidFill>
              <a:srgbClr val="996600"/>
            </a:solidFill>
            <a:round/>
            <a:headEnd/>
            <a:tailEnd/>
          </a:ln>
          <a:effectLst/>
        </p:spPr>
        <p:txBody>
          <a:bodyPr wrap="none" anchor="ctr"/>
          <a:lstStyle/>
          <a:p>
            <a:endParaRPr lang="es-MX"/>
          </a:p>
        </p:txBody>
      </p:sp>
      <p:sp>
        <p:nvSpPr>
          <p:cNvPr id="26" name="Line 26"/>
          <p:cNvSpPr>
            <a:spLocks noChangeShapeType="1"/>
          </p:cNvSpPr>
          <p:nvPr/>
        </p:nvSpPr>
        <p:spPr bwMode="auto">
          <a:xfrm>
            <a:off x="6215034" y="2790812"/>
            <a:ext cx="0" cy="304800"/>
          </a:xfrm>
          <a:prstGeom prst="line">
            <a:avLst/>
          </a:prstGeom>
          <a:noFill/>
          <a:ln w="12700">
            <a:solidFill>
              <a:srgbClr val="996600"/>
            </a:solidFill>
            <a:round/>
            <a:headEnd type="oval" w="med" len="med"/>
            <a:tailEnd/>
          </a:ln>
          <a:effectLst/>
        </p:spPr>
        <p:txBody>
          <a:bodyPr wrap="none" anchor="ctr"/>
          <a:lstStyle/>
          <a:p>
            <a:endParaRPr lang="es-MX"/>
          </a:p>
        </p:txBody>
      </p:sp>
      <p:sp>
        <p:nvSpPr>
          <p:cNvPr id="27" name="Line 27"/>
          <p:cNvSpPr>
            <a:spLocks noChangeShapeType="1"/>
          </p:cNvSpPr>
          <p:nvPr/>
        </p:nvSpPr>
        <p:spPr bwMode="auto">
          <a:xfrm>
            <a:off x="6519834" y="2790812"/>
            <a:ext cx="0" cy="304800"/>
          </a:xfrm>
          <a:prstGeom prst="line">
            <a:avLst/>
          </a:prstGeom>
          <a:noFill/>
          <a:ln w="12700">
            <a:solidFill>
              <a:srgbClr val="996600"/>
            </a:solidFill>
            <a:round/>
            <a:headEnd type="oval" w="med" len="med"/>
            <a:tailEnd/>
          </a:ln>
          <a:effectLst/>
        </p:spPr>
        <p:txBody>
          <a:bodyPr wrap="none" anchor="ctr"/>
          <a:lstStyle/>
          <a:p>
            <a:endParaRPr lang="es-MX"/>
          </a:p>
        </p:txBody>
      </p:sp>
      <p:sp>
        <p:nvSpPr>
          <p:cNvPr id="28" name="Line 28"/>
          <p:cNvSpPr>
            <a:spLocks noChangeShapeType="1"/>
          </p:cNvSpPr>
          <p:nvPr/>
        </p:nvSpPr>
        <p:spPr bwMode="auto">
          <a:xfrm>
            <a:off x="6215034" y="3019412"/>
            <a:ext cx="0" cy="2286000"/>
          </a:xfrm>
          <a:prstGeom prst="line">
            <a:avLst/>
          </a:prstGeom>
          <a:noFill/>
          <a:ln w="12700">
            <a:solidFill>
              <a:srgbClr val="996600"/>
            </a:solidFill>
            <a:round/>
            <a:headEnd/>
            <a:tailEnd type="triangle" w="med" len="med"/>
          </a:ln>
          <a:effectLst/>
        </p:spPr>
        <p:txBody>
          <a:bodyPr wrap="none" anchor="ctr"/>
          <a:lstStyle/>
          <a:p>
            <a:endParaRPr lang="es-MX"/>
          </a:p>
        </p:txBody>
      </p:sp>
      <p:sp>
        <p:nvSpPr>
          <p:cNvPr id="29" name="Rectangle 29"/>
          <p:cNvSpPr>
            <a:spLocks noChangeArrowheads="1"/>
          </p:cNvSpPr>
          <p:nvPr/>
        </p:nvSpPr>
        <p:spPr bwMode="auto">
          <a:xfrm>
            <a:off x="4767234" y="4314812"/>
            <a:ext cx="1876468" cy="304800"/>
          </a:xfrm>
          <a:prstGeom prst="rect">
            <a:avLst/>
          </a:prstGeom>
          <a:solidFill>
            <a:srgbClr val="FFFFFF"/>
          </a:solidFill>
          <a:ln w="9525">
            <a:solidFill>
              <a:srgbClr val="FF0000"/>
            </a:solidFill>
            <a:miter lim="800000"/>
            <a:headEnd/>
            <a:tailEnd/>
          </a:ln>
          <a:effectLst/>
        </p:spPr>
        <p:txBody>
          <a:bodyPr wrap="none" anchor="ctr"/>
          <a:lstStyle/>
          <a:p>
            <a:pPr algn="ctr"/>
            <a:r>
              <a:rPr lang="es-ES_tradnl" sz="2200" dirty="0">
                <a:solidFill>
                  <a:srgbClr val="FF0000"/>
                </a:solidFill>
              </a:rPr>
              <a:t>Racha de 00s</a:t>
            </a:r>
          </a:p>
        </p:txBody>
      </p:sp>
      <p:sp>
        <p:nvSpPr>
          <p:cNvPr id="30" name="Line 30"/>
          <p:cNvSpPr>
            <a:spLocks noChangeShapeType="1"/>
          </p:cNvSpPr>
          <p:nvPr/>
        </p:nvSpPr>
        <p:spPr bwMode="auto">
          <a:xfrm>
            <a:off x="3090834" y="2790812"/>
            <a:ext cx="0" cy="304800"/>
          </a:xfrm>
          <a:prstGeom prst="line">
            <a:avLst/>
          </a:prstGeom>
          <a:noFill/>
          <a:ln w="12700">
            <a:solidFill>
              <a:schemeClr val="tx1"/>
            </a:solidFill>
            <a:round/>
            <a:headEnd type="oval" w="med" len="med"/>
            <a:tailEnd/>
          </a:ln>
          <a:effectLst/>
        </p:spPr>
        <p:txBody>
          <a:bodyPr wrap="none" anchor="ctr"/>
          <a:lstStyle/>
          <a:p>
            <a:endParaRPr lang="es-MX"/>
          </a:p>
        </p:txBody>
      </p:sp>
      <p:sp>
        <p:nvSpPr>
          <p:cNvPr id="31" name="Rectangle 31"/>
          <p:cNvSpPr>
            <a:spLocks noChangeArrowheads="1"/>
          </p:cNvSpPr>
          <p:nvPr/>
        </p:nvSpPr>
        <p:spPr bwMode="auto">
          <a:xfrm>
            <a:off x="5300634" y="3400412"/>
            <a:ext cx="1843134" cy="304800"/>
          </a:xfrm>
          <a:prstGeom prst="rect">
            <a:avLst/>
          </a:prstGeom>
          <a:solidFill>
            <a:srgbClr val="FFFFFF"/>
          </a:solidFill>
          <a:ln w="9525">
            <a:solidFill>
              <a:srgbClr val="FF0000"/>
            </a:solidFill>
            <a:miter lim="800000"/>
            <a:headEnd/>
            <a:tailEnd/>
          </a:ln>
          <a:effectLst/>
        </p:spPr>
        <p:txBody>
          <a:bodyPr wrap="none" anchor="ctr"/>
          <a:lstStyle/>
          <a:p>
            <a:pPr algn="ctr"/>
            <a:r>
              <a:rPr lang="es-ES_tradnl" sz="2200" dirty="0">
                <a:solidFill>
                  <a:srgbClr val="FF0000"/>
                </a:solidFill>
              </a:rPr>
              <a:t>Rachas de 1s</a:t>
            </a:r>
          </a:p>
        </p:txBody>
      </p:sp>
      <p:sp>
        <p:nvSpPr>
          <p:cNvPr id="32" name="Text Box 32"/>
          <p:cNvSpPr txBox="1">
            <a:spLocks noChangeArrowheads="1"/>
          </p:cNvSpPr>
          <p:nvPr/>
        </p:nvSpPr>
        <p:spPr bwMode="auto">
          <a:xfrm>
            <a:off x="6935759" y="2105012"/>
            <a:ext cx="1708207" cy="646331"/>
          </a:xfrm>
          <a:prstGeom prst="rect">
            <a:avLst/>
          </a:prstGeom>
          <a:noFill/>
          <a:ln w="9525">
            <a:noFill/>
            <a:miter lim="800000"/>
            <a:headEnd/>
            <a:tailEnd/>
          </a:ln>
          <a:effectLst/>
        </p:spPr>
        <p:txBody>
          <a:bodyPr wrap="square" anchor="ctr">
            <a:spAutoFit/>
          </a:bodyPr>
          <a:lstStyle/>
          <a:p>
            <a:pPr algn="ctr">
              <a:spcBef>
                <a:spcPct val="50000"/>
              </a:spcBef>
            </a:pPr>
            <a:r>
              <a:rPr lang="es-ES_tradnl" sz="2000" dirty="0"/>
              <a:t>Próximo</a:t>
            </a:r>
          </a:p>
          <a:p>
            <a:pPr algn="ctr">
              <a:lnSpc>
                <a:spcPct val="30000"/>
              </a:lnSpc>
              <a:spcBef>
                <a:spcPct val="50000"/>
              </a:spcBef>
            </a:pPr>
            <a:r>
              <a:rPr lang="es-ES_tradnl" sz="2000" dirty="0"/>
              <a:t>bit es un 1</a:t>
            </a:r>
            <a:endParaRPr lang="es-ES_tradnl" dirty="0"/>
          </a:p>
        </p:txBody>
      </p:sp>
      <p:sp>
        <p:nvSpPr>
          <p:cNvPr id="33" name="Line 33"/>
          <p:cNvSpPr>
            <a:spLocks noChangeShapeType="1"/>
          </p:cNvSpPr>
          <p:nvPr/>
        </p:nvSpPr>
        <p:spPr bwMode="auto">
          <a:xfrm>
            <a:off x="7053234" y="2105012"/>
            <a:ext cx="914400" cy="0"/>
          </a:xfrm>
          <a:prstGeom prst="line">
            <a:avLst/>
          </a:prstGeom>
          <a:noFill/>
          <a:ln w="28575">
            <a:solidFill>
              <a:schemeClr val="tx1"/>
            </a:solidFill>
            <a:round/>
            <a:headEnd/>
            <a:tailEnd type="triangle" w="med" len="med"/>
          </a:ln>
          <a:effectLst/>
        </p:spPr>
        <p:txBody>
          <a:bodyPr wrap="none" anchor="ctr"/>
          <a:lstStyle/>
          <a:p>
            <a:endParaRPr lang="es-MX"/>
          </a:p>
        </p:txBody>
      </p:sp>
      <p:sp>
        <p:nvSpPr>
          <p:cNvPr id="34" name="AutoShape 34"/>
          <p:cNvSpPr>
            <a:spLocks noChangeArrowheads="1"/>
          </p:cNvSpPr>
          <p:nvPr/>
        </p:nvSpPr>
        <p:spPr bwMode="auto">
          <a:xfrm rot="2974092">
            <a:off x="6748434" y="2744775"/>
            <a:ext cx="304800" cy="609600"/>
          </a:xfrm>
          <a:prstGeom prst="curvedLeftArrow">
            <a:avLst>
              <a:gd name="adj1" fmla="val 40000"/>
              <a:gd name="adj2" fmla="val 80000"/>
              <a:gd name="adj3" fmla="val 33333"/>
            </a:avLst>
          </a:prstGeom>
          <a:solidFill>
            <a:srgbClr val="FFFFFF"/>
          </a:solidFill>
          <a:ln w="9525">
            <a:solidFill>
              <a:schemeClr val="bg2"/>
            </a:solidFill>
            <a:miter lim="800000"/>
            <a:headEnd/>
            <a:tailEnd/>
          </a:ln>
          <a:effectLst/>
        </p:spPr>
        <p:txBody>
          <a:bodyPr rot="10800000" vert="eaVert" wrap="none" anchor="ctr"/>
          <a:lstStyle/>
          <a:p>
            <a:pPr algn="ctr"/>
            <a:endParaRPr lang="es-ES">
              <a:solidFill>
                <a:srgbClr val="FF9900"/>
              </a:solidFill>
            </a:endParaRPr>
          </a:p>
        </p:txBody>
      </p:sp>
      <p:sp>
        <p:nvSpPr>
          <p:cNvPr id="35" name="Line 35"/>
          <p:cNvSpPr>
            <a:spLocks noChangeShapeType="1"/>
          </p:cNvSpPr>
          <p:nvPr/>
        </p:nvSpPr>
        <p:spPr bwMode="auto">
          <a:xfrm>
            <a:off x="804834" y="2181212"/>
            <a:ext cx="914400" cy="0"/>
          </a:xfrm>
          <a:prstGeom prst="line">
            <a:avLst/>
          </a:prstGeom>
          <a:noFill/>
          <a:ln w="28575">
            <a:solidFill>
              <a:schemeClr val="tx1"/>
            </a:solidFill>
            <a:round/>
            <a:headEnd type="triangle" w="med" len="med"/>
            <a:tailEnd/>
          </a:ln>
          <a:effectLst/>
        </p:spPr>
        <p:txBody>
          <a:bodyPr wrap="none" anchor="ctr"/>
          <a:lstStyle/>
          <a:p>
            <a:endParaRPr lang="es-MX"/>
          </a:p>
        </p:txBody>
      </p:sp>
      <p:sp>
        <p:nvSpPr>
          <p:cNvPr id="36" name="Text Box 36"/>
          <p:cNvSpPr txBox="1">
            <a:spLocks noChangeArrowheads="1"/>
          </p:cNvSpPr>
          <p:nvPr/>
        </p:nvSpPr>
        <p:spPr bwMode="auto">
          <a:xfrm>
            <a:off x="285720" y="2181212"/>
            <a:ext cx="1585914" cy="641350"/>
          </a:xfrm>
          <a:prstGeom prst="rect">
            <a:avLst/>
          </a:prstGeom>
          <a:noFill/>
          <a:ln w="9525">
            <a:noFill/>
            <a:miter lim="800000"/>
            <a:headEnd/>
            <a:tailEnd/>
          </a:ln>
          <a:effectLst/>
        </p:spPr>
        <p:txBody>
          <a:bodyPr wrap="square" anchor="ctr">
            <a:spAutoFit/>
          </a:bodyPr>
          <a:lstStyle/>
          <a:p>
            <a:pPr algn="ctr">
              <a:spcBef>
                <a:spcPct val="50000"/>
              </a:spcBef>
            </a:pPr>
            <a:r>
              <a:rPr lang="es-ES_tradnl" sz="2000" dirty="0"/>
              <a:t>Bit anterior</a:t>
            </a:r>
          </a:p>
          <a:p>
            <a:pPr algn="ctr">
              <a:lnSpc>
                <a:spcPct val="30000"/>
              </a:lnSpc>
              <a:spcBef>
                <a:spcPct val="50000"/>
              </a:spcBef>
            </a:pPr>
            <a:r>
              <a:rPr lang="es-ES_tradnl" sz="2000" dirty="0"/>
              <a:t>es un 0</a:t>
            </a:r>
            <a:endParaRPr lang="es-ES_tradnl" dirty="0"/>
          </a:p>
        </p:txBody>
      </p:sp>
      <p:sp>
        <p:nvSpPr>
          <p:cNvPr id="37" name="AutoShape 37"/>
          <p:cNvSpPr>
            <a:spLocks noChangeArrowheads="1"/>
          </p:cNvSpPr>
          <p:nvPr/>
        </p:nvSpPr>
        <p:spPr bwMode="auto">
          <a:xfrm rot="18625908" flipH="1">
            <a:off x="1643034" y="2714612"/>
            <a:ext cx="304800" cy="609600"/>
          </a:xfrm>
          <a:prstGeom prst="curvedLeftArrow">
            <a:avLst>
              <a:gd name="adj1" fmla="val 40000"/>
              <a:gd name="adj2" fmla="val 80000"/>
              <a:gd name="adj3" fmla="val 33333"/>
            </a:avLst>
          </a:prstGeom>
          <a:solidFill>
            <a:srgbClr val="FFFFFF"/>
          </a:solidFill>
          <a:ln w="9525">
            <a:solidFill>
              <a:schemeClr val="bg2"/>
            </a:solidFill>
            <a:miter lim="800000"/>
            <a:headEnd/>
            <a:tailEnd/>
          </a:ln>
          <a:effectLst/>
        </p:spPr>
        <p:txBody>
          <a:bodyPr vert="eaVert" wrap="none" anchor="ctr"/>
          <a:lstStyle/>
          <a:p>
            <a:pPr algn="ctr"/>
            <a:endParaRPr lang="es-ES">
              <a:solidFill>
                <a:srgbClr val="FF9900"/>
              </a:solidFill>
            </a:endParaRPr>
          </a:p>
        </p:txBody>
      </p:sp>
      <p:sp>
        <p:nvSpPr>
          <p:cNvPr id="38" name="Text Box 38"/>
          <p:cNvSpPr txBox="1">
            <a:spLocks noChangeArrowheads="1"/>
          </p:cNvSpPr>
          <p:nvPr/>
        </p:nvSpPr>
        <p:spPr bwMode="auto">
          <a:xfrm>
            <a:off x="2481234" y="4167175"/>
            <a:ext cx="1997075" cy="376237"/>
          </a:xfrm>
          <a:prstGeom prst="rect">
            <a:avLst/>
          </a:prstGeom>
          <a:solidFill>
            <a:srgbClr val="FFFFCC"/>
          </a:solidFill>
          <a:ln w="9525">
            <a:solidFill>
              <a:srgbClr val="FF0000"/>
            </a:solidFill>
            <a:miter lim="800000"/>
            <a:headEnd/>
            <a:tailEnd/>
          </a:ln>
          <a:effectLst/>
        </p:spPr>
        <p:txBody>
          <a:bodyPr wrap="none" anchor="ctr">
            <a:spAutoFit/>
          </a:bodyPr>
          <a:lstStyle/>
          <a:p>
            <a:pPr algn="ctr">
              <a:spcBef>
                <a:spcPct val="50000"/>
              </a:spcBef>
            </a:pPr>
            <a:r>
              <a:rPr lang="es-ES_tradnl" sz="1800" dirty="0">
                <a:solidFill>
                  <a:srgbClr val="0070C0"/>
                </a:solidFill>
                <a:latin typeface="Arial" charset="0"/>
              </a:rPr>
              <a:t>Un 0 entre dos 1s</a:t>
            </a:r>
            <a:endParaRPr lang="es-ES_tradnl" dirty="0">
              <a:solidFill>
                <a:srgbClr val="0070C0"/>
              </a:solidFill>
            </a:endParaRPr>
          </a:p>
        </p:txBody>
      </p:sp>
      <p:sp>
        <p:nvSpPr>
          <p:cNvPr id="39" name="Text Box 39"/>
          <p:cNvSpPr txBox="1">
            <a:spLocks noChangeArrowheads="1"/>
          </p:cNvSpPr>
          <p:nvPr/>
        </p:nvSpPr>
        <p:spPr bwMode="auto">
          <a:xfrm>
            <a:off x="5284759" y="3786175"/>
            <a:ext cx="1997075" cy="376237"/>
          </a:xfrm>
          <a:prstGeom prst="rect">
            <a:avLst/>
          </a:prstGeom>
          <a:solidFill>
            <a:srgbClr val="FFFFCC"/>
          </a:solidFill>
          <a:ln w="9525">
            <a:solidFill>
              <a:srgbClr val="FF0000"/>
            </a:solidFill>
            <a:miter lim="800000"/>
            <a:headEnd/>
            <a:tailEnd/>
          </a:ln>
          <a:effectLst/>
        </p:spPr>
        <p:txBody>
          <a:bodyPr wrap="none" anchor="ctr">
            <a:spAutoFit/>
          </a:bodyPr>
          <a:lstStyle/>
          <a:p>
            <a:pPr algn="ctr">
              <a:spcBef>
                <a:spcPct val="50000"/>
              </a:spcBef>
            </a:pPr>
            <a:r>
              <a:rPr lang="es-ES_tradnl" sz="1800" dirty="0">
                <a:solidFill>
                  <a:srgbClr val="0070C0"/>
                </a:solidFill>
                <a:latin typeface="Arial" charset="0"/>
              </a:rPr>
              <a:t>Un 1 entre dos 0s</a:t>
            </a:r>
            <a:endParaRPr lang="es-ES_tradnl" dirty="0">
              <a:solidFill>
                <a:srgbClr val="0070C0"/>
              </a:solidFill>
            </a:endParaRPr>
          </a:p>
        </p:txBody>
      </p:sp>
      <p:sp>
        <p:nvSpPr>
          <p:cNvPr id="40" name="Rectangle 40"/>
          <p:cNvSpPr>
            <a:spLocks noChangeArrowheads="1"/>
          </p:cNvSpPr>
          <p:nvPr/>
        </p:nvSpPr>
        <p:spPr bwMode="auto">
          <a:xfrm>
            <a:off x="928662" y="4695812"/>
            <a:ext cx="2238372" cy="381000"/>
          </a:xfrm>
          <a:prstGeom prst="rect">
            <a:avLst/>
          </a:prstGeom>
          <a:solidFill>
            <a:srgbClr val="FFFFFF"/>
          </a:solidFill>
          <a:ln w="9525">
            <a:solidFill>
              <a:srgbClr val="FF0000"/>
            </a:solidFill>
            <a:miter lim="800000"/>
            <a:headEnd/>
            <a:tailEnd/>
          </a:ln>
          <a:effectLst/>
        </p:spPr>
        <p:txBody>
          <a:bodyPr wrap="none" anchor="ctr"/>
          <a:lstStyle/>
          <a:p>
            <a:pPr algn="ctr"/>
            <a:r>
              <a:rPr lang="es-ES_tradnl" sz="2200" dirty="0">
                <a:solidFill>
                  <a:srgbClr val="FF0000"/>
                </a:solidFill>
              </a:rPr>
              <a:t>Racha de 1111s</a:t>
            </a:r>
          </a:p>
        </p:txBody>
      </p:sp>
      <p:sp>
        <p:nvSpPr>
          <p:cNvPr id="41" name="Text Box 41"/>
          <p:cNvSpPr txBox="1">
            <a:spLocks noChangeArrowheads="1"/>
          </p:cNvSpPr>
          <p:nvPr/>
        </p:nvSpPr>
        <p:spPr bwMode="auto">
          <a:xfrm>
            <a:off x="3395634" y="5229212"/>
            <a:ext cx="2124075" cy="376238"/>
          </a:xfrm>
          <a:prstGeom prst="rect">
            <a:avLst/>
          </a:prstGeom>
          <a:solidFill>
            <a:srgbClr val="FFFFCC"/>
          </a:solidFill>
          <a:ln w="9525">
            <a:solidFill>
              <a:srgbClr val="CC3300"/>
            </a:solidFill>
            <a:miter lim="800000"/>
            <a:headEnd/>
            <a:tailEnd/>
          </a:ln>
          <a:effectLst/>
        </p:spPr>
        <p:txBody>
          <a:bodyPr wrap="none" anchor="ctr">
            <a:spAutoFit/>
          </a:bodyPr>
          <a:lstStyle/>
          <a:p>
            <a:pPr algn="ctr">
              <a:spcBef>
                <a:spcPct val="50000"/>
              </a:spcBef>
            </a:pPr>
            <a:r>
              <a:rPr lang="es-ES_tradnl" sz="1800">
                <a:solidFill>
                  <a:srgbClr val="0070C0"/>
                </a:solidFill>
                <a:latin typeface="Arial" charset="0"/>
              </a:rPr>
              <a:t>Un 11 entre dos 0s</a:t>
            </a:r>
            <a:endParaRPr lang="es-ES_tradnl">
              <a:solidFill>
                <a:srgbClr val="0070C0"/>
              </a:solidFill>
            </a:endParaRPr>
          </a:p>
        </p:txBody>
      </p:sp>
      <p:sp>
        <p:nvSpPr>
          <p:cNvPr id="42" name="Rectangle 42"/>
          <p:cNvSpPr>
            <a:spLocks noChangeArrowheads="1"/>
          </p:cNvSpPr>
          <p:nvPr/>
        </p:nvSpPr>
        <p:spPr bwMode="auto">
          <a:xfrm>
            <a:off x="5715008" y="5305412"/>
            <a:ext cx="2024026" cy="381000"/>
          </a:xfrm>
          <a:prstGeom prst="rect">
            <a:avLst/>
          </a:prstGeom>
          <a:solidFill>
            <a:srgbClr val="FFFFFF"/>
          </a:solidFill>
          <a:ln w="9525">
            <a:solidFill>
              <a:srgbClr val="FF0000"/>
            </a:solidFill>
            <a:miter lim="800000"/>
            <a:headEnd/>
            <a:tailEnd/>
          </a:ln>
          <a:effectLst/>
        </p:spPr>
        <p:txBody>
          <a:bodyPr wrap="none" anchor="ctr"/>
          <a:lstStyle/>
          <a:p>
            <a:pPr algn="ctr"/>
            <a:r>
              <a:rPr lang="es-ES_tradnl" sz="2200" dirty="0">
                <a:solidFill>
                  <a:srgbClr val="FF0000"/>
                </a:solidFill>
              </a:rPr>
              <a:t>Racha de 000s</a:t>
            </a:r>
          </a:p>
        </p:txBody>
      </p:sp>
      <p:sp>
        <p:nvSpPr>
          <p:cNvPr id="43" name="Text Box 43"/>
          <p:cNvSpPr txBox="1">
            <a:spLocks noChangeArrowheads="1"/>
          </p:cNvSpPr>
          <p:nvPr/>
        </p:nvSpPr>
        <p:spPr bwMode="auto">
          <a:xfrm>
            <a:off x="5605434" y="4695812"/>
            <a:ext cx="2124075" cy="376238"/>
          </a:xfrm>
          <a:prstGeom prst="rect">
            <a:avLst/>
          </a:prstGeom>
          <a:solidFill>
            <a:srgbClr val="FFFFCC"/>
          </a:solidFill>
          <a:ln w="9525">
            <a:solidFill>
              <a:srgbClr val="FF0000"/>
            </a:solidFill>
            <a:miter lim="800000"/>
            <a:headEnd/>
            <a:tailEnd/>
          </a:ln>
          <a:effectLst/>
        </p:spPr>
        <p:txBody>
          <a:bodyPr wrap="none" anchor="ctr">
            <a:spAutoFit/>
          </a:bodyPr>
          <a:lstStyle/>
          <a:p>
            <a:pPr algn="ctr">
              <a:spcBef>
                <a:spcPct val="50000"/>
              </a:spcBef>
            </a:pPr>
            <a:r>
              <a:rPr lang="es-ES_tradnl" sz="1800">
                <a:solidFill>
                  <a:srgbClr val="0070C0"/>
                </a:solidFill>
                <a:latin typeface="Arial" charset="0"/>
              </a:rPr>
              <a:t>Un 00 entre dos 1s</a:t>
            </a:r>
            <a:endParaRPr lang="es-ES_tradnl">
              <a:solidFill>
                <a:srgbClr val="0070C0"/>
              </a:solidFill>
            </a:endParaRPr>
          </a:p>
        </p:txBody>
      </p:sp>
      <p:sp>
        <p:nvSpPr>
          <p:cNvPr id="44" name="Rectangle 44"/>
          <p:cNvSpPr>
            <a:spLocks noChangeArrowheads="1"/>
          </p:cNvSpPr>
          <p:nvPr/>
        </p:nvSpPr>
        <p:spPr bwMode="auto">
          <a:xfrm>
            <a:off x="3428992" y="4772012"/>
            <a:ext cx="1871642" cy="381000"/>
          </a:xfrm>
          <a:prstGeom prst="rect">
            <a:avLst/>
          </a:prstGeom>
          <a:solidFill>
            <a:srgbClr val="FFFFFF"/>
          </a:solidFill>
          <a:ln w="9525">
            <a:solidFill>
              <a:srgbClr val="FF0000"/>
            </a:solidFill>
            <a:miter lim="800000"/>
            <a:headEnd/>
            <a:tailEnd/>
          </a:ln>
          <a:effectLst/>
        </p:spPr>
        <p:txBody>
          <a:bodyPr wrap="none" anchor="ctr"/>
          <a:lstStyle/>
          <a:p>
            <a:pPr algn="ctr"/>
            <a:r>
              <a:rPr lang="es-ES_tradnl" sz="2200" dirty="0">
                <a:solidFill>
                  <a:srgbClr val="FF0000"/>
                </a:solidFill>
              </a:rPr>
              <a:t>Racha de 11s</a:t>
            </a:r>
          </a:p>
        </p:txBody>
      </p:sp>
      <p:sp>
        <p:nvSpPr>
          <p:cNvPr id="45" name="Text Box 45"/>
          <p:cNvSpPr txBox="1">
            <a:spLocks noChangeArrowheads="1"/>
          </p:cNvSpPr>
          <p:nvPr/>
        </p:nvSpPr>
        <p:spPr bwMode="auto">
          <a:xfrm>
            <a:off x="5487959" y="5767375"/>
            <a:ext cx="2251075" cy="376237"/>
          </a:xfrm>
          <a:prstGeom prst="rect">
            <a:avLst/>
          </a:prstGeom>
          <a:solidFill>
            <a:srgbClr val="FFFFCC"/>
          </a:solidFill>
          <a:ln w="9525">
            <a:solidFill>
              <a:srgbClr val="FF0000"/>
            </a:solidFill>
            <a:miter lim="800000"/>
            <a:headEnd/>
            <a:tailEnd/>
          </a:ln>
          <a:effectLst/>
        </p:spPr>
        <p:txBody>
          <a:bodyPr wrap="none" anchor="ctr">
            <a:spAutoFit/>
          </a:bodyPr>
          <a:lstStyle/>
          <a:p>
            <a:pPr algn="ctr">
              <a:spcBef>
                <a:spcPct val="50000"/>
              </a:spcBef>
            </a:pPr>
            <a:r>
              <a:rPr lang="es-ES_tradnl" sz="1800">
                <a:solidFill>
                  <a:srgbClr val="0070C0"/>
                </a:solidFill>
                <a:latin typeface="Arial" charset="0"/>
              </a:rPr>
              <a:t>Un 000 entre dos 1s</a:t>
            </a:r>
            <a:endParaRPr lang="es-ES_tradnl">
              <a:solidFill>
                <a:srgbClr val="0070C0"/>
              </a:solidFill>
            </a:endParaRPr>
          </a:p>
        </p:txBody>
      </p:sp>
      <p:sp>
        <p:nvSpPr>
          <p:cNvPr id="46" name="Text Box 46"/>
          <p:cNvSpPr txBox="1">
            <a:spLocks noChangeArrowheads="1"/>
          </p:cNvSpPr>
          <p:nvPr/>
        </p:nvSpPr>
        <p:spPr bwMode="auto">
          <a:xfrm>
            <a:off x="804834" y="5153012"/>
            <a:ext cx="2378075" cy="376238"/>
          </a:xfrm>
          <a:prstGeom prst="rect">
            <a:avLst/>
          </a:prstGeom>
          <a:solidFill>
            <a:srgbClr val="FFFFCC"/>
          </a:solidFill>
          <a:ln w="9525">
            <a:solidFill>
              <a:srgbClr val="FF0000"/>
            </a:solidFill>
            <a:miter lim="800000"/>
            <a:headEnd/>
            <a:tailEnd/>
          </a:ln>
          <a:effectLst/>
        </p:spPr>
        <p:txBody>
          <a:bodyPr wrap="none" anchor="ctr">
            <a:spAutoFit/>
          </a:bodyPr>
          <a:lstStyle/>
          <a:p>
            <a:pPr algn="ctr">
              <a:spcBef>
                <a:spcPct val="50000"/>
              </a:spcBef>
            </a:pPr>
            <a:r>
              <a:rPr lang="es-ES_tradnl" sz="1800">
                <a:solidFill>
                  <a:srgbClr val="0070C0"/>
                </a:solidFill>
                <a:latin typeface="Arial" charset="0"/>
              </a:rPr>
              <a:t>Un 1111 entre dos 0s</a:t>
            </a:r>
            <a:endParaRPr lang="es-ES_tradnl">
              <a:solidFill>
                <a:srgbClr val="0070C0"/>
              </a:solidFill>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300"/>
                                        <p:tgtEl>
                                          <p:spTgt spid="4">
                                            <p:txEl>
                                              <p:pRg st="0" end="0"/>
                                            </p:txEl>
                                          </p:spTgt>
                                        </p:tgtEl>
                                      </p:cBhvr>
                                    </p:animEffect>
                                  </p:childTnLst>
                                </p:cTn>
                              </p:par>
                            </p:childTnLst>
                          </p:cTn>
                        </p:par>
                        <p:par>
                          <p:cTn id="8" fill="hold">
                            <p:stCondLst>
                              <p:cond delay="27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ppt_h/2"/>
                                          </p:val>
                                        </p:tav>
                                        <p:tav tm="100000">
                                          <p:val>
                                            <p:strVal val="#ppt_y"/>
                                          </p:val>
                                        </p:tav>
                                      </p:tavLst>
                                    </p:anim>
                                    <p:anim calcmode="lin" valueType="num">
                                      <p:cBhvr>
                                        <p:cTn id="18" dur="500" fill="hold"/>
                                        <p:tgtEl>
                                          <p:spTgt spid="6"/>
                                        </p:tgtEl>
                                        <p:attrNameLst>
                                          <p:attrName>ppt_w</p:attrName>
                                        </p:attrNameLst>
                                      </p:cBhvr>
                                      <p:tavLst>
                                        <p:tav tm="0">
                                          <p:val>
                                            <p:strVal val="#ppt_w"/>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17"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ppt_h/2"/>
                                          </p:val>
                                        </p:tav>
                                        <p:tav tm="100000">
                                          <p:val>
                                            <p:strVal val="#ppt_y"/>
                                          </p:val>
                                        </p:tav>
                                      </p:tavLst>
                                    </p:anim>
                                    <p:anim calcmode="lin" valueType="num">
                                      <p:cBhvr>
                                        <p:cTn id="25" dur="500" fill="hold"/>
                                        <p:tgtEl>
                                          <p:spTgt spid="7"/>
                                        </p:tgtEl>
                                        <p:attrNameLst>
                                          <p:attrName>ppt_w</p:attrName>
                                        </p:attrNameLst>
                                      </p:cBhvr>
                                      <p:tavLst>
                                        <p:tav tm="0">
                                          <p:val>
                                            <p:strVal val="#ppt_w"/>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17" presetClass="entr" presetSubtype="8"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ppt_x</p:attrName>
                                        </p:attrNameLst>
                                      </p:cBhvr>
                                      <p:tavLst>
                                        <p:tav tm="0">
                                          <p:val>
                                            <p:strVal val="#ppt_x-#ppt_w/2"/>
                                          </p:val>
                                        </p:tav>
                                        <p:tav tm="100000">
                                          <p:val>
                                            <p:strVal val="#ppt_x"/>
                                          </p:val>
                                        </p:tav>
                                      </p:tavLst>
                                    </p:anim>
                                    <p:anim calcmode="lin" valueType="num">
                                      <p:cBhvr>
                                        <p:cTn id="31" dur="500" fill="hold"/>
                                        <p:tgtEl>
                                          <p:spTgt spid="31"/>
                                        </p:tgtEl>
                                        <p:attrNameLst>
                                          <p:attrName>ppt_y</p:attrName>
                                        </p:attrNameLst>
                                      </p:cBhvr>
                                      <p:tavLst>
                                        <p:tav tm="0">
                                          <p:val>
                                            <p:strVal val="#ppt_y"/>
                                          </p:val>
                                        </p:tav>
                                        <p:tav tm="100000">
                                          <p:val>
                                            <p:strVal val="#ppt_y"/>
                                          </p:val>
                                        </p:tav>
                                      </p:tavLst>
                                    </p:anim>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strVal val="#ppt_h"/>
                                          </p:val>
                                        </p:tav>
                                        <p:tav tm="100000">
                                          <p:val>
                                            <p:strVal val="#ppt_h"/>
                                          </p:val>
                                        </p:tav>
                                      </p:tavLst>
                                    </p:anim>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499"/>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ppt_x</p:attrName>
                                        </p:attrNameLst>
                                      </p:cBhvr>
                                      <p:tavLst>
                                        <p:tav tm="0">
                                          <p:val>
                                            <p:strVal val="#ppt_x"/>
                                          </p:val>
                                        </p:tav>
                                        <p:tav tm="100000">
                                          <p:val>
                                            <p:strVal val="#ppt_x"/>
                                          </p:val>
                                        </p:tav>
                                      </p:tavLst>
                                    </p:anim>
                                    <p:anim calcmode="lin" valueType="num">
                                      <p:cBhvr>
                                        <p:cTn id="42" dur="500" fill="hold"/>
                                        <p:tgtEl>
                                          <p:spTgt spid="9"/>
                                        </p:tgtEl>
                                        <p:attrNameLst>
                                          <p:attrName>ppt_y</p:attrName>
                                        </p:attrNameLst>
                                      </p:cBhvr>
                                      <p:tavLst>
                                        <p:tav tm="0">
                                          <p:val>
                                            <p:strVal val="#ppt_y-#ppt_h/2"/>
                                          </p:val>
                                        </p:tav>
                                        <p:tav tm="100000">
                                          <p:val>
                                            <p:strVal val="#ppt_y"/>
                                          </p:val>
                                        </p:tav>
                                      </p:tavLst>
                                    </p:anim>
                                    <p:anim calcmode="lin" valueType="num">
                                      <p:cBhvr>
                                        <p:cTn id="43" dur="500" fill="hold"/>
                                        <p:tgtEl>
                                          <p:spTgt spid="9"/>
                                        </p:tgtEl>
                                        <p:attrNameLst>
                                          <p:attrName>ppt_w</p:attrName>
                                        </p:attrNameLst>
                                      </p:cBhvr>
                                      <p:tavLst>
                                        <p:tav tm="0">
                                          <p:val>
                                            <p:strVal val="#ppt_w"/>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17" presetClass="entr" presetSubtype="1"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ppt_h/2"/>
                                          </p:val>
                                        </p:tav>
                                        <p:tav tm="100000">
                                          <p:val>
                                            <p:strVal val="#ppt_y"/>
                                          </p:val>
                                        </p:tav>
                                      </p:tavLst>
                                    </p:anim>
                                    <p:anim calcmode="lin" valueType="num">
                                      <p:cBhvr>
                                        <p:cTn id="50" dur="500" fill="hold"/>
                                        <p:tgtEl>
                                          <p:spTgt spid="8"/>
                                        </p:tgtEl>
                                        <p:attrNameLst>
                                          <p:attrName>ppt_w</p:attrName>
                                        </p:attrNameLst>
                                      </p:cBhvr>
                                      <p:tavLst>
                                        <p:tav tm="0">
                                          <p:val>
                                            <p:strVal val="#ppt_w"/>
                                          </p:val>
                                        </p:tav>
                                        <p:tav tm="100000">
                                          <p:val>
                                            <p:strVal val="#ppt_w"/>
                                          </p:val>
                                        </p:tav>
                                      </p:tavLst>
                                    </p:anim>
                                    <p:anim calcmode="lin" valueType="num">
                                      <p:cBhvr>
                                        <p:cTn id="51" dur="500" fill="hold"/>
                                        <p:tgtEl>
                                          <p:spTgt spid="8"/>
                                        </p:tgtEl>
                                        <p:attrNameLst>
                                          <p:attrName>ppt_h</p:attrName>
                                        </p:attrNameLst>
                                      </p:cBhvr>
                                      <p:tavLst>
                                        <p:tav tm="0">
                                          <p:val>
                                            <p:fltVal val="0"/>
                                          </p:val>
                                        </p:tav>
                                        <p:tav tm="100000">
                                          <p:val>
                                            <p:strVal val="#ppt_h"/>
                                          </p:val>
                                        </p:tav>
                                      </p:tavLst>
                                    </p:anim>
                                  </p:childTnLst>
                                </p:cTn>
                              </p:par>
                            </p:childTnLst>
                          </p:cTn>
                        </p:par>
                        <p:par>
                          <p:cTn id="52" fill="hold">
                            <p:stCondLst>
                              <p:cond delay="1000"/>
                            </p:stCondLst>
                            <p:childTnLst>
                              <p:par>
                                <p:cTn id="53" presetID="17"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ppt_x</p:attrName>
                                        </p:attrNameLst>
                                      </p:cBhvr>
                                      <p:tavLst>
                                        <p:tav tm="0">
                                          <p:val>
                                            <p:strVal val="#ppt_x-#ppt_w/2"/>
                                          </p:val>
                                        </p:tav>
                                        <p:tav tm="100000">
                                          <p:val>
                                            <p:strVal val="#ppt_x"/>
                                          </p:val>
                                        </p:tav>
                                      </p:tavLst>
                                    </p:anim>
                                    <p:anim calcmode="lin" valueType="num">
                                      <p:cBhvr>
                                        <p:cTn id="56" dur="500" fill="hold"/>
                                        <p:tgtEl>
                                          <p:spTgt spid="10"/>
                                        </p:tgtEl>
                                        <p:attrNameLst>
                                          <p:attrName>ppt_y</p:attrName>
                                        </p:attrNameLst>
                                      </p:cBhvr>
                                      <p:tavLst>
                                        <p:tav tm="0">
                                          <p:val>
                                            <p:strVal val="#ppt_y"/>
                                          </p:val>
                                        </p:tav>
                                        <p:tav tm="100000">
                                          <p:val>
                                            <p:strVal val="#ppt_y"/>
                                          </p:val>
                                        </p:tav>
                                      </p:tavLst>
                                    </p:anim>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strVal val="#ppt_h"/>
                                          </p:val>
                                        </p:tav>
                                        <p:tav tm="100000">
                                          <p:val>
                                            <p:strVal val="#ppt_h"/>
                                          </p:val>
                                        </p:tav>
                                      </p:tavLst>
                                    </p:anim>
                                  </p:childTnLst>
                                </p:cTn>
                              </p:par>
                            </p:childTnLst>
                          </p:cTn>
                        </p:par>
                        <p:par>
                          <p:cTn id="59" fill="hold">
                            <p:stCondLst>
                              <p:cond delay="1500"/>
                            </p:stCondLst>
                            <p:childTnLst>
                              <p:par>
                                <p:cTn id="60" presetID="1" presetClass="entr" presetSubtype="0" fill="hold" grpId="0" nodeType="afterEffect">
                                  <p:stCondLst>
                                    <p:cond delay="0"/>
                                  </p:stCondLst>
                                  <p:childTnLst>
                                    <p:set>
                                      <p:cBhvr>
                                        <p:cTn id="61" dur="1" fill="hold">
                                          <p:stCondLst>
                                            <p:cond delay="499"/>
                                          </p:stCondLst>
                                        </p:cTn>
                                        <p:tgtEl>
                                          <p:spTgt spid="3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7" presetClass="entr" presetSubtype="1"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ppt_x</p:attrName>
                                        </p:attrNameLst>
                                      </p:cBhvr>
                                      <p:tavLst>
                                        <p:tav tm="0">
                                          <p:val>
                                            <p:strVal val="#ppt_x"/>
                                          </p:val>
                                        </p:tav>
                                        <p:tav tm="100000">
                                          <p:val>
                                            <p:strVal val="#ppt_x"/>
                                          </p:val>
                                        </p:tav>
                                      </p:tavLst>
                                    </p:anim>
                                    <p:anim calcmode="lin" valueType="num">
                                      <p:cBhvr>
                                        <p:cTn id="67" dur="500" fill="hold"/>
                                        <p:tgtEl>
                                          <p:spTgt spid="12"/>
                                        </p:tgtEl>
                                        <p:attrNameLst>
                                          <p:attrName>ppt_y</p:attrName>
                                        </p:attrNameLst>
                                      </p:cBhvr>
                                      <p:tavLst>
                                        <p:tav tm="0">
                                          <p:val>
                                            <p:strVal val="#ppt_y-#ppt_h/2"/>
                                          </p:val>
                                        </p:tav>
                                        <p:tav tm="100000">
                                          <p:val>
                                            <p:strVal val="#ppt_y"/>
                                          </p:val>
                                        </p:tav>
                                      </p:tavLst>
                                    </p:anim>
                                    <p:anim calcmode="lin" valueType="num">
                                      <p:cBhvr>
                                        <p:cTn id="68" dur="500" fill="hold"/>
                                        <p:tgtEl>
                                          <p:spTgt spid="12"/>
                                        </p:tgtEl>
                                        <p:attrNameLst>
                                          <p:attrName>ppt_w</p:attrName>
                                        </p:attrNameLst>
                                      </p:cBhvr>
                                      <p:tavLst>
                                        <p:tav tm="0">
                                          <p:val>
                                            <p:strVal val="#ppt_w"/>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17" presetClass="entr" presetSubtype="1"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ppt_x</p:attrName>
                                        </p:attrNameLst>
                                      </p:cBhvr>
                                      <p:tavLst>
                                        <p:tav tm="0">
                                          <p:val>
                                            <p:strVal val="#ppt_x"/>
                                          </p:val>
                                        </p:tav>
                                        <p:tav tm="100000">
                                          <p:val>
                                            <p:strVal val="#ppt_x"/>
                                          </p:val>
                                        </p:tav>
                                      </p:tavLst>
                                    </p:anim>
                                    <p:anim calcmode="lin" valueType="num">
                                      <p:cBhvr>
                                        <p:cTn id="74" dur="500" fill="hold"/>
                                        <p:tgtEl>
                                          <p:spTgt spid="14"/>
                                        </p:tgtEl>
                                        <p:attrNameLst>
                                          <p:attrName>ppt_y</p:attrName>
                                        </p:attrNameLst>
                                      </p:cBhvr>
                                      <p:tavLst>
                                        <p:tav tm="0">
                                          <p:val>
                                            <p:strVal val="#ppt_y-#ppt_h/2"/>
                                          </p:val>
                                        </p:tav>
                                        <p:tav tm="100000">
                                          <p:val>
                                            <p:strVal val="#ppt_y"/>
                                          </p:val>
                                        </p:tav>
                                      </p:tavLst>
                                    </p:anim>
                                    <p:anim calcmode="lin" valueType="num">
                                      <p:cBhvr>
                                        <p:cTn id="75" dur="500" fill="hold"/>
                                        <p:tgtEl>
                                          <p:spTgt spid="14"/>
                                        </p:tgtEl>
                                        <p:attrNameLst>
                                          <p:attrName>ppt_w</p:attrName>
                                        </p:attrNameLst>
                                      </p:cBhvr>
                                      <p:tavLst>
                                        <p:tav tm="0">
                                          <p:val>
                                            <p:strVal val="#ppt_w"/>
                                          </p:val>
                                        </p:tav>
                                        <p:tav tm="100000">
                                          <p:val>
                                            <p:strVal val="#ppt_w"/>
                                          </p:val>
                                        </p:tav>
                                      </p:tavLst>
                                    </p:anim>
                                    <p:anim calcmode="lin" valueType="num">
                                      <p:cBhvr>
                                        <p:cTn id="76" dur="500" fill="hold"/>
                                        <p:tgtEl>
                                          <p:spTgt spid="14"/>
                                        </p:tgtEl>
                                        <p:attrNameLst>
                                          <p:attrName>ppt_h</p:attrName>
                                        </p:attrNameLst>
                                      </p:cBhvr>
                                      <p:tavLst>
                                        <p:tav tm="0">
                                          <p:val>
                                            <p:fltVal val="0"/>
                                          </p:val>
                                        </p:tav>
                                        <p:tav tm="100000">
                                          <p:val>
                                            <p:strVal val="#ppt_h"/>
                                          </p:val>
                                        </p:tav>
                                      </p:tavLst>
                                    </p:anim>
                                  </p:childTnLst>
                                </p:cTn>
                              </p:par>
                            </p:childTnLst>
                          </p:cTn>
                        </p:par>
                        <p:par>
                          <p:cTn id="77" fill="hold">
                            <p:stCondLst>
                              <p:cond delay="1000"/>
                            </p:stCondLst>
                            <p:childTnLst>
                              <p:par>
                                <p:cTn id="78" presetID="17" presetClass="entr" presetSubtype="10"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 calcmode="lin" valueType="num">
                                      <p:cBhvr>
                                        <p:cTn id="80" dur="500" fill="hold"/>
                                        <p:tgtEl>
                                          <p:spTgt spid="13"/>
                                        </p:tgtEl>
                                        <p:attrNameLst>
                                          <p:attrName>ppt_w</p:attrName>
                                        </p:attrNameLst>
                                      </p:cBhvr>
                                      <p:tavLst>
                                        <p:tav tm="0">
                                          <p:val>
                                            <p:fltVal val="0"/>
                                          </p:val>
                                        </p:tav>
                                        <p:tav tm="100000">
                                          <p:val>
                                            <p:strVal val="#ppt_w"/>
                                          </p:val>
                                        </p:tav>
                                      </p:tavLst>
                                    </p:anim>
                                    <p:anim calcmode="lin" valueType="num">
                                      <p:cBhvr>
                                        <p:cTn id="81" dur="500" fill="hold"/>
                                        <p:tgtEl>
                                          <p:spTgt spid="13"/>
                                        </p:tgtEl>
                                        <p:attrNameLst>
                                          <p:attrName>ppt_h</p:attrName>
                                        </p:attrNameLst>
                                      </p:cBhvr>
                                      <p:tavLst>
                                        <p:tav tm="0">
                                          <p:val>
                                            <p:strVal val="#ppt_h"/>
                                          </p:val>
                                        </p:tav>
                                        <p:tav tm="100000">
                                          <p:val>
                                            <p:strVal val="#ppt_h"/>
                                          </p:val>
                                        </p:tav>
                                      </p:tavLst>
                                    </p:anim>
                                  </p:childTnLst>
                                </p:cTn>
                              </p:par>
                            </p:childTnLst>
                          </p:cTn>
                        </p:par>
                        <p:par>
                          <p:cTn id="82" fill="hold">
                            <p:stCondLst>
                              <p:cond delay="1500"/>
                            </p:stCondLst>
                            <p:childTnLst>
                              <p:par>
                                <p:cTn id="83" presetID="17" presetClass="entr" presetSubtype="1" fill="hold" grpId="0" nodeType="after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p:cTn id="85" dur="500" fill="hold"/>
                                        <p:tgtEl>
                                          <p:spTgt spid="11"/>
                                        </p:tgtEl>
                                        <p:attrNameLst>
                                          <p:attrName>ppt_x</p:attrName>
                                        </p:attrNameLst>
                                      </p:cBhvr>
                                      <p:tavLst>
                                        <p:tav tm="0">
                                          <p:val>
                                            <p:strVal val="#ppt_x"/>
                                          </p:val>
                                        </p:tav>
                                        <p:tav tm="100000">
                                          <p:val>
                                            <p:strVal val="#ppt_x"/>
                                          </p:val>
                                        </p:tav>
                                      </p:tavLst>
                                    </p:anim>
                                    <p:anim calcmode="lin" valueType="num">
                                      <p:cBhvr>
                                        <p:cTn id="86" dur="500" fill="hold"/>
                                        <p:tgtEl>
                                          <p:spTgt spid="11"/>
                                        </p:tgtEl>
                                        <p:attrNameLst>
                                          <p:attrName>ppt_y</p:attrName>
                                        </p:attrNameLst>
                                      </p:cBhvr>
                                      <p:tavLst>
                                        <p:tav tm="0">
                                          <p:val>
                                            <p:strVal val="#ppt_y-#ppt_h/2"/>
                                          </p:val>
                                        </p:tav>
                                        <p:tav tm="100000">
                                          <p:val>
                                            <p:strVal val="#ppt_y"/>
                                          </p:val>
                                        </p:tav>
                                      </p:tavLst>
                                    </p:anim>
                                    <p:anim calcmode="lin" valueType="num">
                                      <p:cBhvr>
                                        <p:cTn id="87" dur="500" fill="hold"/>
                                        <p:tgtEl>
                                          <p:spTgt spid="11"/>
                                        </p:tgtEl>
                                        <p:attrNameLst>
                                          <p:attrName>ppt_w</p:attrName>
                                        </p:attrNameLst>
                                      </p:cBhvr>
                                      <p:tavLst>
                                        <p:tav tm="0">
                                          <p:val>
                                            <p:strVal val="#ppt_w"/>
                                          </p:val>
                                        </p:tav>
                                        <p:tav tm="100000">
                                          <p:val>
                                            <p:strVal val="#ppt_w"/>
                                          </p:val>
                                        </p:tav>
                                      </p:tavLst>
                                    </p:anim>
                                    <p:anim calcmode="lin" valueType="num">
                                      <p:cBhvr>
                                        <p:cTn id="88" dur="500" fill="hold"/>
                                        <p:tgtEl>
                                          <p:spTgt spid="1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17" presetClass="entr" presetSubtype="8"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p:cTn id="92" dur="500" fill="hold"/>
                                        <p:tgtEl>
                                          <p:spTgt spid="44"/>
                                        </p:tgtEl>
                                        <p:attrNameLst>
                                          <p:attrName>ppt_x</p:attrName>
                                        </p:attrNameLst>
                                      </p:cBhvr>
                                      <p:tavLst>
                                        <p:tav tm="0">
                                          <p:val>
                                            <p:strVal val="#ppt_x-#ppt_w/2"/>
                                          </p:val>
                                        </p:tav>
                                        <p:tav tm="100000">
                                          <p:val>
                                            <p:strVal val="#ppt_x"/>
                                          </p:val>
                                        </p:tav>
                                      </p:tavLst>
                                    </p:anim>
                                    <p:anim calcmode="lin" valueType="num">
                                      <p:cBhvr>
                                        <p:cTn id="93" dur="500" fill="hold"/>
                                        <p:tgtEl>
                                          <p:spTgt spid="44"/>
                                        </p:tgtEl>
                                        <p:attrNameLst>
                                          <p:attrName>ppt_y</p:attrName>
                                        </p:attrNameLst>
                                      </p:cBhvr>
                                      <p:tavLst>
                                        <p:tav tm="0">
                                          <p:val>
                                            <p:strVal val="#ppt_y"/>
                                          </p:val>
                                        </p:tav>
                                        <p:tav tm="100000">
                                          <p:val>
                                            <p:strVal val="#ppt_y"/>
                                          </p:val>
                                        </p:tav>
                                      </p:tavLst>
                                    </p:anim>
                                    <p:anim calcmode="lin" valueType="num">
                                      <p:cBhvr>
                                        <p:cTn id="94" dur="500" fill="hold"/>
                                        <p:tgtEl>
                                          <p:spTgt spid="44"/>
                                        </p:tgtEl>
                                        <p:attrNameLst>
                                          <p:attrName>ppt_w</p:attrName>
                                        </p:attrNameLst>
                                      </p:cBhvr>
                                      <p:tavLst>
                                        <p:tav tm="0">
                                          <p:val>
                                            <p:fltVal val="0"/>
                                          </p:val>
                                        </p:tav>
                                        <p:tav tm="100000">
                                          <p:val>
                                            <p:strVal val="#ppt_w"/>
                                          </p:val>
                                        </p:tav>
                                      </p:tavLst>
                                    </p:anim>
                                    <p:anim calcmode="lin" valueType="num">
                                      <p:cBhvr>
                                        <p:cTn id="95" dur="500" fill="hold"/>
                                        <p:tgtEl>
                                          <p:spTgt spid="44"/>
                                        </p:tgtEl>
                                        <p:attrNameLst>
                                          <p:attrName>ppt_h</p:attrName>
                                        </p:attrNameLst>
                                      </p:cBhvr>
                                      <p:tavLst>
                                        <p:tav tm="0">
                                          <p:val>
                                            <p:strVal val="#ppt_h"/>
                                          </p:val>
                                        </p:tav>
                                        <p:tav tm="100000">
                                          <p:val>
                                            <p:strVal val="#ppt_h"/>
                                          </p:val>
                                        </p:tav>
                                      </p:tavLst>
                                    </p:anim>
                                  </p:childTnLst>
                                </p:cTn>
                              </p:par>
                            </p:childTnLst>
                          </p:cTn>
                        </p:par>
                        <p:par>
                          <p:cTn id="96" fill="hold">
                            <p:stCondLst>
                              <p:cond delay="2500"/>
                            </p:stCondLst>
                            <p:childTnLst>
                              <p:par>
                                <p:cTn id="97" presetID="1" presetClass="entr" presetSubtype="0" fill="hold" grpId="0" nodeType="afterEffect">
                                  <p:stCondLst>
                                    <p:cond delay="0"/>
                                  </p:stCondLst>
                                  <p:childTnLst>
                                    <p:set>
                                      <p:cBhvr>
                                        <p:cTn id="98" dur="1" fill="hold">
                                          <p:stCondLst>
                                            <p:cond delay="499"/>
                                          </p:stCondLst>
                                        </p:cTn>
                                        <p:tgtEl>
                                          <p:spTgt spid="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7" presetClass="entr" presetSubtype="1"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p:cTn id="103" dur="500" fill="hold"/>
                                        <p:tgtEl>
                                          <p:spTgt spid="16"/>
                                        </p:tgtEl>
                                        <p:attrNameLst>
                                          <p:attrName>ppt_x</p:attrName>
                                        </p:attrNameLst>
                                      </p:cBhvr>
                                      <p:tavLst>
                                        <p:tav tm="0">
                                          <p:val>
                                            <p:strVal val="#ppt_x"/>
                                          </p:val>
                                        </p:tav>
                                        <p:tav tm="100000">
                                          <p:val>
                                            <p:strVal val="#ppt_x"/>
                                          </p:val>
                                        </p:tav>
                                      </p:tavLst>
                                    </p:anim>
                                    <p:anim calcmode="lin" valueType="num">
                                      <p:cBhvr>
                                        <p:cTn id="104" dur="500" fill="hold"/>
                                        <p:tgtEl>
                                          <p:spTgt spid="16"/>
                                        </p:tgtEl>
                                        <p:attrNameLst>
                                          <p:attrName>ppt_y</p:attrName>
                                        </p:attrNameLst>
                                      </p:cBhvr>
                                      <p:tavLst>
                                        <p:tav tm="0">
                                          <p:val>
                                            <p:strVal val="#ppt_y-#ppt_h/2"/>
                                          </p:val>
                                        </p:tav>
                                        <p:tav tm="100000">
                                          <p:val>
                                            <p:strVal val="#ppt_y"/>
                                          </p:val>
                                        </p:tav>
                                      </p:tavLst>
                                    </p:anim>
                                    <p:anim calcmode="lin" valueType="num">
                                      <p:cBhvr>
                                        <p:cTn id="105" dur="500" fill="hold"/>
                                        <p:tgtEl>
                                          <p:spTgt spid="16"/>
                                        </p:tgtEl>
                                        <p:attrNameLst>
                                          <p:attrName>ppt_w</p:attrName>
                                        </p:attrNameLst>
                                      </p:cBhvr>
                                      <p:tavLst>
                                        <p:tav tm="0">
                                          <p:val>
                                            <p:strVal val="#ppt_w"/>
                                          </p:val>
                                        </p:tav>
                                        <p:tav tm="100000">
                                          <p:val>
                                            <p:strVal val="#ppt_w"/>
                                          </p:val>
                                        </p:tav>
                                      </p:tavLst>
                                    </p:anim>
                                    <p:anim calcmode="lin" valueType="num">
                                      <p:cBhvr>
                                        <p:cTn id="106" dur="500" fill="hold"/>
                                        <p:tgtEl>
                                          <p:spTgt spid="16"/>
                                        </p:tgtEl>
                                        <p:attrNameLst>
                                          <p:attrName>ppt_h</p:attrName>
                                        </p:attrNameLst>
                                      </p:cBhvr>
                                      <p:tavLst>
                                        <p:tav tm="0">
                                          <p:val>
                                            <p:fltVal val="0"/>
                                          </p:val>
                                        </p:tav>
                                        <p:tav tm="100000">
                                          <p:val>
                                            <p:strVal val="#ppt_h"/>
                                          </p:val>
                                        </p:tav>
                                      </p:tavLst>
                                    </p:anim>
                                  </p:childTnLst>
                                </p:cTn>
                              </p:par>
                            </p:childTnLst>
                          </p:cTn>
                        </p:par>
                        <p:par>
                          <p:cTn id="107" fill="hold">
                            <p:stCondLst>
                              <p:cond delay="500"/>
                            </p:stCondLst>
                            <p:childTnLst>
                              <p:par>
                                <p:cTn id="108" presetID="17" presetClass="entr" presetSubtype="1" fill="hold" grpId="0" nodeType="afterEffect">
                                  <p:stCondLst>
                                    <p:cond delay="0"/>
                                  </p:stCondLst>
                                  <p:childTnLst>
                                    <p:set>
                                      <p:cBhvr>
                                        <p:cTn id="109" dur="1" fill="hold">
                                          <p:stCondLst>
                                            <p:cond delay="0"/>
                                          </p:stCondLst>
                                        </p:cTn>
                                        <p:tgtEl>
                                          <p:spTgt spid="18"/>
                                        </p:tgtEl>
                                        <p:attrNameLst>
                                          <p:attrName>style.visibility</p:attrName>
                                        </p:attrNameLst>
                                      </p:cBhvr>
                                      <p:to>
                                        <p:strVal val="visible"/>
                                      </p:to>
                                    </p:set>
                                    <p:anim calcmode="lin" valueType="num">
                                      <p:cBhvr>
                                        <p:cTn id="110" dur="500" fill="hold"/>
                                        <p:tgtEl>
                                          <p:spTgt spid="18"/>
                                        </p:tgtEl>
                                        <p:attrNameLst>
                                          <p:attrName>ppt_x</p:attrName>
                                        </p:attrNameLst>
                                      </p:cBhvr>
                                      <p:tavLst>
                                        <p:tav tm="0">
                                          <p:val>
                                            <p:strVal val="#ppt_x"/>
                                          </p:val>
                                        </p:tav>
                                        <p:tav tm="100000">
                                          <p:val>
                                            <p:strVal val="#ppt_x"/>
                                          </p:val>
                                        </p:tav>
                                      </p:tavLst>
                                    </p:anim>
                                    <p:anim calcmode="lin" valueType="num">
                                      <p:cBhvr>
                                        <p:cTn id="111" dur="500" fill="hold"/>
                                        <p:tgtEl>
                                          <p:spTgt spid="18"/>
                                        </p:tgtEl>
                                        <p:attrNameLst>
                                          <p:attrName>ppt_y</p:attrName>
                                        </p:attrNameLst>
                                      </p:cBhvr>
                                      <p:tavLst>
                                        <p:tav tm="0">
                                          <p:val>
                                            <p:strVal val="#ppt_y-#ppt_h/2"/>
                                          </p:val>
                                        </p:tav>
                                        <p:tav tm="100000">
                                          <p:val>
                                            <p:strVal val="#ppt_y"/>
                                          </p:val>
                                        </p:tav>
                                      </p:tavLst>
                                    </p:anim>
                                    <p:anim calcmode="lin" valueType="num">
                                      <p:cBhvr>
                                        <p:cTn id="112" dur="500" fill="hold"/>
                                        <p:tgtEl>
                                          <p:spTgt spid="18"/>
                                        </p:tgtEl>
                                        <p:attrNameLst>
                                          <p:attrName>ppt_w</p:attrName>
                                        </p:attrNameLst>
                                      </p:cBhvr>
                                      <p:tavLst>
                                        <p:tav tm="0">
                                          <p:val>
                                            <p:strVal val="#ppt_w"/>
                                          </p:val>
                                        </p:tav>
                                        <p:tav tm="100000">
                                          <p:val>
                                            <p:strVal val="#ppt_w"/>
                                          </p:val>
                                        </p:tav>
                                      </p:tavLst>
                                    </p:anim>
                                    <p:anim calcmode="lin" valueType="num">
                                      <p:cBhvr>
                                        <p:cTn id="113" dur="500" fill="hold"/>
                                        <p:tgtEl>
                                          <p:spTgt spid="18"/>
                                        </p:tgtEl>
                                        <p:attrNameLst>
                                          <p:attrName>ppt_h</p:attrName>
                                        </p:attrNameLst>
                                      </p:cBhvr>
                                      <p:tavLst>
                                        <p:tav tm="0">
                                          <p:val>
                                            <p:fltVal val="0"/>
                                          </p:val>
                                        </p:tav>
                                        <p:tav tm="100000">
                                          <p:val>
                                            <p:strVal val="#ppt_h"/>
                                          </p:val>
                                        </p:tav>
                                      </p:tavLst>
                                    </p:anim>
                                  </p:childTnLst>
                                </p:cTn>
                              </p:par>
                            </p:childTnLst>
                          </p:cTn>
                        </p:par>
                        <p:par>
                          <p:cTn id="114" fill="hold">
                            <p:stCondLst>
                              <p:cond delay="1000"/>
                            </p:stCondLst>
                            <p:childTnLst>
                              <p:par>
                                <p:cTn id="115" presetID="17" presetClass="entr" presetSubtype="10" fill="hold" grpId="0" nodeType="after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p:cTn id="117" dur="500" fill="hold"/>
                                        <p:tgtEl>
                                          <p:spTgt spid="17"/>
                                        </p:tgtEl>
                                        <p:attrNameLst>
                                          <p:attrName>ppt_w</p:attrName>
                                        </p:attrNameLst>
                                      </p:cBhvr>
                                      <p:tavLst>
                                        <p:tav tm="0">
                                          <p:val>
                                            <p:fltVal val="0"/>
                                          </p:val>
                                        </p:tav>
                                        <p:tav tm="100000">
                                          <p:val>
                                            <p:strVal val="#ppt_w"/>
                                          </p:val>
                                        </p:tav>
                                      </p:tavLst>
                                    </p:anim>
                                    <p:anim calcmode="lin" valueType="num">
                                      <p:cBhvr>
                                        <p:cTn id="118" dur="500" fill="hold"/>
                                        <p:tgtEl>
                                          <p:spTgt spid="17"/>
                                        </p:tgtEl>
                                        <p:attrNameLst>
                                          <p:attrName>ppt_h</p:attrName>
                                        </p:attrNameLst>
                                      </p:cBhvr>
                                      <p:tavLst>
                                        <p:tav tm="0">
                                          <p:val>
                                            <p:strVal val="#ppt_h"/>
                                          </p:val>
                                        </p:tav>
                                        <p:tav tm="100000">
                                          <p:val>
                                            <p:strVal val="#ppt_h"/>
                                          </p:val>
                                        </p:tav>
                                      </p:tavLst>
                                    </p:anim>
                                  </p:childTnLst>
                                </p:cTn>
                              </p:par>
                            </p:childTnLst>
                          </p:cTn>
                        </p:par>
                        <p:par>
                          <p:cTn id="119" fill="hold">
                            <p:stCondLst>
                              <p:cond delay="1500"/>
                            </p:stCondLst>
                            <p:childTnLst>
                              <p:par>
                                <p:cTn id="120" presetID="17" presetClass="entr" presetSubtype="1" fill="hold" grpId="0" nodeType="afterEffect">
                                  <p:stCondLst>
                                    <p:cond delay="0"/>
                                  </p:stCondLst>
                                  <p:childTnLst>
                                    <p:set>
                                      <p:cBhvr>
                                        <p:cTn id="121" dur="1" fill="hold">
                                          <p:stCondLst>
                                            <p:cond delay="0"/>
                                          </p:stCondLst>
                                        </p:cTn>
                                        <p:tgtEl>
                                          <p:spTgt spid="15"/>
                                        </p:tgtEl>
                                        <p:attrNameLst>
                                          <p:attrName>style.visibility</p:attrName>
                                        </p:attrNameLst>
                                      </p:cBhvr>
                                      <p:to>
                                        <p:strVal val="visible"/>
                                      </p:to>
                                    </p:set>
                                    <p:anim calcmode="lin" valueType="num">
                                      <p:cBhvr>
                                        <p:cTn id="122" dur="500" fill="hold"/>
                                        <p:tgtEl>
                                          <p:spTgt spid="15"/>
                                        </p:tgtEl>
                                        <p:attrNameLst>
                                          <p:attrName>ppt_x</p:attrName>
                                        </p:attrNameLst>
                                      </p:cBhvr>
                                      <p:tavLst>
                                        <p:tav tm="0">
                                          <p:val>
                                            <p:strVal val="#ppt_x"/>
                                          </p:val>
                                        </p:tav>
                                        <p:tav tm="100000">
                                          <p:val>
                                            <p:strVal val="#ppt_x"/>
                                          </p:val>
                                        </p:tav>
                                      </p:tavLst>
                                    </p:anim>
                                    <p:anim calcmode="lin" valueType="num">
                                      <p:cBhvr>
                                        <p:cTn id="123" dur="500" fill="hold"/>
                                        <p:tgtEl>
                                          <p:spTgt spid="15"/>
                                        </p:tgtEl>
                                        <p:attrNameLst>
                                          <p:attrName>ppt_y</p:attrName>
                                        </p:attrNameLst>
                                      </p:cBhvr>
                                      <p:tavLst>
                                        <p:tav tm="0">
                                          <p:val>
                                            <p:strVal val="#ppt_y-#ppt_h/2"/>
                                          </p:val>
                                        </p:tav>
                                        <p:tav tm="100000">
                                          <p:val>
                                            <p:strVal val="#ppt_y"/>
                                          </p:val>
                                        </p:tav>
                                      </p:tavLst>
                                    </p:anim>
                                    <p:anim calcmode="lin" valueType="num">
                                      <p:cBhvr>
                                        <p:cTn id="124" dur="500" fill="hold"/>
                                        <p:tgtEl>
                                          <p:spTgt spid="15"/>
                                        </p:tgtEl>
                                        <p:attrNameLst>
                                          <p:attrName>ppt_w</p:attrName>
                                        </p:attrNameLst>
                                      </p:cBhvr>
                                      <p:tavLst>
                                        <p:tav tm="0">
                                          <p:val>
                                            <p:strVal val="#ppt_w"/>
                                          </p:val>
                                        </p:tav>
                                        <p:tav tm="100000">
                                          <p:val>
                                            <p:strVal val="#ppt_w"/>
                                          </p:val>
                                        </p:tav>
                                      </p:tavLst>
                                    </p:anim>
                                    <p:anim calcmode="lin" valueType="num">
                                      <p:cBhvr>
                                        <p:cTn id="125" dur="500" fill="hold"/>
                                        <p:tgtEl>
                                          <p:spTgt spid="15"/>
                                        </p:tgtEl>
                                        <p:attrNameLst>
                                          <p:attrName>ppt_h</p:attrName>
                                        </p:attrNameLst>
                                      </p:cBhvr>
                                      <p:tavLst>
                                        <p:tav tm="0">
                                          <p:val>
                                            <p:fltVal val="0"/>
                                          </p:val>
                                        </p:tav>
                                        <p:tav tm="100000">
                                          <p:val>
                                            <p:strVal val="#ppt_h"/>
                                          </p:val>
                                        </p:tav>
                                      </p:tavLst>
                                    </p:anim>
                                  </p:childTnLst>
                                </p:cTn>
                              </p:par>
                            </p:childTnLst>
                          </p:cTn>
                        </p:par>
                        <p:par>
                          <p:cTn id="126" fill="hold">
                            <p:stCondLst>
                              <p:cond delay="2000"/>
                            </p:stCondLst>
                            <p:childTnLst>
                              <p:par>
                                <p:cTn id="127" presetID="17" presetClass="entr" presetSubtype="8" fill="hold" grpId="0" nodeType="afterEffect">
                                  <p:stCondLst>
                                    <p:cond delay="0"/>
                                  </p:stCondLst>
                                  <p:childTnLst>
                                    <p:set>
                                      <p:cBhvr>
                                        <p:cTn id="128" dur="1" fill="hold">
                                          <p:stCondLst>
                                            <p:cond delay="0"/>
                                          </p:stCondLst>
                                        </p:cTn>
                                        <p:tgtEl>
                                          <p:spTgt spid="29"/>
                                        </p:tgtEl>
                                        <p:attrNameLst>
                                          <p:attrName>style.visibility</p:attrName>
                                        </p:attrNameLst>
                                      </p:cBhvr>
                                      <p:to>
                                        <p:strVal val="visible"/>
                                      </p:to>
                                    </p:set>
                                    <p:anim calcmode="lin" valueType="num">
                                      <p:cBhvr>
                                        <p:cTn id="129" dur="500" fill="hold"/>
                                        <p:tgtEl>
                                          <p:spTgt spid="29"/>
                                        </p:tgtEl>
                                        <p:attrNameLst>
                                          <p:attrName>ppt_x</p:attrName>
                                        </p:attrNameLst>
                                      </p:cBhvr>
                                      <p:tavLst>
                                        <p:tav tm="0">
                                          <p:val>
                                            <p:strVal val="#ppt_x-#ppt_w/2"/>
                                          </p:val>
                                        </p:tav>
                                        <p:tav tm="100000">
                                          <p:val>
                                            <p:strVal val="#ppt_x"/>
                                          </p:val>
                                        </p:tav>
                                      </p:tavLst>
                                    </p:anim>
                                    <p:anim calcmode="lin" valueType="num">
                                      <p:cBhvr>
                                        <p:cTn id="130" dur="500" fill="hold"/>
                                        <p:tgtEl>
                                          <p:spTgt spid="29"/>
                                        </p:tgtEl>
                                        <p:attrNameLst>
                                          <p:attrName>ppt_y</p:attrName>
                                        </p:attrNameLst>
                                      </p:cBhvr>
                                      <p:tavLst>
                                        <p:tav tm="0">
                                          <p:val>
                                            <p:strVal val="#ppt_y"/>
                                          </p:val>
                                        </p:tav>
                                        <p:tav tm="100000">
                                          <p:val>
                                            <p:strVal val="#ppt_y"/>
                                          </p:val>
                                        </p:tav>
                                      </p:tavLst>
                                    </p:anim>
                                    <p:anim calcmode="lin" valueType="num">
                                      <p:cBhvr>
                                        <p:cTn id="131" dur="500" fill="hold"/>
                                        <p:tgtEl>
                                          <p:spTgt spid="29"/>
                                        </p:tgtEl>
                                        <p:attrNameLst>
                                          <p:attrName>ppt_w</p:attrName>
                                        </p:attrNameLst>
                                      </p:cBhvr>
                                      <p:tavLst>
                                        <p:tav tm="0">
                                          <p:val>
                                            <p:fltVal val="0"/>
                                          </p:val>
                                        </p:tav>
                                        <p:tav tm="100000">
                                          <p:val>
                                            <p:strVal val="#ppt_w"/>
                                          </p:val>
                                        </p:tav>
                                      </p:tavLst>
                                    </p:anim>
                                    <p:anim calcmode="lin" valueType="num">
                                      <p:cBhvr>
                                        <p:cTn id="132" dur="500" fill="hold"/>
                                        <p:tgtEl>
                                          <p:spTgt spid="29"/>
                                        </p:tgtEl>
                                        <p:attrNameLst>
                                          <p:attrName>ppt_h</p:attrName>
                                        </p:attrNameLst>
                                      </p:cBhvr>
                                      <p:tavLst>
                                        <p:tav tm="0">
                                          <p:val>
                                            <p:strVal val="#ppt_h"/>
                                          </p:val>
                                        </p:tav>
                                        <p:tav tm="100000">
                                          <p:val>
                                            <p:strVal val="#ppt_h"/>
                                          </p:val>
                                        </p:tav>
                                      </p:tavLst>
                                    </p:anim>
                                  </p:childTnLst>
                                </p:cTn>
                              </p:par>
                            </p:childTnLst>
                          </p:cTn>
                        </p:par>
                        <p:par>
                          <p:cTn id="133" fill="hold">
                            <p:stCondLst>
                              <p:cond delay="2500"/>
                            </p:stCondLst>
                            <p:childTnLst>
                              <p:par>
                                <p:cTn id="134" presetID="1" presetClass="entr" presetSubtype="0" fill="hold" grpId="0" nodeType="afterEffect">
                                  <p:stCondLst>
                                    <p:cond delay="0"/>
                                  </p:stCondLst>
                                  <p:childTnLst>
                                    <p:set>
                                      <p:cBhvr>
                                        <p:cTn id="135" dur="1" fill="hold">
                                          <p:stCondLst>
                                            <p:cond delay="499"/>
                                          </p:stCondLst>
                                        </p:cTn>
                                        <p:tgtEl>
                                          <p:spTgt spid="43"/>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grpId="0" nodeType="clickEffect">
                                  <p:stCondLst>
                                    <p:cond delay="0"/>
                                  </p:stCondLst>
                                  <p:childTnLst>
                                    <p:set>
                                      <p:cBhvr>
                                        <p:cTn id="139" dur="1" fill="hold">
                                          <p:stCondLst>
                                            <p:cond delay="0"/>
                                          </p:stCondLst>
                                        </p:cTn>
                                        <p:tgtEl>
                                          <p:spTgt spid="33"/>
                                        </p:tgtEl>
                                        <p:attrNameLst>
                                          <p:attrName>style.visibility</p:attrName>
                                        </p:attrNameLst>
                                      </p:cBhvr>
                                      <p:to>
                                        <p:strVal val="visible"/>
                                      </p:to>
                                    </p:set>
                                    <p:anim calcmode="lin" valueType="num">
                                      <p:cBhvr>
                                        <p:cTn id="140" dur="500" fill="hold"/>
                                        <p:tgtEl>
                                          <p:spTgt spid="33"/>
                                        </p:tgtEl>
                                        <p:attrNameLst>
                                          <p:attrName>ppt_x</p:attrName>
                                        </p:attrNameLst>
                                      </p:cBhvr>
                                      <p:tavLst>
                                        <p:tav tm="0">
                                          <p:val>
                                            <p:strVal val="#ppt_x-#ppt_w/2"/>
                                          </p:val>
                                        </p:tav>
                                        <p:tav tm="100000">
                                          <p:val>
                                            <p:strVal val="#ppt_x"/>
                                          </p:val>
                                        </p:tav>
                                      </p:tavLst>
                                    </p:anim>
                                    <p:anim calcmode="lin" valueType="num">
                                      <p:cBhvr>
                                        <p:cTn id="141" dur="500" fill="hold"/>
                                        <p:tgtEl>
                                          <p:spTgt spid="33"/>
                                        </p:tgtEl>
                                        <p:attrNameLst>
                                          <p:attrName>ppt_y</p:attrName>
                                        </p:attrNameLst>
                                      </p:cBhvr>
                                      <p:tavLst>
                                        <p:tav tm="0">
                                          <p:val>
                                            <p:strVal val="#ppt_y"/>
                                          </p:val>
                                        </p:tav>
                                        <p:tav tm="100000">
                                          <p:val>
                                            <p:strVal val="#ppt_y"/>
                                          </p:val>
                                        </p:tav>
                                      </p:tavLst>
                                    </p:anim>
                                    <p:anim calcmode="lin" valueType="num">
                                      <p:cBhvr>
                                        <p:cTn id="142" dur="500" fill="hold"/>
                                        <p:tgtEl>
                                          <p:spTgt spid="33"/>
                                        </p:tgtEl>
                                        <p:attrNameLst>
                                          <p:attrName>ppt_w</p:attrName>
                                        </p:attrNameLst>
                                      </p:cBhvr>
                                      <p:tavLst>
                                        <p:tav tm="0">
                                          <p:val>
                                            <p:fltVal val="0"/>
                                          </p:val>
                                        </p:tav>
                                        <p:tav tm="100000">
                                          <p:val>
                                            <p:strVal val="#ppt_w"/>
                                          </p:val>
                                        </p:tav>
                                      </p:tavLst>
                                    </p:anim>
                                    <p:anim calcmode="lin" valueType="num">
                                      <p:cBhvr>
                                        <p:cTn id="143" dur="500" fill="hold"/>
                                        <p:tgtEl>
                                          <p:spTgt spid="33"/>
                                        </p:tgtEl>
                                        <p:attrNameLst>
                                          <p:attrName>ppt_h</p:attrName>
                                        </p:attrNameLst>
                                      </p:cBhvr>
                                      <p:tavLst>
                                        <p:tav tm="0">
                                          <p:val>
                                            <p:strVal val="#ppt_h"/>
                                          </p:val>
                                        </p:tav>
                                        <p:tav tm="100000">
                                          <p:val>
                                            <p:strVal val="#ppt_h"/>
                                          </p:val>
                                        </p:tav>
                                      </p:tavLst>
                                    </p:anim>
                                  </p:childTnLst>
                                </p:cTn>
                              </p:par>
                            </p:childTnLst>
                          </p:cTn>
                        </p:par>
                        <p:par>
                          <p:cTn id="144" fill="hold">
                            <p:stCondLst>
                              <p:cond delay="500"/>
                            </p:stCondLst>
                            <p:childTnLst>
                              <p:par>
                                <p:cTn id="145" presetID="22" presetClass="entr" presetSubtype="1" fill="hold" grpId="0" nodeType="after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wipe(up)">
                                      <p:cBhvr>
                                        <p:cTn id="147" dur="500"/>
                                        <p:tgtEl>
                                          <p:spTgt spid="32"/>
                                        </p:tgtEl>
                                      </p:cBhvr>
                                    </p:animEffect>
                                  </p:childTnLst>
                                </p:cTn>
                              </p:par>
                            </p:childTnLst>
                          </p:cTn>
                        </p:par>
                        <p:par>
                          <p:cTn id="148" fill="hold">
                            <p:stCondLst>
                              <p:cond delay="1000"/>
                            </p:stCondLst>
                            <p:childTnLst>
                              <p:par>
                                <p:cTn id="149" presetID="22" presetClass="entr" presetSubtype="1" fill="hold" grpId="0" nodeType="afterEffect">
                                  <p:stCondLst>
                                    <p:cond delay="0"/>
                                  </p:stCondLst>
                                  <p:childTnLst>
                                    <p:set>
                                      <p:cBhvr>
                                        <p:cTn id="150" dur="1" fill="hold">
                                          <p:stCondLst>
                                            <p:cond delay="0"/>
                                          </p:stCondLst>
                                        </p:cTn>
                                        <p:tgtEl>
                                          <p:spTgt spid="34"/>
                                        </p:tgtEl>
                                        <p:attrNameLst>
                                          <p:attrName>style.visibility</p:attrName>
                                        </p:attrNameLst>
                                      </p:cBhvr>
                                      <p:to>
                                        <p:strVal val="visible"/>
                                      </p:to>
                                    </p:set>
                                    <p:animEffect transition="in" filter="wipe(up)">
                                      <p:cBhvr>
                                        <p:cTn id="151" dur="500"/>
                                        <p:tgtEl>
                                          <p:spTgt spid="34"/>
                                        </p:tgtEl>
                                      </p:cBhvr>
                                    </p:animEffect>
                                  </p:childTnLst>
                                </p:cTn>
                              </p:par>
                            </p:childTnLst>
                          </p:cTn>
                        </p:par>
                        <p:par>
                          <p:cTn id="152" fill="hold">
                            <p:stCondLst>
                              <p:cond delay="1500"/>
                            </p:stCondLst>
                            <p:childTnLst>
                              <p:par>
                                <p:cTn id="153" presetID="17" presetClass="entr" presetSubtype="1" fill="hold" grpId="0" nodeType="afterEffect">
                                  <p:stCondLst>
                                    <p:cond delay="0"/>
                                  </p:stCondLst>
                                  <p:childTnLst>
                                    <p:set>
                                      <p:cBhvr>
                                        <p:cTn id="154" dur="1" fill="hold">
                                          <p:stCondLst>
                                            <p:cond delay="0"/>
                                          </p:stCondLst>
                                        </p:cTn>
                                        <p:tgtEl>
                                          <p:spTgt spid="24"/>
                                        </p:tgtEl>
                                        <p:attrNameLst>
                                          <p:attrName>style.visibility</p:attrName>
                                        </p:attrNameLst>
                                      </p:cBhvr>
                                      <p:to>
                                        <p:strVal val="visible"/>
                                      </p:to>
                                    </p:set>
                                    <p:anim calcmode="lin" valueType="num">
                                      <p:cBhvr>
                                        <p:cTn id="155" dur="500" fill="hold"/>
                                        <p:tgtEl>
                                          <p:spTgt spid="24"/>
                                        </p:tgtEl>
                                        <p:attrNameLst>
                                          <p:attrName>ppt_x</p:attrName>
                                        </p:attrNameLst>
                                      </p:cBhvr>
                                      <p:tavLst>
                                        <p:tav tm="0">
                                          <p:val>
                                            <p:strVal val="#ppt_x"/>
                                          </p:val>
                                        </p:tav>
                                        <p:tav tm="100000">
                                          <p:val>
                                            <p:strVal val="#ppt_x"/>
                                          </p:val>
                                        </p:tav>
                                      </p:tavLst>
                                    </p:anim>
                                    <p:anim calcmode="lin" valueType="num">
                                      <p:cBhvr>
                                        <p:cTn id="156" dur="500" fill="hold"/>
                                        <p:tgtEl>
                                          <p:spTgt spid="24"/>
                                        </p:tgtEl>
                                        <p:attrNameLst>
                                          <p:attrName>ppt_y</p:attrName>
                                        </p:attrNameLst>
                                      </p:cBhvr>
                                      <p:tavLst>
                                        <p:tav tm="0">
                                          <p:val>
                                            <p:strVal val="#ppt_y-#ppt_h/2"/>
                                          </p:val>
                                        </p:tav>
                                        <p:tav tm="100000">
                                          <p:val>
                                            <p:strVal val="#ppt_y"/>
                                          </p:val>
                                        </p:tav>
                                      </p:tavLst>
                                    </p:anim>
                                    <p:anim calcmode="lin" valueType="num">
                                      <p:cBhvr>
                                        <p:cTn id="157" dur="500" fill="hold"/>
                                        <p:tgtEl>
                                          <p:spTgt spid="24"/>
                                        </p:tgtEl>
                                        <p:attrNameLst>
                                          <p:attrName>ppt_w</p:attrName>
                                        </p:attrNameLst>
                                      </p:cBhvr>
                                      <p:tavLst>
                                        <p:tav tm="0">
                                          <p:val>
                                            <p:strVal val="#ppt_w"/>
                                          </p:val>
                                        </p:tav>
                                        <p:tav tm="100000">
                                          <p:val>
                                            <p:strVal val="#ppt_w"/>
                                          </p:val>
                                        </p:tav>
                                      </p:tavLst>
                                    </p:anim>
                                    <p:anim calcmode="lin" valueType="num">
                                      <p:cBhvr>
                                        <p:cTn id="158" dur="500" fill="hold"/>
                                        <p:tgtEl>
                                          <p:spTgt spid="24"/>
                                        </p:tgtEl>
                                        <p:attrNameLst>
                                          <p:attrName>ppt_h</p:attrName>
                                        </p:attrNameLst>
                                      </p:cBhvr>
                                      <p:tavLst>
                                        <p:tav tm="0">
                                          <p:val>
                                            <p:fltVal val="0"/>
                                          </p:val>
                                        </p:tav>
                                        <p:tav tm="100000">
                                          <p:val>
                                            <p:strVal val="#ppt_h"/>
                                          </p:val>
                                        </p:tav>
                                      </p:tavLst>
                                    </p:anim>
                                  </p:childTnLst>
                                </p:cTn>
                              </p:par>
                            </p:childTnLst>
                          </p:cTn>
                        </p:par>
                        <p:par>
                          <p:cTn id="159" fill="hold">
                            <p:stCondLst>
                              <p:cond delay="2000"/>
                            </p:stCondLst>
                            <p:childTnLst>
                              <p:par>
                                <p:cTn id="160" presetID="17" presetClass="entr" presetSubtype="1" fill="hold" grpId="0" nodeType="afterEffect">
                                  <p:stCondLst>
                                    <p:cond delay="0"/>
                                  </p:stCondLst>
                                  <p:childTnLst>
                                    <p:set>
                                      <p:cBhvr>
                                        <p:cTn id="161" dur="1" fill="hold">
                                          <p:stCondLst>
                                            <p:cond delay="0"/>
                                          </p:stCondLst>
                                        </p:cTn>
                                        <p:tgtEl>
                                          <p:spTgt spid="26"/>
                                        </p:tgtEl>
                                        <p:attrNameLst>
                                          <p:attrName>style.visibility</p:attrName>
                                        </p:attrNameLst>
                                      </p:cBhvr>
                                      <p:to>
                                        <p:strVal val="visible"/>
                                      </p:to>
                                    </p:set>
                                    <p:anim calcmode="lin" valueType="num">
                                      <p:cBhvr>
                                        <p:cTn id="162" dur="500" fill="hold"/>
                                        <p:tgtEl>
                                          <p:spTgt spid="26"/>
                                        </p:tgtEl>
                                        <p:attrNameLst>
                                          <p:attrName>ppt_x</p:attrName>
                                        </p:attrNameLst>
                                      </p:cBhvr>
                                      <p:tavLst>
                                        <p:tav tm="0">
                                          <p:val>
                                            <p:strVal val="#ppt_x"/>
                                          </p:val>
                                        </p:tav>
                                        <p:tav tm="100000">
                                          <p:val>
                                            <p:strVal val="#ppt_x"/>
                                          </p:val>
                                        </p:tav>
                                      </p:tavLst>
                                    </p:anim>
                                    <p:anim calcmode="lin" valueType="num">
                                      <p:cBhvr>
                                        <p:cTn id="163" dur="500" fill="hold"/>
                                        <p:tgtEl>
                                          <p:spTgt spid="26"/>
                                        </p:tgtEl>
                                        <p:attrNameLst>
                                          <p:attrName>ppt_y</p:attrName>
                                        </p:attrNameLst>
                                      </p:cBhvr>
                                      <p:tavLst>
                                        <p:tav tm="0">
                                          <p:val>
                                            <p:strVal val="#ppt_y-#ppt_h/2"/>
                                          </p:val>
                                        </p:tav>
                                        <p:tav tm="100000">
                                          <p:val>
                                            <p:strVal val="#ppt_y"/>
                                          </p:val>
                                        </p:tav>
                                      </p:tavLst>
                                    </p:anim>
                                    <p:anim calcmode="lin" valueType="num">
                                      <p:cBhvr>
                                        <p:cTn id="164" dur="500" fill="hold"/>
                                        <p:tgtEl>
                                          <p:spTgt spid="26"/>
                                        </p:tgtEl>
                                        <p:attrNameLst>
                                          <p:attrName>ppt_w</p:attrName>
                                        </p:attrNameLst>
                                      </p:cBhvr>
                                      <p:tavLst>
                                        <p:tav tm="0">
                                          <p:val>
                                            <p:strVal val="#ppt_w"/>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childTnLst>
                                </p:cTn>
                              </p:par>
                            </p:childTnLst>
                          </p:cTn>
                        </p:par>
                        <p:par>
                          <p:cTn id="166" fill="hold">
                            <p:stCondLst>
                              <p:cond delay="2500"/>
                            </p:stCondLst>
                            <p:childTnLst>
                              <p:par>
                                <p:cTn id="167" presetID="17" presetClass="entr" presetSubtype="1" fill="hold" grpId="0" nodeType="after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ppt_x</p:attrName>
                                        </p:attrNameLst>
                                      </p:cBhvr>
                                      <p:tavLst>
                                        <p:tav tm="0">
                                          <p:val>
                                            <p:strVal val="#ppt_x"/>
                                          </p:val>
                                        </p:tav>
                                        <p:tav tm="100000">
                                          <p:val>
                                            <p:strVal val="#ppt_x"/>
                                          </p:val>
                                        </p:tav>
                                      </p:tavLst>
                                    </p:anim>
                                    <p:anim calcmode="lin" valueType="num">
                                      <p:cBhvr>
                                        <p:cTn id="170" dur="500" fill="hold"/>
                                        <p:tgtEl>
                                          <p:spTgt spid="27"/>
                                        </p:tgtEl>
                                        <p:attrNameLst>
                                          <p:attrName>ppt_y</p:attrName>
                                        </p:attrNameLst>
                                      </p:cBhvr>
                                      <p:tavLst>
                                        <p:tav tm="0">
                                          <p:val>
                                            <p:strVal val="#ppt_y-#ppt_h/2"/>
                                          </p:val>
                                        </p:tav>
                                        <p:tav tm="100000">
                                          <p:val>
                                            <p:strVal val="#ppt_y"/>
                                          </p:val>
                                        </p:tav>
                                      </p:tavLst>
                                    </p:anim>
                                    <p:anim calcmode="lin" valueType="num">
                                      <p:cBhvr>
                                        <p:cTn id="171" dur="500" fill="hold"/>
                                        <p:tgtEl>
                                          <p:spTgt spid="27"/>
                                        </p:tgtEl>
                                        <p:attrNameLst>
                                          <p:attrName>ppt_w</p:attrName>
                                        </p:attrNameLst>
                                      </p:cBhvr>
                                      <p:tavLst>
                                        <p:tav tm="0">
                                          <p:val>
                                            <p:strVal val="#ppt_w"/>
                                          </p:val>
                                        </p:tav>
                                        <p:tav tm="100000">
                                          <p:val>
                                            <p:strVal val="#ppt_w"/>
                                          </p:val>
                                        </p:tav>
                                      </p:tavLst>
                                    </p:anim>
                                    <p:anim calcmode="lin" valueType="num">
                                      <p:cBhvr>
                                        <p:cTn id="172" dur="500" fill="hold"/>
                                        <p:tgtEl>
                                          <p:spTgt spid="27"/>
                                        </p:tgtEl>
                                        <p:attrNameLst>
                                          <p:attrName>ppt_h</p:attrName>
                                        </p:attrNameLst>
                                      </p:cBhvr>
                                      <p:tavLst>
                                        <p:tav tm="0">
                                          <p:val>
                                            <p:fltVal val="0"/>
                                          </p:val>
                                        </p:tav>
                                        <p:tav tm="100000">
                                          <p:val>
                                            <p:strVal val="#ppt_h"/>
                                          </p:val>
                                        </p:tav>
                                      </p:tavLst>
                                    </p:anim>
                                  </p:childTnLst>
                                </p:cTn>
                              </p:par>
                            </p:childTnLst>
                          </p:cTn>
                        </p:par>
                        <p:par>
                          <p:cTn id="173" fill="hold">
                            <p:stCondLst>
                              <p:cond delay="3000"/>
                            </p:stCondLst>
                            <p:childTnLst>
                              <p:par>
                                <p:cTn id="174" presetID="17" presetClass="entr" presetSubtype="10" fill="hold" grpId="0" nodeType="afterEffect">
                                  <p:stCondLst>
                                    <p:cond delay="0"/>
                                  </p:stCondLst>
                                  <p:childTnLst>
                                    <p:set>
                                      <p:cBhvr>
                                        <p:cTn id="175" dur="1" fill="hold">
                                          <p:stCondLst>
                                            <p:cond delay="0"/>
                                          </p:stCondLst>
                                        </p:cTn>
                                        <p:tgtEl>
                                          <p:spTgt spid="25"/>
                                        </p:tgtEl>
                                        <p:attrNameLst>
                                          <p:attrName>style.visibility</p:attrName>
                                        </p:attrNameLst>
                                      </p:cBhvr>
                                      <p:to>
                                        <p:strVal val="visible"/>
                                      </p:to>
                                    </p:set>
                                    <p:anim calcmode="lin" valueType="num">
                                      <p:cBhvr>
                                        <p:cTn id="176" dur="500" fill="hold"/>
                                        <p:tgtEl>
                                          <p:spTgt spid="25"/>
                                        </p:tgtEl>
                                        <p:attrNameLst>
                                          <p:attrName>ppt_w</p:attrName>
                                        </p:attrNameLst>
                                      </p:cBhvr>
                                      <p:tavLst>
                                        <p:tav tm="0">
                                          <p:val>
                                            <p:fltVal val="0"/>
                                          </p:val>
                                        </p:tav>
                                        <p:tav tm="100000">
                                          <p:val>
                                            <p:strVal val="#ppt_w"/>
                                          </p:val>
                                        </p:tav>
                                      </p:tavLst>
                                    </p:anim>
                                    <p:anim calcmode="lin" valueType="num">
                                      <p:cBhvr>
                                        <p:cTn id="177" dur="500" fill="hold"/>
                                        <p:tgtEl>
                                          <p:spTgt spid="25"/>
                                        </p:tgtEl>
                                        <p:attrNameLst>
                                          <p:attrName>ppt_h</p:attrName>
                                        </p:attrNameLst>
                                      </p:cBhvr>
                                      <p:tavLst>
                                        <p:tav tm="0">
                                          <p:val>
                                            <p:strVal val="#ppt_h"/>
                                          </p:val>
                                        </p:tav>
                                        <p:tav tm="100000">
                                          <p:val>
                                            <p:strVal val="#ppt_h"/>
                                          </p:val>
                                        </p:tav>
                                      </p:tavLst>
                                    </p:anim>
                                  </p:childTnLst>
                                </p:cTn>
                              </p:par>
                            </p:childTnLst>
                          </p:cTn>
                        </p:par>
                        <p:par>
                          <p:cTn id="178" fill="hold">
                            <p:stCondLst>
                              <p:cond delay="3500"/>
                            </p:stCondLst>
                            <p:childTnLst>
                              <p:par>
                                <p:cTn id="179" presetID="17" presetClass="entr" presetSubtype="1" fill="hold" grpId="0" nodeType="afterEffect">
                                  <p:stCondLst>
                                    <p:cond delay="0"/>
                                  </p:stCondLst>
                                  <p:childTnLst>
                                    <p:set>
                                      <p:cBhvr>
                                        <p:cTn id="180" dur="1" fill="hold">
                                          <p:stCondLst>
                                            <p:cond delay="0"/>
                                          </p:stCondLst>
                                        </p:cTn>
                                        <p:tgtEl>
                                          <p:spTgt spid="28"/>
                                        </p:tgtEl>
                                        <p:attrNameLst>
                                          <p:attrName>style.visibility</p:attrName>
                                        </p:attrNameLst>
                                      </p:cBhvr>
                                      <p:to>
                                        <p:strVal val="visible"/>
                                      </p:to>
                                    </p:set>
                                    <p:anim calcmode="lin" valueType="num">
                                      <p:cBhvr>
                                        <p:cTn id="181" dur="500" fill="hold"/>
                                        <p:tgtEl>
                                          <p:spTgt spid="28"/>
                                        </p:tgtEl>
                                        <p:attrNameLst>
                                          <p:attrName>ppt_x</p:attrName>
                                        </p:attrNameLst>
                                      </p:cBhvr>
                                      <p:tavLst>
                                        <p:tav tm="0">
                                          <p:val>
                                            <p:strVal val="#ppt_x"/>
                                          </p:val>
                                        </p:tav>
                                        <p:tav tm="100000">
                                          <p:val>
                                            <p:strVal val="#ppt_x"/>
                                          </p:val>
                                        </p:tav>
                                      </p:tavLst>
                                    </p:anim>
                                    <p:anim calcmode="lin" valueType="num">
                                      <p:cBhvr>
                                        <p:cTn id="182" dur="500" fill="hold"/>
                                        <p:tgtEl>
                                          <p:spTgt spid="28"/>
                                        </p:tgtEl>
                                        <p:attrNameLst>
                                          <p:attrName>ppt_y</p:attrName>
                                        </p:attrNameLst>
                                      </p:cBhvr>
                                      <p:tavLst>
                                        <p:tav tm="0">
                                          <p:val>
                                            <p:strVal val="#ppt_y-#ppt_h/2"/>
                                          </p:val>
                                        </p:tav>
                                        <p:tav tm="100000">
                                          <p:val>
                                            <p:strVal val="#ppt_y"/>
                                          </p:val>
                                        </p:tav>
                                      </p:tavLst>
                                    </p:anim>
                                    <p:anim calcmode="lin" valueType="num">
                                      <p:cBhvr>
                                        <p:cTn id="183" dur="500" fill="hold"/>
                                        <p:tgtEl>
                                          <p:spTgt spid="28"/>
                                        </p:tgtEl>
                                        <p:attrNameLst>
                                          <p:attrName>ppt_w</p:attrName>
                                        </p:attrNameLst>
                                      </p:cBhvr>
                                      <p:tavLst>
                                        <p:tav tm="0">
                                          <p:val>
                                            <p:strVal val="#ppt_w"/>
                                          </p:val>
                                        </p:tav>
                                        <p:tav tm="100000">
                                          <p:val>
                                            <p:strVal val="#ppt_w"/>
                                          </p:val>
                                        </p:tav>
                                      </p:tavLst>
                                    </p:anim>
                                    <p:anim calcmode="lin" valueType="num">
                                      <p:cBhvr>
                                        <p:cTn id="184" dur="500" fill="hold"/>
                                        <p:tgtEl>
                                          <p:spTgt spid="28"/>
                                        </p:tgtEl>
                                        <p:attrNameLst>
                                          <p:attrName>ppt_h</p:attrName>
                                        </p:attrNameLst>
                                      </p:cBhvr>
                                      <p:tavLst>
                                        <p:tav tm="0">
                                          <p:val>
                                            <p:fltVal val="0"/>
                                          </p:val>
                                        </p:tav>
                                        <p:tav tm="100000">
                                          <p:val>
                                            <p:strVal val="#ppt_h"/>
                                          </p:val>
                                        </p:tav>
                                      </p:tavLst>
                                    </p:anim>
                                  </p:childTnLst>
                                </p:cTn>
                              </p:par>
                            </p:childTnLst>
                          </p:cTn>
                        </p:par>
                        <p:par>
                          <p:cTn id="185" fill="hold">
                            <p:stCondLst>
                              <p:cond delay="4000"/>
                            </p:stCondLst>
                            <p:childTnLst>
                              <p:par>
                                <p:cTn id="186" presetID="17" presetClass="entr" presetSubtype="8" fill="hold" grpId="0" nodeType="afterEffect">
                                  <p:stCondLst>
                                    <p:cond delay="0"/>
                                  </p:stCondLst>
                                  <p:childTnLst>
                                    <p:set>
                                      <p:cBhvr>
                                        <p:cTn id="187" dur="1" fill="hold">
                                          <p:stCondLst>
                                            <p:cond delay="0"/>
                                          </p:stCondLst>
                                        </p:cTn>
                                        <p:tgtEl>
                                          <p:spTgt spid="42"/>
                                        </p:tgtEl>
                                        <p:attrNameLst>
                                          <p:attrName>style.visibility</p:attrName>
                                        </p:attrNameLst>
                                      </p:cBhvr>
                                      <p:to>
                                        <p:strVal val="visible"/>
                                      </p:to>
                                    </p:set>
                                    <p:anim calcmode="lin" valueType="num">
                                      <p:cBhvr>
                                        <p:cTn id="188" dur="500" fill="hold"/>
                                        <p:tgtEl>
                                          <p:spTgt spid="42"/>
                                        </p:tgtEl>
                                        <p:attrNameLst>
                                          <p:attrName>ppt_x</p:attrName>
                                        </p:attrNameLst>
                                      </p:cBhvr>
                                      <p:tavLst>
                                        <p:tav tm="0">
                                          <p:val>
                                            <p:strVal val="#ppt_x-#ppt_w/2"/>
                                          </p:val>
                                        </p:tav>
                                        <p:tav tm="100000">
                                          <p:val>
                                            <p:strVal val="#ppt_x"/>
                                          </p:val>
                                        </p:tav>
                                      </p:tavLst>
                                    </p:anim>
                                    <p:anim calcmode="lin" valueType="num">
                                      <p:cBhvr>
                                        <p:cTn id="189" dur="500" fill="hold"/>
                                        <p:tgtEl>
                                          <p:spTgt spid="42"/>
                                        </p:tgtEl>
                                        <p:attrNameLst>
                                          <p:attrName>ppt_y</p:attrName>
                                        </p:attrNameLst>
                                      </p:cBhvr>
                                      <p:tavLst>
                                        <p:tav tm="0">
                                          <p:val>
                                            <p:strVal val="#ppt_y"/>
                                          </p:val>
                                        </p:tav>
                                        <p:tav tm="100000">
                                          <p:val>
                                            <p:strVal val="#ppt_y"/>
                                          </p:val>
                                        </p:tav>
                                      </p:tavLst>
                                    </p:anim>
                                    <p:anim calcmode="lin" valueType="num">
                                      <p:cBhvr>
                                        <p:cTn id="190" dur="500" fill="hold"/>
                                        <p:tgtEl>
                                          <p:spTgt spid="42"/>
                                        </p:tgtEl>
                                        <p:attrNameLst>
                                          <p:attrName>ppt_w</p:attrName>
                                        </p:attrNameLst>
                                      </p:cBhvr>
                                      <p:tavLst>
                                        <p:tav tm="0">
                                          <p:val>
                                            <p:fltVal val="0"/>
                                          </p:val>
                                        </p:tav>
                                        <p:tav tm="100000">
                                          <p:val>
                                            <p:strVal val="#ppt_w"/>
                                          </p:val>
                                        </p:tav>
                                      </p:tavLst>
                                    </p:anim>
                                    <p:anim calcmode="lin" valueType="num">
                                      <p:cBhvr>
                                        <p:cTn id="191" dur="500" fill="hold"/>
                                        <p:tgtEl>
                                          <p:spTgt spid="42"/>
                                        </p:tgtEl>
                                        <p:attrNameLst>
                                          <p:attrName>ppt_h</p:attrName>
                                        </p:attrNameLst>
                                      </p:cBhvr>
                                      <p:tavLst>
                                        <p:tav tm="0">
                                          <p:val>
                                            <p:strVal val="#ppt_h"/>
                                          </p:val>
                                        </p:tav>
                                        <p:tav tm="100000">
                                          <p:val>
                                            <p:strVal val="#ppt_h"/>
                                          </p:val>
                                        </p:tav>
                                      </p:tavLst>
                                    </p:anim>
                                  </p:childTnLst>
                                </p:cTn>
                              </p:par>
                            </p:childTnLst>
                          </p:cTn>
                        </p:par>
                        <p:par>
                          <p:cTn id="192" fill="hold">
                            <p:stCondLst>
                              <p:cond delay="4500"/>
                            </p:stCondLst>
                            <p:childTnLst>
                              <p:par>
                                <p:cTn id="193" presetID="1" presetClass="entr" presetSubtype="0" fill="hold" grpId="0" nodeType="afterEffect">
                                  <p:stCondLst>
                                    <p:cond delay="0"/>
                                  </p:stCondLst>
                                  <p:childTnLst>
                                    <p:set>
                                      <p:cBhvr>
                                        <p:cTn id="194" dur="1" fill="hold">
                                          <p:stCondLst>
                                            <p:cond delay="499"/>
                                          </p:stCondLst>
                                        </p:cTn>
                                        <p:tgtEl>
                                          <p:spTgt spid="45"/>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7" presetClass="entr" presetSubtype="2" fill="hold" grpId="0" nodeType="clickEffect">
                                  <p:stCondLst>
                                    <p:cond delay="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500" fill="hold"/>
                                        <p:tgtEl>
                                          <p:spTgt spid="35"/>
                                        </p:tgtEl>
                                        <p:attrNameLst>
                                          <p:attrName>ppt_x</p:attrName>
                                        </p:attrNameLst>
                                      </p:cBhvr>
                                      <p:tavLst>
                                        <p:tav tm="0">
                                          <p:val>
                                            <p:strVal val="#ppt_x+#ppt_w/2"/>
                                          </p:val>
                                        </p:tav>
                                        <p:tav tm="100000">
                                          <p:val>
                                            <p:strVal val="#ppt_x"/>
                                          </p:val>
                                        </p:tav>
                                      </p:tavLst>
                                    </p:anim>
                                    <p:anim calcmode="lin" valueType="num">
                                      <p:cBhvr>
                                        <p:cTn id="200" dur="500" fill="hold"/>
                                        <p:tgtEl>
                                          <p:spTgt spid="35"/>
                                        </p:tgtEl>
                                        <p:attrNameLst>
                                          <p:attrName>ppt_y</p:attrName>
                                        </p:attrNameLst>
                                      </p:cBhvr>
                                      <p:tavLst>
                                        <p:tav tm="0">
                                          <p:val>
                                            <p:strVal val="#ppt_y"/>
                                          </p:val>
                                        </p:tav>
                                        <p:tav tm="100000">
                                          <p:val>
                                            <p:strVal val="#ppt_y"/>
                                          </p:val>
                                        </p:tav>
                                      </p:tavLst>
                                    </p:anim>
                                    <p:anim calcmode="lin" valueType="num">
                                      <p:cBhvr>
                                        <p:cTn id="201" dur="500" fill="hold"/>
                                        <p:tgtEl>
                                          <p:spTgt spid="35"/>
                                        </p:tgtEl>
                                        <p:attrNameLst>
                                          <p:attrName>ppt_w</p:attrName>
                                        </p:attrNameLst>
                                      </p:cBhvr>
                                      <p:tavLst>
                                        <p:tav tm="0">
                                          <p:val>
                                            <p:fltVal val="0"/>
                                          </p:val>
                                        </p:tav>
                                        <p:tav tm="100000">
                                          <p:val>
                                            <p:strVal val="#ppt_w"/>
                                          </p:val>
                                        </p:tav>
                                      </p:tavLst>
                                    </p:anim>
                                    <p:anim calcmode="lin" valueType="num">
                                      <p:cBhvr>
                                        <p:cTn id="202" dur="500" fill="hold"/>
                                        <p:tgtEl>
                                          <p:spTgt spid="35"/>
                                        </p:tgtEl>
                                        <p:attrNameLst>
                                          <p:attrName>ppt_h</p:attrName>
                                        </p:attrNameLst>
                                      </p:cBhvr>
                                      <p:tavLst>
                                        <p:tav tm="0">
                                          <p:val>
                                            <p:strVal val="#ppt_h"/>
                                          </p:val>
                                        </p:tav>
                                        <p:tav tm="100000">
                                          <p:val>
                                            <p:strVal val="#ppt_h"/>
                                          </p:val>
                                        </p:tav>
                                      </p:tavLst>
                                    </p:anim>
                                  </p:childTnLst>
                                </p:cTn>
                              </p:par>
                            </p:childTnLst>
                          </p:cTn>
                        </p:par>
                        <p:par>
                          <p:cTn id="203" fill="hold">
                            <p:stCondLst>
                              <p:cond delay="500"/>
                            </p:stCondLst>
                            <p:childTnLst>
                              <p:par>
                                <p:cTn id="204" presetID="22" presetClass="entr" presetSubtype="1" fill="hold" grpId="0" nodeType="afterEffect">
                                  <p:stCondLst>
                                    <p:cond delay="0"/>
                                  </p:stCondLst>
                                  <p:childTnLst>
                                    <p:set>
                                      <p:cBhvr>
                                        <p:cTn id="205" dur="1" fill="hold">
                                          <p:stCondLst>
                                            <p:cond delay="0"/>
                                          </p:stCondLst>
                                        </p:cTn>
                                        <p:tgtEl>
                                          <p:spTgt spid="36"/>
                                        </p:tgtEl>
                                        <p:attrNameLst>
                                          <p:attrName>style.visibility</p:attrName>
                                        </p:attrNameLst>
                                      </p:cBhvr>
                                      <p:to>
                                        <p:strVal val="visible"/>
                                      </p:to>
                                    </p:set>
                                    <p:animEffect transition="in" filter="wipe(up)">
                                      <p:cBhvr>
                                        <p:cTn id="206" dur="500"/>
                                        <p:tgtEl>
                                          <p:spTgt spid="36"/>
                                        </p:tgtEl>
                                      </p:cBhvr>
                                    </p:animEffect>
                                  </p:childTnLst>
                                </p:cTn>
                              </p:par>
                            </p:childTnLst>
                          </p:cTn>
                        </p:par>
                        <p:par>
                          <p:cTn id="207" fill="hold">
                            <p:stCondLst>
                              <p:cond delay="1000"/>
                            </p:stCondLst>
                            <p:childTnLst>
                              <p:par>
                                <p:cTn id="208" presetID="22" presetClass="entr" presetSubtype="1" fill="hold" grpId="0" nodeType="afterEffect">
                                  <p:stCondLst>
                                    <p:cond delay="0"/>
                                  </p:stCondLst>
                                  <p:childTnLst>
                                    <p:set>
                                      <p:cBhvr>
                                        <p:cTn id="209" dur="1" fill="hold">
                                          <p:stCondLst>
                                            <p:cond delay="0"/>
                                          </p:stCondLst>
                                        </p:cTn>
                                        <p:tgtEl>
                                          <p:spTgt spid="37"/>
                                        </p:tgtEl>
                                        <p:attrNameLst>
                                          <p:attrName>style.visibility</p:attrName>
                                        </p:attrNameLst>
                                      </p:cBhvr>
                                      <p:to>
                                        <p:strVal val="visible"/>
                                      </p:to>
                                    </p:set>
                                    <p:animEffect transition="in" filter="wipe(up)">
                                      <p:cBhvr>
                                        <p:cTn id="210" dur="500"/>
                                        <p:tgtEl>
                                          <p:spTgt spid="37"/>
                                        </p:tgtEl>
                                      </p:cBhvr>
                                    </p:animEffect>
                                  </p:childTnLst>
                                </p:cTn>
                              </p:par>
                            </p:childTnLst>
                          </p:cTn>
                        </p:par>
                        <p:par>
                          <p:cTn id="211" fill="hold">
                            <p:stCondLst>
                              <p:cond delay="1500"/>
                            </p:stCondLst>
                            <p:childTnLst>
                              <p:par>
                                <p:cTn id="212" presetID="17" presetClass="entr" presetSubtype="1" fill="hold" grpId="0" nodeType="afterEffect">
                                  <p:stCondLst>
                                    <p:cond delay="0"/>
                                  </p:stCondLst>
                                  <p:childTnLst>
                                    <p:set>
                                      <p:cBhvr>
                                        <p:cTn id="213" dur="1" fill="hold">
                                          <p:stCondLst>
                                            <p:cond delay="0"/>
                                          </p:stCondLst>
                                        </p:cTn>
                                        <p:tgtEl>
                                          <p:spTgt spid="19"/>
                                        </p:tgtEl>
                                        <p:attrNameLst>
                                          <p:attrName>style.visibility</p:attrName>
                                        </p:attrNameLst>
                                      </p:cBhvr>
                                      <p:to>
                                        <p:strVal val="visible"/>
                                      </p:to>
                                    </p:set>
                                    <p:anim calcmode="lin" valueType="num">
                                      <p:cBhvr>
                                        <p:cTn id="214" dur="500" fill="hold"/>
                                        <p:tgtEl>
                                          <p:spTgt spid="19"/>
                                        </p:tgtEl>
                                        <p:attrNameLst>
                                          <p:attrName>ppt_x</p:attrName>
                                        </p:attrNameLst>
                                      </p:cBhvr>
                                      <p:tavLst>
                                        <p:tav tm="0">
                                          <p:val>
                                            <p:strVal val="#ppt_x"/>
                                          </p:val>
                                        </p:tav>
                                        <p:tav tm="100000">
                                          <p:val>
                                            <p:strVal val="#ppt_x"/>
                                          </p:val>
                                        </p:tav>
                                      </p:tavLst>
                                    </p:anim>
                                    <p:anim calcmode="lin" valueType="num">
                                      <p:cBhvr>
                                        <p:cTn id="215" dur="500" fill="hold"/>
                                        <p:tgtEl>
                                          <p:spTgt spid="19"/>
                                        </p:tgtEl>
                                        <p:attrNameLst>
                                          <p:attrName>ppt_y</p:attrName>
                                        </p:attrNameLst>
                                      </p:cBhvr>
                                      <p:tavLst>
                                        <p:tav tm="0">
                                          <p:val>
                                            <p:strVal val="#ppt_y-#ppt_h/2"/>
                                          </p:val>
                                        </p:tav>
                                        <p:tav tm="100000">
                                          <p:val>
                                            <p:strVal val="#ppt_y"/>
                                          </p:val>
                                        </p:tav>
                                      </p:tavLst>
                                    </p:anim>
                                    <p:anim calcmode="lin" valueType="num">
                                      <p:cBhvr>
                                        <p:cTn id="216" dur="500" fill="hold"/>
                                        <p:tgtEl>
                                          <p:spTgt spid="19"/>
                                        </p:tgtEl>
                                        <p:attrNameLst>
                                          <p:attrName>ppt_w</p:attrName>
                                        </p:attrNameLst>
                                      </p:cBhvr>
                                      <p:tavLst>
                                        <p:tav tm="0">
                                          <p:val>
                                            <p:strVal val="#ppt_w"/>
                                          </p:val>
                                        </p:tav>
                                        <p:tav tm="100000">
                                          <p:val>
                                            <p:strVal val="#ppt_w"/>
                                          </p:val>
                                        </p:tav>
                                      </p:tavLst>
                                    </p:anim>
                                    <p:anim calcmode="lin" valueType="num">
                                      <p:cBhvr>
                                        <p:cTn id="217" dur="500" fill="hold"/>
                                        <p:tgtEl>
                                          <p:spTgt spid="19"/>
                                        </p:tgtEl>
                                        <p:attrNameLst>
                                          <p:attrName>ppt_h</p:attrName>
                                        </p:attrNameLst>
                                      </p:cBhvr>
                                      <p:tavLst>
                                        <p:tav tm="0">
                                          <p:val>
                                            <p:fltVal val="0"/>
                                          </p:val>
                                        </p:tav>
                                        <p:tav tm="100000">
                                          <p:val>
                                            <p:strVal val="#ppt_h"/>
                                          </p:val>
                                        </p:tav>
                                      </p:tavLst>
                                    </p:anim>
                                  </p:childTnLst>
                                </p:cTn>
                              </p:par>
                            </p:childTnLst>
                          </p:cTn>
                        </p:par>
                        <p:par>
                          <p:cTn id="218" fill="hold">
                            <p:stCondLst>
                              <p:cond delay="2000"/>
                            </p:stCondLst>
                            <p:childTnLst>
                              <p:par>
                                <p:cTn id="219" presetID="17" presetClass="entr" presetSubtype="1" fill="hold" grpId="0" nodeType="afterEffect">
                                  <p:stCondLst>
                                    <p:cond delay="0"/>
                                  </p:stCondLst>
                                  <p:childTnLst>
                                    <p:set>
                                      <p:cBhvr>
                                        <p:cTn id="220" dur="1" fill="hold">
                                          <p:stCondLst>
                                            <p:cond delay="0"/>
                                          </p:stCondLst>
                                        </p:cTn>
                                        <p:tgtEl>
                                          <p:spTgt spid="21"/>
                                        </p:tgtEl>
                                        <p:attrNameLst>
                                          <p:attrName>style.visibility</p:attrName>
                                        </p:attrNameLst>
                                      </p:cBhvr>
                                      <p:to>
                                        <p:strVal val="visible"/>
                                      </p:to>
                                    </p:set>
                                    <p:anim calcmode="lin" valueType="num">
                                      <p:cBhvr>
                                        <p:cTn id="221" dur="500" fill="hold"/>
                                        <p:tgtEl>
                                          <p:spTgt spid="21"/>
                                        </p:tgtEl>
                                        <p:attrNameLst>
                                          <p:attrName>ppt_x</p:attrName>
                                        </p:attrNameLst>
                                      </p:cBhvr>
                                      <p:tavLst>
                                        <p:tav tm="0">
                                          <p:val>
                                            <p:strVal val="#ppt_x"/>
                                          </p:val>
                                        </p:tav>
                                        <p:tav tm="100000">
                                          <p:val>
                                            <p:strVal val="#ppt_x"/>
                                          </p:val>
                                        </p:tav>
                                      </p:tavLst>
                                    </p:anim>
                                    <p:anim calcmode="lin" valueType="num">
                                      <p:cBhvr>
                                        <p:cTn id="222" dur="500" fill="hold"/>
                                        <p:tgtEl>
                                          <p:spTgt spid="21"/>
                                        </p:tgtEl>
                                        <p:attrNameLst>
                                          <p:attrName>ppt_y</p:attrName>
                                        </p:attrNameLst>
                                      </p:cBhvr>
                                      <p:tavLst>
                                        <p:tav tm="0">
                                          <p:val>
                                            <p:strVal val="#ppt_y-#ppt_h/2"/>
                                          </p:val>
                                        </p:tav>
                                        <p:tav tm="100000">
                                          <p:val>
                                            <p:strVal val="#ppt_y"/>
                                          </p:val>
                                        </p:tav>
                                      </p:tavLst>
                                    </p:anim>
                                    <p:anim calcmode="lin" valueType="num">
                                      <p:cBhvr>
                                        <p:cTn id="223" dur="500" fill="hold"/>
                                        <p:tgtEl>
                                          <p:spTgt spid="21"/>
                                        </p:tgtEl>
                                        <p:attrNameLst>
                                          <p:attrName>ppt_w</p:attrName>
                                        </p:attrNameLst>
                                      </p:cBhvr>
                                      <p:tavLst>
                                        <p:tav tm="0">
                                          <p:val>
                                            <p:strVal val="#ppt_w"/>
                                          </p:val>
                                        </p:tav>
                                        <p:tav tm="100000">
                                          <p:val>
                                            <p:strVal val="#ppt_w"/>
                                          </p:val>
                                        </p:tav>
                                      </p:tavLst>
                                    </p:anim>
                                    <p:anim calcmode="lin" valueType="num">
                                      <p:cBhvr>
                                        <p:cTn id="224" dur="500" fill="hold"/>
                                        <p:tgtEl>
                                          <p:spTgt spid="21"/>
                                        </p:tgtEl>
                                        <p:attrNameLst>
                                          <p:attrName>ppt_h</p:attrName>
                                        </p:attrNameLst>
                                      </p:cBhvr>
                                      <p:tavLst>
                                        <p:tav tm="0">
                                          <p:val>
                                            <p:fltVal val="0"/>
                                          </p:val>
                                        </p:tav>
                                        <p:tav tm="100000">
                                          <p:val>
                                            <p:strVal val="#ppt_h"/>
                                          </p:val>
                                        </p:tav>
                                      </p:tavLst>
                                    </p:anim>
                                  </p:childTnLst>
                                </p:cTn>
                              </p:par>
                            </p:childTnLst>
                          </p:cTn>
                        </p:par>
                        <p:par>
                          <p:cTn id="225" fill="hold">
                            <p:stCondLst>
                              <p:cond delay="2500"/>
                            </p:stCondLst>
                            <p:childTnLst>
                              <p:par>
                                <p:cTn id="226" presetID="17" presetClass="entr" presetSubtype="1" fill="hold" grpId="0" nodeType="afterEffect">
                                  <p:stCondLst>
                                    <p:cond delay="0"/>
                                  </p:stCondLst>
                                  <p:childTnLst>
                                    <p:set>
                                      <p:cBhvr>
                                        <p:cTn id="227" dur="1" fill="hold">
                                          <p:stCondLst>
                                            <p:cond delay="0"/>
                                          </p:stCondLst>
                                        </p:cTn>
                                        <p:tgtEl>
                                          <p:spTgt spid="22"/>
                                        </p:tgtEl>
                                        <p:attrNameLst>
                                          <p:attrName>style.visibility</p:attrName>
                                        </p:attrNameLst>
                                      </p:cBhvr>
                                      <p:to>
                                        <p:strVal val="visible"/>
                                      </p:to>
                                    </p:set>
                                    <p:anim calcmode="lin" valueType="num">
                                      <p:cBhvr>
                                        <p:cTn id="228" dur="500" fill="hold"/>
                                        <p:tgtEl>
                                          <p:spTgt spid="22"/>
                                        </p:tgtEl>
                                        <p:attrNameLst>
                                          <p:attrName>ppt_x</p:attrName>
                                        </p:attrNameLst>
                                      </p:cBhvr>
                                      <p:tavLst>
                                        <p:tav tm="0">
                                          <p:val>
                                            <p:strVal val="#ppt_x"/>
                                          </p:val>
                                        </p:tav>
                                        <p:tav tm="100000">
                                          <p:val>
                                            <p:strVal val="#ppt_x"/>
                                          </p:val>
                                        </p:tav>
                                      </p:tavLst>
                                    </p:anim>
                                    <p:anim calcmode="lin" valueType="num">
                                      <p:cBhvr>
                                        <p:cTn id="229" dur="500" fill="hold"/>
                                        <p:tgtEl>
                                          <p:spTgt spid="22"/>
                                        </p:tgtEl>
                                        <p:attrNameLst>
                                          <p:attrName>ppt_y</p:attrName>
                                        </p:attrNameLst>
                                      </p:cBhvr>
                                      <p:tavLst>
                                        <p:tav tm="0">
                                          <p:val>
                                            <p:strVal val="#ppt_y-#ppt_h/2"/>
                                          </p:val>
                                        </p:tav>
                                        <p:tav tm="100000">
                                          <p:val>
                                            <p:strVal val="#ppt_y"/>
                                          </p:val>
                                        </p:tav>
                                      </p:tavLst>
                                    </p:anim>
                                    <p:anim calcmode="lin" valueType="num">
                                      <p:cBhvr>
                                        <p:cTn id="230" dur="500" fill="hold"/>
                                        <p:tgtEl>
                                          <p:spTgt spid="22"/>
                                        </p:tgtEl>
                                        <p:attrNameLst>
                                          <p:attrName>ppt_w</p:attrName>
                                        </p:attrNameLst>
                                      </p:cBhvr>
                                      <p:tavLst>
                                        <p:tav tm="0">
                                          <p:val>
                                            <p:strVal val="#ppt_w"/>
                                          </p:val>
                                        </p:tav>
                                        <p:tav tm="100000">
                                          <p:val>
                                            <p:strVal val="#ppt_w"/>
                                          </p:val>
                                        </p:tav>
                                      </p:tavLst>
                                    </p:anim>
                                    <p:anim calcmode="lin" valueType="num">
                                      <p:cBhvr>
                                        <p:cTn id="231" dur="500" fill="hold"/>
                                        <p:tgtEl>
                                          <p:spTgt spid="22"/>
                                        </p:tgtEl>
                                        <p:attrNameLst>
                                          <p:attrName>ppt_h</p:attrName>
                                        </p:attrNameLst>
                                      </p:cBhvr>
                                      <p:tavLst>
                                        <p:tav tm="0">
                                          <p:val>
                                            <p:fltVal val="0"/>
                                          </p:val>
                                        </p:tav>
                                        <p:tav tm="100000">
                                          <p:val>
                                            <p:strVal val="#ppt_h"/>
                                          </p:val>
                                        </p:tav>
                                      </p:tavLst>
                                    </p:anim>
                                  </p:childTnLst>
                                </p:cTn>
                              </p:par>
                            </p:childTnLst>
                          </p:cTn>
                        </p:par>
                        <p:par>
                          <p:cTn id="232" fill="hold">
                            <p:stCondLst>
                              <p:cond delay="3000"/>
                            </p:stCondLst>
                            <p:childTnLst>
                              <p:par>
                                <p:cTn id="233" presetID="17" presetClass="entr" presetSubtype="1" fill="hold" grpId="0" nodeType="afterEffect">
                                  <p:stCondLst>
                                    <p:cond delay="0"/>
                                  </p:stCondLst>
                                  <p:childTnLst>
                                    <p:set>
                                      <p:cBhvr>
                                        <p:cTn id="234" dur="1" fill="hold">
                                          <p:stCondLst>
                                            <p:cond delay="0"/>
                                          </p:stCondLst>
                                        </p:cTn>
                                        <p:tgtEl>
                                          <p:spTgt spid="30"/>
                                        </p:tgtEl>
                                        <p:attrNameLst>
                                          <p:attrName>style.visibility</p:attrName>
                                        </p:attrNameLst>
                                      </p:cBhvr>
                                      <p:to>
                                        <p:strVal val="visible"/>
                                      </p:to>
                                    </p:set>
                                    <p:anim calcmode="lin" valueType="num">
                                      <p:cBhvr>
                                        <p:cTn id="235" dur="500" fill="hold"/>
                                        <p:tgtEl>
                                          <p:spTgt spid="30"/>
                                        </p:tgtEl>
                                        <p:attrNameLst>
                                          <p:attrName>ppt_x</p:attrName>
                                        </p:attrNameLst>
                                      </p:cBhvr>
                                      <p:tavLst>
                                        <p:tav tm="0">
                                          <p:val>
                                            <p:strVal val="#ppt_x"/>
                                          </p:val>
                                        </p:tav>
                                        <p:tav tm="100000">
                                          <p:val>
                                            <p:strVal val="#ppt_x"/>
                                          </p:val>
                                        </p:tav>
                                      </p:tavLst>
                                    </p:anim>
                                    <p:anim calcmode="lin" valueType="num">
                                      <p:cBhvr>
                                        <p:cTn id="236" dur="500" fill="hold"/>
                                        <p:tgtEl>
                                          <p:spTgt spid="30"/>
                                        </p:tgtEl>
                                        <p:attrNameLst>
                                          <p:attrName>ppt_y</p:attrName>
                                        </p:attrNameLst>
                                      </p:cBhvr>
                                      <p:tavLst>
                                        <p:tav tm="0">
                                          <p:val>
                                            <p:strVal val="#ppt_y-#ppt_h/2"/>
                                          </p:val>
                                        </p:tav>
                                        <p:tav tm="100000">
                                          <p:val>
                                            <p:strVal val="#ppt_y"/>
                                          </p:val>
                                        </p:tav>
                                      </p:tavLst>
                                    </p:anim>
                                    <p:anim calcmode="lin" valueType="num">
                                      <p:cBhvr>
                                        <p:cTn id="237" dur="500" fill="hold"/>
                                        <p:tgtEl>
                                          <p:spTgt spid="30"/>
                                        </p:tgtEl>
                                        <p:attrNameLst>
                                          <p:attrName>ppt_w</p:attrName>
                                        </p:attrNameLst>
                                      </p:cBhvr>
                                      <p:tavLst>
                                        <p:tav tm="0">
                                          <p:val>
                                            <p:strVal val="#ppt_w"/>
                                          </p:val>
                                        </p:tav>
                                        <p:tav tm="100000">
                                          <p:val>
                                            <p:strVal val="#ppt_w"/>
                                          </p:val>
                                        </p:tav>
                                      </p:tavLst>
                                    </p:anim>
                                    <p:anim calcmode="lin" valueType="num">
                                      <p:cBhvr>
                                        <p:cTn id="238" dur="500" fill="hold"/>
                                        <p:tgtEl>
                                          <p:spTgt spid="30"/>
                                        </p:tgtEl>
                                        <p:attrNameLst>
                                          <p:attrName>ppt_h</p:attrName>
                                        </p:attrNameLst>
                                      </p:cBhvr>
                                      <p:tavLst>
                                        <p:tav tm="0">
                                          <p:val>
                                            <p:fltVal val="0"/>
                                          </p:val>
                                        </p:tav>
                                        <p:tav tm="100000">
                                          <p:val>
                                            <p:strVal val="#ppt_h"/>
                                          </p:val>
                                        </p:tav>
                                      </p:tavLst>
                                    </p:anim>
                                  </p:childTnLst>
                                </p:cTn>
                              </p:par>
                            </p:childTnLst>
                          </p:cTn>
                        </p:par>
                        <p:par>
                          <p:cTn id="239" fill="hold">
                            <p:stCondLst>
                              <p:cond delay="3500"/>
                            </p:stCondLst>
                            <p:childTnLst>
                              <p:par>
                                <p:cTn id="240" presetID="17" presetClass="entr" presetSubtype="10" fill="hold" grpId="0" nodeType="afterEffect">
                                  <p:stCondLst>
                                    <p:cond delay="0"/>
                                  </p:stCondLst>
                                  <p:childTnLst>
                                    <p:set>
                                      <p:cBhvr>
                                        <p:cTn id="241" dur="1" fill="hold">
                                          <p:stCondLst>
                                            <p:cond delay="0"/>
                                          </p:stCondLst>
                                        </p:cTn>
                                        <p:tgtEl>
                                          <p:spTgt spid="20"/>
                                        </p:tgtEl>
                                        <p:attrNameLst>
                                          <p:attrName>style.visibility</p:attrName>
                                        </p:attrNameLst>
                                      </p:cBhvr>
                                      <p:to>
                                        <p:strVal val="visible"/>
                                      </p:to>
                                    </p:set>
                                    <p:anim calcmode="lin" valueType="num">
                                      <p:cBhvr>
                                        <p:cTn id="242" dur="500" fill="hold"/>
                                        <p:tgtEl>
                                          <p:spTgt spid="20"/>
                                        </p:tgtEl>
                                        <p:attrNameLst>
                                          <p:attrName>ppt_w</p:attrName>
                                        </p:attrNameLst>
                                      </p:cBhvr>
                                      <p:tavLst>
                                        <p:tav tm="0">
                                          <p:val>
                                            <p:fltVal val="0"/>
                                          </p:val>
                                        </p:tav>
                                        <p:tav tm="100000">
                                          <p:val>
                                            <p:strVal val="#ppt_w"/>
                                          </p:val>
                                        </p:tav>
                                      </p:tavLst>
                                    </p:anim>
                                    <p:anim calcmode="lin" valueType="num">
                                      <p:cBhvr>
                                        <p:cTn id="243" dur="500" fill="hold"/>
                                        <p:tgtEl>
                                          <p:spTgt spid="20"/>
                                        </p:tgtEl>
                                        <p:attrNameLst>
                                          <p:attrName>ppt_h</p:attrName>
                                        </p:attrNameLst>
                                      </p:cBhvr>
                                      <p:tavLst>
                                        <p:tav tm="0">
                                          <p:val>
                                            <p:strVal val="#ppt_h"/>
                                          </p:val>
                                        </p:tav>
                                        <p:tav tm="100000">
                                          <p:val>
                                            <p:strVal val="#ppt_h"/>
                                          </p:val>
                                        </p:tav>
                                      </p:tavLst>
                                    </p:anim>
                                  </p:childTnLst>
                                </p:cTn>
                              </p:par>
                            </p:childTnLst>
                          </p:cTn>
                        </p:par>
                        <p:par>
                          <p:cTn id="244" fill="hold">
                            <p:stCondLst>
                              <p:cond delay="4000"/>
                            </p:stCondLst>
                            <p:childTnLst>
                              <p:par>
                                <p:cTn id="245" presetID="17" presetClass="entr" presetSubtype="1" fill="hold" grpId="0" nodeType="afterEffect">
                                  <p:stCondLst>
                                    <p:cond delay="0"/>
                                  </p:stCondLst>
                                  <p:childTnLst>
                                    <p:set>
                                      <p:cBhvr>
                                        <p:cTn id="246" dur="1" fill="hold">
                                          <p:stCondLst>
                                            <p:cond delay="0"/>
                                          </p:stCondLst>
                                        </p:cTn>
                                        <p:tgtEl>
                                          <p:spTgt spid="23"/>
                                        </p:tgtEl>
                                        <p:attrNameLst>
                                          <p:attrName>style.visibility</p:attrName>
                                        </p:attrNameLst>
                                      </p:cBhvr>
                                      <p:to>
                                        <p:strVal val="visible"/>
                                      </p:to>
                                    </p:set>
                                    <p:anim calcmode="lin" valueType="num">
                                      <p:cBhvr>
                                        <p:cTn id="247" dur="500" fill="hold"/>
                                        <p:tgtEl>
                                          <p:spTgt spid="23"/>
                                        </p:tgtEl>
                                        <p:attrNameLst>
                                          <p:attrName>ppt_x</p:attrName>
                                        </p:attrNameLst>
                                      </p:cBhvr>
                                      <p:tavLst>
                                        <p:tav tm="0">
                                          <p:val>
                                            <p:strVal val="#ppt_x"/>
                                          </p:val>
                                        </p:tav>
                                        <p:tav tm="100000">
                                          <p:val>
                                            <p:strVal val="#ppt_x"/>
                                          </p:val>
                                        </p:tav>
                                      </p:tavLst>
                                    </p:anim>
                                    <p:anim calcmode="lin" valueType="num">
                                      <p:cBhvr>
                                        <p:cTn id="248" dur="500" fill="hold"/>
                                        <p:tgtEl>
                                          <p:spTgt spid="23"/>
                                        </p:tgtEl>
                                        <p:attrNameLst>
                                          <p:attrName>ppt_y</p:attrName>
                                        </p:attrNameLst>
                                      </p:cBhvr>
                                      <p:tavLst>
                                        <p:tav tm="0">
                                          <p:val>
                                            <p:strVal val="#ppt_y-#ppt_h/2"/>
                                          </p:val>
                                        </p:tav>
                                        <p:tav tm="100000">
                                          <p:val>
                                            <p:strVal val="#ppt_y"/>
                                          </p:val>
                                        </p:tav>
                                      </p:tavLst>
                                    </p:anim>
                                    <p:anim calcmode="lin" valueType="num">
                                      <p:cBhvr>
                                        <p:cTn id="249" dur="500" fill="hold"/>
                                        <p:tgtEl>
                                          <p:spTgt spid="23"/>
                                        </p:tgtEl>
                                        <p:attrNameLst>
                                          <p:attrName>ppt_w</p:attrName>
                                        </p:attrNameLst>
                                      </p:cBhvr>
                                      <p:tavLst>
                                        <p:tav tm="0">
                                          <p:val>
                                            <p:strVal val="#ppt_w"/>
                                          </p:val>
                                        </p:tav>
                                        <p:tav tm="100000">
                                          <p:val>
                                            <p:strVal val="#ppt_w"/>
                                          </p:val>
                                        </p:tav>
                                      </p:tavLst>
                                    </p:anim>
                                    <p:anim calcmode="lin" valueType="num">
                                      <p:cBhvr>
                                        <p:cTn id="250" dur="500" fill="hold"/>
                                        <p:tgtEl>
                                          <p:spTgt spid="23"/>
                                        </p:tgtEl>
                                        <p:attrNameLst>
                                          <p:attrName>ppt_h</p:attrName>
                                        </p:attrNameLst>
                                      </p:cBhvr>
                                      <p:tavLst>
                                        <p:tav tm="0">
                                          <p:val>
                                            <p:fltVal val="0"/>
                                          </p:val>
                                        </p:tav>
                                        <p:tav tm="100000">
                                          <p:val>
                                            <p:strVal val="#ppt_h"/>
                                          </p:val>
                                        </p:tav>
                                      </p:tavLst>
                                    </p:anim>
                                  </p:childTnLst>
                                </p:cTn>
                              </p:par>
                            </p:childTnLst>
                          </p:cTn>
                        </p:par>
                        <p:par>
                          <p:cTn id="251" fill="hold">
                            <p:stCondLst>
                              <p:cond delay="4500"/>
                            </p:stCondLst>
                            <p:childTnLst>
                              <p:par>
                                <p:cTn id="252" presetID="17" presetClass="entr" presetSubtype="8" fill="hold" grpId="0" nodeType="afterEffect">
                                  <p:stCondLst>
                                    <p:cond delay="0"/>
                                  </p:stCondLst>
                                  <p:childTnLst>
                                    <p:set>
                                      <p:cBhvr>
                                        <p:cTn id="253" dur="1" fill="hold">
                                          <p:stCondLst>
                                            <p:cond delay="0"/>
                                          </p:stCondLst>
                                        </p:cTn>
                                        <p:tgtEl>
                                          <p:spTgt spid="40"/>
                                        </p:tgtEl>
                                        <p:attrNameLst>
                                          <p:attrName>style.visibility</p:attrName>
                                        </p:attrNameLst>
                                      </p:cBhvr>
                                      <p:to>
                                        <p:strVal val="visible"/>
                                      </p:to>
                                    </p:set>
                                    <p:anim calcmode="lin" valueType="num">
                                      <p:cBhvr>
                                        <p:cTn id="254" dur="500" fill="hold"/>
                                        <p:tgtEl>
                                          <p:spTgt spid="40"/>
                                        </p:tgtEl>
                                        <p:attrNameLst>
                                          <p:attrName>ppt_x</p:attrName>
                                        </p:attrNameLst>
                                      </p:cBhvr>
                                      <p:tavLst>
                                        <p:tav tm="0">
                                          <p:val>
                                            <p:strVal val="#ppt_x-#ppt_w/2"/>
                                          </p:val>
                                        </p:tav>
                                        <p:tav tm="100000">
                                          <p:val>
                                            <p:strVal val="#ppt_x"/>
                                          </p:val>
                                        </p:tav>
                                      </p:tavLst>
                                    </p:anim>
                                    <p:anim calcmode="lin" valueType="num">
                                      <p:cBhvr>
                                        <p:cTn id="255" dur="500" fill="hold"/>
                                        <p:tgtEl>
                                          <p:spTgt spid="40"/>
                                        </p:tgtEl>
                                        <p:attrNameLst>
                                          <p:attrName>ppt_y</p:attrName>
                                        </p:attrNameLst>
                                      </p:cBhvr>
                                      <p:tavLst>
                                        <p:tav tm="0">
                                          <p:val>
                                            <p:strVal val="#ppt_y"/>
                                          </p:val>
                                        </p:tav>
                                        <p:tav tm="100000">
                                          <p:val>
                                            <p:strVal val="#ppt_y"/>
                                          </p:val>
                                        </p:tav>
                                      </p:tavLst>
                                    </p:anim>
                                    <p:anim calcmode="lin" valueType="num">
                                      <p:cBhvr>
                                        <p:cTn id="256" dur="500" fill="hold"/>
                                        <p:tgtEl>
                                          <p:spTgt spid="40"/>
                                        </p:tgtEl>
                                        <p:attrNameLst>
                                          <p:attrName>ppt_w</p:attrName>
                                        </p:attrNameLst>
                                      </p:cBhvr>
                                      <p:tavLst>
                                        <p:tav tm="0">
                                          <p:val>
                                            <p:fltVal val="0"/>
                                          </p:val>
                                        </p:tav>
                                        <p:tav tm="100000">
                                          <p:val>
                                            <p:strVal val="#ppt_w"/>
                                          </p:val>
                                        </p:tav>
                                      </p:tavLst>
                                    </p:anim>
                                    <p:anim calcmode="lin" valueType="num">
                                      <p:cBhvr>
                                        <p:cTn id="257" dur="500" fill="hold"/>
                                        <p:tgtEl>
                                          <p:spTgt spid="40"/>
                                        </p:tgtEl>
                                        <p:attrNameLst>
                                          <p:attrName>ppt_h</p:attrName>
                                        </p:attrNameLst>
                                      </p:cBhvr>
                                      <p:tavLst>
                                        <p:tav tm="0">
                                          <p:val>
                                            <p:strVal val="#ppt_h"/>
                                          </p:val>
                                        </p:tav>
                                        <p:tav tm="100000">
                                          <p:val>
                                            <p:strVal val="#ppt_h"/>
                                          </p:val>
                                        </p:tav>
                                      </p:tavLst>
                                    </p:anim>
                                  </p:childTnLst>
                                </p:cTn>
                              </p:par>
                            </p:childTnLst>
                          </p:cTn>
                        </p:par>
                        <p:par>
                          <p:cTn id="258" fill="hold">
                            <p:stCondLst>
                              <p:cond delay="5000"/>
                            </p:stCondLst>
                            <p:childTnLst>
                              <p:par>
                                <p:cTn id="259" presetID="1" presetClass="entr" presetSubtype="0" fill="hold" grpId="0" nodeType="afterEffect">
                                  <p:stCondLst>
                                    <p:cond delay="0"/>
                                  </p:stCondLst>
                                  <p:childTnLst>
                                    <p:set>
                                      <p:cBhvr>
                                        <p:cTn id="260" dur="1" fill="hold">
                                          <p:stCondLst>
                                            <p:cond delay="499"/>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nimBg="1" autoUpdateAnimBg="0"/>
      <p:bldP spid="6" grpId="0" animBg="1"/>
      <p:bldP spid="7" grpId="0" animBg="1"/>
      <p:bldP spid="8" grpId="0" animBg="1"/>
      <p:bldP spid="9" grpId="0" animBg="1"/>
      <p:bldP spid="10" grpId="0" animBg="1" autoUpdateAnimBg="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autoUpdateAnimBg="0"/>
      <p:bldP spid="30" grpId="0" animBg="1"/>
      <p:bldP spid="31" grpId="0" animBg="1" autoUpdateAnimBg="0"/>
      <p:bldP spid="32" grpId="0" autoUpdateAnimBg="0"/>
      <p:bldP spid="33" grpId="0" animBg="1"/>
      <p:bldP spid="34" grpId="0" animBg="1" autoUpdateAnimBg="0"/>
      <p:bldP spid="35" grpId="0" animBg="1"/>
      <p:bldP spid="36" grpId="0" autoUpdateAnimBg="0"/>
      <p:bldP spid="37" grpId="0" animBg="1" autoUpdateAnimBg="0"/>
      <p:bldP spid="38" grpId="0" animBg="1" autoUpdateAnimBg="0"/>
      <p:bldP spid="39" grpId="0" animBg="1" autoUpdateAnimBg="0"/>
      <p:bldP spid="40" grpId="0" animBg="1" autoUpdateAnimBg="0"/>
      <p:bldP spid="41" grpId="0" animBg="1" autoUpdateAnimBg="0"/>
      <p:bldP spid="42" grpId="0" animBg="1" autoUpdateAnimBg="0"/>
      <p:bldP spid="43" grpId="0" animBg="1" autoUpdateAnimBg="0"/>
      <p:bldP spid="44" grpId="0" animBg="1" autoUpdateAnimBg="0"/>
      <p:bldP spid="45" grpId="0" animBg="1" autoUpdateAnimBg="0"/>
      <p:bldP spid="4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Autofit/>
          </a:bodyPr>
          <a:lstStyle/>
          <a:p>
            <a:r>
              <a:rPr lang="es-ES" sz="3500" dirty="0" smtClean="0"/>
              <a:t>Postulados de </a:t>
            </a:r>
            <a:r>
              <a:rPr lang="es-ES" sz="3500" dirty="0" err="1" smtClean="0"/>
              <a:t>pseudo</a:t>
            </a:r>
            <a:r>
              <a:rPr lang="es-ES" sz="3500" dirty="0" smtClean="0"/>
              <a:t>-aleatoriedad de </a:t>
            </a:r>
            <a:r>
              <a:rPr lang="es-ES" sz="3500" dirty="0" err="1" smtClean="0"/>
              <a:t>Golomb</a:t>
            </a:r>
            <a:endParaRPr lang="es-MX" sz="3500" dirty="0"/>
          </a:p>
        </p:txBody>
      </p:sp>
      <p:pic>
        <p:nvPicPr>
          <p:cNvPr id="5122" name="Picture 2"/>
          <p:cNvPicPr>
            <a:picLocks noGrp="1" noChangeAspect="1" noChangeArrowheads="1"/>
          </p:cNvPicPr>
          <p:nvPr>
            <p:ph idx="1"/>
          </p:nvPr>
        </p:nvPicPr>
        <p:blipFill>
          <a:blip r:embed="rId2"/>
          <a:srcRect/>
          <a:stretch>
            <a:fillRect/>
          </a:stretch>
        </p:blipFill>
        <p:spPr bwMode="auto">
          <a:xfrm>
            <a:off x="652462" y="1524794"/>
            <a:ext cx="7839075" cy="443865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Autofit/>
          </a:bodyPr>
          <a:lstStyle/>
          <a:p>
            <a:pPr algn="r"/>
            <a:r>
              <a:rPr lang="es-ES" sz="3500" dirty="0" smtClean="0"/>
              <a:t>Registro de desplazamiento linealmente (LFSR)</a:t>
            </a:r>
            <a:endParaRPr lang="es-MX" sz="3500" dirty="0"/>
          </a:p>
        </p:txBody>
      </p:sp>
      <p:pic>
        <p:nvPicPr>
          <p:cNvPr id="6146" name="Picture 2"/>
          <p:cNvPicPr>
            <a:picLocks noChangeAspect="1" noChangeArrowheads="1"/>
          </p:cNvPicPr>
          <p:nvPr/>
        </p:nvPicPr>
        <p:blipFill>
          <a:blip r:embed="rId2"/>
          <a:srcRect/>
          <a:stretch>
            <a:fillRect/>
          </a:stretch>
        </p:blipFill>
        <p:spPr bwMode="auto">
          <a:xfrm>
            <a:off x="928662" y="1357298"/>
            <a:ext cx="7429552" cy="4500594"/>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r"/>
            <a:r>
              <a:rPr lang="es-ES" dirty="0" smtClean="0"/>
              <a:t>Tipos de </a:t>
            </a:r>
            <a:r>
              <a:rPr lang="es-ES" dirty="0" err="1" smtClean="0"/>
              <a:t>LFSRs</a:t>
            </a:r>
            <a:endParaRPr lang="es-MX" dirty="0"/>
          </a:p>
        </p:txBody>
      </p:sp>
      <p:pic>
        <p:nvPicPr>
          <p:cNvPr id="7170" name="Picture 2"/>
          <p:cNvPicPr>
            <a:picLocks noChangeAspect="1" noChangeArrowheads="1"/>
          </p:cNvPicPr>
          <p:nvPr/>
        </p:nvPicPr>
        <p:blipFill>
          <a:blip r:embed="rId2"/>
          <a:srcRect/>
          <a:stretch>
            <a:fillRect/>
          </a:stretch>
        </p:blipFill>
        <p:spPr bwMode="auto">
          <a:xfrm>
            <a:off x="1071538" y="1142984"/>
            <a:ext cx="7091105" cy="4724415"/>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371</TotalTime>
  <Words>1317</Words>
  <Application>Microsoft Office PowerPoint</Application>
  <PresentationFormat>Presentación en pantalla (4:3)</PresentationFormat>
  <Paragraphs>166</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Concurrencia</vt:lpstr>
      <vt:lpstr>CIFRADOS EN FLUJO</vt:lpstr>
      <vt:lpstr>Diapositiva 2</vt:lpstr>
      <vt:lpstr>Características del cifrado en flujo</vt:lpstr>
      <vt:lpstr>Características del cifrado en flujo (I)</vt:lpstr>
      <vt:lpstr>Características del cifrado en flujo (II)</vt:lpstr>
      <vt:lpstr>Rachas de dígitos en una secuencia</vt:lpstr>
      <vt:lpstr>Postulados de pseudo-aleatoriedad de Golomb</vt:lpstr>
      <vt:lpstr>Registro de desplazamiento linealmente (LFSR)</vt:lpstr>
      <vt:lpstr>Tipos de LFSRs</vt:lpstr>
      <vt:lpstr>Tipos de Polinomios</vt:lpstr>
      <vt:lpstr>Generador Beth Piper</vt:lpstr>
      <vt:lpstr>Generador Binario Shirking</vt:lpstr>
      <vt:lpstr>CIFRADO EN BLOQUE</vt:lpstr>
      <vt:lpstr>Propiedades de cifrado en Bloque</vt:lpstr>
      <vt:lpstr>Arquitectura del cifrado en  bloque</vt:lpstr>
      <vt:lpstr>Transformación inicial</vt:lpstr>
      <vt:lpstr>Vueltas Intermedias</vt:lpstr>
      <vt:lpstr>Transformación Final</vt:lpstr>
      <vt:lpstr>Algoritmo de expansión en clave.</vt:lpstr>
      <vt:lpstr>Formas de funcionamiento de cifrado en bloque</vt:lpstr>
      <vt:lpstr>Formas de funcionamiento de cifrado en bloque (I)</vt:lpstr>
      <vt:lpstr>Padding</vt:lpstr>
      <vt:lpstr>DES (Data Encryption Standard)</vt:lpstr>
      <vt:lpstr>DES (Data Encryption Standard) I.</vt:lpstr>
      <vt:lpstr>DES (Data Encryption Standard) II</vt:lpstr>
      <vt:lpstr>DES (Data Encryption Standard) III</vt:lpstr>
      <vt:lpstr>DES (Data Encryption Standard) IV</vt:lpstr>
      <vt:lpstr>DES (Data Encryption Standard) V</vt:lpstr>
      <vt:lpstr>3DES (Data Encryption Standard) </vt:lpstr>
      <vt:lpstr>3DES (Data Encryption Standard) I</vt:lpstr>
      <vt:lpstr>3DES (Data Encryption Standard) II</vt:lpstr>
      <vt:lpstr>Gracias por su atención….</vt:lpstr>
      <vt:lpstr>Tarea</vt:lpstr>
    </vt:vector>
  </TitlesOfParts>
  <Company>DigitalClick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CIFRADOS EN FLUJO</dc:title>
  <dc:creator>roger ibarra Chavarria</dc:creator>
  <cp:lastModifiedBy>roger ibarra Chavarria</cp:lastModifiedBy>
  <cp:revision>39</cp:revision>
  <dcterms:created xsi:type="dcterms:W3CDTF">2012-05-23T17:00:11Z</dcterms:created>
  <dcterms:modified xsi:type="dcterms:W3CDTF">2012-05-30T17:45:12Z</dcterms:modified>
</cp:coreProperties>
</file>