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70" r:id="rId10"/>
    <p:sldId id="281" r:id="rId11"/>
    <p:sldId id="275" r:id="rId12"/>
    <p:sldId id="271" r:id="rId13"/>
    <p:sldId id="274" r:id="rId14"/>
    <p:sldId id="287" r:id="rId15"/>
    <p:sldId id="276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AD005-DF25-458D-A2DE-9C0EB73F8733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02AAD4-BA1B-485B-85A2-B1274A530CDE}">
      <dgm:prSet/>
      <dgm:spPr/>
      <dgm:t>
        <a:bodyPr/>
        <a:lstStyle/>
        <a:p>
          <a:r>
            <a:rPr lang="en-CA" dirty="0"/>
            <a:t>Used Vehicles Market has a great number of variables used by the buyers when they decide to select a new car. Not only manufacturer, engine power, model, and size, but also condition, odometer, year, and so on.</a:t>
          </a:r>
          <a:endParaRPr lang="en-US" dirty="0"/>
        </a:p>
      </dgm:t>
    </dgm:pt>
    <dgm:pt modelId="{754AA595-2F99-41F7-8D3D-0D8BC423A394}" type="parTrans" cxnId="{A0B4212B-1EE0-4354-A17C-5A835B3C5047}">
      <dgm:prSet/>
      <dgm:spPr/>
      <dgm:t>
        <a:bodyPr/>
        <a:lstStyle/>
        <a:p>
          <a:endParaRPr lang="en-US"/>
        </a:p>
      </dgm:t>
    </dgm:pt>
    <dgm:pt modelId="{90603E3D-6735-4AE4-91B9-841C25E0AC91}" type="sibTrans" cxnId="{A0B4212B-1EE0-4354-A17C-5A835B3C5047}">
      <dgm:prSet/>
      <dgm:spPr/>
      <dgm:t>
        <a:bodyPr/>
        <a:lstStyle/>
        <a:p>
          <a:endParaRPr lang="en-US"/>
        </a:p>
      </dgm:t>
    </dgm:pt>
    <dgm:pt modelId="{2212CE7E-B652-4776-8D41-D6839E59EE5F}">
      <dgm:prSet/>
      <dgm:spPr/>
      <dgm:t>
        <a:bodyPr/>
        <a:lstStyle/>
        <a:p>
          <a:r>
            <a:rPr lang="en-CA" dirty="0"/>
            <a:t>Is it possible to predict a used car sale price from these variables?</a:t>
          </a:r>
          <a:endParaRPr lang="en-US" dirty="0"/>
        </a:p>
      </dgm:t>
    </dgm:pt>
    <dgm:pt modelId="{30EFD425-1C4F-4461-9A02-BAA7DFC8545B}" type="parTrans" cxnId="{02EB1B4C-3F4E-44C8-9FAF-3732788D147D}">
      <dgm:prSet/>
      <dgm:spPr/>
      <dgm:t>
        <a:bodyPr/>
        <a:lstStyle/>
        <a:p>
          <a:endParaRPr lang="en-US"/>
        </a:p>
      </dgm:t>
    </dgm:pt>
    <dgm:pt modelId="{0A36D3C2-1954-4441-A89E-DD5896641E70}" type="sibTrans" cxnId="{02EB1B4C-3F4E-44C8-9FAF-3732788D147D}">
      <dgm:prSet/>
      <dgm:spPr/>
      <dgm:t>
        <a:bodyPr/>
        <a:lstStyle/>
        <a:p>
          <a:endParaRPr lang="en-US"/>
        </a:p>
      </dgm:t>
    </dgm:pt>
    <dgm:pt modelId="{4D46D149-9887-434D-AF60-521121D447DB}" type="pres">
      <dgm:prSet presAssocID="{153AD005-DF25-458D-A2DE-9C0EB73F8733}" presName="Name0" presStyleCnt="0">
        <dgm:presLayoutVars>
          <dgm:dir/>
          <dgm:animLvl val="lvl"/>
          <dgm:resizeHandles val="exact"/>
        </dgm:presLayoutVars>
      </dgm:prSet>
      <dgm:spPr/>
    </dgm:pt>
    <dgm:pt modelId="{33BA8A4E-400A-4BA2-9379-D5F895C71939}" type="pres">
      <dgm:prSet presAssocID="{2212CE7E-B652-4776-8D41-D6839E59EE5F}" presName="boxAndChildren" presStyleCnt="0"/>
      <dgm:spPr/>
    </dgm:pt>
    <dgm:pt modelId="{57266690-8ECA-4015-B161-2F3B54F4D6B1}" type="pres">
      <dgm:prSet presAssocID="{2212CE7E-B652-4776-8D41-D6839E59EE5F}" presName="parentTextBox" presStyleLbl="node1" presStyleIdx="0" presStyleCnt="2" custScaleY="71685"/>
      <dgm:spPr/>
    </dgm:pt>
    <dgm:pt modelId="{3C10CDC9-5EF8-423E-A6CA-F559FD375863}" type="pres">
      <dgm:prSet presAssocID="{90603E3D-6735-4AE4-91B9-841C25E0AC91}" presName="sp" presStyleCnt="0"/>
      <dgm:spPr/>
    </dgm:pt>
    <dgm:pt modelId="{DB73DDFA-75B2-4CD5-922E-B7F5713E6C33}" type="pres">
      <dgm:prSet presAssocID="{9E02AAD4-BA1B-485B-85A2-B1274A530CDE}" presName="arrowAndChildren" presStyleCnt="0"/>
      <dgm:spPr/>
    </dgm:pt>
    <dgm:pt modelId="{9A47E71F-27C1-4916-80E9-00BD4FD78E57}" type="pres">
      <dgm:prSet presAssocID="{9E02AAD4-BA1B-485B-85A2-B1274A530CDE}" presName="parentTextArrow" presStyleLbl="node1" presStyleIdx="1" presStyleCnt="2" custLinFactNeighborX="-2" custLinFactNeighborY="-6872"/>
      <dgm:spPr/>
    </dgm:pt>
  </dgm:ptLst>
  <dgm:cxnLst>
    <dgm:cxn modelId="{A0B4212B-1EE0-4354-A17C-5A835B3C5047}" srcId="{153AD005-DF25-458D-A2DE-9C0EB73F8733}" destId="{9E02AAD4-BA1B-485B-85A2-B1274A530CDE}" srcOrd="0" destOrd="0" parTransId="{754AA595-2F99-41F7-8D3D-0D8BC423A394}" sibTransId="{90603E3D-6735-4AE4-91B9-841C25E0AC91}"/>
    <dgm:cxn modelId="{D2079766-F670-4956-82A7-4F53C6B94D42}" type="presOf" srcId="{9E02AAD4-BA1B-485B-85A2-B1274A530CDE}" destId="{9A47E71F-27C1-4916-80E9-00BD4FD78E57}" srcOrd="0" destOrd="0" presId="urn:microsoft.com/office/officeart/2005/8/layout/process4"/>
    <dgm:cxn modelId="{02EB1B4C-3F4E-44C8-9FAF-3732788D147D}" srcId="{153AD005-DF25-458D-A2DE-9C0EB73F8733}" destId="{2212CE7E-B652-4776-8D41-D6839E59EE5F}" srcOrd="1" destOrd="0" parTransId="{30EFD425-1C4F-4461-9A02-BAA7DFC8545B}" sibTransId="{0A36D3C2-1954-4441-A89E-DD5896641E70}"/>
    <dgm:cxn modelId="{216B0856-6A19-4E43-81EE-061458D5E19D}" type="presOf" srcId="{2212CE7E-B652-4776-8D41-D6839E59EE5F}" destId="{57266690-8ECA-4015-B161-2F3B54F4D6B1}" srcOrd="0" destOrd="0" presId="urn:microsoft.com/office/officeart/2005/8/layout/process4"/>
    <dgm:cxn modelId="{DD07335A-1E46-4BB0-9647-C747608690A8}" type="presOf" srcId="{153AD005-DF25-458D-A2DE-9C0EB73F8733}" destId="{4D46D149-9887-434D-AF60-521121D447DB}" srcOrd="0" destOrd="0" presId="urn:microsoft.com/office/officeart/2005/8/layout/process4"/>
    <dgm:cxn modelId="{E7F7A285-CE52-4EA6-88C7-AB98F0CA8051}" type="presParOf" srcId="{4D46D149-9887-434D-AF60-521121D447DB}" destId="{33BA8A4E-400A-4BA2-9379-D5F895C71939}" srcOrd="0" destOrd="0" presId="urn:microsoft.com/office/officeart/2005/8/layout/process4"/>
    <dgm:cxn modelId="{DF543281-EE25-491B-BF14-046393671FBA}" type="presParOf" srcId="{33BA8A4E-400A-4BA2-9379-D5F895C71939}" destId="{57266690-8ECA-4015-B161-2F3B54F4D6B1}" srcOrd="0" destOrd="0" presId="urn:microsoft.com/office/officeart/2005/8/layout/process4"/>
    <dgm:cxn modelId="{D16F1860-F81A-4869-855C-CA169B3584D4}" type="presParOf" srcId="{4D46D149-9887-434D-AF60-521121D447DB}" destId="{3C10CDC9-5EF8-423E-A6CA-F559FD375863}" srcOrd="1" destOrd="0" presId="urn:microsoft.com/office/officeart/2005/8/layout/process4"/>
    <dgm:cxn modelId="{6F369AD5-B019-4688-94A1-263311997C1D}" type="presParOf" srcId="{4D46D149-9887-434D-AF60-521121D447DB}" destId="{DB73DDFA-75B2-4CD5-922E-B7F5713E6C33}" srcOrd="2" destOrd="0" presId="urn:microsoft.com/office/officeart/2005/8/layout/process4"/>
    <dgm:cxn modelId="{61C3CF37-1744-4C88-BF86-270C1943BEF0}" type="presParOf" srcId="{DB73DDFA-75B2-4CD5-922E-B7F5713E6C33}" destId="{9A47E71F-27C1-4916-80E9-00BD4FD78E5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A67D9-1C96-4847-9CCC-A7D7C21A975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0123EF-73F6-47F6-8164-76CC3247C1E4}">
      <dgm:prSet/>
      <dgm:spPr/>
      <dgm:t>
        <a:bodyPr/>
        <a:lstStyle/>
        <a:p>
          <a:r>
            <a:rPr lang="en-CA" dirty="0"/>
            <a:t>Deleted all rows with ‘Null’ values on explanatory variables – These are incomplete entries that can add noise to the model</a:t>
          </a:r>
          <a:endParaRPr lang="en-US" dirty="0"/>
        </a:p>
      </dgm:t>
    </dgm:pt>
    <dgm:pt modelId="{C87C4BFB-6EF0-4687-8898-1CAAE6204E57}" type="parTrans" cxnId="{0A02E7A1-ABBF-4DBC-98D1-400224322A5F}">
      <dgm:prSet/>
      <dgm:spPr/>
      <dgm:t>
        <a:bodyPr/>
        <a:lstStyle/>
        <a:p>
          <a:endParaRPr lang="en-US"/>
        </a:p>
      </dgm:t>
    </dgm:pt>
    <dgm:pt modelId="{5819A19D-4F94-4FB8-8785-0C1436A69A44}" type="sibTrans" cxnId="{0A02E7A1-ABBF-4DBC-98D1-400224322A5F}">
      <dgm:prSet/>
      <dgm:spPr/>
      <dgm:t>
        <a:bodyPr/>
        <a:lstStyle/>
        <a:p>
          <a:endParaRPr lang="en-US"/>
        </a:p>
      </dgm:t>
    </dgm:pt>
    <dgm:pt modelId="{4BF7CD81-45BD-4270-8D1C-25954C59D9AF}">
      <dgm:prSet/>
      <dgm:spPr/>
      <dgm:t>
        <a:bodyPr/>
        <a:lstStyle/>
        <a:p>
          <a:r>
            <a:rPr lang="en-CA" dirty="0"/>
            <a:t>Deleted all rows referring to “utility” as the vehicle Type (“truck” and “bus”) – These Type categories will not be covered by the predictive model</a:t>
          </a:r>
          <a:endParaRPr lang="en-US" dirty="0"/>
        </a:p>
      </dgm:t>
    </dgm:pt>
    <dgm:pt modelId="{0659CC08-2108-404F-96A3-C17A884350E3}" type="parTrans" cxnId="{336CEF55-7866-45DF-A900-563F4AE3F4F5}">
      <dgm:prSet/>
      <dgm:spPr/>
      <dgm:t>
        <a:bodyPr/>
        <a:lstStyle/>
        <a:p>
          <a:endParaRPr lang="en-US"/>
        </a:p>
      </dgm:t>
    </dgm:pt>
    <dgm:pt modelId="{C07734C8-0E23-4F8F-9046-87FA16D7E50F}" type="sibTrans" cxnId="{336CEF55-7866-45DF-A900-563F4AE3F4F5}">
      <dgm:prSet/>
      <dgm:spPr/>
      <dgm:t>
        <a:bodyPr/>
        <a:lstStyle/>
        <a:p>
          <a:endParaRPr lang="en-US"/>
        </a:p>
      </dgm:t>
    </dgm:pt>
    <dgm:pt modelId="{DA7EADC6-DC5C-4DC8-8FF6-D6571B560045}">
      <dgm:prSet/>
      <dgm:spPr/>
      <dgm:t>
        <a:bodyPr/>
        <a:lstStyle/>
        <a:p>
          <a:r>
            <a:rPr lang="en-CA" dirty="0"/>
            <a:t>Aggregate all “exotic” or rare colors (“orange”, “yellow”, “purple”, and “custom”) into one unique category</a:t>
          </a:r>
          <a:endParaRPr lang="en-US" dirty="0"/>
        </a:p>
      </dgm:t>
    </dgm:pt>
    <dgm:pt modelId="{CD192A5C-AFB7-4E68-B0CE-8CB00A55F14F}" type="parTrans" cxnId="{EC277A91-4214-4653-BA26-5ADFED0DD0F4}">
      <dgm:prSet/>
      <dgm:spPr/>
      <dgm:t>
        <a:bodyPr/>
        <a:lstStyle/>
        <a:p>
          <a:endParaRPr lang="en-US"/>
        </a:p>
      </dgm:t>
    </dgm:pt>
    <dgm:pt modelId="{5DD9102A-7B8F-442E-B382-F65B17996EE9}" type="sibTrans" cxnId="{EC277A91-4214-4653-BA26-5ADFED0DD0F4}">
      <dgm:prSet/>
      <dgm:spPr/>
      <dgm:t>
        <a:bodyPr/>
        <a:lstStyle/>
        <a:p>
          <a:endParaRPr lang="en-US"/>
        </a:p>
      </dgm:t>
    </dgm:pt>
    <dgm:pt modelId="{B39B95B9-6FF2-48DC-8EBE-84D1996A439E}">
      <dgm:prSet/>
      <dgm:spPr/>
      <dgm:t>
        <a:bodyPr/>
        <a:lstStyle/>
        <a:p>
          <a:r>
            <a:rPr lang="en-CA" dirty="0"/>
            <a:t>Deleted all “unreal” car prices (less than $ 1,000) – Probably it is a Click Bait</a:t>
          </a:r>
          <a:endParaRPr lang="en-US" dirty="0"/>
        </a:p>
      </dgm:t>
    </dgm:pt>
    <dgm:pt modelId="{FB11E429-B30C-49B6-95F3-3012420803ED}" type="parTrans" cxnId="{FA675229-6E88-464C-B193-05546010CA64}">
      <dgm:prSet/>
      <dgm:spPr/>
      <dgm:t>
        <a:bodyPr/>
        <a:lstStyle/>
        <a:p>
          <a:endParaRPr lang="en-US"/>
        </a:p>
      </dgm:t>
    </dgm:pt>
    <dgm:pt modelId="{E76D53D6-AE23-4861-8669-DA53A31423CF}" type="sibTrans" cxnId="{FA675229-6E88-464C-B193-05546010CA64}">
      <dgm:prSet/>
      <dgm:spPr/>
      <dgm:t>
        <a:bodyPr/>
        <a:lstStyle/>
        <a:p>
          <a:endParaRPr lang="en-US"/>
        </a:p>
      </dgm:t>
    </dgm:pt>
    <dgm:pt modelId="{8091D40C-4A5F-4EDF-829F-05CDD807A159}">
      <dgm:prSet/>
      <dgm:spPr/>
      <dgm:t>
        <a:bodyPr/>
        <a:lstStyle/>
        <a:p>
          <a:r>
            <a:rPr lang="en-CA" dirty="0"/>
            <a:t>Deleted all rows with no odometer information – It can be also a Click Bait</a:t>
          </a:r>
          <a:endParaRPr lang="en-US" dirty="0"/>
        </a:p>
      </dgm:t>
    </dgm:pt>
    <dgm:pt modelId="{C853CA5B-77FD-4269-B417-DAA3AC0C5438}" type="parTrans" cxnId="{6F217F61-B63C-4A41-A2D9-78C9A3378FE4}">
      <dgm:prSet/>
      <dgm:spPr/>
      <dgm:t>
        <a:bodyPr/>
        <a:lstStyle/>
        <a:p>
          <a:endParaRPr lang="en-US"/>
        </a:p>
      </dgm:t>
    </dgm:pt>
    <dgm:pt modelId="{1019A0B1-029F-4B9A-8191-C812FC3EE951}" type="sibTrans" cxnId="{6F217F61-B63C-4A41-A2D9-78C9A3378FE4}">
      <dgm:prSet/>
      <dgm:spPr/>
      <dgm:t>
        <a:bodyPr/>
        <a:lstStyle/>
        <a:p>
          <a:endParaRPr lang="en-US"/>
        </a:p>
      </dgm:t>
    </dgm:pt>
    <dgm:pt modelId="{BB775A0D-A07A-49FF-BD5A-E215A59BCE2F}">
      <dgm:prSet/>
      <dgm:spPr/>
      <dgm:t>
        <a:bodyPr/>
        <a:lstStyle/>
        <a:p>
          <a:r>
            <a:rPr lang="en-CA" dirty="0"/>
            <a:t>Deleted all rows with “other” in cylinders, fuel, transmission, and type – Precise information needed for prediction is not available in these cases</a:t>
          </a:r>
          <a:endParaRPr lang="en-US" dirty="0"/>
        </a:p>
      </dgm:t>
    </dgm:pt>
    <dgm:pt modelId="{7623EFF4-9B8A-4664-8423-81F9C25C4C71}" type="parTrans" cxnId="{8E0865EA-A873-4146-8759-B04184F4B18F}">
      <dgm:prSet/>
      <dgm:spPr/>
      <dgm:t>
        <a:bodyPr/>
        <a:lstStyle/>
        <a:p>
          <a:endParaRPr lang="en-US"/>
        </a:p>
      </dgm:t>
    </dgm:pt>
    <dgm:pt modelId="{182BB17B-FA81-498B-A64E-550F0F20F5C2}" type="sibTrans" cxnId="{8E0865EA-A873-4146-8759-B04184F4B18F}">
      <dgm:prSet/>
      <dgm:spPr/>
      <dgm:t>
        <a:bodyPr/>
        <a:lstStyle/>
        <a:p>
          <a:endParaRPr lang="en-US"/>
        </a:p>
      </dgm:t>
    </dgm:pt>
    <dgm:pt modelId="{E942857B-EE22-49D5-B0A6-F5F9B4FA9B35}">
      <dgm:prSet/>
      <dgm:spPr/>
      <dgm:t>
        <a:bodyPr/>
        <a:lstStyle/>
        <a:p>
          <a:r>
            <a:rPr lang="en-CA"/>
            <a:t>Deleted all rows which manufacturer has low quantity of vehicles ("tesla", "harley-davidson", "alfa-romeo", "datsun", "ferrari", "land rover", "aston-martin", and "porche“)</a:t>
          </a:r>
          <a:endParaRPr lang="en-US"/>
        </a:p>
      </dgm:t>
    </dgm:pt>
    <dgm:pt modelId="{DD0BE59D-BCA9-4797-956B-2332EC7350AE}" type="parTrans" cxnId="{EA94250C-E42A-40B7-A96A-913538474E4A}">
      <dgm:prSet/>
      <dgm:spPr/>
      <dgm:t>
        <a:bodyPr/>
        <a:lstStyle/>
        <a:p>
          <a:endParaRPr lang="en-US"/>
        </a:p>
      </dgm:t>
    </dgm:pt>
    <dgm:pt modelId="{45E26D8F-1A72-4B8F-92AA-7AB04B00EF90}" type="sibTrans" cxnId="{EA94250C-E42A-40B7-A96A-913538474E4A}">
      <dgm:prSet/>
      <dgm:spPr/>
      <dgm:t>
        <a:bodyPr/>
        <a:lstStyle/>
        <a:p>
          <a:endParaRPr lang="en-US"/>
        </a:p>
      </dgm:t>
    </dgm:pt>
    <dgm:pt modelId="{A82964BB-3975-49FE-BEA7-24F58D8646DD}">
      <dgm:prSet/>
      <dgm:spPr/>
      <dgm:t>
        <a:bodyPr/>
        <a:lstStyle/>
        <a:p>
          <a:r>
            <a:rPr lang="en-CA" dirty="0"/>
            <a:t>Aggregation of “fair” into “good” Condition, and “like new” into “new” Condition</a:t>
          </a:r>
          <a:endParaRPr lang="en-US" dirty="0"/>
        </a:p>
      </dgm:t>
    </dgm:pt>
    <dgm:pt modelId="{4D3CC4D1-CE7E-45B0-B6AC-9501991249C1}" type="parTrans" cxnId="{2C24E248-424D-463A-9B46-1D4EFF5C56BB}">
      <dgm:prSet/>
      <dgm:spPr/>
      <dgm:t>
        <a:bodyPr/>
        <a:lstStyle/>
        <a:p>
          <a:endParaRPr lang="en-US"/>
        </a:p>
      </dgm:t>
    </dgm:pt>
    <dgm:pt modelId="{87336D06-81B1-47BE-8911-F3864270C7D4}" type="sibTrans" cxnId="{2C24E248-424D-463A-9B46-1D4EFF5C56BB}">
      <dgm:prSet/>
      <dgm:spPr/>
      <dgm:t>
        <a:bodyPr/>
        <a:lstStyle/>
        <a:p>
          <a:endParaRPr lang="en-US"/>
        </a:p>
      </dgm:t>
    </dgm:pt>
    <dgm:pt modelId="{7FB9BD1B-7998-4A2E-B546-24C9B35E3CC7}" type="pres">
      <dgm:prSet presAssocID="{B31A67D9-1C96-4847-9CCC-A7D7C21A9752}" presName="linear" presStyleCnt="0">
        <dgm:presLayoutVars>
          <dgm:animLvl val="lvl"/>
          <dgm:resizeHandles val="exact"/>
        </dgm:presLayoutVars>
      </dgm:prSet>
      <dgm:spPr/>
    </dgm:pt>
    <dgm:pt modelId="{D6E4E758-77F6-4D9C-AF35-3A7861BCA8CF}" type="pres">
      <dgm:prSet presAssocID="{1B0123EF-73F6-47F6-8164-76CC3247C1E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595F4FD-6604-4300-8547-E99EB2FE5846}" type="pres">
      <dgm:prSet presAssocID="{5819A19D-4F94-4FB8-8785-0C1436A69A44}" presName="spacer" presStyleCnt="0"/>
      <dgm:spPr/>
    </dgm:pt>
    <dgm:pt modelId="{D9E18ADB-53CB-4EA7-91B8-90EBBD71444F}" type="pres">
      <dgm:prSet presAssocID="{4BF7CD81-45BD-4270-8D1C-25954C59D9A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04DD04B-16EE-47A6-8E66-EBDE23C71D9F}" type="pres">
      <dgm:prSet presAssocID="{C07734C8-0E23-4F8F-9046-87FA16D7E50F}" presName="spacer" presStyleCnt="0"/>
      <dgm:spPr/>
    </dgm:pt>
    <dgm:pt modelId="{C843F4DA-94F5-49AA-A894-5F7BCB12D519}" type="pres">
      <dgm:prSet presAssocID="{DA7EADC6-DC5C-4DC8-8FF6-D6571B56004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0241E5C-1D43-4CD5-9B9E-03A965DA29D5}" type="pres">
      <dgm:prSet presAssocID="{5DD9102A-7B8F-442E-B382-F65B17996EE9}" presName="spacer" presStyleCnt="0"/>
      <dgm:spPr/>
    </dgm:pt>
    <dgm:pt modelId="{D702FC77-64D5-48DA-A32A-1BD0A83CEB68}" type="pres">
      <dgm:prSet presAssocID="{B39B95B9-6FF2-48DC-8EBE-84D1996A439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6948FB1-C322-45A7-A0B4-F5FC59CF5424}" type="pres">
      <dgm:prSet presAssocID="{E76D53D6-AE23-4861-8669-DA53A31423CF}" presName="spacer" presStyleCnt="0"/>
      <dgm:spPr/>
    </dgm:pt>
    <dgm:pt modelId="{E6132B34-66F5-4106-92F6-2D50B0C53C58}" type="pres">
      <dgm:prSet presAssocID="{8091D40C-4A5F-4EDF-829F-05CDD807A15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DE019EA-2425-4A13-95A3-B44DC5DE164B}" type="pres">
      <dgm:prSet presAssocID="{1019A0B1-029F-4B9A-8191-C812FC3EE951}" presName="spacer" presStyleCnt="0"/>
      <dgm:spPr/>
    </dgm:pt>
    <dgm:pt modelId="{34B39131-C0B0-466E-8DA4-48F08567FA11}" type="pres">
      <dgm:prSet presAssocID="{BB775A0D-A07A-49FF-BD5A-E215A59BCE2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736565E-C9E5-4B86-BC0C-B3D8C3794D71}" type="pres">
      <dgm:prSet presAssocID="{182BB17B-FA81-498B-A64E-550F0F20F5C2}" presName="spacer" presStyleCnt="0"/>
      <dgm:spPr/>
    </dgm:pt>
    <dgm:pt modelId="{59F294BA-6AAF-4216-8B01-512E3B36ECA4}" type="pres">
      <dgm:prSet presAssocID="{E942857B-EE22-49D5-B0A6-F5F9B4FA9B3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B730A35-C774-41AC-859E-63BBE5831D7E}" type="pres">
      <dgm:prSet presAssocID="{45E26D8F-1A72-4B8F-92AA-7AB04B00EF90}" presName="spacer" presStyleCnt="0"/>
      <dgm:spPr/>
    </dgm:pt>
    <dgm:pt modelId="{E486A6FF-9DBD-4094-92A1-979EAEF2D93F}" type="pres">
      <dgm:prSet presAssocID="{A82964BB-3975-49FE-BEA7-24F58D8646D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A94250C-E42A-40B7-A96A-913538474E4A}" srcId="{B31A67D9-1C96-4847-9CCC-A7D7C21A9752}" destId="{E942857B-EE22-49D5-B0A6-F5F9B4FA9B35}" srcOrd="6" destOrd="0" parTransId="{DD0BE59D-BCA9-4797-956B-2332EC7350AE}" sibTransId="{45E26D8F-1A72-4B8F-92AA-7AB04B00EF90}"/>
    <dgm:cxn modelId="{FA675229-6E88-464C-B193-05546010CA64}" srcId="{B31A67D9-1C96-4847-9CCC-A7D7C21A9752}" destId="{B39B95B9-6FF2-48DC-8EBE-84D1996A439E}" srcOrd="3" destOrd="0" parTransId="{FB11E429-B30C-49B6-95F3-3012420803ED}" sibTransId="{E76D53D6-AE23-4861-8669-DA53A31423CF}"/>
    <dgm:cxn modelId="{036E595D-5763-4C36-A540-3F7A109AAA15}" type="presOf" srcId="{BB775A0D-A07A-49FF-BD5A-E215A59BCE2F}" destId="{34B39131-C0B0-466E-8DA4-48F08567FA11}" srcOrd="0" destOrd="0" presId="urn:microsoft.com/office/officeart/2005/8/layout/vList2"/>
    <dgm:cxn modelId="{6F217F61-B63C-4A41-A2D9-78C9A3378FE4}" srcId="{B31A67D9-1C96-4847-9CCC-A7D7C21A9752}" destId="{8091D40C-4A5F-4EDF-829F-05CDD807A159}" srcOrd="4" destOrd="0" parTransId="{C853CA5B-77FD-4269-B417-DAA3AC0C5438}" sibTransId="{1019A0B1-029F-4B9A-8191-C812FC3EE951}"/>
    <dgm:cxn modelId="{2C24E248-424D-463A-9B46-1D4EFF5C56BB}" srcId="{B31A67D9-1C96-4847-9CCC-A7D7C21A9752}" destId="{A82964BB-3975-49FE-BEA7-24F58D8646DD}" srcOrd="7" destOrd="0" parTransId="{4D3CC4D1-CE7E-45B0-B6AC-9501991249C1}" sibTransId="{87336D06-81B1-47BE-8911-F3864270C7D4}"/>
    <dgm:cxn modelId="{045F8574-AC33-419B-AC2E-78C77EAD9D81}" type="presOf" srcId="{E942857B-EE22-49D5-B0A6-F5F9B4FA9B35}" destId="{59F294BA-6AAF-4216-8B01-512E3B36ECA4}" srcOrd="0" destOrd="0" presId="urn:microsoft.com/office/officeart/2005/8/layout/vList2"/>
    <dgm:cxn modelId="{336CEF55-7866-45DF-A900-563F4AE3F4F5}" srcId="{B31A67D9-1C96-4847-9CCC-A7D7C21A9752}" destId="{4BF7CD81-45BD-4270-8D1C-25954C59D9AF}" srcOrd="1" destOrd="0" parTransId="{0659CC08-2108-404F-96A3-C17A884350E3}" sibTransId="{C07734C8-0E23-4F8F-9046-87FA16D7E50F}"/>
    <dgm:cxn modelId="{BC390359-1EB6-456D-899E-8E30B44C0136}" type="presOf" srcId="{A82964BB-3975-49FE-BEA7-24F58D8646DD}" destId="{E486A6FF-9DBD-4094-92A1-979EAEF2D93F}" srcOrd="0" destOrd="0" presId="urn:microsoft.com/office/officeart/2005/8/layout/vList2"/>
    <dgm:cxn modelId="{EA381A83-CFF3-4CBB-B3A2-E1C0974CE427}" type="presOf" srcId="{B39B95B9-6FF2-48DC-8EBE-84D1996A439E}" destId="{D702FC77-64D5-48DA-A32A-1BD0A83CEB68}" srcOrd="0" destOrd="0" presId="urn:microsoft.com/office/officeart/2005/8/layout/vList2"/>
    <dgm:cxn modelId="{EC277A91-4214-4653-BA26-5ADFED0DD0F4}" srcId="{B31A67D9-1C96-4847-9CCC-A7D7C21A9752}" destId="{DA7EADC6-DC5C-4DC8-8FF6-D6571B560045}" srcOrd="2" destOrd="0" parTransId="{CD192A5C-AFB7-4E68-B0CE-8CB00A55F14F}" sibTransId="{5DD9102A-7B8F-442E-B382-F65B17996EE9}"/>
    <dgm:cxn modelId="{0A02E7A1-ABBF-4DBC-98D1-400224322A5F}" srcId="{B31A67D9-1C96-4847-9CCC-A7D7C21A9752}" destId="{1B0123EF-73F6-47F6-8164-76CC3247C1E4}" srcOrd="0" destOrd="0" parTransId="{C87C4BFB-6EF0-4687-8898-1CAAE6204E57}" sibTransId="{5819A19D-4F94-4FB8-8785-0C1436A69A44}"/>
    <dgm:cxn modelId="{A0D1F3A4-1861-4944-9CB5-7E0B39E4AF2C}" type="presOf" srcId="{4BF7CD81-45BD-4270-8D1C-25954C59D9AF}" destId="{D9E18ADB-53CB-4EA7-91B8-90EBBD71444F}" srcOrd="0" destOrd="0" presId="urn:microsoft.com/office/officeart/2005/8/layout/vList2"/>
    <dgm:cxn modelId="{7A9964BB-87A4-4C1F-B728-DEF9587E8D5C}" type="presOf" srcId="{DA7EADC6-DC5C-4DC8-8FF6-D6571B560045}" destId="{C843F4DA-94F5-49AA-A894-5F7BCB12D519}" srcOrd="0" destOrd="0" presId="urn:microsoft.com/office/officeart/2005/8/layout/vList2"/>
    <dgm:cxn modelId="{D8D6D4D1-398A-4656-BC0E-D5C6AE1A4BDF}" type="presOf" srcId="{B31A67D9-1C96-4847-9CCC-A7D7C21A9752}" destId="{7FB9BD1B-7998-4A2E-B546-24C9B35E3CC7}" srcOrd="0" destOrd="0" presId="urn:microsoft.com/office/officeart/2005/8/layout/vList2"/>
    <dgm:cxn modelId="{BA5F9FD5-A9D6-4B3A-892B-B0BB5E6B6322}" type="presOf" srcId="{8091D40C-4A5F-4EDF-829F-05CDD807A159}" destId="{E6132B34-66F5-4106-92F6-2D50B0C53C58}" srcOrd="0" destOrd="0" presId="urn:microsoft.com/office/officeart/2005/8/layout/vList2"/>
    <dgm:cxn modelId="{8E0865EA-A873-4146-8759-B04184F4B18F}" srcId="{B31A67D9-1C96-4847-9CCC-A7D7C21A9752}" destId="{BB775A0D-A07A-49FF-BD5A-E215A59BCE2F}" srcOrd="5" destOrd="0" parTransId="{7623EFF4-9B8A-4664-8423-81F9C25C4C71}" sibTransId="{182BB17B-FA81-498B-A64E-550F0F20F5C2}"/>
    <dgm:cxn modelId="{53001CFB-BAEE-42EB-AA43-D563528CC6BF}" type="presOf" srcId="{1B0123EF-73F6-47F6-8164-76CC3247C1E4}" destId="{D6E4E758-77F6-4D9C-AF35-3A7861BCA8CF}" srcOrd="0" destOrd="0" presId="urn:microsoft.com/office/officeart/2005/8/layout/vList2"/>
    <dgm:cxn modelId="{B93B1A68-54FD-4CE1-A9FF-2FE42AAF0B92}" type="presParOf" srcId="{7FB9BD1B-7998-4A2E-B546-24C9B35E3CC7}" destId="{D6E4E758-77F6-4D9C-AF35-3A7861BCA8CF}" srcOrd="0" destOrd="0" presId="urn:microsoft.com/office/officeart/2005/8/layout/vList2"/>
    <dgm:cxn modelId="{D237CF32-D3CF-468E-98EC-0695504FE6E5}" type="presParOf" srcId="{7FB9BD1B-7998-4A2E-B546-24C9B35E3CC7}" destId="{B595F4FD-6604-4300-8547-E99EB2FE5846}" srcOrd="1" destOrd="0" presId="urn:microsoft.com/office/officeart/2005/8/layout/vList2"/>
    <dgm:cxn modelId="{E81442CF-A99A-4E89-B66F-CFDF80A4940D}" type="presParOf" srcId="{7FB9BD1B-7998-4A2E-B546-24C9B35E3CC7}" destId="{D9E18ADB-53CB-4EA7-91B8-90EBBD71444F}" srcOrd="2" destOrd="0" presId="urn:microsoft.com/office/officeart/2005/8/layout/vList2"/>
    <dgm:cxn modelId="{37B8E78C-079E-40BF-8172-06BCCA1C63E6}" type="presParOf" srcId="{7FB9BD1B-7998-4A2E-B546-24C9B35E3CC7}" destId="{804DD04B-16EE-47A6-8E66-EBDE23C71D9F}" srcOrd="3" destOrd="0" presId="urn:microsoft.com/office/officeart/2005/8/layout/vList2"/>
    <dgm:cxn modelId="{C54F625D-1D4D-45FA-8563-BB0D85242BDA}" type="presParOf" srcId="{7FB9BD1B-7998-4A2E-B546-24C9B35E3CC7}" destId="{C843F4DA-94F5-49AA-A894-5F7BCB12D519}" srcOrd="4" destOrd="0" presId="urn:microsoft.com/office/officeart/2005/8/layout/vList2"/>
    <dgm:cxn modelId="{3D5A7548-EE38-4CC1-AED0-728E85832995}" type="presParOf" srcId="{7FB9BD1B-7998-4A2E-B546-24C9B35E3CC7}" destId="{B0241E5C-1D43-4CD5-9B9E-03A965DA29D5}" srcOrd="5" destOrd="0" presId="urn:microsoft.com/office/officeart/2005/8/layout/vList2"/>
    <dgm:cxn modelId="{A601C444-E3EB-42C5-A9AD-FB5CD038C4DC}" type="presParOf" srcId="{7FB9BD1B-7998-4A2E-B546-24C9B35E3CC7}" destId="{D702FC77-64D5-48DA-A32A-1BD0A83CEB68}" srcOrd="6" destOrd="0" presId="urn:microsoft.com/office/officeart/2005/8/layout/vList2"/>
    <dgm:cxn modelId="{F67C3093-B8D0-42FD-A4F8-E426176E3003}" type="presParOf" srcId="{7FB9BD1B-7998-4A2E-B546-24C9B35E3CC7}" destId="{16948FB1-C322-45A7-A0B4-F5FC59CF5424}" srcOrd="7" destOrd="0" presId="urn:microsoft.com/office/officeart/2005/8/layout/vList2"/>
    <dgm:cxn modelId="{22CC8C5B-EEFB-4C34-8516-723962EE3341}" type="presParOf" srcId="{7FB9BD1B-7998-4A2E-B546-24C9B35E3CC7}" destId="{E6132B34-66F5-4106-92F6-2D50B0C53C58}" srcOrd="8" destOrd="0" presId="urn:microsoft.com/office/officeart/2005/8/layout/vList2"/>
    <dgm:cxn modelId="{E7BFFBB0-F28B-41F9-819E-4BD10B579C97}" type="presParOf" srcId="{7FB9BD1B-7998-4A2E-B546-24C9B35E3CC7}" destId="{0DE019EA-2425-4A13-95A3-B44DC5DE164B}" srcOrd="9" destOrd="0" presId="urn:microsoft.com/office/officeart/2005/8/layout/vList2"/>
    <dgm:cxn modelId="{DEED3FD0-A296-47DF-AAAE-4BAC480A1A69}" type="presParOf" srcId="{7FB9BD1B-7998-4A2E-B546-24C9B35E3CC7}" destId="{34B39131-C0B0-466E-8DA4-48F08567FA11}" srcOrd="10" destOrd="0" presId="urn:microsoft.com/office/officeart/2005/8/layout/vList2"/>
    <dgm:cxn modelId="{292DF9E0-1C27-4240-8B27-0F912B999F36}" type="presParOf" srcId="{7FB9BD1B-7998-4A2E-B546-24C9B35E3CC7}" destId="{1736565E-C9E5-4B86-BC0C-B3D8C3794D71}" srcOrd="11" destOrd="0" presId="urn:microsoft.com/office/officeart/2005/8/layout/vList2"/>
    <dgm:cxn modelId="{486B641E-E941-4466-9A6F-68D9107AF814}" type="presParOf" srcId="{7FB9BD1B-7998-4A2E-B546-24C9B35E3CC7}" destId="{59F294BA-6AAF-4216-8B01-512E3B36ECA4}" srcOrd="12" destOrd="0" presId="urn:microsoft.com/office/officeart/2005/8/layout/vList2"/>
    <dgm:cxn modelId="{DEAF3814-AA59-4684-AAA7-F87699E58462}" type="presParOf" srcId="{7FB9BD1B-7998-4A2E-B546-24C9B35E3CC7}" destId="{FB730A35-C774-41AC-859E-63BBE5831D7E}" srcOrd="13" destOrd="0" presId="urn:microsoft.com/office/officeart/2005/8/layout/vList2"/>
    <dgm:cxn modelId="{64ADD58F-3ED8-440D-9567-EA3B6D5CCD7F}" type="presParOf" srcId="{7FB9BD1B-7998-4A2E-B546-24C9B35E3CC7}" destId="{E486A6FF-9DBD-4094-92A1-979EAEF2D93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66690-8ECA-4015-B161-2F3B54F4D6B1}">
      <dsp:nvSpPr>
        <dsp:cNvPr id="0" name=""/>
        <dsp:cNvSpPr/>
      </dsp:nvSpPr>
      <dsp:spPr>
        <a:xfrm>
          <a:off x="0" y="3638258"/>
          <a:ext cx="5607050" cy="17119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Is it possible to predict a used car sale price from these variables?</a:t>
          </a:r>
          <a:endParaRPr lang="en-US" sz="2500" kern="1200" dirty="0"/>
        </a:p>
      </dsp:txBody>
      <dsp:txXfrm>
        <a:off x="0" y="3638258"/>
        <a:ext cx="5607050" cy="1711988"/>
      </dsp:txXfrm>
    </dsp:sp>
    <dsp:sp modelId="{9A47E71F-27C1-4916-80E9-00BD4FD78E57}">
      <dsp:nvSpPr>
        <dsp:cNvPr id="0" name=""/>
        <dsp:cNvSpPr/>
      </dsp:nvSpPr>
      <dsp:spPr>
        <a:xfrm rot="10800000">
          <a:off x="0" y="0"/>
          <a:ext cx="5607050" cy="3673066"/>
        </a:xfrm>
        <a:prstGeom prst="upArrowCallou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Used Vehicles Market has a great number of variables used by the buyers when they decide to select a new car. Not only manufacturer, engine power, model, and size, but also condition, odometer, year, and so on.</a:t>
          </a:r>
          <a:endParaRPr lang="en-US" sz="2500" kern="1200" dirty="0"/>
        </a:p>
      </dsp:txBody>
      <dsp:txXfrm rot="10800000">
        <a:off x="0" y="0"/>
        <a:ext cx="5607050" cy="238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4E758-77F6-4D9C-AF35-3A7861BCA8CF}">
      <dsp:nvSpPr>
        <dsp:cNvPr id="0" name=""/>
        <dsp:cNvSpPr/>
      </dsp:nvSpPr>
      <dsp:spPr>
        <a:xfrm>
          <a:off x="0" y="621628"/>
          <a:ext cx="7039992" cy="5791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Deleted all rows with ‘Null’ values on explanatory variables – These are incomplete entries that can add noise to the model</a:t>
          </a:r>
          <a:endParaRPr lang="en-US" sz="1500" kern="1200" dirty="0"/>
        </a:p>
      </dsp:txBody>
      <dsp:txXfrm>
        <a:off x="28272" y="649900"/>
        <a:ext cx="6983448" cy="522605"/>
      </dsp:txXfrm>
    </dsp:sp>
    <dsp:sp modelId="{D9E18ADB-53CB-4EA7-91B8-90EBBD71444F}">
      <dsp:nvSpPr>
        <dsp:cNvPr id="0" name=""/>
        <dsp:cNvSpPr/>
      </dsp:nvSpPr>
      <dsp:spPr>
        <a:xfrm>
          <a:off x="0" y="1243978"/>
          <a:ext cx="7039992" cy="579149"/>
        </a:xfrm>
        <a:prstGeom prst="roundRect">
          <a:avLst/>
        </a:prstGeom>
        <a:gradFill rotWithShape="0">
          <a:gsLst>
            <a:gs pos="0">
              <a:schemeClr val="accent5">
                <a:hueOff val="-34268"/>
                <a:satOff val="-1271"/>
                <a:lumOff val="201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34268"/>
                <a:satOff val="-1271"/>
                <a:lumOff val="201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34268"/>
                <a:satOff val="-1271"/>
                <a:lumOff val="201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Deleted all rows referring to “utility” as the vehicle Type (“truck” and “bus”) – These Type categories will not be covered by the predictive model</a:t>
          </a:r>
          <a:endParaRPr lang="en-US" sz="1500" kern="1200" dirty="0"/>
        </a:p>
      </dsp:txBody>
      <dsp:txXfrm>
        <a:off x="28272" y="1272250"/>
        <a:ext cx="6983448" cy="522605"/>
      </dsp:txXfrm>
    </dsp:sp>
    <dsp:sp modelId="{C843F4DA-94F5-49AA-A894-5F7BCB12D519}">
      <dsp:nvSpPr>
        <dsp:cNvPr id="0" name=""/>
        <dsp:cNvSpPr/>
      </dsp:nvSpPr>
      <dsp:spPr>
        <a:xfrm>
          <a:off x="0" y="1866328"/>
          <a:ext cx="7039992" cy="579149"/>
        </a:xfrm>
        <a:prstGeom prst="roundRect">
          <a:avLst/>
        </a:prstGeom>
        <a:gradFill rotWithShape="0">
          <a:gsLst>
            <a:gs pos="0">
              <a:schemeClr val="accent5">
                <a:hueOff val="-68535"/>
                <a:satOff val="-2542"/>
                <a:lumOff val="403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68535"/>
                <a:satOff val="-2542"/>
                <a:lumOff val="403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68535"/>
                <a:satOff val="-2542"/>
                <a:lumOff val="403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Aggregate all “exotic” or rare colors (“orange”, “yellow”, “purple”, and “custom”) into one unique category</a:t>
          </a:r>
          <a:endParaRPr lang="en-US" sz="1500" kern="1200" dirty="0"/>
        </a:p>
      </dsp:txBody>
      <dsp:txXfrm>
        <a:off x="28272" y="1894600"/>
        <a:ext cx="6983448" cy="522605"/>
      </dsp:txXfrm>
    </dsp:sp>
    <dsp:sp modelId="{D702FC77-64D5-48DA-A32A-1BD0A83CEB68}">
      <dsp:nvSpPr>
        <dsp:cNvPr id="0" name=""/>
        <dsp:cNvSpPr/>
      </dsp:nvSpPr>
      <dsp:spPr>
        <a:xfrm>
          <a:off x="0" y="2488678"/>
          <a:ext cx="7039992" cy="579149"/>
        </a:xfrm>
        <a:prstGeom prst="roundRect">
          <a:avLst/>
        </a:prstGeom>
        <a:gradFill rotWithShape="0">
          <a:gsLst>
            <a:gs pos="0">
              <a:schemeClr val="accent5">
                <a:hueOff val="-102803"/>
                <a:satOff val="-3813"/>
                <a:lumOff val="605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02803"/>
                <a:satOff val="-3813"/>
                <a:lumOff val="605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02803"/>
                <a:satOff val="-3813"/>
                <a:lumOff val="605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Deleted all “unreal” car prices (less than $ 1,000) – Probably it is a Click Bait</a:t>
          </a:r>
          <a:endParaRPr lang="en-US" sz="1500" kern="1200" dirty="0"/>
        </a:p>
      </dsp:txBody>
      <dsp:txXfrm>
        <a:off x="28272" y="2516950"/>
        <a:ext cx="6983448" cy="522605"/>
      </dsp:txXfrm>
    </dsp:sp>
    <dsp:sp modelId="{E6132B34-66F5-4106-92F6-2D50B0C53C58}">
      <dsp:nvSpPr>
        <dsp:cNvPr id="0" name=""/>
        <dsp:cNvSpPr/>
      </dsp:nvSpPr>
      <dsp:spPr>
        <a:xfrm>
          <a:off x="0" y="3111028"/>
          <a:ext cx="7039992" cy="579149"/>
        </a:xfrm>
        <a:prstGeom prst="roundRect">
          <a:avLst/>
        </a:prstGeom>
        <a:gradFill rotWithShape="0">
          <a:gsLst>
            <a:gs pos="0">
              <a:schemeClr val="accent5">
                <a:hueOff val="-137070"/>
                <a:satOff val="-5084"/>
                <a:lumOff val="806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37070"/>
                <a:satOff val="-5084"/>
                <a:lumOff val="806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37070"/>
                <a:satOff val="-5084"/>
                <a:lumOff val="806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Deleted all rows with no odometer information – It can be also a Click Bait</a:t>
          </a:r>
          <a:endParaRPr lang="en-US" sz="1500" kern="1200" dirty="0"/>
        </a:p>
      </dsp:txBody>
      <dsp:txXfrm>
        <a:off x="28272" y="3139300"/>
        <a:ext cx="6983448" cy="522605"/>
      </dsp:txXfrm>
    </dsp:sp>
    <dsp:sp modelId="{34B39131-C0B0-466E-8DA4-48F08567FA11}">
      <dsp:nvSpPr>
        <dsp:cNvPr id="0" name=""/>
        <dsp:cNvSpPr/>
      </dsp:nvSpPr>
      <dsp:spPr>
        <a:xfrm>
          <a:off x="0" y="3733378"/>
          <a:ext cx="7039992" cy="579149"/>
        </a:xfrm>
        <a:prstGeom prst="roundRect">
          <a:avLst/>
        </a:prstGeom>
        <a:gradFill rotWithShape="0">
          <a:gsLst>
            <a:gs pos="0">
              <a:schemeClr val="accent5">
                <a:hueOff val="-171338"/>
                <a:satOff val="-6355"/>
                <a:lumOff val="1008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71338"/>
                <a:satOff val="-6355"/>
                <a:lumOff val="1008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71338"/>
                <a:satOff val="-6355"/>
                <a:lumOff val="1008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Deleted all rows with “other” in cylinders, fuel, transmission, and type – Precise information needed for prediction is not available in these cases</a:t>
          </a:r>
          <a:endParaRPr lang="en-US" sz="1500" kern="1200" dirty="0"/>
        </a:p>
      </dsp:txBody>
      <dsp:txXfrm>
        <a:off x="28272" y="3761650"/>
        <a:ext cx="6983448" cy="522605"/>
      </dsp:txXfrm>
    </dsp:sp>
    <dsp:sp modelId="{59F294BA-6AAF-4216-8B01-512E3B36ECA4}">
      <dsp:nvSpPr>
        <dsp:cNvPr id="0" name=""/>
        <dsp:cNvSpPr/>
      </dsp:nvSpPr>
      <dsp:spPr>
        <a:xfrm>
          <a:off x="0" y="4355728"/>
          <a:ext cx="7039992" cy="579149"/>
        </a:xfrm>
        <a:prstGeom prst="roundRect">
          <a:avLst/>
        </a:prstGeom>
        <a:gradFill rotWithShape="0">
          <a:gsLst>
            <a:gs pos="0">
              <a:schemeClr val="accent5">
                <a:hueOff val="-205605"/>
                <a:satOff val="-7626"/>
                <a:lumOff val="1210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205605"/>
                <a:satOff val="-7626"/>
                <a:lumOff val="1210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05605"/>
                <a:satOff val="-7626"/>
                <a:lumOff val="1210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Deleted all rows which manufacturer has low quantity of vehicles ("tesla", "harley-davidson", "alfa-romeo", "datsun", "ferrari", "land rover", "aston-martin", and "porche“)</a:t>
          </a:r>
          <a:endParaRPr lang="en-US" sz="1500" kern="1200"/>
        </a:p>
      </dsp:txBody>
      <dsp:txXfrm>
        <a:off x="28272" y="4384000"/>
        <a:ext cx="6983448" cy="522605"/>
      </dsp:txXfrm>
    </dsp:sp>
    <dsp:sp modelId="{E486A6FF-9DBD-4094-92A1-979EAEF2D93F}">
      <dsp:nvSpPr>
        <dsp:cNvPr id="0" name=""/>
        <dsp:cNvSpPr/>
      </dsp:nvSpPr>
      <dsp:spPr>
        <a:xfrm>
          <a:off x="0" y="4978078"/>
          <a:ext cx="7039992" cy="579149"/>
        </a:xfrm>
        <a:prstGeom prst="roundRect">
          <a:avLst/>
        </a:prstGeom>
        <a:gradFill rotWithShape="0">
          <a:gsLst>
            <a:gs pos="0">
              <a:schemeClr val="accent5">
                <a:hueOff val="-239873"/>
                <a:satOff val="-8897"/>
                <a:lumOff val="1411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239873"/>
                <a:satOff val="-8897"/>
                <a:lumOff val="1411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39873"/>
                <a:satOff val="-8897"/>
                <a:lumOff val="1411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Aggregation of “fair” into “good” Condition, and “like new” into “new” Condition</a:t>
          </a:r>
          <a:endParaRPr lang="en-US" sz="1500" kern="1200" dirty="0"/>
        </a:p>
      </dsp:txBody>
      <dsp:txXfrm>
        <a:off x="28272" y="5006350"/>
        <a:ext cx="6983448" cy="522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28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30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10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83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362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40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3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7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77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E43AB52-5C68-4B99-8FC5-8651DDEF45A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B1B1AB-1F90-41B5-9DB7-7E3A54D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66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ustinreese/craigslist-carstrucks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DE035-376E-4998-B097-A5E216E60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104" y="973732"/>
            <a:ext cx="6862439" cy="3263119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br>
              <a:rPr lang="en-CA" sz="2200" dirty="0">
                <a:solidFill>
                  <a:schemeClr val="bg1"/>
                </a:solidFill>
              </a:rPr>
            </a:br>
            <a:br>
              <a:rPr lang="en-CA" sz="2200" dirty="0">
                <a:solidFill>
                  <a:schemeClr val="bg1"/>
                </a:solidFill>
              </a:rPr>
            </a:br>
            <a:r>
              <a:rPr lang="en-CA" sz="3300" dirty="0">
                <a:solidFill>
                  <a:schemeClr val="bg1"/>
                </a:solidFill>
              </a:rPr>
              <a:t>Predicting Used Car Sales Price using Linear Regression Models</a:t>
            </a:r>
          </a:p>
        </p:txBody>
      </p:sp>
      <p:pic>
        <p:nvPicPr>
          <p:cNvPr id="7" name="Graphic 6" descr="Chart">
            <a:extLst>
              <a:ext uri="{FF2B5EF4-FFF2-40B4-BE49-F238E27FC236}">
                <a16:creationId xmlns:a16="http://schemas.microsoft.com/office/drawing/2014/main" id="{F82A2248-D032-4923-95EB-6BEBA3387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798" y="2241000"/>
            <a:ext cx="237600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23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43" y="306341"/>
            <a:ext cx="7510509" cy="437251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2600" dirty="0">
                <a:solidFill>
                  <a:srgbClr val="404040"/>
                </a:solidFill>
              </a:rPr>
              <a:t>Model Outcome for Ordinary Least Squares (OLS) applied to the </a:t>
            </a:r>
            <a:r>
              <a:rPr lang="en-CA" sz="2600" u="sng" dirty="0">
                <a:solidFill>
                  <a:srgbClr val="404040"/>
                </a:solidFill>
              </a:rPr>
              <a:t>whole</a:t>
            </a:r>
            <a:r>
              <a:rPr lang="en-CA" sz="2600" dirty="0">
                <a:solidFill>
                  <a:srgbClr val="404040"/>
                </a:solidFill>
              </a:rPr>
              <a:t> dataset</a:t>
            </a:r>
          </a:p>
          <a:p>
            <a:pPr marL="0" indent="0">
              <a:lnSpc>
                <a:spcPct val="90000"/>
              </a:lnSpc>
              <a:buNone/>
            </a:pPr>
            <a:endParaRPr lang="en-CA" sz="12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Results: Ordinary least squares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Model:                 </a:t>
            </a:r>
            <a:r>
              <a:rPr lang="en-CA" sz="1200" b="1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OLS</a:t>
            </a: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Adj. R-squared:        </a:t>
            </a:r>
            <a:r>
              <a:rPr lang="en-CA" sz="1200" b="1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0.689</a:t>
            </a: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Dependent Variable:    </a:t>
            </a:r>
            <a:r>
              <a:rPr lang="en-CA" sz="12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price_log</a:t>
            </a: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AIC:                   50624.7161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                 2020-11-05 14:32    BIC:                   51218.4784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 Observations:      45789               Log-Likelihood:        -25244. 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Model:              67                  F-statistic:           1515.   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Residuals:          45721               Prob (F-statistic):    </a:t>
            </a:r>
            <a:r>
              <a:rPr lang="en-CA" sz="1200" b="1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R-squared:             0.689</a:t>
            </a:r>
            <a:r>
              <a:rPr lang="en-CA" sz="1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Scale:                 0.17662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CA" sz="3000" dirty="0">
                <a:solidFill>
                  <a:srgbClr val="FFFFFF"/>
                </a:solidFill>
              </a:rPr>
              <a:t>Data Modeling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3EC63-706E-44B6-B54A-BEFEF4A4CACB}"/>
              </a:ext>
            </a:extLst>
          </p:cNvPr>
          <p:cNvSpPr txBox="1">
            <a:spLocks/>
          </p:cNvSpPr>
          <p:nvPr/>
        </p:nvSpPr>
        <p:spPr>
          <a:xfrm>
            <a:off x="889202" y="4279870"/>
            <a:ext cx="6830966" cy="1201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first glance over the OLS model using the pre-processed dataset shows that the model is not much accurate yet. </a:t>
            </a:r>
            <a:r>
              <a:rPr lang="en-CA" dirty="0">
                <a:solidFill>
                  <a:srgbClr val="FF0000"/>
                </a:solidFill>
              </a:rPr>
              <a:t>Only 68.9% </a:t>
            </a:r>
            <a:r>
              <a:rPr lang="en-CA" dirty="0"/>
              <a:t>of the information (R-Square) from the dataset explain the Sales Price (with 95% confidence)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C2CC78-321F-4F12-9FC4-143610F8AF41}"/>
              </a:ext>
            </a:extLst>
          </p:cNvPr>
          <p:cNvSpPr txBox="1">
            <a:spLocks/>
          </p:cNvSpPr>
          <p:nvPr/>
        </p:nvSpPr>
        <p:spPr>
          <a:xfrm>
            <a:off x="212035" y="5703680"/>
            <a:ext cx="10999303" cy="115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b="1" i="1" u="sng" dirty="0">
                <a:solidFill>
                  <a:srgbClr val="FF0000"/>
                </a:solidFill>
              </a:rPr>
              <a:t>Necessary to improve the model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dirty="0"/>
              <a:t>Eliminate explanatory variables which are not statically significant (they do not impact the prices in at least 95%)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dirty="0"/>
              <a:t>Eliminate outliers</a:t>
            </a:r>
          </a:p>
        </p:txBody>
      </p:sp>
    </p:spTree>
    <p:extLst>
      <p:ext uri="{BB962C8B-B14F-4D97-AF65-F5344CB8AC3E}">
        <p14:creationId xmlns:p14="http://schemas.microsoft.com/office/powerpoint/2010/main" val="261489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87" y="1444752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CA" sz="3200" dirty="0">
                <a:solidFill>
                  <a:srgbClr val="FFFFFF"/>
                </a:solidFill>
              </a:rPr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766" y="288500"/>
            <a:ext cx="7792278" cy="396849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Outcome for Ordinary Least Squares (OLS) applied to the </a:t>
            </a:r>
            <a:r>
              <a:rPr lang="en-CA" sz="33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whole</a:t>
            </a:r>
            <a:r>
              <a:rPr lang="en-CA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dataset after feature reduction and outlier's elimination</a:t>
            </a:r>
          </a:p>
          <a:p>
            <a:pPr marL="0" indent="0">
              <a:lnSpc>
                <a:spcPct val="90000"/>
              </a:lnSpc>
              <a:buNone/>
            </a:pP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Results: Ordinary least squares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Dep. Variable:              </a:t>
            </a:r>
            <a:r>
              <a:rPr lang="en-CA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price_log</a:t>
            </a: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R-squared:              0.864</a:t>
            </a:r>
            <a:endParaRPr lang="en-CA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Model:                            </a:t>
            </a:r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OLS</a:t>
            </a: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Adj. R-squared:             </a:t>
            </a:r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0.864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Method:                 Least Squares   F-statistic:                4427.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               Thu, 05 Nov 2020   Prob (F-statistic):          </a:t>
            </a:r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                       14:32:04   Log-Likelihood:           -658.41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 Observations:               38920   AIC:                        1431.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Residuals:                   38863   BIC:                        1919.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Model:                          56                                       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Covariance Type:            </a:t>
            </a:r>
            <a:r>
              <a:rPr lang="en-CA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nonrobust</a:t>
            </a: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96C903-4B20-4E98-A08A-6169AFF2999D}"/>
              </a:ext>
            </a:extLst>
          </p:cNvPr>
          <p:cNvSpPr txBox="1">
            <a:spLocks/>
          </p:cNvSpPr>
          <p:nvPr/>
        </p:nvSpPr>
        <p:spPr>
          <a:xfrm>
            <a:off x="5015754" y="4585252"/>
            <a:ext cx="6800627" cy="186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CA" sz="2400" i="1" dirty="0"/>
              <a:t>Eliminated 11 (eleven) explanatory variables which are not statically significant (p-value &gt; alpha 0.05)</a:t>
            </a:r>
          </a:p>
          <a:p>
            <a:pPr>
              <a:buFontTx/>
              <a:buChar char="-"/>
            </a:pPr>
            <a:r>
              <a:rPr lang="en-CA" sz="2400" i="1" dirty="0"/>
              <a:t>Outliers - eliminated 15% of most distant influencers using Cooks Distance method (</a:t>
            </a:r>
            <a:r>
              <a:rPr lang="en-CA" sz="1900" i="1" dirty="0"/>
              <a:t>In statistics, Cook's distance is used to estimate the influence of a data point when performing a least-squares regression analysis)</a:t>
            </a:r>
            <a:endParaRPr lang="en-CA" sz="2400" i="1" dirty="0"/>
          </a:p>
        </p:txBody>
      </p:sp>
    </p:spTree>
    <p:extLst>
      <p:ext uri="{BB962C8B-B14F-4D97-AF65-F5344CB8AC3E}">
        <p14:creationId xmlns:p14="http://schemas.microsoft.com/office/powerpoint/2010/main" val="2388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Data model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T</a:t>
            </a:r>
            <a:r>
              <a:rPr lang="en-CA" dirty="0">
                <a:solidFill>
                  <a:schemeClr val="bg1"/>
                </a:solidFill>
              </a:rPr>
              <a:t>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>
                <a:solidFill>
                  <a:schemeClr val="bg1"/>
                </a:solidFill>
              </a:rPr>
              <a:t>Split the dataset: </a:t>
            </a:r>
          </a:p>
          <a:p>
            <a:pPr marL="0" indent="0">
              <a:buNone/>
            </a:pPr>
            <a:endParaRPr lang="en-CA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800" dirty="0">
                <a:solidFill>
                  <a:schemeClr val="bg1"/>
                </a:solidFill>
              </a:rPr>
              <a:t>60% for training </a:t>
            </a:r>
          </a:p>
          <a:p>
            <a:pPr marL="0" indent="0">
              <a:buNone/>
            </a:pPr>
            <a:r>
              <a:rPr lang="en-CA" sz="2800" dirty="0">
                <a:solidFill>
                  <a:schemeClr val="bg1"/>
                </a:solidFill>
              </a:rPr>
              <a:t>40% for testing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71F853-94D6-42C6-B2D9-87C5F6EA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73608"/>
              </p:ext>
            </p:extLst>
          </p:nvPr>
        </p:nvGraphicFramePr>
        <p:xfrm>
          <a:off x="5297763" y="1743311"/>
          <a:ext cx="6250770" cy="32105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6274">
                  <a:extLst>
                    <a:ext uri="{9D8B030D-6E8A-4147-A177-3AD203B41FA5}">
                      <a16:colId xmlns:a16="http://schemas.microsoft.com/office/drawing/2014/main" val="4159885732"/>
                    </a:ext>
                  </a:extLst>
                </a:gridCol>
                <a:gridCol w="1718759">
                  <a:extLst>
                    <a:ext uri="{9D8B030D-6E8A-4147-A177-3AD203B41FA5}">
                      <a16:colId xmlns:a16="http://schemas.microsoft.com/office/drawing/2014/main" val="1324733326"/>
                    </a:ext>
                  </a:extLst>
                </a:gridCol>
                <a:gridCol w="2245737">
                  <a:extLst>
                    <a:ext uri="{9D8B030D-6E8A-4147-A177-3AD203B41FA5}">
                      <a16:colId xmlns:a16="http://schemas.microsoft.com/office/drawing/2014/main" val="376416873"/>
                    </a:ext>
                  </a:extLst>
                </a:gridCol>
              </a:tblGrid>
              <a:tr h="64210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Data Set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# Rows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# Columns</a:t>
                      </a:r>
                    </a:p>
                  </a:txBody>
                  <a:tcPr marL="145932" marR="145932" marT="72966" marB="72966"/>
                </a:tc>
                <a:extLst>
                  <a:ext uri="{0D108BD9-81ED-4DB2-BD59-A6C34878D82A}">
                    <a16:rowId xmlns:a16="http://schemas.microsoft.com/office/drawing/2014/main" val="3408063557"/>
                  </a:ext>
                </a:extLst>
              </a:tr>
              <a:tr h="64210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X (training)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27,473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67</a:t>
                      </a:r>
                    </a:p>
                  </a:txBody>
                  <a:tcPr marL="145932" marR="145932" marT="72966" marB="72966"/>
                </a:tc>
                <a:extLst>
                  <a:ext uri="{0D108BD9-81ED-4DB2-BD59-A6C34878D82A}">
                    <a16:rowId xmlns:a16="http://schemas.microsoft.com/office/drawing/2014/main" val="390405218"/>
                  </a:ext>
                </a:extLst>
              </a:tr>
              <a:tr h="64210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 (training)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27,473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1</a:t>
                      </a:r>
                    </a:p>
                  </a:txBody>
                  <a:tcPr marL="145932" marR="145932" marT="72966" marB="72966"/>
                </a:tc>
                <a:extLst>
                  <a:ext uri="{0D108BD9-81ED-4DB2-BD59-A6C34878D82A}">
                    <a16:rowId xmlns:a16="http://schemas.microsoft.com/office/drawing/2014/main" val="3648678026"/>
                  </a:ext>
                </a:extLst>
              </a:tr>
              <a:tr h="642103"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X (testing)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18,316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67</a:t>
                      </a:r>
                    </a:p>
                  </a:txBody>
                  <a:tcPr marL="145932" marR="145932" marT="72966" marB="72966"/>
                </a:tc>
                <a:extLst>
                  <a:ext uri="{0D108BD9-81ED-4DB2-BD59-A6C34878D82A}">
                    <a16:rowId xmlns:a16="http://schemas.microsoft.com/office/drawing/2014/main" val="3968901197"/>
                  </a:ext>
                </a:extLst>
              </a:tr>
              <a:tr h="642103"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Y (testing)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18,316</a:t>
                      </a:r>
                    </a:p>
                  </a:txBody>
                  <a:tcPr marL="145932" marR="145932" marT="72966" marB="72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1</a:t>
                      </a:r>
                    </a:p>
                  </a:txBody>
                  <a:tcPr marL="145932" marR="145932" marT="72966" marB="72966"/>
                </a:tc>
                <a:extLst>
                  <a:ext uri="{0D108BD9-81ED-4DB2-BD59-A6C34878D82A}">
                    <a16:rowId xmlns:a16="http://schemas.microsoft.com/office/drawing/2014/main" val="362597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16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585" y="643467"/>
            <a:ext cx="4067798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Training model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57FE2A1-B5AE-432C-BA9F-F9C8EA63F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7" y="289194"/>
            <a:ext cx="7002279" cy="39737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585" y="2638043"/>
            <a:ext cx="4067798" cy="386877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CA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CA" dirty="0">
                <a:solidFill>
                  <a:schemeClr val="bg1"/>
                </a:solidFill>
              </a:rPr>
              <a:t>Split the dataset (60% training and 40% testing)</a:t>
            </a:r>
            <a:endParaRPr lang="it-IT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it-IT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it-IT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Model	      	  RMSE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it-IT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LinearRegression  	0.412698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it-IT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Ridge  	0.412723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it-IT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Lasso  	0.412698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it-IT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8CB72B-B795-4F85-9DAC-11636F163137}"/>
              </a:ext>
            </a:extLst>
          </p:cNvPr>
          <p:cNvSpPr txBox="1">
            <a:spLocks/>
          </p:cNvSpPr>
          <p:nvPr/>
        </p:nvSpPr>
        <p:spPr>
          <a:xfrm>
            <a:off x="266687" y="4408761"/>
            <a:ext cx="6800627" cy="1965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CA" sz="2400" i="1" dirty="0"/>
              <a:t>RMSE (</a:t>
            </a:r>
            <a:r>
              <a:rPr lang="en-CA" sz="2000" dirty="0"/>
              <a:t>Root Mean Square Error, the standard deviation of the residuals</a:t>
            </a:r>
            <a:r>
              <a:rPr lang="en-CA" sz="2400" dirty="0"/>
              <a:t>) </a:t>
            </a:r>
            <a:r>
              <a:rPr lang="en-CA" sz="2400" i="1" dirty="0"/>
              <a:t>is used to determine the best model to be used.  The lowest the best.</a:t>
            </a:r>
          </a:p>
          <a:p>
            <a:pPr>
              <a:buFontTx/>
              <a:buChar char="-"/>
            </a:pPr>
            <a:r>
              <a:rPr lang="en-CA" sz="2400" i="1" dirty="0"/>
              <a:t> The residuals graph shows a proper distribution of the residuals. It can be used to claim that the prediction model is adequate. The residuals graph is not skewed,  with the mode near zero. </a:t>
            </a:r>
          </a:p>
        </p:txBody>
      </p:sp>
    </p:spTree>
    <p:extLst>
      <p:ext uri="{BB962C8B-B14F-4D97-AF65-F5344CB8AC3E}">
        <p14:creationId xmlns:p14="http://schemas.microsoft.com/office/powerpoint/2010/main" val="271584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957" y="166587"/>
            <a:ext cx="5211417" cy="5720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PREDICTIONS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73BBEC-17BE-4E54-ABC0-ECB7C752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64" y="1384673"/>
            <a:ext cx="2880000" cy="3600000"/>
          </a:xfrm>
        </p:spPr>
        <p:txBody>
          <a:bodyPr>
            <a:normAutofit lnSpcReduction="10000"/>
          </a:bodyPr>
          <a:lstStyle/>
          <a:p>
            <a:pPr marL="0" indent="0" algn="l">
              <a:spcBef>
                <a:spcPts val="300"/>
              </a:spcBef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Car #1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Condition = Good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Cylinders = 6 cylinders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Fuel = Gas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Transmission = Automatic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Size = mid-size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Type = Sedan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Paint color = Black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Odometer = 22,000 miles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Age = 5 years old</a:t>
            </a:r>
          </a:p>
          <a:p>
            <a:pPr marL="0" indent="0">
              <a:spcBef>
                <a:spcPts val="300"/>
              </a:spcBef>
              <a:buNone/>
            </a:pPr>
            <a:endParaRPr lang="it-IT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cs typeface="Courier New" panose="02070309020205020404" pitchFamily="49" charset="0"/>
              </a:rPr>
              <a:t>Predicted Price: </a:t>
            </a:r>
            <a:r>
              <a:rPr lang="en-US" sz="1600" b="1" dirty="0">
                <a:cs typeface="Courier New" panose="02070309020205020404" pitchFamily="49" charset="0"/>
              </a:rPr>
              <a:t>$14,222.30</a:t>
            </a:r>
            <a:endParaRPr lang="it-IT" sz="1600" b="1" dirty="0"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C1C151-839E-4E6A-ABBF-4978A6B41DF2}"/>
              </a:ext>
            </a:extLst>
          </p:cNvPr>
          <p:cNvSpPr txBox="1">
            <a:spLocks/>
          </p:cNvSpPr>
          <p:nvPr/>
        </p:nvSpPr>
        <p:spPr>
          <a:xfrm>
            <a:off x="4623960" y="1415636"/>
            <a:ext cx="2880000" cy="36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Car #2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Condition = New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Cylinders = 10 cylinders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Fuel = Diesel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Transmission = Automatic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Size = mid-size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Type = SUV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Paint color = Silver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Odometer = 10,000 miles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Age = 2 years old</a:t>
            </a:r>
            <a:endParaRPr lang="it-IT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>
                <a:cs typeface="Courier New" panose="02070309020205020404" pitchFamily="49" charset="0"/>
              </a:rPr>
              <a:t>Predicted Price: </a:t>
            </a:r>
            <a:r>
              <a:rPr lang="en-US" sz="1600" b="1" dirty="0">
                <a:cs typeface="Courier New" panose="02070309020205020404" pitchFamily="49" charset="0"/>
              </a:rPr>
              <a:t>$77,876.45</a:t>
            </a:r>
            <a:endParaRPr lang="it-IT" sz="1600" b="1" dirty="0"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C65FDE-1ADA-4C24-8539-B6F2D5A5C566}"/>
              </a:ext>
            </a:extLst>
          </p:cNvPr>
          <p:cNvSpPr txBox="1">
            <a:spLocks/>
          </p:cNvSpPr>
          <p:nvPr/>
        </p:nvSpPr>
        <p:spPr>
          <a:xfrm>
            <a:off x="8649965" y="1415636"/>
            <a:ext cx="2880000" cy="36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Car #3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Condition = Excellent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Cylinders = 12 cylinders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Fuel = Hybrid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Transmission = Automatic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Size = mid-size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Type = convertible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Paint color = White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Odometer = 30,000 miles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Age = 3 years old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endParaRPr lang="it-IT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>
                <a:cs typeface="Courier New" panose="02070309020205020404" pitchFamily="49" charset="0"/>
              </a:rPr>
              <a:t>Predicted Price: </a:t>
            </a:r>
            <a:r>
              <a:rPr lang="en-US" sz="1600" b="1" dirty="0">
                <a:cs typeface="Courier New" panose="02070309020205020404" pitchFamily="49" charset="0"/>
              </a:rPr>
              <a:t>$110,947.61</a:t>
            </a:r>
            <a:endParaRPr lang="it-IT" sz="1600" b="1" dirty="0"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38A0E-654D-4551-B536-2CC0DA4A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971400" y="1767942"/>
            <a:ext cx="648000" cy="479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AA810D-E0EA-458B-A32D-08589D7F09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784251" y="1843254"/>
            <a:ext cx="648000" cy="403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0A5CB3-9F6E-4226-B562-6C0582C4DC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759004" y="1916633"/>
            <a:ext cx="648000" cy="330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C9F9F4-DD26-4792-839B-B10A07F58DF7}"/>
              </a:ext>
            </a:extLst>
          </p:cNvPr>
          <p:cNvSpPr txBox="1"/>
          <p:nvPr/>
        </p:nvSpPr>
        <p:spPr>
          <a:xfrm>
            <a:off x="351657" y="5292298"/>
            <a:ext cx="11211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i="1" dirty="0"/>
              <a:t>Should I buy a Honda as described above for $ 20,000 ? No, the offer is too expensive for the car characteristics.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8C2F3-A2FD-4D2A-BE2C-7C85109A001D}"/>
              </a:ext>
            </a:extLst>
          </p:cNvPr>
          <p:cNvSpPr txBox="1"/>
          <p:nvPr/>
        </p:nvSpPr>
        <p:spPr>
          <a:xfrm>
            <a:off x="351657" y="5931432"/>
            <a:ext cx="11211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i="1" dirty="0"/>
              <a:t>Should I buy SUV Hyundai as described above for $ 50,000 ? If all the information advertised are right,  Yes ! It is bargai</a:t>
            </a:r>
            <a:r>
              <a:rPr lang="en-CA" i="1" dirty="0"/>
              <a:t>n.</a:t>
            </a:r>
            <a:endParaRPr lang="en-CA" sz="1800" i="1" dirty="0"/>
          </a:p>
        </p:txBody>
      </p:sp>
    </p:spTree>
    <p:extLst>
      <p:ext uri="{BB962C8B-B14F-4D97-AF65-F5344CB8AC3E}">
        <p14:creationId xmlns:p14="http://schemas.microsoft.com/office/powerpoint/2010/main" val="52139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CA">
                <a:solidFill>
                  <a:srgbClr val="404040"/>
                </a:solidFill>
              </a:rPr>
              <a:t>Limitations of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133" y="2299317"/>
            <a:ext cx="6144867" cy="41369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model does not consider factors related to the location of the vehicle seller.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model does not consider factors related to the economy, whether local, state, or national.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predicted prices for some car manufacturer may show distorted values due to the low representativeness of the brand in the training data set.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As the model uses a dataset from a specific period, temporal variations in prices are not modeled or considered</a:t>
            </a:r>
            <a:r>
              <a:rPr lang="en-US" sz="1400" dirty="0"/>
              <a:t>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9762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671" y="964692"/>
            <a:ext cx="9232777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671" y="2638044"/>
            <a:ext cx="9232777" cy="3700612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The model can predict the used car price with a good quality because it can explain more than 85% of used car price variation at 95% confidence level.</a:t>
            </a:r>
          </a:p>
          <a:p>
            <a:endParaRPr lang="en-CA" sz="2400" dirty="0"/>
          </a:p>
          <a:p>
            <a:r>
              <a:rPr lang="en-CA" sz="2400" dirty="0"/>
              <a:t>Although there are some limitations, the model shows a consistent predicted values, regardless the characteristics of the cars.</a:t>
            </a:r>
          </a:p>
          <a:p>
            <a:endParaRPr lang="en-CA" sz="2400" dirty="0"/>
          </a:p>
          <a:p>
            <a:r>
              <a:rPr lang="en-CA" sz="2400" dirty="0"/>
              <a:t>The 3 linear models presented similar RMSEs, indicating that the penalizations parameters do not influence in the final precision.</a:t>
            </a:r>
          </a:p>
        </p:txBody>
      </p:sp>
    </p:spTree>
    <p:extLst>
      <p:ext uri="{BB962C8B-B14F-4D97-AF65-F5344CB8AC3E}">
        <p14:creationId xmlns:p14="http://schemas.microsoft.com/office/powerpoint/2010/main" val="98758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3FCB3-8855-47A8-803E-EB740DDD3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51639"/>
              </p:ext>
            </p:extLst>
          </p:nvPr>
        </p:nvGraphicFramePr>
        <p:xfrm>
          <a:off x="5619750" y="797914"/>
          <a:ext cx="5607050" cy="53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79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CA" sz="3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665190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/>
              <a:t>Determine the final price of a specific used vehicle using a dataset with information of used vehicles obtained from Craigslist.org website, the world’s largest collection of used vehicles for sale.</a:t>
            </a:r>
          </a:p>
        </p:txBody>
      </p:sp>
    </p:spTree>
    <p:extLst>
      <p:ext uri="{BB962C8B-B14F-4D97-AF65-F5344CB8AC3E}">
        <p14:creationId xmlns:p14="http://schemas.microsoft.com/office/powerpoint/2010/main" val="126801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1047"/>
            <a:ext cx="3363974" cy="97815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86756"/>
            <a:ext cx="3363974" cy="47140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Original: 423,857 rows x 24 columns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Original Explanatory Variables Selected: 11 columns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price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year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manufacturer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condition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cylinders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fuel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odometer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transmission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size</a:t>
            </a:r>
          </a:p>
          <a:p>
            <a:pPr lvl="2">
              <a:lnSpc>
                <a:spcPct val="90000"/>
              </a:lnSpc>
            </a:pPr>
            <a:r>
              <a:rPr lang="en-CA" sz="1400" dirty="0">
                <a:solidFill>
                  <a:schemeClr val="bg1"/>
                </a:solidFill>
              </a:rPr>
              <a:t>type</a:t>
            </a:r>
          </a:p>
          <a:p>
            <a:pPr lvl="2">
              <a:lnSpc>
                <a:spcPct val="90000"/>
              </a:lnSpc>
            </a:pPr>
            <a:r>
              <a:rPr lang="en-CA" sz="1400" dirty="0" err="1">
                <a:solidFill>
                  <a:schemeClr val="bg1"/>
                </a:solidFill>
              </a:rPr>
              <a:t>paint_color</a:t>
            </a:r>
            <a:endParaRPr lang="en-CA" sz="1400" dirty="0">
              <a:solidFill>
                <a:schemeClr val="bg1"/>
              </a:solidFill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CA" sz="1300" dirty="0">
              <a:solidFill>
                <a:schemeClr val="bg1"/>
              </a:solidFill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CA" sz="1500" dirty="0">
                <a:solidFill>
                  <a:schemeClr val="bg1"/>
                </a:solidFill>
              </a:rPr>
              <a:t>Data Source: </a:t>
            </a:r>
            <a:r>
              <a:rPr lang="en-CA" sz="1500" dirty="0">
                <a:solidFill>
                  <a:schemeClr val="bg1"/>
                </a:solidFill>
                <a:hlinkClick r:id="rId2"/>
              </a:rPr>
              <a:t>https://www.kaggle.com/austinreese/craigslist-carstrucks-data</a:t>
            </a:r>
            <a:r>
              <a:rPr lang="en-CA" sz="15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C94B3D-D831-40FC-B485-7EADCAD07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641906"/>
              </p:ext>
            </p:extLst>
          </p:nvPr>
        </p:nvGraphicFramePr>
        <p:xfrm>
          <a:off x="5416437" y="643467"/>
          <a:ext cx="6013421" cy="541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8183">
                  <a:extLst>
                    <a:ext uri="{9D8B030D-6E8A-4147-A177-3AD203B41FA5}">
                      <a16:colId xmlns:a16="http://schemas.microsoft.com/office/drawing/2014/main" val="3720335613"/>
                    </a:ext>
                  </a:extLst>
                </a:gridCol>
                <a:gridCol w="3755238">
                  <a:extLst>
                    <a:ext uri="{9D8B030D-6E8A-4147-A177-3AD203B41FA5}">
                      <a16:colId xmlns:a16="http://schemas.microsoft.com/office/drawing/2014/main" val="25617072"/>
                    </a:ext>
                  </a:extLst>
                </a:gridCol>
              </a:tblGrid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COLUMN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</a:t>
                      </a:r>
                      <a:r>
                        <a:rPr lang="en-CA" sz="1100" u="none" strike="noStrike">
                          <a:effectLst/>
                          <a:latin typeface="+mn-lt"/>
                        </a:rPr>
                        <a:t>ON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1760982418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url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effectLst/>
                          <a:latin typeface="+mn-lt"/>
                        </a:rPr>
                        <a:t>Listing URL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38296818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region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effectLst/>
                          <a:latin typeface="+mn-lt"/>
                        </a:rPr>
                        <a:t>Craigslist region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765964511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region_url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effectLst/>
                          <a:latin typeface="+mn-lt"/>
                        </a:rPr>
                        <a:t>Region URL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2710771837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price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Entry price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17804656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 dirty="0">
                          <a:effectLst/>
                          <a:latin typeface="+mn-lt"/>
                        </a:rPr>
                        <a:t>year</a:t>
                      </a:r>
                      <a:endParaRPr lang="en-CA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Entry year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31069658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manufacturer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Manufacturer of vehicle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2716362215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model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Model of vehicle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2373889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condition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Condition of vehicle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377649903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cylinders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Number of cylinders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2757671617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fuel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Fuel type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366887647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odometer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Miles traveled by vehicle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677644051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title_status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Title status of vehicle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61521873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transmission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Transmission of vehicle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1693044098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vin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Vehicle identification number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78718439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drive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Type of drive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2307450316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size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Size of drive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054608296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type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Generic type of vehicle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08588462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paint_color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Color of vehicle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293501682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image_url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Image URL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49697982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description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+mn-lt"/>
                        </a:rPr>
                        <a:t>Listed description of vehicle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2744528940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county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effectLst/>
                          <a:latin typeface="+mn-lt"/>
                        </a:rPr>
                        <a:t>Useless column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4199307668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state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effectLst/>
                          <a:latin typeface="+mn-lt"/>
                        </a:rPr>
                        <a:t>State of listing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867445878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lat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effectLst/>
                          <a:latin typeface="+mn-lt"/>
                        </a:rPr>
                        <a:t>Latitude of listing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30064431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u="none" strike="noStrike">
                          <a:effectLst/>
                          <a:latin typeface="+mn-lt"/>
                        </a:rPr>
                        <a:t>long</a:t>
                      </a:r>
                      <a:endParaRPr lang="en-CA" sz="1100" b="0" i="0" u="none" strike="noStrike">
                        <a:effectLst/>
                        <a:latin typeface="+mn-lt"/>
                      </a:endParaRPr>
                    </a:p>
                  </a:txBody>
                  <a:tcPr marL="42624" marR="42624" marT="59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effectLst/>
                          <a:latin typeface="+mn-lt"/>
                        </a:rPr>
                        <a:t>Longitude of listing</a:t>
                      </a:r>
                    </a:p>
                  </a:txBody>
                  <a:tcPr marL="42624" marR="42624" marT="5920" marB="0" anchor="ctr"/>
                </a:tc>
                <a:extLst>
                  <a:ext uri="{0D108BD9-81ED-4DB2-BD59-A6C34878D82A}">
                    <a16:rowId xmlns:a16="http://schemas.microsoft.com/office/drawing/2014/main" val="262231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0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Exploratory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10D202-9D16-4980-82A1-5DFE2FF8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103" y="0"/>
            <a:ext cx="6646189" cy="231058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CA" sz="2000" dirty="0"/>
              <a:t>At first, the intention was to use the Model of the vehicles to make  accurate price predictions.  Nevertheless, Model is not a categorized data in the dataset, since Craig List does not demand the users to select it from a pre-defined list and it presents a huge variation. On the other hand Manufacturer is a categorized information with a limited number of categories (as we can see below). </a:t>
            </a:r>
          </a:p>
          <a:p>
            <a:pPr marL="0" indent="0">
              <a:buNone/>
            </a:pPr>
            <a:r>
              <a:rPr lang="en-CA" sz="2400" i="1" dirty="0"/>
              <a:t>Would it be possible to make accurate predictions using the Manufacturer and not the vehicle specific Model ?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ED3F42-5C6C-4899-A4FF-48A320E7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48" y="2408708"/>
            <a:ext cx="7200000" cy="44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53" y="2681103"/>
            <a:ext cx="3845608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Data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Pre-Processing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2A6E6-0A60-4541-8503-8CF531911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501244"/>
              </p:ext>
            </p:extLst>
          </p:nvPr>
        </p:nvGraphicFramePr>
        <p:xfrm>
          <a:off x="4847208" y="301841"/>
          <a:ext cx="7039992" cy="6178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80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1865621"/>
            <a:ext cx="3044952" cy="216688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05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and Association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99E938A7-1EB1-4100-AEF2-F3BB9C7F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51" y="4672621"/>
            <a:ext cx="1927359" cy="1397335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ifferent, bunch, display, sitting&#10;&#10;Description automatically generated">
            <a:extLst>
              <a:ext uri="{FF2B5EF4-FFF2-40B4-BE49-F238E27FC236}">
                <a16:creationId xmlns:a16="http://schemas.microsoft.com/office/drawing/2014/main" id="{C2C7CA1C-54AB-43A3-81C3-CF17128D4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1" y="321731"/>
            <a:ext cx="4315038" cy="34520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CE0F21-9273-4BB2-BA1F-20E7C6591682}"/>
              </a:ext>
            </a:extLst>
          </p:cNvPr>
          <p:cNvSpPr txBox="1">
            <a:spLocks/>
          </p:cNvSpPr>
          <p:nvPr/>
        </p:nvSpPr>
        <p:spPr>
          <a:xfrm>
            <a:off x="364835" y="4514655"/>
            <a:ext cx="4064294" cy="1713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not found cases of strong multi correlation among variables from the original dataset. All explanatory variables were kept.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1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643467"/>
            <a:ext cx="39683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211B-8B1A-4060-9C41-B96C558C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2638044"/>
            <a:ext cx="3968319" cy="34156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CA" sz="2000" dirty="0">
                <a:solidFill>
                  <a:schemeClr val="bg1"/>
                </a:solidFill>
              </a:rPr>
              <a:t>Dummy Variables created for all Categories (except one, the reference Category)</a:t>
            </a:r>
          </a:p>
          <a:p>
            <a:pPr>
              <a:lnSpc>
                <a:spcPct val="90000"/>
              </a:lnSpc>
            </a:pPr>
            <a:endParaRPr lang="en-CA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chemeClr val="bg1"/>
                </a:solidFill>
              </a:rPr>
              <a:t>Scaled “price” and “odometer” variables (log transformation) – Better for OLS model</a:t>
            </a:r>
          </a:p>
          <a:p>
            <a:pPr>
              <a:lnSpc>
                <a:spcPct val="90000"/>
              </a:lnSpc>
            </a:pPr>
            <a:endParaRPr lang="en-CA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chemeClr val="bg1"/>
                </a:solidFill>
              </a:rPr>
              <a:t>Deleted all rows where vehicles are older than 20 years (rare and collectable)</a:t>
            </a:r>
          </a:p>
          <a:p>
            <a:pPr>
              <a:lnSpc>
                <a:spcPct val="90000"/>
              </a:lnSpc>
            </a:pPr>
            <a:endParaRPr lang="en-CA" sz="20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CA" sz="2000" dirty="0">
                <a:solidFill>
                  <a:schemeClr val="bg1"/>
                </a:solidFill>
              </a:rPr>
              <a:t>Dataset: 45,789 rows x 68 columns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3A87C3-FD4C-47C9-8DD1-52137002E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72671"/>
              </p:ext>
            </p:extLst>
          </p:nvPr>
        </p:nvGraphicFramePr>
        <p:xfrm>
          <a:off x="5690023" y="310474"/>
          <a:ext cx="5466248" cy="5810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143">
                  <a:extLst>
                    <a:ext uri="{9D8B030D-6E8A-4147-A177-3AD203B41FA5}">
                      <a16:colId xmlns:a16="http://schemas.microsoft.com/office/drawing/2014/main" val="3864108053"/>
                    </a:ext>
                  </a:extLst>
                </a:gridCol>
                <a:gridCol w="2825105">
                  <a:extLst>
                    <a:ext uri="{9D8B030D-6E8A-4147-A177-3AD203B41FA5}">
                      <a16:colId xmlns:a16="http://schemas.microsoft.com/office/drawing/2014/main" val="2145053555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Category Variable</a:t>
                      </a:r>
                    </a:p>
                  </a:txBody>
                  <a:tcPr marL="147820" marR="147820" marT="73910" marB="73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Reference Category</a:t>
                      </a:r>
                    </a:p>
                  </a:txBody>
                  <a:tcPr marL="147820" marR="147820" marT="73910" marB="73910"/>
                </a:tc>
                <a:extLst>
                  <a:ext uri="{0D108BD9-81ED-4DB2-BD59-A6C34878D82A}">
                    <a16:rowId xmlns:a16="http://schemas.microsoft.com/office/drawing/2014/main" val="69928786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manufacturer</a:t>
                      </a:r>
                    </a:p>
                  </a:txBody>
                  <a:tcPr marL="147820" marR="147820" marT="73910" marB="73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ford</a:t>
                      </a:r>
                    </a:p>
                  </a:txBody>
                  <a:tcPr marL="147820" marR="147820" marT="73910" marB="73910"/>
                </a:tc>
                <a:extLst>
                  <a:ext uri="{0D108BD9-81ED-4DB2-BD59-A6C34878D82A}">
                    <a16:rowId xmlns:a16="http://schemas.microsoft.com/office/drawing/2014/main" val="2228906893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condition</a:t>
                      </a:r>
                    </a:p>
                  </a:txBody>
                  <a:tcPr marL="147820" marR="147820" marT="73910" marB="73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good</a:t>
                      </a:r>
                    </a:p>
                  </a:txBody>
                  <a:tcPr marL="147820" marR="147820" marT="73910" marB="73910"/>
                </a:tc>
                <a:extLst>
                  <a:ext uri="{0D108BD9-81ED-4DB2-BD59-A6C34878D82A}">
                    <a16:rowId xmlns:a16="http://schemas.microsoft.com/office/drawing/2014/main" val="2263120352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/>
                      <a:r>
                        <a:rPr lang="en-CA" sz="2800"/>
                        <a:t>cylinders</a:t>
                      </a:r>
                    </a:p>
                  </a:txBody>
                  <a:tcPr marL="147820" marR="147820" marT="73910" marB="73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6 cylinders</a:t>
                      </a:r>
                    </a:p>
                  </a:txBody>
                  <a:tcPr marL="147820" marR="147820" marT="73910" marB="73910"/>
                </a:tc>
                <a:extLst>
                  <a:ext uri="{0D108BD9-81ED-4DB2-BD59-A6C34878D82A}">
                    <a16:rowId xmlns:a16="http://schemas.microsoft.com/office/drawing/2014/main" val="1531212309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/>
                      <a:r>
                        <a:rPr lang="en-CA" sz="2800"/>
                        <a:t>fuel</a:t>
                      </a:r>
                    </a:p>
                  </a:txBody>
                  <a:tcPr marL="147820" marR="147820" marT="73910" marB="73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gas</a:t>
                      </a:r>
                    </a:p>
                  </a:txBody>
                  <a:tcPr marL="147820" marR="147820" marT="73910" marB="73910"/>
                </a:tc>
                <a:extLst>
                  <a:ext uri="{0D108BD9-81ED-4DB2-BD59-A6C34878D82A}">
                    <a16:rowId xmlns:a16="http://schemas.microsoft.com/office/drawing/2014/main" val="2792429191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/>
                      <a:r>
                        <a:rPr lang="en-CA" sz="2800"/>
                        <a:t>transmission</a:t>
                      </a:r>
                    </a:p>
                  </a:txBody>
                  <a:tcPr marL="147820" marR="147820" marT="73910" marB="73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automatic</a:t>
                      </a:r>
                    </a:p>
                  </a:txBody>
                  <a:tcPr marL="147820" marR="147820" marT="73910" marB="73910"/>
                </a:tc>
                <a:extLst>
                  <a:ext uri="{0D108BD9-81ED-4DB2-BD59-A6C34878D82A}">
                    <a16:rowId xmlns:a16="http://schemas.microsoft.com/office/drawing/2014/main" val="1808076179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/>
                      <a:r>
                        <a:rPr lang="en-CA" sz="2800"/>
                        <a:t>size</a:t>
                      </a:r>
                    </a:p>
                  </a:txBody>
                  <a:tcPr marL="147820" marR="147820" marT="73910" marB="73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mid-size</a:t>
                      </a:r>
                    </a:p>
                  </a:txBody>
                  <a:tcPr marL="147820" marR="147820" marT="73910" marB="73910"/>
                </a:tc>
                <a:extLst>
                  <a:ext uri="{0D108BD9-81ED-4DB2-BD59-A6C34878D82A}">
                    <a16:rowId xmlns:a16="http://schemas.microsoft.com/office/drawing/2014/main" val="4190687803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/>
                      <a:r>
                        <a:rPr lang="en-CA" sz="2800"/>
                        <a:t>type</a:t>
                      </a:r>
                    </a:p>
                  </a:txBody>
                  <a:tcPr marL="147820" marR="147820" marT="73910" marB="73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sedan</a:t>
                      </a:r>
                    </a:p>
                  </a:txBody>
                  <a:tcPr marL="147820" marR="147820" marT="73910" marB="73910"/>
                </a:tc>
                <a:extLst>
                  <a:ext uri="{0D108BD9-81ED-4DB2-BD59-A6C34878D82A}">
                    <a16:rowId xmlns:a16="http://schemas.microsoft.com/office/drawing/2014/main" val="3392389122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/>
                      <a:r>
                        <a:rPr lang="en-CA" sz="2800"/>
                        <a:t>paint_color</a:t>
                      </a:r>
                    </a:p>
                  </a:txBody>
                  <a:tcPr marL="147820" marR="147820" marT="73910" marB="73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black</a:t>
                      </a:r>
                    </a:p>
                  </a:txBody>
                  <a:tcPr marL="147820" marR="147820" marT="73910" marB="73910"/>
                </a:tc>
                <a:extLst>
                  <a:ext uri="{0D108BD9-81ED-4DB2-BD59-A6C34878D82A}">
                    <a16:rowId xmlns:a16="http://schemas.microsoft.com/office/drawing/2014/main" val="234236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78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4347-6D27-42D6-9B7B-61A7D50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CA" sz="3000" dirty="0">
                <a:solidFill>
                  <a:srgbClr val="FFFFFF"/>
                </a:solidFill>
              </a:rPr>
              <a:t>Data</a:t>
            </a:r>
            <a:br>
              <a:rPr lang="en-CA" sz="3000" dirty="0">
                <a:solidFill>
                  <a:srgbClr val="FFFFFF"/>
                </a:solidFill>
              </a:rPr>
            </a:br>
            <a:r>
              <a:rPr lang="en-CA" sz="30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58DF4-87B5-4BC0-90DB-30EAAAFEF5FF}"/>
              </a:ext>
            </a:extLst>
          </p:cNvPr>
          <p:cNvSpPr txBox="1"/>
          <p:nvPr/>
        </p:nvSpPr>
        <p:spPr>
          <a:xfrm>
            <a:off x="5089355" y="180418"/>
            <a:ext cx="7118716" cy="64971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2400" dirty="0"/>
              <a:t>It is possible to get insights and understand how the prices are affected by the variables? Indeed by analysing the OLS model coefficients. </a:t>
            </a:r>
            <a:r>
              <a:rPr lang="en-CA" sz="2400" i="1" dirty="0"/>
              <a:t>The data explain the world.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04040"/>
                </a:solidFill>
              </a:rPr>
              <a:t>Cars with manual transmission are more expensive than those with automatic (about 16%).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04040"/>
                </a:solidFill>
              </a:rPr>
              <a:t>Fiat is the worst manufacturer for reselling.  A car with the same characteristics of a Ford is about 25% cheaper.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04040"/>
                </a:solidFill>
              </a:rPr>
              <a:t>A car with “excellent” condition is approximately 23% more expensive than one with “good” condition, and a “salvage” car is worth less than half of a “good” one.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04040"/>
                </a:solidFill>
              </a:rPr>
              <a:t>A car with 4 cylinders costs 18% less than one with 6, all else being equal.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04040"/>
                </a:solidFill>
              </a:rPr>
              <a:t>In average, every 1% of increase on the odometer will reduce the price in 0.06%.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04040"/>
                </a:solidFill>
              </a:rPr>
              <a:t>If the car gets 1 (one) year older, we’d expect the price to reduce by 11.12%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04040"/>
                </a:solidFill>
              </a:rPr>
              <a:t>A “diesel” car costs about 56% more than a “gas” one, all else being equal.</a:t>
            </a:r>
          </a:p>
          <a:p>
            <a:pPr marL="0" indent="0">
              <a:lnSpc>
                <a:spcPct val="90000"/>
              </a:lnSpc>
              <a:buNone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344088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1623</Words>
  <Application>Microsoft Office PowerPoint</Application>
  <PresentationFormat>Widescreen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Gill Sans MT</vt:lpstr>
      <vt:lpstr>Parcel</vt:lpstr>
      <vt:lpstr>  Predicting Used Car Sales Price using Linear Regression Models</vt:lpstr>
      <vt:lpstr>Problem</vt:lpstr>
      <vt:lpstr>Objective</vt:lpstr>
      <vt:lpstr>Dataset</vt:lpstr>
      <vt:lpstr>Exploratory Analysis</vt:lpstr>
      <vt:lpstr>Data  Pre-Processing</vt:lpstr>
      <vt:lpstr>Data Processing</vt:lpstr>
      <vt:lpstr>Data Processing</vt:lpstr>
      <vt:lpstr>Data ANALYSIS</vt:lpstr>
      <vt:lpstr>Data Modeling</vt:lpstr>
      <vt:lpstr>Data Modeling</vt:lpstr>
      <vt:lpstr>Data model TRAINING</vt:lpstr>
      <vt:lpstr>Training model Results</vt:lpstr>
      <vt:lpstr>PREDICTIONS</vt:lpstr>
      <vt:lpstr>Limitations of the models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4260 – Special Topics in Data Analytics  Prof. Nikhil Bhardwaj   Predicting Used Car Sales Price using Linear Regression Models</dc:title>
  <dc:creator>Ronaldo de Oliveira</dc:creator>
  <cp:lastModifiedBy>Martins Junior, Reynaldo Luiz</cp:lastModifiedBy>
  <cp:revision>24</cp:revision>
  <dcterms:created xsi:type="dcterms:W3CDTF">2020-11-20T00:28:47Z</dcterms:created>
  <dcterms:modified xsi:type="dcterms:W3CDTF">2021-06-11T17:03:58Z</dcterms:modified>
</cp:coreProperties>
</file>