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alibri (MS) Light" charset="1" panose="020F0302020204030204"/>
      <p:regular r:id="rId21"/>
    </p:embeddedFont>
    <p:embeddedFont>
      <p:font typeface="Rockwell" charset="1" panose="02060603030405020103"/>
      <p:regular r:id="rId22"/>
    </p:embeddedFont>
    <p:embeddedFont>
      <p:font typeface="Rockwell Bold" charset="1" panose="0206080303040502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55061" y="-1722242"/>
            <a:ext cx="19172118" cy="13756194"/>
          </a:xfrm>
          <a:custGeom>
            <a:avLst/>
            <a:gdLst/>
            <a:ahLst/>
            <a:cxnLst/>
            <a:rect r="r" b="b" t="t" l="l"/>
            <a:pathLst>
              <a:path h="13756194" w="19172118">
                <a:moveTo>
                  <a:pt x="0" y="0"/>
                </a:moveTo>
                <a:lnTo>
                  <a:pt x="19172119" y="0"/>
                </a:lnTo>
                <a:lnTo>
                  <a:pt x="19172119" y="13756195"/>
                </a:lnTo>
                <a:lnTo>
                  <a:pt x="0" y="1375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10671" y="1752493"/>
            <a:ext cx="9879186" cy="6806724"/>
          </a:xfrm>
          <a:custGeom>
            <a:avLst/>
            <a:gdLst/>
            <a:ahLst/>
            <a:cxnLst/>
            <a:rect r="r" b="b" t="t" l="l"/>
            <a:pathLst>
              <a:path h="6806724" w="9879186">
                <a:moveTo>
                  <a:pt x="0" y="0"/>
                </a:moveTo>
                <a:lnTo>
                  <a:pt x="9879186" y="0"/>
                </a:lnTo>
                <a:lnTo>
                  <a:pt x="9879186" y="6806724"/>
                </a:lnTo>
                <a:lnTo>
                  <a:pt x="0" y="680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324637" y="3082917"/>
            <a:ext cx="9642667" cy="2715954"/>
            <a:chOff x="0" y="0"/>
            <a:chExt cx="9142677" cy="25751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2678" cy="2575127"/>
            </a:xfrm>
            <a:custGeom>
              <a:avLst/>
              <a:gdLst/>
              <a:ahLst/>
              <a:cxnLst/>
              <a:rect r="r" b="b" t="t" l="l"/>
              <a:pathLst>
                <a:path h="2575127" w="9142678">
                  <a:moveTo>
                    <a:pt x="0" y="0"/>
                  </a:moveTo>
                  <a:lnTo>
                    <a:pt x="9142678" y="0"/>
                  </a:lnTo>
                  <a:lnTo>
                    <a:pt x="9142678" y="2575127"/>
                  </a:lnTo>
                  <a:lnTo>
                    <a:pt x="0" y="25751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142677" cy="256560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6220"/>
                </a:lnSpc>
              </a:pPr>
              <a:r>
                <a:rPr lang="en-US" sz="6480" spc="-169">
                  <a:solidFill>
                    <a:srgbClr val="FFFEFF"/>
                  </a:solidFill>
                  <a:latin typeface="Calibri (MS) Light"/>
                  <a:ea typeface="Calibri (MS) Light"/>
                  <a:cs typeface="Calibri (MS) Light"/>
                  <a:sym typeface="Calibri (MS) Light"/>
                </a:rPr>
                <a:t>Relatório Final – Análise de Bolsas e Auxílios Pagos pelo CNPq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53224" y="5855088"/>
            <a:ext cx="9385492" cy="199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rPr>
              <a:t>Ennoile Raquel, Felipe William e Reyner Alegria</a:t>
            </a:r>
          </a:p>
          <a:p>
            <a:pPr algn="ctr">
              <a:lnSpc>
                <a:spcPts val="3239"/>
              </a:lnSpc>
            </a:pPr>
            <a:r>
              <a:rPr lang="en-US" sz="2699">
                <a:solidFill>
                  <a:srgbClr val="FFFEFF"/>
                </a:solidFill>
                <a:latin typeface="Rockwell"/>
                <a:ea typeface="Rockwell"/>
                <a:cs typeface="Rockwell"/>
                <a:sym typeface="Rockwell"/>
              </a:rPr>
              <a:t>21 de julho de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3835" y="364"/>
            <a:ext cx="18901835" cy="13766798"/>
          </a:xfrm>
          <a:custGeom>
            <a:avLst/>
            <a:gdLst/>
            <a:ahLst/>
            <a:cxnLst/>
            <a:rect r="r" b="b" t="t" l="l"/>
            <a:pathLst>
              <a:path h="13766798" w="18901835">
                <a:moveTo>
                  <a:pt x="0" y="0"/>
                </a:moveTo>
                <a:lnTo>
                  <a:pt x="18901835" y="0"/>
                </a:lnTo>
                <a:lnTo>
                  <a:pt x="18901835" y="13766798"/>
                </a:lnTo>
                <a:lnTo>
                  <a:pt x="0" y="13766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6120" y="2549383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971800" y="1097280"/>
            <a:ext cx="10561320" cy="7543800"/>
            <a:chOff x="0" y="0"/>
            <a:chExt cx="10013696" cy="7152640"/>
          </a:xfrm>
        </p:grpSpPr>
        <p:sp>
          <p:nvSpPr>
            <p:cNvPr name="Freeform 5" id="5" descr="grafico8_mapa_am.png"/>
            <p:cNvSpPr/>
            <p:nvPr/>
          </p:nvSpPr>
          <p:spPr>
            <a:xfrm flipH="false" flipV="false" rot="0">
              <a:off x="0" y="0"/>
              <a:ext cx="10013696" cy="7152640"/>
            </a:xfrm>
            <a:custGeom>
              <a:avLst/>
              <a:gdLst/>
              <a:ahLst/>
              <a:cxnLst/>
              <a:rect r="r" b="b" t="t" l="l"/>
              <a:pathLst>
                <a:path h="7152640" w="10013696">
                  <a:moveTo>
                    <a:pt x="0" y="0"/>
                  </a:moveTo>
                  <a:lnTo>
                    <a:pt x="10013696" y="0"/>
                  </a:lnTo>
                  <a:lnTo>
                    <a:pt x="10013696" y="7152640"/>
                  </a:lnTo>
                  <a:lnTo>
                    <a:pt x="0" y="7152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100388" y="271939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Mapa: Valor Médio das Bolsas por Município (AM)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7567" y="-282655"/>
            <a:ext cx="18705567" cy="13623850"/>
          </a:xfrm>
          <a:custGeom>
            <a:avLst/>
            <a:gdLst/>
            <a:ahLst/>
            <a:cxnLst/>
            <a:rect r="r" b="b" t="t" l="l"/>
            <a:pathLst>
              <a:path h="13623850" w="18705567">
                <a:moveTo>
                  <a:pt x="0" y="0"/>
                </a:moveTo>
                <a:lnTo>
                  <a:pt x="18705567" y="0"/>
                </a:lnTo>
                <a:lnTo>
                  <a:pt x="18705567" y="13623850"/>
                </a:lnTo>
                <a:lnTo>
                  <a:pt x="0" y="13623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6120" y="2549383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626273" y="1714500"/>
            <a:ext cx="13035454" cy="7543800"/>
            <a:chOff x="0" y="0"/>
            <a:chExt cx="12359542" cy="7152640"/>
          </a:xfrm>
        </p:grpSpPr>
        <p:sp>
          <p:nvSpPr>
            <p:cNvPr name="Freeform 5" id="5" descr="grafico6_evolucao_temporal.png"/>
            <p:cNvSpPr/>
            <p:nvPr/>
          </p:nvSpPr>
          <p:spPr>
            <a:xfrm flipH="false" flipV="false" rot="0">
              <a:off x="0" y="0"/>
              <a:ext cx="12359513" cy="7152640"/>
            </a:xfrm>
            <a:custGeom>
              <a:avLst/>
              <a:gdLst/>
              <a:ahLst/>
              <a:cxnLst/>
              <a:rect r="r" b="b" t="t" l="l"/>
              <a:pathLst>
                <a:path h="7152640" w="12359513">
                  <a:moveTo>
                    <a:pt x="0" y="0"/>
                  </a:moveTo>
                  <a:lnTo>
                    <a:pt x="12359513" y="0"/>
                  </a:lnTo>
                  <a:lnTo>
                    <a:pt x="12359513" y="7152640"/>
                  </a:lnTo>
                  <a:lnTo>
                    <a:pt x="0" y="7152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246120" y="683419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Evolução Anual do Valor Total e Número de Bolsas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8206" y="-16670"/>
            <a:ext cx="18876206" cy="13748132"/>
          </a:xfrm>
          <a:custGeom>
            <a:avLst/>
            <a:gdLst/>
            <a:ahLst/>
            <a:cxnLst/>
            <a:rect r="r" b="b" t="t" l="l"/>
            <a:pathLst>
              <a:path h="13748132" w="18876206">
                <a:moveTo>
                  <a:pt x="0" y="0"/>
                </a:moveTo>
                <a:lnTo>
                  <a:pt x="18876206" y="0"/>
                </a:lnTo>
                <a:lnTo>
                  <a:pt x="18876206" y="13748132"/>
                </a:lnTo>
                <a:lnTo>
                  <a:pt x="0" y="13748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6120" y="2549383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971800" y="1097280"/>
            <a:ext cx="13035454" cy="7543800"/>
            <a:chOff x="0" y="0"/>
            <a:chExt cx="12359542" cy="7152640"/>
          </a:xfrm>
        </p:grpSpPr>
        <p:sp>
          <p:nvSpPr>
            <p:cNvPr name="Freeform 5" id="5" descr="grafico7_valor_duracao.png"/>
            <p:cNvSpPr/>
            <p:nvPr/>
          </p:nvSpPr>
          <p:spPr>
            <a:xfrm flipH="false" flipV="false" rot="0">
              <a:off x="0" y="0"/>
              <a:ext cx="12359513" cy="7152640"/>
            </a:xfrm>
            <a:custGeom>
              <a:avLst/>
              <a:gdLst/>
              <a:ahLst/>
              <a:cxnLst/>
              <a:rect r="r" b="b" t="t" l="l"/>
              <a:pathLst>
                <a:path h="7152640" w="12359513">
                  <a:moveTo>
                    <a:pt x="0" y="0"/>
                  </a:moveTo>
                  <a:lnTo>
                    <a:pt x="12359513" y="0"/>
                  </a:lnTo>
                  <a:lnTo>
                    <a:pt x="12359513" y="7152640"/>
                  </a:lnTo>
                  <a:lnTo>
                    <a:pt x="0" y="7152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100388" y="271939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Relação entre Valor da Bolsa e Duração do Processo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8206" y="-16670"/>
            <a:ext cx="18876206" cy="13748132"/>
          </a:xfrm>
          <a:custGeom>
            <a:avLst/>
            <a:gdLst/>
            <a:ahLst/>
            <a:cxnLst/>
            <a:rect r="r" b="b" t="t" l="l"/>
            <a:pathLst>
              <a:path h="13748132" w="18876206">
                <a:moveTo>
                  <a:pt x="0" y="0"/>
                </a:moveTo>
                <a:lnTo>
                  <a:pt x="18876206" y="0"/>
                </a:lnTo>
                <a:lnTo>
                  <a:pt x="18876206" y="13748132"/>
                </a:lnTo>
                <a:lnTo>
                  <a:pt x="0" y="13748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24742" y="1028700"/>
            <a:ext cx="12438517" cy="8877991"/>
          </a:xfrm>
          <a:custGeom>
            <a:avLst/>
            <a:gdLst/>
            <a:ahLst/>
            <a:cxnLst/>
            <a:rect r="r" b="b" t="t" l="l"/>
            <a:pathLst>
              <a:path h="8877991" w="12438517">
                <a:moveTo>
                  <a:pt x="0" y="0"/>
                </a:moveTo>
                <a:lnTo>
                  <a:pt x="12438516" y="0"/>
                </a:lnTo>
                <a:lnTo>
                  <a:pt x="12438516" y="8877991"/>
                </a:lnTo>
                <a:lnTo>
                  <a:pt x="0" y="8877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00388" y="271939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Relação entre Valor da Bolsa e Duração do Processo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3835" y="-16670"/>
            <a:ext cx="19116558" cy="13923188"/>
          </a:xfrm>
          <a:custGeom>
            <a:avLst/>
            <a:gdLst/>
            <a:ahLst/>
            <a:cxnLst/>
            <a:rect r="r" b="b" t="t" l="l"/>
            <a:pathLst>
              <a:path h="13923188" w="19116558">
                <a:moveTo>
                  <a:pt x="0" y="0"/>
                </a:moveTo>
                <a:lnTo>
                  <a:pt x="19116558" y="0"/>
                </a:lnTo>
                <a:lnTo>
                  <a:pt x="19116558" y="13923187"/>
                </a:lnTo>
                <a:lnTo>
                  <a:pt x="0" y="1392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14172" y="2540684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663784" y="1714500"/>
            <a:ext cx="10561320" cy="7543800"/>
            <a:chOff x="0" y="0"/>
            <a:chExt cx="10013696" cy="7152640"/>
          </a:xfrm>
        </p:grpSpPr>
        <p:sp>
          <p:nvSpPr>
            <p:cNvPr name="Freeform 5" id="5" descr="grafico9_top_instituicoes_am.png.png"/>
            <p:cNvSpPr/>
            <p:nvPr/>
          </p:nvSpPr>
          <p:spPr>
            <a:xfrm flipH="false" flipV="false" rot="0">
              <a:off x="0" y="0"/>
              <a:ext cx="10013696" cy="7152640"/>
            </a:xfrm>
            <a:custGeom>
              <a:avLst/>
              <a:gdLst/>
              <a:ahLst/>
              <a:cxnLst/>
              <a:rect r="r" b="b" t="t" l="l"/>
              <a:pathLst>
                <a:path h="7152640" w="10013696">
                  <a:moveTo>
                    <a:pt x="0" y="0"/>
                  </a:moveTo>
                  <a:lnTo>
                    <a:pt x="10013696" y="0"/>
                  </a:lnTo>
                  <a:lnTo>
                    <a:pt x="10013696" y="7152640"/>
                  </a:lnTo>
                  <a:lnTo>
                    <a:pt x="0" y="7152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663784" y="962025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Top 10 Instituições do Amazonas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9388" y="-204542"/>
            <a:ext cx="19047388" cy="13872809"/>
          </a:xfrm>
          <a:custGeom>
            <a:avLst/>
            <a:gdLst/>
            <a:ahLst/>
            <a:cxnLst/>
            <a:rect r="r" b="b" t="t" l="l"/>
            <a:pathLst>
              <a:path h="13872809" w="19047388">
                <a:moveTo>
                  <a:pt x="0" y="0"/>
                </a:moveTo>
                <a:lnTo>
                  <a:pt x="19047388" y="0"/>
                </a:lnTo>
                <a:lnTo>
                  <a:pt x="19047388" y="13872809"/>
                </a:lnTo>
                <a:lnTo>
                  <a:pt x="0" y="13872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8947" y="2597008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67158" y="3572511"/>
            <a:ext cx="4668072" cy="3697428"/>
            <a:chOff x="0" y="0"/>
            <a:chExt cx="4426024" cy="350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26024" cy="3505710"/>
            </a:xfrm>
            <a:custGeom>
              <a:avLst/>
              <a:gdLst/>
              <a:ahLst/>
              <a:cxnLst/>
              <a:rect r="r" b="b" t="t" l="l"/>
              <a:pathLst>
                <a:path h="3505710" w="4426024">
                  <a:moveTo>
                    <a:pt x="0" y="0"/>
                  </a:moveTo>
                  <a:lnTo>
                    <a:pt x="4426024" y="0"/>
                  </a:lnTo>
                  <a:lnTo>
                    <a:pt x="4426024" y="3505710"/>
                  </a:lnTo>
                  <a:lnTo>
                    <a:pt x="0" y="35057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426024" cy="35057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96"/>
                </a:lnSpc>
              </a:pPr>
              <a:r>
                <a:rPr lang="en-US" sz="4800" spc="-169">
                  <a:solidFill>
                    <a:srgbClr val="FFFEFF"/>
                  </a:solidFill>
                  <a:latin typeface="Calibri (MS) Light"/>
                  <a:ea typeface="Calibri (MS) Light"/>
                  <a:cs typeface="Calibri (MS) Light"/>
                  <a:sym typeface="Calibri (MS) Light"/>
                </a:rPr>
                <a:t>7. Conclusão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35857" y="1204779"/>
            <a:ext cx="6137115" cy="7872933"/>
            <a:chOff x="0" y="0"/>
            <a:chExt cx="5818894" cy="74647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818894" cy="7464707"/>
            </a:xfrm>
            <a:custGeom>
              <a:avLst/>
              <a:gdLst/>
              <a:ahLst/>
              <a:cxnLst/>
              <a:rect r="r" b="b" t="t" l="l"/>
              <a:pathLst>
                <a:path h="7464707" w="5818894">
                  <a:moveTo>
                    <a:pt x="0" y="0"/>
                  </a:moveTo>
                  <a:lnTo>
                    <a:pt x="5818894" y="0"/>
                  </a:lnTo>
                  <a:lnTo>
                    <a:pt x="5818894" y="7464707"/>
                  </a:lnTo>
                  <a:lnTo>
                    <a:pt x="0" y="7464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5818894" cy="75694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A análise demonstrou uma concentração de bolsas em áreas específicas e disparidades entre estados e instituições. Destacou-se a importância do Amazonas no cenário da pesquisa regional, embora com médias inferiores ao Sudeste. O uso de técnicas estatísticas permitiu visualizar essas desigualdades e propor caminhos para uma distribuição mais equitativa.</a:t>
              </a:r>
            </a:p>
            <a:p>
              <a:pPr algn="l">
                <a:lnSpc>
                  <a:spcPts val="3456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31962"/>
            <a:ext cx="18288000" cy="13319723"/>
          </a:xfrm>
          <a:custGeom>
            <a:avLst/>
            <a:gdLst/>
            <a:ahLst/>
            <a:cxnLst/>
            <a:rect r="r" b="b" t="t" l="l"/>
            <a:pathLst>
              <a:path h="13319723" w="18288000">
                <a:moveTo>
                  <a:pt x="0" y="0"/>
                </a:moveTo>
                <a:lnTo>
                  <a:pt x="18288000" y="0"/>
                </a:lnTo>
                <a:lnTo>
                  <a:pt x="18288000" y="13319723"/>
                </a:lnTo>
                <a:lnTo>
                  <a:pt x="0" y="13319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5951" y="2501758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64162" y="3477261"/>
            <a:ext cx="4668072" cy="3697428"/>
            <a:chOff x="0" y="0"/>
            <a:chExt cx="4426024" cy="350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26024" cy="3505710"/>
            </a:xfrm>
            <a:custGeom>
              <a:avLst/>
              <a:gdLst/>
              <a:ahLst/>
              <a:cxnLst/>
              <a:rect r="r" b="b" t="t" l="l"/>
              <a:pathLst>
                <a:path h="3505710" w="4426024">
                  <a:moveTo>
                    <a:pt x="0" y="0"/>
                  </a:moveTo>
                  <a:lnTo>
                    <a:pt x="4426024" y="0"/>
                  </a:lnTo>
                  <a:lnTo>
                    <a:pt x="4426024" y="3505710"/>
                  </a:lnTo>
                  <a:lnTo>
                    <a:pt x="0" y="35057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426024" cy="35057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96"/>
                </a:lnSpc>
              </a:pPr>
              <a:r>
                <a:rPr lang="en-US" sz="4800" spc="-169">
                  <a:solidFill>
                    <a:srgbClr val="FFFEFF"/>
                  </a:solidFill>
                  <a:latin typeface="Calibri (MS) Light"/>
                  <a:ea typeface="Calibri (MS) Light"/>
                  <a:cs typeface="Calibri (MS) Light"/>
                  <a:sym typeface="Calibri (MS) Light"/>
                </a:rPr>
                <a:t>1. Introdução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29670" y="1028700"/>
            <a:ext cx="7139600" cy="7872933"/>
            <a:chOff x="0" y="0"/>
            <a:chExt cx="6769398" cy="74647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69398" cy="7464707"/>
            </a:xfrm>
            <a:custGeom>
              <a:avLst/>
              <a:gdLst/>
              <a:ahLst/>
              <a:cxnLst/>
              <a:rect r="r" b="b" t="t" l="l"/>
              <a:pathLst>
                <a:path h="7464707" w="6769398">
                  <a:moveTo>
                    <a:pt x="0" y="0"/>
                  </a:moveTo>
                  <a:lnTo>
                    <a:pt x="6769398" y="0"/>
                  </a:lnTo>
                  <a:lnTo>
                    <a:pt x="6769398" y="7464707"/>
                  </a:lnTo>
                  <a:lnTo>
                    <a:pt x="0" y="7464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6769398" cy="75694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 marL="308762" indent="-154381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Análise dos dados de bolsas e auxílios pagos pelo CNPq.</a:t>
              </a:r>
            </a:p>
            <a:p>
              <a:pPr algn="just" marL="308762" indent="-154381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Identificação de padrões e desigualdades regionais.</a:t>
              </a:r>
            </a:p>
            <a:p>
              <a:pPr algn="just" marL="308762" indent="-154381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L</a:t>
              </a: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inhas de fomento predominantes e áreas de conhecimento mais contempladas.</a:t>
              </a:r>
            </a:p>
            <a:p>
              <a:pPr algn="just" marL="308762" indent="-154381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Distribuição geográfica e tendências temporais das bolsas.</a:t>
              </a:r>
            </a:p>
            <a:p>
              <a:pPr algn="just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Testes comparativos entre regiões, com foco especial no Amazonas.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6670"/>
            <a:ext cx="18461021" cy="13445740"/>
          </a:xfrm>
          <a:custGeom>
            <a:avLst/>
            <a:gdLst/>
            <a:ahLst/>
            <a:cxnLst/>
            <a:rect r="r" b="b" t="t" l="l"/>
            <a:pathLst>
              <a:path h="13445740" w="18461021">
                <a:moveTo>
                  <a:pt x="0" y="0"/>
                </a:moveTo>
                <a:lnTo>
                  <a:pt x="18461021" y="0"/>
                </a:lnTo>
                <a:lnTo>
                  <a:pt x="18461021" y="13445740"/>
                </a:lnTo>
                <a:lnTo>
                  <a:pt x="0" y="13445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91322" y="2549383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19533" y="3524886"/>
            <a:ext cx="4668072" cy="3697428"/>
            <a:chOff x="0" y="0"/>
            <a:chExt cx="4426024" cy="350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26024" cy="3505710"/>
            </a:xfrm>
            <a:custGeom>
              <a:avLst/>
              <a:gdLst/>
              <a:ahLst/>
              <a:cxnLst/>
              <a:rect r="r" b="b" t="t" l="l"/>
              <a:pathLst>
                <a:path h="3505710" w="4426024">
                  <a:moveTo>
                    <a:pt x="0" y="0"/>
                  </a:moveTo>
                  <a:lnTo>
                    <a:pt x="4426024" y="0"/>
                  </a:lnTo>
                  <a:lnTo>
                    <a:pt x="4426024" y="3505710"/>
                  </a:lnTo>
                  <a:lnTo>
                    <a:pt x="0" y="35057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426024" cy="350571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96"/>
                </a:lnSpc>
              </a:pPr>
              <a:r>
                <a:rPr lang="en-US" sz="4800" spc="-169">
                  <a:solidFill>
                    <a:srgbClr val="FFFEFF"/>
                  </a:solidFill>
                  <a:latin typeface="Calibri (MS) Light"/>
                  <a:ea typeface="Calibri (MS) Light"/>
                  <a:cs typeface="Calibri (MS) Light"/>
                  <a:sym typeface="Calibri (MS) Light"/>
                </a:rPr>
                <a:t>2. Metodologia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835857" y="1204779"/>
            <a:ext cx="8423443" cy="7872933"/>
            <a:chOff x="0" y="0"/>
            <a:chExt cx="7986672" cy="74647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86671" cy="7464707"/>
            </a:xfrm>
            <a:custGeom>
              <a:avLst/>
              <a:gdLst/>
              <a:ahLst/>
              <a:cxnLst/>
              <a:rect r="r" b="b" t="t" l="l"/>
              <a:pathLst>
                <a:path h="7464707" w="7986671">
                  <a:moveTo>
                    <a:pt x="0" y="0"/>
                  </a:moveTo>
                  <a:lnTo>
                    <a:pt x="7986671" y="0"/>
                  </a:lnTo>
                  <a:lnTo>
                    <a:pt x="7986671" y="7464707"/>
                  </a:lnTo>
                  <a:lnTo>
                    <a:pt x="0" y="7464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7986672" cy="756948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Dados extraídos via Google BigQuery com o pacote `basedosdados`</a:t>
              </a:r>
            </a:p>
            <a:p>
              <a:pPr algn="just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Tratamento com R (dplyr, tidyr, skimr, ggplot2, geobr)</a:t>
              </a:r>
            </a:p>
            <a:p>
              <a:pPr algn="just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Limpeza: remoção de NAs, normalização de categorias e mapeamento geográfico</a:t>
              </a:r>
            </a:p>
            <a:p>
              <a:pPr algn="just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Geração de variáveis derivadas (ex: duração, outliers, regiões)</a:t>
              </a:r>
            </a:p>
            <a:p>
              <a:pPr algn="just" marL="308864" indent="-154432" lvl="1">
                <a:lnSpc>
                  <a:spcPts val="3456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Rockwell"/>
                  <a:ea typeface="Rockwell"/>
                  <a:cs typeface="Rockwell"/>
                  <a:sym typeface="Rockwell"/>
                </a:rPr>
                <a:t>Visualizações e análises inferenciais complementares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7542" y="364"/>
            <a:ext cx="18918150" cy="13778681"/>
          </a:xfrm>
          <a:custGeom>
            <a:avLst/>
            <a:gdLst/>
            <a:ahLst/>
            <a:cxnLst/>
            <a:rect r="r" b="b" t="t" l="l"/>
            <a:pathLst>
              <a:path h="13778681" w="18918150">
                <a:moveTo>
                  <a:pt x="0" y="0"/>
                </a:moveTo>
                <a:lnTo>
                  <a:pt x="18918150" y="0"/>
                </a:lnTo>
                <a:lnTo>
                  <a:pt x="18918150" y="13778681"/>
                </a:lnTo>
                <a:lnTo>
                  <a:pt x="0" y="13778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6634" y="1365864"/>
            <a:ext cx="11925437" cy="8511781"/>
          </a:xfrm>
          <a:custGeom>
            <a:avLst/>
            <a:gdLst/>
            <a:ahLst/>
            <a:cxnLst/>
            <a:rect r="r" b="b" t="t" l="l"/>
            <a:pathLst>
              <a:path h="8511781" w="11925437">
                <a:moveTo>
                  <a:pt x="0" y="0"/>
                </a:moveTo>
                <a:lnTo>
                  <a:pt x="11925438" y="0"/>
                </a:lnTo>
                <a:lnTo>
                  <a:pt x="11925438" y="8511781"/>
                </a:lnTo>
                <a:lnTo>
                  <a:pt x="0" y="8511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74502" y="683419"/>
            <a:ext cx="12087225" cy="52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Distribução de valores de bolsa.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9452" y="0"/>
            <a:ext cx="18486173" cy="13464059"/>
          </a:xfrm>
          <a:custGeom>
            <a:avLst/>
            <a:gdLst/>
            <a:ahLst/>
            <a:cxnLst/>
            <a:rect r="r" b="b" t="t" l="l"/>
            <a:pathLst>
              <a:path h="13464059" w="18486173">
                <a:moveTo>
                  <a:pt x="0" y="0"/>
                </a:moveTo>
                <a:lnTo>
                  <a:pt x="18486173" y="0"/>
                </a:lnTo>
                <a:lnTo>
                  <a:pt x="18486173" y="13464059"/>
                </a:lnTo>
                <a:lnTo>
                  <a:pt x="0" y="1346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17009" y="1028700"/>
            <a:ext cx="12373250" cy="8831407"/>
          </a:xfrm>
          <a:custGeom>
            <a:avLst/>
            <a:gdLst/>
            <a:ahLst/>
            <a:cxnLst/>
            <a:rect r="r" b="b" t="t" l="l"/>
            <a:pathLst>
              <a:path h="8831407" w="12373250">
                <a:moveTo>
                  <a:pt x="0" y="0"/>
                </a:moveTo>
                <a:lnTo>
                  <a:pt x="12373250" y="0"/>
                </a:lnTo>
                <a:lnTo>
                  <a:pt x="12373250" y="8831407"/>
                </a:lnTo>
                <a:lnTo>
                  <a:pt x="0" y="8831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56077" y="683419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Top 10 Áreas de Conhecimento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9452" y="0"/>
            <a:ext cx="18486173" cy="13464059"/>
          </a:xfrm>
          <a:custGeom>
            <a:avLst/>
            <a:gdLst/>
            <a:ahLst/>
            <a:cxnLst/>
            <a:rect r="r" b="b" t="t" l="l"/>
            <a:pathLst>
              <a:path h="13464059" w="18486173">
                <a:moveTo>
                  <a:pt x="0" y="0"/>
                </a:moveTo>
                <a:lnTo>
                  <a:pt x="18486173" y="0"/>
                </a:lnTo>
                <a:lnTo>
                  <a:pt x="18486173" y="13464059"/>
                </a:lnTo>
                <a:lnTo>
                  <a:pt x="0" y="1346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13529" y="1530894"/>
            <a:ext cx="11780211" cy="8408125"/>
          </a:xfrm>
          <a:custGeom>
            <a:avLst/>
            <a:gdLst/>
            <a:ahLst/>
            <a:cxnLst/>
            <a:rect r="r" b="b" t="t" l="l"/>
            <a:pathLst>
              <a:path h="8408125" w="11780211">
                <a:moveTo>
                  <a:pt x="0" y="0"/>
                </a:moveTo>
                <a:lnTo>
                  <a:pt x="11780211" y="0"/>
                </a:lnTo>
                <a:lnTo>
                  <a:pt x="11780211" y="8408125"/>
                </a:lnTo>
                <a:lnTo>
                  <a:pt x="0" y="8408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56077" y="683419"/>
            <a:ext cx="12087225" cy="52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Valor Médio por Área de Conhecimento.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9452" y="0"/>
            <a:ext cx="18486173" cy="13464059"/>
          </a:xfrm>
          <a:custGeom>
            <a:avLst/>
            <a:gdLst/>
            <a:ahLst/>
            <a:cxnLst/>
            <a:rect r="r" b="b" t="t" l="l"/>
            <a:pathLst>
              <a:path h="13464059" w="18486173">
                <a:moveTo>
                  <a:pt x="0" y="0"/>
                </a:moveTo>
                <a:lnTo>
                  <a:pt x="18486173" y="0"/>
                </a:lnTo>
                <a:lnTo>
                  <a:pt x="18486173" y="13464059"/>
                </a:lnTo>
                <a:lnTo>
                  <a:pt x="0" y="1346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2584" y="860721"/>
            <a:ext cx="12808749" cy="9142245"/>
          </a:xfrm>
          <a:custGeom>
            <a:avLst/>
            <a:gdLst/>
            <a:ahLst/>
            <a:cxnLst/>
            <a:rect r="r" b="b" t="t" l="l"/>
            <a:pathLst>
              <a:path h="9142245" w="12808749">
                <a:moveTo>
                  <a:pt x="0" y="0"/>
                </a:moveTo>
                <a:lnTo>
                  <a:pt x="12808750" y="0"/>
                </a:lnTo>
                <a:lnTo>
                  <a:pt x="12808750" y="9142245"/>
                </a:lnTo>
                <a:lnTo>
                  <a:pt x="0" y="9142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1338" y="364"/>
            <a:ext cx="18949338" cy="13801396"/>
          </a:xfrm>
          <a:custGeom>
            <a:avLst/>
            <a:gdLst/>
            <a:ahLst/>
            <a:cxnLst/>
            <a:rect r="r" b="b" t="t" l="l"/>
            <a:pathLst>
              <a:path h="13801396" w="18949338">
                <a:moveTo>
                  <a:pt x="0" y="0"/>
                </a:moveTo>
                <a:lnTo>
                  <a:pt x="18949338" y="0"/>
                </a:lnTo>
                <a:lnTo>
                  <a:pt x="18949338" y="13801396"/>
                </a:lnTo>
                <a:lnTo>
                  <a:pt x="0" y="1380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7135" y="1097280"/>
            <a:ext cx="12533729" cy="8945949"/>
          </a:xfrm>
          <a:custGeom>
            <a:avLst/>
            <a:gdLst/>
            <a:ahLst/>
            <a:cxnLst/>
            <a:rect r="r" b="b" t="t" l="l"/>
            <a:pathLst>
              <a:path h="8945949" w="12533729">
                <a:moveTo>
                  <a:pt x="0" y="0"/>
                </a:moveTo>
                <a:lnTo>
                  <a:pt x="12533730" y="0"/>
                </a:lnTo>
                <a:lnTo>
                  <a:pt x="12533730" y="8945949"/>
                </a:lnTo>
                <a:lnTo>
                  <a:pt x="0" y="8945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0030" y="473392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Top 10 UFs de Origem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6321" y="-282655"/>
            <a:ext cx="18754321" cy="13659359"/>
          </a:xfrm>
          <a:custGeom>
            <a:avLst/>
            <a:gdLst/>
            <a:ahLst/>
            <a:cxnLst/>
            <a:rect r="r" b="b" t="t" l="l"/>
            <a:pathLst>
              <a:path h="13659359" w="18754321">
                <a:moveTo>
                  <a:pt x="0" y="0"/>
                </a:moveTo>
                <a:lnTo>
                  <a:pt x="18754321" y="0"/>
                </a:lnTo>
                <a:lnTo>
                  <a:pt x="18754321" y="13659359"/>
                </a:lnTo>
                <a:lnTo>
                  <a:pt x="0" y="13659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6120" y="2549383"/>
            <a:ext cx="4929828" cy="5205631"/>
          </a:xfrm>
          <a:custGeom>
            <a:avLst/>
            <a:gdLst/>
            <a:ahLst/>
            <a:cxnLst/>
            <a:rect r="r" b="b" t="t" l="l"/>
            <a:pathLst>
              <a:path h="5205631" w="4929828">
                <a:moveTo>
                  <a:pt x="0" y="0"/>
                </a:moveTo>
                <a:lnTo>
                  <a:pt x="4929828" y="0"/>
                </a:lnTo>
                <a:lnTo>
                  <a:pt x="4929828" y="5205632"/>
                </a:lnTo>
                <a:lnTo>
                  <a:pt x="0" y="520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626273" y="1714500"/>
            <a:ext cx="13035454" cy="7543800"/>
            <a:chOff x="0" y="0"/>
            <a:chExt cx="12359542" cy="7152640"/>
          </a:xfrm>
        </p:grpSpPr>
        <p:sp>
          <p:nvSpPr>
            <p:cNvPr name="Freeform 5" id="5" descr="grafico5_mapa_uf.png"/>
            <p:cNvSpPr/>
            <p:nvPr/>
          </p:nvSpPr>
          <p:spPr>
            <a:xfrm flipH="false" flipV="false" rot="0">
              <a:off x="0" y="0"/>
              <a:ext cx="12359513" cy="7152640"/>
            </a:xfrm>
            <a:custGeom>
              <a:avLst/>
              <a:gdLst/>
              <a:ahLst/>
              <a:cxnLst/>
              <a:rect r="r" b="b" t="t" l="l"/>
              <a:pathLst>
                <a:path h="7152640" w="12359513">
                  <a:moveTo>
                    <a:pt x="0" y="0"/>
                  </a:moveTo>
                  <a:lnTo>
                    <a:pt x="12359513" y="0"/>
                  </a:lnTo>
                  <a:lnTo>
                    <a:pt x="12359513" y="7152640"/>
                  </a:lnTo>
                  <a:lnTo>
                    <a:pt x="0" y="7152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246120" y="683419"/>
            <a:ext cx="12087225" cy="62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Rockwell Bold"/>
                <a:ea typeface="Rockwell Bold"/>
                <a:cs typeface="Rockwell Bold"/>
                <a:sym typeface="Rockwell Bold"/>
              </a:rPr>
              <a:t>Valor Médio das Bolsas por UF de Origem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DAGt1W_4JKQ</dc:identifier>
  <dcterms:modified xsi:type="dcterms:W3CDTF">2011-08-01T06:04:30Z</dcterms:modified>
  <cp:revision>1</cp:revision>
  <dc:title>Relatorio_CNPq_Apresentacao_Final.pptx</dc:title>
</cp:coreProperties>
</file>