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24"/>
  </p:notesMasterIdLst>
  <p:handoutMasterIdLst>
    <p:handoutMasterId r:id="rId25"/>
  </p:handoutMasterIdLst>
  <p:sldIdLst>
    <p:sldId id="278" r:id="rId5"/>
    <p:sldId id="310" r:id="rId6"/>
    <p:sldId id="314" r:id="rId7"/>
    <p:sldId id="311" r:id="rId8"/>
    <p:sldId id="315" r:id="rId9"/>
    <p:sldId id="284" r:id="rId10"/>
    <p:sldId id="316" r:id="rId11"/>
    <p:sldId id="332" r:id="rId12"/>
    <p:sldId id="333" r:id="rId13"/>
    <p:sldId id="322" r:id="rId14"/>
    <p:sldId id="317" r:id="rId15"/>
    <p:sldId id="325" r:id="rId16"/>
    <p:sldId id="324" r:id="rId17"/>
    <p:sldId id="326" r:id="rId18"/>
    <p:sldId id="328" r:id="rId19"/>
    <p:sldId id="329" r:id="rId20"/>
    <p:sldId id="331" r:id="rId21"/>
    <p:sldId id="296" r:id="rId22"/>
    <p:sldId id="29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9305" autoAdjust="0"/>
  </p:normalViewPr>
  <p:slideViewPr>
    <p:cSldViewPr snapToGrid="0">
      <p:cViewPr varScale="1">
        <p:scale>
          <a:sx n="77" d="100"/>
          <a:sy n="77" d="100"/>
        </p:scale>
        <p:origin x="1350" y="9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405C2E-CEC6-4DD2-B3A5-485B955B8D45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23EB4C-FDA3-4113-9FDF-F73EF6395633}">
      <dgm:prSet/>
      <dgm:spPr/>
      <dgm:t>
        <a:bodyPr/>
        <a:lstStyle/>
        <a:p>
          <a:r>
            <a:rPr lang="en-US" dirty="0"/>
            <a:t>Never lose any data/complete history of aggregate</a:t>
          </a:r>
        </a:p>
      </dgm:t>
    </dgm:pt>
    <dgm:pt modelId="{ACE41D93-AC6B-4BE3-B470-1A648E6B625E}" type="parTrans" cxnId="{5F1ADC8A-781B-4527-B68B-999448AB4089}">
      <dgm:prSet/>
      <dgm:spPr/>
      <dgm:t>
        <a:bodyPr/>
        <a:lstStyle/>
        <a:p>
          <a:endParaRPr lang="en-US"/>
        </a:p>
      </dgm:t>
    </dgm:pt>
    <dgm:pt modelId="{F544A50E-9163-4C4B-B6A9-0E898F84F883}" type="sibTrans" cxnId="{5F1ADC8A-781B-4527-B68B-999448AB4089}">
      <dgm:prSet/>
      <dgm:spPr/>
      <dgm:t>
        <a:bodyPr/>
        <a:lstStyle/>
        <a:p>
          <a:endParaRPr lang="en-US"/>
        </a:p>
      </dgm:t>
    </dgm:pt>
    <dgm:pt modelId="{688979B1-CEB5-4FE4-B444-FB6616F30243}">
      <dgm:prSet/>
      <dgm:spPr/>
      <dgm:t>
        <a:bodyPr/>
        <a:lstStyle/>
        <a:p>
          <a:r>
            <a:rPr lang="en-US" dirty="0"/>
            <a:t>Fulfills “Visibility” Requirement</a:t>
          </a:r>
        </a:p>
      </dgm:t>
    </dgm:pt>
    <dgm:pt modelId="{7F61D4D7-6BBE-4B9D-AE1F-711C10BFC664}" type="parTrans" cxnId="{FCF36CF1-9541-41BD-A26A-B85BB094B8BC}">
      <dgm:prSet/>
      <dgm:spPr/>
      <dgm:t>
        <a:bodyPr/>
        <a:lstStyle/>
        <a:p>
          <a:endParaRPr lang="en-US"/>
        </a:p>
      </dgm:t>
    </dgm:pt>
    <dgm:pt modelId="{9419AF3E-7F9F-4350-A994-553F61548BA7}" type="sibTrans" cxnId="{FCF36CF1-9541-41BD-A26A-B85BB094B8BC}">
      <dgm:prSet/>
      <dgm:spPr/>
      <dgm:t>
        <a:bodyPr/>
        <a:lstStyle/>
        <a:p>
          <a:endParaRPr lang="en-US"/>
        </a:p>
      </dgm:t>
    </dgm:pt>
    <dgm:pt modelId="{95CE619A-8347-4AE6-B6E8-0ADA516A74F7}">
      <dgm:prSet/>
      <dgm:spPr/>
      <dgm:t>
        <a:bodyPr/>
        <a:lstStyle/>
        <a:p>
          <a:r>
            <a:rPr lang="en-US"/>
            <a:t>Easier to extend</a:t>
          </a:r>
        </a:p>
      </dgm:t>
    </dgm:pt>
    <dgm:pt modelId="{B8471D6C-4F76-4142-BC3C-D4FFB98B3968}" type="parTrans" cxnId="{E8AC3218-CE13-44C4-B265-C7BBD67197F7}">
      <dgm:prSet/>
      <dgm:spPr/>
      <dgm:t>
        <a:bodyPr/>
        <a:lstStyle/>
        <a:p>
          <a:endParaRPr lang="en-US"/>
        </a:p>
      </dgm:t>
    </dgm:pt>
    <dgm:pt modelId="{63CD63F2-EDF7-4F3A-A7A0-D7D76C38974E}" type="sibTrans" cxnId="{E8AC3218-CE13-44C4-B265-C7BBD67197F7}">
      <dgm:prSet/>
      <dgm:spPr/>
      <dgm:t>
        <a:bodyPr/>
        <a:lstStyle/>
        <a:p>
          <a:endParaRPr lang="en-US"/>
        </a:p>
      </dgm:t>
    </dgm:pt>
    <dgm:pt modelId="{CFDE7CA5-BB0D-40CC-B913-31EF3949F348}">
      <dgm:prSet/>
      <dgm:spPr/>
      <dgm:t>
        <a:bodyPr/>
        <a:lstStyle/>
        <a:p>
          <a:r>
            <a:rPr lang="en-US"/>
            <a:t>New Events</a:t>
          </a:r>
        </a:p>
      </dgm:t>
    </dgm:pt>
    <dgm:pt modelId="{1985D0FE-BF9F-4A4D-A9A3-935ACD3A8A2B}" type="parTrans" cxnId="{BC74AC49-49D5-470E-9E89-7C5B5DC48829}">
      <dgm:prSet/>
      <dgm:spPr/>
      <dgm:t>
        <a:bodyPr/>
        <a:lstStyle/>
        <a:p>
          <a:endParaRPr lang="en-US"/>
        </a:p>
      </dgm:t>
    </dgm:pt>
    <dgm:pt modelId="{2EBA5527-C501-4375-8A63-A541D6A054A7}" type="sibTrans" cxnId="{BC74AC49-49D5-470E-9E89-7C5B5DC48829}">
      <dgm:prSet/>
      <dgm:spPr/>
      <dgm:t>
        <a:bodyPr/>
        <a:lstStyle/>
        <a:p>
          <a:endParaRPr lang="en-US"/>
        </a:p>
      </dgm:t>
    </dgm:pt>
    <dgm:pt modelId="{FBDE733F-B0F9-404E-94FA-8B98DA3A4FA7}">
      <dgm:prSet/>
      <dgm:spPr/>
      <dgm:t>
        <a:bodyPr/>
        <a:lstStyle/>
        <a:p>
          <a:r>
            <a:rPr lang="en-US"/>
            <a:t>Read Models</a:t>
          </a:r>
        </a:p>
      </dgm:t>
    </dgm:pt>
    <dgm:pt modelId="{C45878D7-1C70-4ADC-8967-A36EC0D80C96}" type="parTrans" cxnId="{03D5C5EE-9006-486C-8B59-189D4EB84F29}">
      <dgm:prSet/>
      <dgm:spPr/>
      <dgm:t>
        <a:bodyPr/>
        <a:lstStyle/>
        <a:p>
          <a:endParaRPr lang="en-US"/>
        </a:p>
      </dgm:t>
    </dgm:pt>
    <dgm:pt modelId="{C8F54A3E-585C-4337-9618-2A76DBD82919}" type="sibTrans" cxnId="{03D5C5EE-9006-486C-8B59-189D4EB84F29}">
      <dgm:prSet/>
      <dgm:spPr/>
      <dgm:t>
        <a:bodyPr/>
        <a:lstStyle/>
        <a:p>
          <a:endParaRPr lang="en-US"/>
        </a:p>
      </dgm:t>
    </dgm:pt>
    <dgm:pt modelId="{98AFBF1D-CAB8-47DA-9B1A-E43770D37ABB}">
      <dgm:prSet/>
      <dgm:spPr/>
      <dgm:t>
        <a:bodyPr/>
        <a:lstStyle/>
        <a:p>
          <a:r>
            <a:rPr lang="en-US"/>
            <a:t>Debugging – event stream gives us what changes have been made</a:t>
          </a:r>
        </a:p>
      </dgm:t>
    </dgm:pt>
    <dgm:pt modelId="{E512252D-0024-4977-B928-E1371901C654}" type="parTrans" cxnId="{01EF7B49-BAAD-444F-A5A1-CD7FD39B8192}">
      <dgm:prSet/>
      <dgm:spPr/>
      <dgm:t>
        <a:bodyPr/>
        <a:lstStyle/>
        <a:p>
          <a:endParaRPr lang="en-US"/>
        </a:p>
      </dgm:t>
    </dgm:pt>
    <dgm:pt modelId="{2CA89E27-D021-4F1D-A366-504DE8AF7DFC}" type="sibTrans" cxnId="{01EF7B49-BAAD-444F-A5A1-CD7FD39B8192}">
      <dgm:prSet/>
      <dgm:spPr/>
      <dgm:t>
        <a:bodyPr/>
        <a:lstStyle/>
        <a:p>
          <a:endParaRPr lang="en-US"/>
        </a:p>
      </dgm:t>
    </dgm:pt>
    <dgm:pt modelId="{F7854EE4-4723-49ED-81F1-E5548F425355}">
      <dgm:prSet/>
      <dgm:spPr/>
      <dgm:t>
        <a:bodyPr/>
        <a:lstStyle/>
        <a:p>
          <a:r>
            <a:rPr lang="en-US" dirty="0"/>
            <a:t>In memory read models?</a:t>
          </a:r>
        </a:p>
      </dgm:t>
    </dgm:pt>
    <dgm:pt modelId="{B6DD91D0-6B59-4D1D-815B-FDA5760919DA}" type="parTrans" cxnId="{EF18E4E6-A88A-4E03-B1A0-8FCDF2EB443C}">
      <dgm:prSet/>
      <dgm:spPr/>
      <dgm:t>
        <a:bodyPr/>
        <a:lstStyle/>
        <a:p>
          <a:endParaRPr lang="en-US"/>
        </a:p>
      </dgm:t>
    </dgm:pt>
    <dgm:pt modelId="{C00C4075-FC0A-4B2F-AC84-669C1D031A42}" type="sibTrans" cxnId="{EF18E4E6-A88A-4E03-B1A0-8FCDF2EB443C}">
      <dgm:prSet/>
      <dgm:spPr/>
      <dgm:t>
        <a:bodyPr/>
        <a:lstStyle/>
        <a:p>
          <a:endParaRPr lang="en-US"/>
        </a:p>
      </dgm:t>
    </dgm:pt>
    <dgm:pt modelId="{CF43AA63-3F1A-4E88-804A-93F1712ACD39}" type="pres">
      <dgm:prSet presAssocID="{35405C2E-CEC6-4DD2-B3A5-485B955B8D45}" presName="diagram" presStyleCnt="0">
        <dgm:presLayoutVars>
          <dgm:dir/>
          <dgm:resizeHandles val="exact"/>
        </dgm:presLayoutVars>
      </dgm:prSet>
      <dgm:spPr/>
    </dgm:pt>
    <dgm:pt modelId="{0121DD49-190E-486A-B12D-674E6BA88E16}" type="pres">
      <dgm:prSet presAssocID="{4E23EB4C-FDA3-4113-9FDF-F73EF6395633}" presName="node" presStyleLbl="node1" presStyleIdx="0" presStyleCnt="5">
        <dgm:presLayoutVars>
          <dgm:bulletEnabled val="1"/>
        </dgm:presLayoutVars>
      </dgm:prSet>
      <dgm:spPr/>
    </dgm:pt>
    <dgm:pt modelId="{3261FB42-AD45-4043-B82F-72198372DAFD}" type="pres">
      <dgm:prSet presAssocID="{F544A50E-9163-4C4B-B6A9-0E898F84F883}" presName="sibTrans" presStyleCnt="0"/>
      <dgm:spPr/>
    </dgm:pt>
    <dgm:pt modelId="{2EA5640A-47F4-4E94-A00B-AFFBEFC2C17D}" type="pres">
      <dgm:prSet presAssocID="{688979B1-CEB5-4FE4-B444-FB6616F30243}" presName="node" presStyleLbl="node1" presStyleIdx="1" presStyleCnt="5">
        <dgm:presLayoutVars>
          <dgm:bulletEnabled val="1"/>
        </dgm:presLayoutVars>
      </dgm:prSet>
      <dgm:spPr/>
    </dgm:pt>
    <dgm:pt modelId="{5A7B1188-274E-47FD-BF26-E716F50D09F7}" type="pres">
      <dgm:prSet presAssocID="{9419AF3E-7F9F-4350-A994-553F61548BA7}" presName="sibTrans" presStyleCnt="0"/>
      <dgm:spPr/>
    </dgm:pt>
    <dgm:pt modelId="{AA9F26AC-6665-453B-B999-7E8D517F26A7}" type="pres">
      <dgm:prSet presAssocID="{95CE619A-8347-4AE6-B6E8-0ADA516A74F7}" presName="node" presStyleLbl="node1" presStyleIdx="2" presStyleCnt="5">
        <dgm:presLayoutVars>
          <dgm:bulletEnabled val="1"/>
        </dgm:presLayoutVars>
      </dgm:prSet>
      <dgm:spPr/>
    </dgm:pt>
    <dgm:pt modelId="{98A89CFA-4BBE-4D19-BB7F-BD566FA0C263}" type="pres">
      <dgm:prSet presAssocID="{63CD63F2-EDF7-4F3A-A7A0-D7D76C38974E}" presName="sibTrans" presStyleCnt="0"/>
      <dgm:spPr/>
    </dgm:pt>
    <dgm:pt modelId="{FD95CF71-332B-44B9-9CC3-6057A7FE439F}" type="pres">
      <dgm:prSet presAssocID="{98AFBF1D-CAB8-47DA-9B1A-E43770D37ABB}" presName="node" presStyleLbl="node1" presStyleIdx="3" presStyleCnt="5">
        <dgm:presLayoutVars>
          <dgm:bulletEnabled val="1"/>
        </dgm:presLayoutVars>
      </dgm:prSet>
      <dgm:spPr/>
    </dgm:pt>
    <dgm:pt modelId="{62F0DB9D-4847-4A6B-A15D-D01656A9F248}" type="pres">
      <dgm:prSet presAssocID="{2CA89E27-D021-4F1D-A366-504DE8AF7DFC}" presName="sibTrans" presStyleCnt="0"/>
      <dgm:spPr/>
    </dgm:pt>
    <dgm:pt modelId="{72A98219-F877-4E13-A4ED-77CC8A58C294}" type="pres">
      <dgm:prSet presAssocID="{F7854EE4-4723-49ED-81F1-E5548F425355}" presName="node" presStyleLbl="node1" presStyleIdx="4" presStyleCnt="5">
        <dgm:presLayoutVars>
          <dgm:bulletEnabled val="1"/>
        </dgm:presLayoutVars>
      </dgm:prSet>
      <dgm:spPr/>
    </dgm:pt>
  </dgm:ptLst>
  <dgm:cxnLst>
    <dgm:cxn modelId="{EBD29604-76F7-4AF3-ACD4-836266DDF966}" type="presOf" srcId="{4E23EB4C-FDA3-4113-9FDF-F73EF6395633}" destId="{0121DD49-190E-486A-B12D-674E6BA88E16}" srcOrd="0" destOrd="0" presId="urn:microsoft.com/office/officeart/2005/8/layout/default"/>
    <dgm:cxn modelId="{E8AC3218-CE13-44C4-B265-C7BBD67197F7}" srcId="{35405C2E-CEC6-4DD2-B3A5-485B955B8D45}" destId="{95CE619A-8347-4AE6-B6E8-0ADA516A74F7}" srcOrd="2" destOrd="0" parTransId="{B8471D6C-4F76-4142-BC3C-D4FFB98B3968}" sibTransId="{63CD63F2-EDF7-4F3A-A7A0-D7D76C38974E}"/>
    <dgm:cxn modelId="{CAE7E124-6F07-4B02-B787-5A97E76811BF}" type="presOf" srcId="{98AFBF1D-CAB8-47DA-9B1A-E43770D37ABB}" destId="{FD95CF71-332B-44B9-9CC3-6057A7FE439F}" srcOrd="0" destOrd="0" presId="urn:microsoft.com/office/officeart/2005/8/layout/default"/>
    <dgm:cxn modelId="{C58DAA37-A97F-4F91-B913-A753A91E80E1}" type="presOf" srcId="{F7854EE4-4723-49ED-81F1-E5548F425355}" destId="{72A98219-F877-4E13-A4ED-77CC8A58C294}" srcOrd="0" destOrd="0" presId="urn:microsoft.com/office/officeart/2005/8/layout/default"/>
    <dgm:cxn modelId="{01EF7B49-BAAD-444F-A5A1-CD7FD39B8192}" srcId="{35405C2E-CEC6-4DD2-B3A5-485B955B8D45}" destId="{98AFBF1D-CAB8-47DA-9B1A-E43770D37ABB}" srcOrd="3" destOrd="0" parTransId="{E512252D-0024-4977-B928-E1371901C654}" sibTransId="{2CA89E27-D021-4F1D-A366-504DE8AF7DFC}"/>
    <dgm:cxn modelId="{BC74AC49-49D5-470E-9E89-7C5B5DC48829}" srcId="{95CE619A-8347-4AE6-B6E8-0ADA516A74F7}" destId="{CFDE7CA5-BB0D-40CC-B913-31EF3949F348}" srcOrd="0" destOrd="0" parTransId="{1985D0FE-BF9F-4A4D-A9A3-935ACD3A8A2B}" sibTransId="{2EBA5527-C501-4375-8A63-A541D6A054A7}"/>
    <dgm:cxn modelId="{5F1ADC8A-781B-4527-B68B-999448AB4089}" srcId="{35405C2E-CEC6-4DD2-B3A5-485B955B8D45}" destId="{4E23EB4C-FDA3-4113-9FDF-F73EF6395633}" srcOrd="0" destOrd="0" parTransId="{ACE41D93-AC6B-4BE3-B470-1A648E6B625E}" sibTransId="{F544A50E-9163-4C4B-B6A9-0E898F84F883}"/>
    <dgm:cxn modelId="{9683EF8C-3BF2-4825-91B8-2924F748A26B}" type="presOf" srcId="{35405C2E-CEC6-4DD2-B3A5-485B955B8D45}" destId="{CF43AA63-3F1A-4E88-804A-93F1712ACD39}" srcOrd="0" destOrd="0" presId="urn:microsoft.com/office/officeart/2005/8/layout/default"/>
    <dgm:cxn modelId="{3B455EAA-F1F3-41C0-AFFC-025C13A6D07E}" type="presOf" srcId="{688979B1-CEB5-4FE4-B444-FB6616F30243}" destId="{2EA5640A-47F4-4E94-A00B-AFFBEFC2C17D}" srcOrd="0" destOrd="0" presId="urn:microsoft.com/office/officeart/2005/8/layout/default"/>
    <dgm:cxn modelId="{EF18E4E6-A88A-4E03-B1A0-8FCDF2EB443C}" srcId="{35405C2E-CEC6-4DD2-B3A5-485B955B8D45}" destId="{F7854EE4-4723-49ED-81F1-E5548F425355}" srcOrd="4" destOrd="0" parTransId="{B6DD91D0-6B59-4D1D-815B-FDA5760919DA}" sibTransId="{C00C4075-FC0A-4B2F-AC84-669C1D031A42}"/>
    <dgm:cxn modelId="{03D5C5EE-9006-486C-8B59-189D4EB84F29}" srcId="{95CE619A-8347-4AE6-B6E8-0ADA516A74F7}" destId="{FBDE733F-B0F9-404E-94FA-8B98DA3A4FA7}" srcOrd="1" destOrd="0" parTransId="{C45878D7-1C70-4ADC-8967-A36EC0D80C96}" sibTransId="{C8F54A3E-585C-4337-9618-2A76DBD82919}"/>
    <dgm:cxn modelId="{801D2BF1-840A-472D-BB4F-E9179778DFF9}" type="presOf" srcId="{CFDE7CA5-BB0D-40CC-B913-31EF3949F348}" destId="{AA9F26AC-6665-453B-B999-7E8D517F26A7}" srcOrd="0" destOrd="1" presId="urn:microsoft.com/office/officeart/2005/8/layout/default"/>
    <dgm:cxn modelId="{FCF36CF1-9541-41BD-A26A-B85BB094B8BC}" srcId="{35405C2E-CEC6-4DD2-B3A5-485B955B8D45}" destId="{688979B1-CEB5-4FE4-B444-FB6616F30243}" srcOrd="1" destOrd="0" parTransId="{7F61D4D7-6BBE-4B9D-AE1F-711C10BFC664}" sibTransId="{9419AF3E-7F9F-4350-A994-553F61548BA7}"/>
    <dgm:cxn modelId="{B8792CF4-2C2A-40AB-8ABE-0E8D5C244EF9}" type="presOf" srcId="{95CE619A-8347-4AE6-B6E8-0ADA516A74F7}" destId="{AA9F26AC-6665-453B-B999-7E8D517F26A7}" srcOrd="0" destOrd="0" presId="urn:microsoft.com/office/officeart/2005/8/layout/default"/>
    <dgm:cxn modelId="{850AD1F7-472D-46FC-B9EC-C7101109C6D3}" type="presOf" srcId="{FBDE733F-B0F9-404E-94FA-8B98DA3A4FA7}" destId="{AA9F26AC-6665-453B-B999-7E8D517F26A7}" srcOrd="0" destOrd="2" presId="urn:microsoft.com/office/officeart/2005/8/layout/default"/>
    <dgm:cxn modelId="{5444EEE1-0118-4C74-B1FA-4C4BFF2A17AF}" type="presParOf" srcId="{CF43AA63-3F1A-4E88-804A-93F1712ACD39}" destId="{0121DD49-190E-486A-B12D-674E6BA88E16}" srcOrd="0" destOrd="0" presId="urn:microsoft.com/office/officeart/2005/8/layout/default"/>
    <dgm:cxn modelId="{5B22CBC7-9288-43FD-BA94-4F02E590FF3E}" type="presParOf" srcId="{CF43AA63-3F1A-4E88-804A-93F1712ACD39}" destId="{3261FB42-AD45-4043-B82F-72198372DAFD}" srcOrd="1" destOrd="0" presId="urn:microsoft.com/office/officeart/2005/8/layout/default"/>
    <dgm:cxn modelId="{0B4AA892-D228-42EB-8252-D5EB5D34B006}" type="presParOf" srcId="{CF43AA63-3F1A-4E88-804A-93F1712ACD39}" destId="{2EA5640A-47F4-4E94-A00B-AFFBEFC2C17D}" srcOrd="2" destOrd="0" presId="urn:microsoft.com/office/officeart/2005/8/layout/default"/>
    <dgm:cxn modelId="{B6C870CB-E841-4BC8-84AD-1026177633D1}" type="presParOf" srcId="{CF43AA63-3F1A-4E88-804A-93F1712ACD39}" destId="{5A7B1188-274E-47FD-BF26-E716F50D09F7}" srcOrd="3" destOrd="0" presId="urn:microsoft.com/office/officeart/2005/8/layout/default"/>
    <dgm:cxn modelId="{D0838083-DE26-4DBA-9814-F9CB07935215}" type="presParOf" srcId="{CF43AA63-3F1A-4E88-804A-93F1712ACD39}" destId="{AA9F26AC-6665-453B-B999-7E8D517F26A7}" srcOrd="4" destOrd="0" presId="urn:microsoft.com/office/officeart/2005/8/layout/default"/>
    <dgm:cxn modelId="{1EAA2A47-DA11-4C51-A58C-B1294A519F12}" type="presParOf" srcId="{CF43AA63-3F1A-4E88-804A-93F1712ACD39}" destId="{98A89CFA-4BBE-4D19-BB7F-BD566FA0C263}" srcOrd="5" destOrd="0" presId="urn:microsoft.com/office/officeart/2005/8/layout/default"/>
    <dgm:cxn modelId="{5B353CA8-9C92-41E1-9F8F-6924F530E672}" type="presParOf" srcId="{CF43AA63-3F1A-4E88-804A-93F1712ACD39}" destId="{FD95CF71-332B-44B9-9CC3-6057A7FE439F}" srcOrd="6" destOrd="0" presId="urn:microsoft.com/office/officeart/2005/8/layout/default"/>
    <dgm:cxn modelId="{6085F870-4560-4C14-BAC7-95BD8D2865B3}" type="presParOf" srcId="{CF43AA63-3F1A-4E88-804A-93F1712ACD39}" destId="{62F0DB9D-4847-4A6B-A15D-D01656A9F248}" srcOrd="7" destOrd="0" presId="urn:microsoft.com/office/officeart/2005/8/layout/default"/>
    <dgm:cxn modelId="{598AC661-7448-4AC2-AE49-F0D24C102C15}" type="presParOf" srcId="{CF43AA63-3F1A-4E88-804A-93F1712ACD39}" destId="{72A98219-F877-4E13-A4ED-77CC8A58C29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21DD49-190E-486A-B12D-674E6BA88E16}">
      <dsp:nvSpPr>
        <dsp:cNvPr id="0" name=""/>
        <dsp:cNvSpPr/>
      </dsp:nvSpPr>
      <dsp:spPr>
        <a:xfrm>
          <a:off x="1277981" y="812"/>
          <a:ext cx="2666973" cy="160018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Never lose any data/complete history of aggregate</a:t>
          </a:r>
        </a:p>
      </dsp:txBody>
      <dsp:txXfrm>
        <a:off x="1277981" y="812"/>
        <a:ext cx="2666973" cy="1600183"/>
      </dsp:txXfrm>
    </dsp:sp>
    <dsp:sp modelId="{2EA5640A-47F4-4E94-A00B-AFFBEFC2C17D}">
      <dsp:nvSpPr>
        <dsp:cNvPr id="0" name=""/>
        <dsp:cNvSpPr/>
      </dsp:nvSpPr>
      <dsp:spPr>
        <a:xfrm>
          <a:off x="4211651" y="812"/>
          <a:ext cx="2666973" cy="1600183"/>
        </a:xfrm>
        <a:prstGeom prst="rect">
          <a:avLst/>
        </a:prstGeom>
        <a:solidFill>
          <a:schemeClr val="accent2">
            <a:hueOff val="1923220"/>
            <a:satOff val="2051"/>
            <a:lumOff val="6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Fulfills “Visibility” Requirement</a:t>
          </a:r>
        </a:p>
      </dsp:txBody>
      <dsp:txXfrm>
        <a:off x="4211651" y="812"/>
        <a:ext cx="2666973" cy="1600183"/>
      </dsp:txXfrm>
    </dsp:sp>
    <dsp:sp modelId="{AA9F26AC-6665-453B-B999-7E8D517F26A7}">
      <dsp:nvSpPr>
        <dsp:cNvPr id="0" name=""/>
        <dsp:cNvSpPr/>
      </dsp:nvSpPr>
      <dsp:spPr>
        <a:xfrm>
          <a:off x="7145321" y="812"/>
          <a:ext cx="2666973" cy="1600183"/>
        </a:xfrm>
        <a:prstGeom prst="rect">
          <a:avLst/>
        </a:prstGeom>
        <a:solidFill>
          <a:schemeClr val="accent2">
            <a:hueOff val="3846440"/>
            <a:satOff val="4103"/>
            <a:lumOff val="1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Easier to extend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New Events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Read Models</a:t>
          </a:r>
        </a:p>
      </dsp:txBody>
      <dsp:txXfrm>
        <a:off x="7145321" y="812"/>
        <a:ext cx="2666973" cy="1600183"/>
      </dsp:txXfrm>
    </dsp:sp>
    <dsp:sp modelId="{FD95CF71-332B-44B9-9CC3-6057A7FE439F}">
      <dsp:nvSpPr>
        <dsp:cNvPr id="0" name=""/>
        <dsp:cNvSpPr/>
      </dsp:nvSpPr>
      <dsp:spPr>
        <a:xfrm>
          <a:off x="2744816" y="1867693"/>
          <a:ext cx="2666973" cy="1600183"/>
        </a:xfrm>
        <a:prstGeom prst="rect">
          <a:avLst/>
        </a:prstGeom>
        <a:solidFill>
          <a:schemeClr val="accent2">
            <a:hueOff val="5769660"/>
            <a:satOff val="6154"/>
            <a:lumOff val="19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Debugging – event stream gives us what changes have been made</a:t>
          </a:r>
        </a:p>
      </dsp:txBody>
      <dsp:txXfrm>
        <a:off x="2744816" y="1867693"/>
        <a:ext cx="2666973" cy="1600183"/>
      </dsp:txXfrm>
    </dsp:sp>
    <dsp:sp modelId="{72A98219-F877-4E13-A4ED-77CC8A58C294}">
      <dsp:nvSpPr>
        <dsp:cNvPr id="0" name=""/>
        <dsp:cNvSpPr/>
      </dsp:nvSpPr>
      <dsp:spPr>
        <a:xfrm>
          <a:off x="5678486" y="1867693"/>
          <a:ext cx="2666973" cy="1600183"/>
        </a:xfrm>
        <a:prstGeom prst="rect">
          <a:avLst/>
        </a:prstGeom>
        <a:solidFill>
          <a:schemeClr val="accent2">
            <a:hueOff val="7692880"/>
            <a:satOff val="8205"/>
            <a:lumOff val="25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 memory read models?</a:t>
          </a:r>
        </a:p>
      </dsp:txBody>
      <dsp:txXfrm>
        <a:off x="5678486" y="1867693"/>
        <a:ext cx="2666973" cy="16001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27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Tells us where it’s been, where it’s at, and how it got there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782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Eventual Consistency – how long can the user go before they see their change? Ways around this. Ex. Show user their change immediately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Lot’s more moving parts, harder to see the big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854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749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EC7D7-A405-3D19-E172-EF57A9C97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4A55F4-D9AF-CA8C-DBDB-DE8F1EFF09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19D9BA-61B5-8B79-E827-7ECCB848DE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85ABE-D542-2D40-4392-AD57EF33BD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3817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1C999-130A-D083-F24F-46622E780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277497-9943-F307-2400-BDE08F2684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A7162D-5CE1-7255-D072-A83D31250B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C7232-BD17-DC57-E074-F2419796E0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52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5F2AF-F1A3-8E53-BF87-31DFF5587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8ABCCA-287A-2EC0-DAAC-FD7AD406EC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2D8308-DC33-EFCE-96E2-21B64D36B4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36D89-2D17-BD5E-F8C4-13E181915B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693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91565-6E9D-BFA7-4D08-23A440223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87A2A4-D667-06A0-E01A-4179C4E621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225CC5-9E80-A133-4C1A-F2DF2EA195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B0339-3252-44FC-3D7A-2772B80E77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801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5863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627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Domain Events come from DDD</a:t>
            </a:r>
          </a:p>
          <a:p>
            <a:r>
              <a:rPr lang="en-US" dirty="0"/>
              <a:t>It’s how we bring EDA down to the solution level</a:t>
            </a:r>
          </a:p>
          <a:p>
            <a:r>
              <a:rPr lang="en-US" dirty="0"/>
              <a:t>They are what make Event Sourcing “Practical”</a:t>
            </a:r>
          </a:p>
          <a:p>
            <a:r>
              <a:rPr lang="en-US" dirty="0"/>
              <a:t>You can do Event Sourcing w/o DDD, but it’s a lot more “messy” and less explicit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63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050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sends a request or command to “start” an order</a:t>
            </a:r>
          </a:p>
          <a:p>
            <a:endParaRPr lang="en-US" dirty="0"/>
          </a:p>
          <a:p>
            <a:r>
              <a:rPr lang="en-US" dirty="0"/>
              <a:t>That Order then creates and raises an “</a:t>
            </a:r>
            <a:r>
              <a:rPr lang="en-US" dirty="0" err="1"/>
              <a:t>OrderStarted</a:t>
            </a:r>
            <a:r>
              <a:rPr lang="en-US" dirty="0"/>
              <a:t>” event WITHIN the domain, typically using something like </a:t>
            </a:r>
            <a:r>
              <a:rPr lang="en-US" dirty="0" err="1"/>
              <a:t>MediatR</a:t>
            </a:r>
            <a:endParaRPr lang="en-US" dirty="0"/>
          </a:p>
          <a:p>
            <a:endParaRPr lang="en-US" dirty="0"/>
          </a:p>
          <a:p>
            <a:r>
              <a:rPr lang="en-US" dirty="0"/>
              <a:t>Any number handlers, responsible for a single “side-effect”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44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As additional business rules and side-effects grow, are code becomes tightly glued together and a single class becomes responsible for handling all these additional behaviors, violating SRP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Clearly understand the “consequences” of a command or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67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As additional business rules and side-effects grow, are code becomes tightly glued together and a single class becomes responsible for handling all these additional behaviors, violating SRP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Clearly understand the “consequences” of a command or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72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30E61-8ACC-44B5-D058-E519DC070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4351FF-4FF0-ED3A-BEFF-3FDFCDCC72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3081EF-8D8B-8F6C-44E2-3EFCB8EFB4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3B138-0ADC-3B02-7FAC-1E4334F2E7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36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F33CF-F7F0-5A69-05D1-969D3FB71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00C21D-FE6A-80D2-4974-9ED9F4C9F5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80A928-3719-A72B-D005-0EAADF53C8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28C5F-2CE1-35E4-0832-ECE7755757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3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62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056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306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411926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196900"/>
            <a:ext cx="4159160" cy="3155900"/>
          </a:xfrm>
        </p:spPr>
        <p:txBody>
          <a:bodyPr lIns="91440" anchor="b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7271" y="3505200"/>
            <a:ext cx="4159160" cy="2352356"/>
          </a:xfrm>
        </p:spPr>
        <p:txBody>
          <a:bodyPr lIns="91440" rIns="9144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ABD6E1-FE78-D78B-E80C-09490F5D8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BB1BCD-5C1C-ED05-D6B4-F92367209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00A5CAB-28E9-FB7A-E72E-39F3ADE58C6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BA2D9BC-CA87-28FA-7A02-455E740EAC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34E5ADF-EEF0-2501-9D7B-8FC1A49F60A7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780F3839-9B1B-2346-C1F4-E876E6AE32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78049" y="78871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742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eform: Shape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3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D26C0-4AFC-33CC-99BE-317E9A8443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9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54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3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346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565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935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586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41337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743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823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735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58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20" r:id="rId13"/>
    <p:sldLayoutId id="2147483721" r:id="rId14"/>
    <p:sldLayoutId id="2147483722" r:id="rId15"/>
    <p:sldLayoutId id="2147483728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youtube.com/watch?v=1KlQVhVYiFU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schwabencode.com/blog/2020/03/04/Azure-Functions-MediatR" TargetMode="External"/><Relationship Id="rId5" Type="http://schemas.openxmlformats.org/officeDocument/2006/relationships/image" Target="../media/image8.png"/><Relationship Id="rId10" Type="http://schemas.openxmlformats.org/officeDocument/2006/relationships/hyperlink" Target="https://www.johnpapa.net/angular-cosmosdb-5/" TargetMode="External"/><Relationship Id="rId4" Type="http://schemas.openxmlformats.org/officeDocument/2006/relationships/image" Target="../media/image7.sv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johnpapa.net/angular-cosmosdb-5/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7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johnpapa.net/angular-cosmosdb-5/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7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schwabencode.com/blog/2020/03/04/Azure-Functions-MediatR" TargetMode="External"/><Relationship Id="rId5" Type="http://schemas.openxmlformats.org/officeDocument/2006/relationships/image" Target="../media/image8.png"/><Relationship Id="rId10" Type="http://schemas.openxmlformats.org/officeDocument/2006/relationships/hyperlink" Target="https://www.johnpapa.net/angular-cosmosdb-5/" TargetMode="External"/><Relationship Id="rId4" Type="http://schemas.openxmlformats.org/officeDocument/2006/relationships/image" Target="../media/image7.svg"/><Relationship Id="rId9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learn.microsoft.com/en-us/dotnet/architecture/microservices/microservice-ddd-cqrs-patterns/domain-events-design-implementatio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13" descr="Data points digital background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59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35921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DDD and </a:t>
            </a:r>
            <a:b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Event Sourcing</a:t>
            </a:r>
          </a:p>
        </p:txBody>
      </p:sp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2" name="Rectangle 3101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0A9CE4-A5FE-6C98-9E3A-561323537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2" y="0"/>
            <a:ext cx="12171815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3EE831-17E6-4D80-800A-BE9544E10969}"/>
              </a:ext>
            </a:extLst>
          </p:cNvPr>
          <p:cNvSpPr txBox="1"/>
          <p:nvPr/>
        </p:nvSpPr>
        <p:spPr>
          <a:xfrm>
            <a:off x="0" y="6211659"/>
            <a:ext cx="4258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66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Event Sourcing – the what, why &amp; how - Anita </a:t>
            </a:r>
            <a:r>
              <a:rPr lang="en-US" sz="1400" dirty="0" err="1">
                <a:solidFill>
                  <a:srgbClr val="0066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Kvamme</a:t>
            </a:r>
            <a:r>
              <a:rPr lang="en-US" sz="1400" dirty="0">
                <a:solidFill>
                  <a:schemeClr val="bg1">
                    <a:lumMod val="50000"/>
                    <a:lumOff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NDC Oslo 2024 (youtube.com)</a:t>
            </a:r>
            <a:endParaRPr lang="en-US" sz="14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80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/>
              <a:t>Why Event Sourcing?</a:t>
            </a:r>
            <a:endParaRPr lang="en-US" sz="4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TextBox 5">
            <a:extLst>
              <a:ext uri="{FF2B5EF4-FFF2-40B4-BE49-F238E27FC236}">
                <a16:creationId xmlns:a16="http://schemas.microsoft.com/office/drawing/2014/main" id="{94EBC046-CC60-02AF-E536-95A7AEC19C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9746114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6400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/>
              <a:t>Event Sourcing Challenges</a:t>
            </a:r>
            <a:endParaRPr lang="en-US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E4F284-AACF-B52F-B987-B3B469E2EB83}"/>
              </a:ext>
            </a:extLst>
          </p:cNvPr>
          <p:cNvSpPr txBox="1"/>
          <p:nvPr/>
        </p:nvSpPr>
        <p:spPr>
          <a:xfrm>
            <a:off x="989556" y="1791222"/>
            <a:ext cx="70646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New way of thinking/modeling application. Will be more difficult for new 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Eventual Consistency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Concurrency?</a:t>
            </a:r>
          </a:p>
        </p:txBody>
      </p:sp>
    </p:spTree>
    <p:extLst>
      <p:ext uri="{BB962C8B-B14F-4D97-AF65-F5344CB8AC3E}">
        <p14:creationId xmlns:p14="http://schemas.microsoft.com/office/powerpoint/2010/main" val="3266139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1358CD3B-43A8-5BF7-2E60-B0563F068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703234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1D243E-8BFE-B9A0-074A-64A57E268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5610A91-DCEE-2688-0B7D-FA8CA07DC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Monitor outline">
            <a:extLst>
              <a:ext uri="{FF2B5EF4-FFF2-40B4-BE49-F238E27FC236}">
                <a16:creationId xmlns:a16="http://schemas.microsoft.com/office/drawing/2014/main" id="{5FE9C653-7369-E570-BECD-7293D2B24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303" y="4933144"/>
            <a:ext cx="1172894" cy="117289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671F453-1448-92D6-9386-73B6069EE356}"/>
              </a:ext>
            </a:extLst>
          </p:cNvPr>
          <p:cNvSpPr/>
          <p:nvPr/>
        </p:nvSpPr>
        <p:spPr>
          <a:xfrm>
            <a:off x="8004132" y="2352552"/>
            <a:ext cx="1304795" cy="50104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11FA4A-8357-03EA-BAD3-1BD250E78724}"/>
              </a:ext>
            </a:extLst>
          </p:cNvPr>
          <p:cNvSpPr/>
          <p:nvPr/>
        </p:nvSpPr>
        <p:spPr>
          <a:xfrm>
            <a:off x="2861141" y="3889286"/>
            <a:ext cx="1974147" cy="56421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A2417A-45EE-0593-CEBD-0479E61193B4}"/>
              </a:ext>
            </a:extLst>
          </p:cNvPr>
          <p:cNvSpPr/>
          <p:nvPr/>
        </p:nvSpPr>
        <p:spPr>
          <a:xfrm>
            <a:off x="3178725" y="1736107"/>
            <a:ext cx="1304795" cy="12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yellow lightning bolt and blue lines&#10;&#10;Description automatically generated">
            <a:extLst>
              <a:ext uri="{FF2B5EF4-FFF2-40B4-BE49-F238E27FC236}">
                <a16:creationId xmlns:a16="http://schemas.microsoft.com/office/drawing/2014/main" id="{951B72ED-AAF8-5F1D-1BFB-21A3814D25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168069" y="3729771"/>
            <a:ext cx="1044687" cy="823643"/>
          </a:xfrm>
          <a:prstGeom prst="rect">
            <a:avLst/>
          </a:prstGeom>
        </p:spPr>
      </p:pic>
      <p:pic>
        <p:nvPicPr>
          <p:cNvPr id="23" name="Graphic 22" descr="Bus outline">
            <a:extLst>
              <a:ext uri="{FF2B5EF4-FFF2-40B4-BE49-F238E27FC236}">
                <a16:creationId xmlns:a16="http://schemas.microsoft.com/office/drawing/2014/main" id="{8BE45B90-71B0-F589-88CD-5FCDFE7D3D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48223" y="1639175"/>
            <a:ext cx="914400" cy="91440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6D2F20-C4B2-8B44-2BD2-B4B2D7B88112}"/>
              </a:ext>
            </a:extLst>
          </p:cNvPr>
          <p:cNvCxnSpPr>
            <a:cxnSpLocks/>
          </p:cNvCxnSpPr>
          <p:nvPr/>
        </p:nvCxnSpPr>
        <p:spPr>
          <a:xfrm flipV="1">
            <a:off x="9078982" y="3429000"/>
            <a:ext cx="545471" cy="336701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>
            <a:extLst>
              <a:ext uri="{FF2B5EF4-FFF2-40B4-BE49-F238E27FC236}">
                <a16:creationId xmlns:a16="http://schemas.microsoft.com/office/drawing/2014/main" id="{D7A35A77-E770-DBB6-A533-69730E4BBCC2}"/>
              </a:ext>
            </a:extLst>
          </p:cNvPr>
          <p:cNvSpPr txBox="1">
            <a:spLocks/>
          </p:cNvSpPr>
          <p:nvPr/>
        </p:nvSpPr>
        <p:spPr>
          <a:xfrm>
            <a:off x="550863" y="550800"/>
            <a:ext cx="7308850" cy="9864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/>
              <a:t>Write Side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488D87-9C95-0085-A814-4D9154C8E07D}"/>
              </a:ext>
            </a:extLst>
          </p:cNvPr>
          <p:cNvSpPr txBox="1"/>
          <p:nvPr/>
        </p:nvSpPr>
        <p:spPr>
          <a:xfrm>
            <a:off x="2997517" y="3889287"/>
            <a:ext cx="1758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Application Service (Command Handler)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139BFB-5E7B-7046-4FA7-E3293F22CE9C}"/>
              </a:ext>
            </a:extLst>
          </p:cNvPr>
          <p:cNvSpPr txBox="1"/>
          <p:nvPr/>
        </p:nvSpPr>
        <p:spPr>
          <a:xfrm>
            <a:off x="3259963" y="2087905"/>
            <a:ext cx="1142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Domain </a:t>
            </a:r>
          </a:p>
          <a:p>
            <a:pPr algn="ctr"/>
            <a:r>
              <a:rPr lang="en-US" sz="1400" dirty="0"/>
              <a:t>Model</a:t>
            </a:r>
          </a:p>
        </p:txBody>
      </p:sp>
      <p:pic>
        <p:nvPicPr>
          <p:cNvPr id="46" name="Picture 45" descr="A planet with rings around it&#10;&#10;Description automatically generated">
            <a:extLst>
              <a:ext uri="{FF2B5EF4-FFF2-40B4-BE49-F238E27FC236}">
                <a16:creationId xmlns:a16="http://schemas.microsoft.com/office/drawing/2014/main" id="{EC8A7B89-3ACA-285E-80B1-C99746E9A5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617632" y="3525553"/>
            <a:ext cx="1919129" cy="1010741"/>
          </a:xfrm>
          <a:prstGeom prst="rect">
            <a:avLst/>
          </a:prstGeom>
        </p:spPr>
      </p:pic>
      <p:sp>
        <p:nvSpPr>
          <p:cNvPr id="48" name="Arrow: Circular 47">
            <a:extLst>
              <a:ext uri="{FF2B5EF4-FFF2-40B4-BE49-F238E27FC236}">
                <a16:creationId xmlns:a16="http://schemas.microsoft.com/office/drawing/2014/main" id="{D924429E-8CD3-7EE6-D2FE-7BD461467865}"/>
              </a:ext>
            </a:extLst>
          </p:cNvPr>
          <p:cNvSpPr/>
          <p:nvPr/>
        </p:nvSpPr>
        <p:spPr>
          <a:xfrm rot="16200000">
            <a:off x="3079730" y="2961050"/>
            <a:ext cx="914397" cy="784725"/>
          </a:xfrm>
          <a:prstGeom prst="circularArrow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Arrow: Circular 50">
            <a:extLst>
              <a:ext uri="{FF2B5EF4-FFF2-40B4-BE49-F238E27FC236}">
                <a16:creationId xmlns:a16="http://schemas.microsoft.com/office/drawing/2014/main" id="{85A139E3-8B47-6014-810E-3DE411051250}"/>
              </a:ext>
            </a:extLst>
          </p:cNvPr>
          <p:cNvSpPr/>
          <p:nvPr/>
        </p:nvSpPr>
        <p:spPr>
          <a:xfrm rot="5400000">
            <a:off x="3692769" y="2961049"/>
            <a:ext cx="914397" cy="784725"/>
          </a:xfrm>
          <a:prstGeom prst="circularArrow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AD43127-F63F-3BD7-06EA-A529486E9AEE}"/>
              </a:ext>
            </a:extLst>
          </p:cNvPr>
          <p:cNvCxnSpPr>
            <a:cxnSpLocks/>
          </p:cNvCxnSpPr>
          <p:nvPr/>
        </p:nvCxnSpPr>
        <p:spPr>
          <a:xfrm>
            <a:off x="2077341" y="4141592"/>
            <a:ext cx="572918" cy="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3592066-E6D0-7191-CA60-B74CFF54D88A}"/>
              </a:ext>
            </a:extLst>
          </p:cNvPr>
          <p:cNvCxnSpPr>
            <a:cxnSpLocks/>
          </p:cNvCxnSpPr>
          <p:nvPr/>
        </p:nvCxnSpPr>
        <p:spPr>
          <a:xfrm>
            <a:off x="5099490" y="4118121"/>
            <a:ext cx="618684" cy="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A4BAF88-368A-05EB-DBDC-BD357A9F6E84}"/>
              </a:ext>
            </a:extLst>
          </p:cNvPr>
          <p:cNvCxnSpPr>
            <a:cxnSpLocks/>
          </p:cNvCxnSpPr>
          <p:nvPr/>
        </p:nvCxnSpPr>
        <p:spPr>
          <a:xfrm>
            <a:off x="7393429" y="4101578"/>
            <a:ext cx="610703" cy="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28A707E-359B-21DF-C20F-00EA7B691646}"/>
              </a:ext>
            </a:extLst>
          </p:cNvPr>
          <p:cNvCxnSpPr>
            <a:cxnSpLocks/>
          </p:cNvCxnSpPr>
          <p:nvPr/>
        </p:nvCxnSpPr>
        <p:spPr>
          <a:xfrm flipV="1">
            <a:off x="8686656" y="2976107"/>
            <a:ext cx="0" cy="560255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713E91E-B6D0-5ACA-1F58-2404A7E4B214}"/>
              </a:ext>
            </a:extLst>
          </p:cNvPr>
          <p:cNvSpPr/>
          <p:nvPr/>
        </p:nvSpPr>
        <p:spPr>
          <a:xfrm>
            <a:off x="532196" y="3889287"/>
            <a:ext cx="1417109" cy="56421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9540313-522E-5D31-656F-8A4AE3FAC1FF}"/>
              </a:ext>
            </a:extLst>
          </p:cNvPr>
          <p:cNvSpPr txBox="1"/>
          <p:nvPr/>
        </p:nvSpPr>
        <p:spPr>
          <a:xfrm>
            <a:off x="653894" y="3997008"/>
            <a:ext cx="1142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Command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D94B07F-7178-E4EC-70CC-8232B48A2408}"/>
              </a:ext>
            </a:extLst>
          </p:cNvPr>
          <p:cNvCxnSpPr>
            <a:cxnSpLocks/>
          </p:cNvCxnSpPr>
          <p:nvPr/>
        </p:nvCxnSpPr>
        <p:spPr>
          <a:xfrm flipV="1">
            <a:off x="1225053" y="4560392"/>
            <a:ext cx="0" cy="383137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>
            <a:extLst>
              <a:ext uri="{FF2B5EF4-FFF2-40B4-BE49-F238E27FC236}">
                <a16:creationId xmlns:a16="http://schemas.microsoft.com/office/drawing/2014/main" id="{5970894C-B61E-375E-1B62-77EB9FD966C5}"/>
              </a:ext>
            </a:extLst>
          </p:cNvPr>
          <p:cNvSpPr txBox="1"/>
          <p:nvPr/>
        </p:nvSpPr>
        <p:spPr>
          <a:xfrm>
            <a:off x="6040649" y="3121223"/>
            <a:ext cx="1142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Event Store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CDA18F08-9534-E62E-F114-D6227231A743}"/>
              </a:ext>
            </a:extLst>
          </p:cNvPr>
          <p:cNvSpPr txBox="1"/>
          <p:nvPr/>
        </p:nvSpPr>
        <p:spPr>
          <a:xfrm>
            <a:off x="7777261" y="2418882"/>
            <a:ext cx="1758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Event Handler</a:t>
            </a:r>
          </a:p>
        </p:txBody>
      </p:sp>
      <p:sp>
        <p:nvSpPr>
          <p:cNvPr id="1029" name="Oval 1028">
            <a:extLst>
              <a:ext uri="{FF2B5EF4-FFF2-40B4-BE49-F238E27FC236}">
                <a16:creationId xmlns:a16="http://schemas.microsoft.com/office/drawing/2014/main" id="{4921825F-53B4-A9FF-9670-8DA8AC596221}"/>
              </a:ext>
            </a:extLst>
          </p:cNvPr>
          <p:cNvSpPr/>
          <p:nvPr/>
        </p:nvSpPr>
        <p:spPr>
          <a:xfrm>
            <a:off x="7963515" y="747466"/>
            <a:ext cx="1304795" cy="12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4B6B0E9F-8021-B5BF-C2BD-748B4736F92F}"/>
              </a:ext>
            </a:extLst>
          </p:cNvPr>
          <p:cNvSpPr txBox="1"/>
          <p:nvPr/>
        </p:nvSpPr>
        <p:spPr>
          <a:xfrm>
            <a:off x="8044753" y="1099264"/>
            <a:ext cx="1142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Domain </a:t>
            </a:r>
          </a:p>
          <a:p>
            <a:pPr algn="ctr"/>
            <a:r>
              <a:rPr lang="en-US" sz="1400" dirty="0"/>
              <a:t>Model</a:t>
            </a:r>
          </a:p>
        </p:txBody>
      </p:sp>
      <p:sp>
        <p:nvSpPr>
          <p:cNvPr id="1031" name="Arrow: Circular 1030">
            <a:extLst>
              <a:ext uri="{FF2B5EF4-FFF2-40B4-BE49-F238E27FC236}">
                <a16:creationId xmlns:a16="http://schemas.microsoft.com/office/drawing/2014/main" id="{B93AB7A3-1AA0-74F4-AEE5-CFBF8C0065E5}"/>
              </a:ext>
            </a:extLst>
          </p:cNvPr>
          <p:cNvSpPr/>
          <p:nvPr/>
        </p:nvSpPr>
        <p:spPr>
          <a:xfrm rot="5400000">
            <a:off x="8933680" y="1642155"/>
            <a:ext cx="596821" cy="784725"/>
          </a:xfrm>
          <a:prstGeom prst="circularArrow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2" name="Arrow: Circular 1031">
            <a:extLst>
              <a:ext uri="{FF2B5EF4-FFF2-40B4-BE49-F238E27FC236}">
                <a16:creationId xmlns:a16="http://schemas.microsoft.com/office/drawing/2014/main" id="{0E141D56-9FA6-5B64-AE24-A07D038C21A1}"/>
              </a:ext>
            </a:extLst>
          </p:cNvPr>
          <p:cNvSpPr/>
          <p:nvPr/>
        </p:nvSpPr>
        <p:spPr>
          <a:xfrm rot="16200000">
            <a:off x="7764262" y="1661433"/>
            <a:ext cx="634653" cy="784725"/>
          </a:xfrm>
          <a:prstGeom prst="circularArrow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34" name="Straight Arrow Connector 1033">
            <a:extLst>
              <a:ext uri="{FF2B5EF4-FFF2-40B4-BE49-F238E27FC236}">
                <a16:creationId xmlns:a16="http://schemas.microsoft.com/office/drawing/2014/main" id="{5548B39E-A0BE-B8EE-B47E-2AF38B8204A5}"/>
              </a:ext>
            </a:extLst>
          </p:cNvPr>
          <p:cNvCxnSpPr>
            <a:cxnSpLocks/>
          </p:cNvCxnSpPr>
          <p:nvPr/>
        </p:nvCxnSpPr>
        <p:spPr>
          <a:xfrm flipH="1">
            <a:off x="7393429" y="2927816"/>
            <a:ext cx="475465" cy="33984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Rectangle: Rounded Corners 1036">
            <a:extLst>
              <a:ext uri="{FF2B5EF4-FFF2-40B4-BE49-F238E27FC236}">
                <a16:creationId xmlns:a16="http://schemas.microsoft.com/office/drawing/2014/main" id="{02FFAE01-52BC-81C6-0A9C-EE3CD8B7A284}"/>
              </a:ext>
            </a:extLst>
          </p:cNvPr>
          <p:cNvSpPr/>
          <p:nvPr/>
        </p:nvSpPr>
        <p:spPr>
          <a:xfrm>
            <a:off x="9790279" y="2893549"/>
            <a:ext cx="1304795" cy="50104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507D13B1-59A6-8F88-67C8-5F009BC09A1C}"/>
              </a:ext>
            </a:extLst>
          </p:cNvPr>
          <p:cNvSpPr txBox="1"/>
          <p:nvPr/>
        </p:nvSpPr>
        <p:spPr>
          <a:xfrm>
            <a:off x="9563408" y="2959879"/>
            <a:ext cx="1758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Event Handler</a:t>
            </a:r>
          </a:p>
        </p:txBody>
      </p:sp>
      <p:cxnSp>
        <p:nvCxnSpPr>
          <p:cNvPr id="1041" name="Connector: Elbow 1040">
            <a:extLst>
              <a:ext uri="{FF2B5EF4-FFF2-40B4-BE49-F238E27FC236}">
                <a16:creationId xmlns:a16="http://schemas.microsoft.com/office/drawing/2014/main" id="{2BA18843-33A8-ED61-DF8F-FC04926026A7}"/>
              </a:ext>
            </a:extLst>
          </p:cNvPr>
          <p:cNvCxnSpPr>
            <a:cxnSpLocks/>
          </p:cNvCxnSpPr>
          <p:nvPr/>
        </p:nvCxnSpPr>
        <p:spPr>
          <a:xfrm flipV="1">
            <a:off x="10412009" y="2144881"/>
            <a:ext cx="683067" cy="581777"/>
          </a:xfrm>
          <a:prstGeom prst="bentConnector3">
            <a:avLst>
              <a:gd name="adj1" fmla="val 232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Rectangle: Rounded Corners 1049">
            <a:extLst>
              <a:ext uri="{FF2B5EF4-FFF2-40B4-BE49-F238E27FC236}">
                <a16:creationId xmlns:a16="http://schemas.microsoft.com/office/drawing/2014/main" id="{8F124733-F79E-B4D9-9FAA-8DDBCC19F694}"/>
              </a:ext>
            </a:extLst>
          </p:cNvPr>
          <p:cNvSpPr/>
          <p:nvPr/>
        </p:nvSpPr>
        <p:spPr>
          <a:xfrm>
            <a:off x="9800522" y="3844731"/>
            <a:ext cx="1304795" cy="50104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2C98C864-E182-C98D-4516-14941C1EFC86}"/>
              </a:ext>
            </a:extLst>
          </p:cNvPr>
          <p:cNvSpPr txBox="1"/>
          <p:nvPr/>
        </p:nvSpPr>
        <p:spPr>
          <a:xfrm>
            <a:off x="9802701" y="3912936"/>
            <a:ext cx="1304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Event Handler</a:t>
            </a:r>
          </a:p>
        </p:txBody>
      </p:sp>
      <p:sp>
        <p:nvSpPr>
          <p:cNvPr id="1052" name="Oval 1051">
            <a:extLst>
              <a:ext uri="{FF2B5EF4-FFF2-40B4-BE49-F238E27FC236}">
                <a16:creationId xmlns:a16="http://schemas.microsoft.com/office/drawing/2014/main" id="{9B12CE29-8AE6-4D34-D7A5-D6AC40F893CC}"/>
              </a:ext>
            </a:extLst>
          </p:cNvPr>
          <p:cNvSpPr/>
          <p:nvPr/>
        </p:nvSpPr>
        <p:spPr>
          <a:xfrm>
            <a:off x="10412008" y="4625142"/>
            <a:ext cx="134907" cy="12693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Oval 1052">
            <a:extLst>
              <a:ext uri="{FF2B5EF4-FFF2-40B4-BE49-F238E27FC236}">
                <a16:creationId xmlns:a16="http://schemas.microsoft.com/office/drawing/2014/main" id="{44D35415-26A6-433E-120F-C215B2395B20}"/>
              </a:ext>
            </a:extLst>
          </p:cNvPr>
          <p:cNvSpPr/>
          <p:nvPr/>
        </p:nvSpPr>
        <p:spPr>
          <a:xfrm>
            <a:off x="10412007" y="4904512"/>
            <a:ext cx="134907" cy="12693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Oval 1053">
            <a:extLst>
              <a:ext uri="{FF2B5EF4-FFF2-40B4-BE49-F238E27FC236}">
                <a16:creationId xmlns:a16="http://schemas.microsoft.com/office/drawing/2014/main" id="{0B7E6D1B-8043-7D04-4BF6-8A185941D9F5}"/>
              </a:ext>
            </a:extLst>
          </p:cNvPr>
          <p:cNvSpPr/>
          <p:nvPr/>
        </p:nvSpPr>
        <p:spPr>
          <a:xfrm>
            <a:off x="10412007" y="5183882"/>
            <a:ext cx="134907" cy="12693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5" name="Straight Arrow Connector 1054">
            <a:extLst>
              <a:ext uri="{FF2B5EF4-FFF2-40B4-BE49-F238E27FC236}">
                <a16:creationId xmlns:a16="http://schemas.microsoft.com/office/drawing/2014/main" id="{1A0C4508-6B36-76E6-1524-6CC909E5ABAF}"/>
              </a:ext>
            </a:extLst>
          </p:cNvPr>
          <p:cNvCxnSpPr>
            <a:cxnSpLocks/>
          </p:cNvCxnSpPr>
          <p:nvPr/>
        </p:nvCxnSpPr>
        <p:spPr>
          <a:xfrm>
            <a:off x="9322601" y="4095100"/>
            <a:ext cx="301852" cy="151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9" name="Rectangle: Rounded Corners 1058">
            <a:extLst>
              <a:ext uri="{FF2B5EF4-FFF2-40B4-BE49-F238E27FC236}">
                <a16:creationId xmlns:a16="http://schemas.microsoft.com/office/drawing/2014/main" id="{2E45F909-35B7-B6BC-F7EE-F9B932FA7B14}"/>
              </a:ext>
            </a:extLst>
          </p:cNvPr>
          <p:cNvSpPr/>
          <p:nvPr/>
        </p:nvSpPr>
        <p:spPr>
          <a:xfrm>
            <a:off x="8104252" y="5433647"/>
            <a:ext cx="1304795" cy="6067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D23DE786-1C2B-1CC9-17F3-AE6829C3F138}"/>
              </a:ext>
            </a:extLst>
          </p:cNvPr>
          <p:cNvSpPr txBox="1"/>
          <p:nvPr/>
        </p:nvSpPr>
        <p:spPr>
          <a:xfrm>
            <a:off x="8104252" y="5475433"/>
            <a:ext cx="1304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Create/Update</a:t>
            </a:r>
          </a:p>
          <a:p>
            <a:pPr algn="ctr"/>
            <a:r>
              <a:rPr lang="en-US" sz="1400" dirty="0"/>
              <a:t>Projection</a:t>
            </a:r>
          </a:p>
        </p:txBody>
      </p:sp>
      <p:cxnSp>
        <p:nvCxnSpPr>
          <p:cNvPr id="1061" name="Straight Arrow Connector 1060">
            <a:extLst>
              <a:ext uri="{FF2B5EF4-FFF2-40B4-BE49-F238E27FC236}">
                <a16:creationId xmlns:a16="http://schemas.microsoft.com/office/drawing/2014/main" id="{42FE3666-60C1-1F50-4D60-0817F59E9A93}"/>
              </a:ext>
            </a:extLst>
          </p:cNvPr>
          <p:cNvCxnSpPr>
            <a:cxnSpLocks/>
          </p:cNvCxnSpPr>
          <p:nvPr/>
        </p:nvCxnSpPr>
        <p:spPr>
          <a:xfrm>
            <a:off x="8686656" y="4777578"/>
            <a:ext cx="0" cy="533238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Arrow Connector 1064">
            <a:extLst>
              <a:ext uri="{FF2B5EF4-FFF2-40B4-BE49-F238E27FC236}">
                <a16:creationId xmlns:a16="http://schemas.microsoft.com/office/drawing/2014/main" id="{F9DF8DFA-BA83-6824-006C-4D536306D922}"/>
              </a:ext>
            </a:extLst>
          </p:cNvPr>
          <p:cNvCxnSpPr>
            <a:cxnSpLocks/>
          </p:cNvCxnSpPr>
          <p:nvPr/>
        </p:nvCxnSpPr>
        <p:spPr>
          <a:xfrm flipH="1" flipV="1">
            <a:off x="7296168" y="5054323"/>
            <a:ext cx="572726" cy="338861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7" name="TextBox 1066">
            <a:extLst>
              <a:ext uri="{FF2B5EF4-FFF2-40B4-BE49-F238E27FC236}">
                <a16:creationId xmlns:a16="http://schemas.microsoft.com/office/drawing/2014/main" id="{64D9528F-7A5D-15B0-26EC-F5BC64E141EC}"/>
              </a:ext>
            </a:extLst>
          </p:cNvPr>
          <p:cNvSpPr txBox="1"/>
          <p:nvPr/>
        </p:nvSpPr>
        <p:spPr>
          <a:xfrm>
            <a:off x="6006037" y="4640302"/>
            <a:ext cx="1142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Read Model</a:t>
            </a:r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9E9C3987-B6AF-0789-F28C-58E1317AB568}"/>
              </a:ext>
            </a:extLst>
          </p:cNvPr>
          <p:cNvSpPr txBox="1"/>
          <p:nvPr/>
        </p:nvSpPr>
        <p:spPr>
          <a:xfrm>
            <a:off x="11026985" y="2356107"/>
            <a:ext cx="1142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Service Bus</a:t>
            </a:r>
          </a:p>
        </p:txBody>
      </p:sp>
    </p:spTree>
    <p:extLst>
      <p:ext uri="{BB962C8B-B14F-4D97-AF65-F5344CB8AC3E}">
        <p14:creationId xmlns:p14="http://schemas.microsoft.com/office/powerpoint/2010/main" val="374837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38" grpId="0"/>
      <p:bldP spid="39" grpId="0"/>
      <p:bldP spid="48" grpId="0" animBg="1"/>
      <p:bldP spid="51" grpId="0" animBg="1"/>
      <p:bldP spid="61" grpId="0" animBg="1"/>
      <p:bldP spid="60" grpId="0"/>
      <p:bldP spid="1025" grpId="0"/>
      <p:bldP spid="1028" grpId="0"/>
      <p:bldP spid="1029" grpId="0" animBg="1"/>
      <p:bldP spid="1030" grpId="0"/>
      <p:bldP spid="1031" grpId="0" animBg="1"/>
      <p:bldP spid="1032" grpId="0" animBg="1"/>
      <p:bldP spid="1037" grpId="0" animBg="1"/>
      <p:bldP spid="1038" grpId="0"/>
      <p:bldP spid="1050" grpId="0" animBg="1"/>
      <p:bldP spid="1051" grpId="0"/>
      <p:bldP spid="1052" grpId="0" animBg="1"/>
      <p:bldP spid="1053" grpId="0" animBg="1"/>
      <p:bldP spid="1054" grpId="0" animBg="1"/>
      <p:bldP spid="1059" grpId="0" animBg="1"/>
      <p:bldP spid="1060" grpId="0"/>
      <p:bldP spid="1067" grpId="0"/>
      <p:bldP spid="10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3B6C71-16D5-89E6-2650-8CC987520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30DDCD7-C9F3-1E83-6AC6-991638C47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Monitor outline">
            <a:extLst>
              <a:ext uri="{FF2B5EF4-FFF2-40B4-BE49-F238E27FC236}">
                <a16:creationId xmlns:a16="http://schemas.microsoft.com/office/drawing/2014/main" id="{4E04202F-FC26-4CA0-AB9C-95D0CE640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303" y="1967128"/>
            <a:ext cx="1172894" cy="1172894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843A0C6-168E-F9A3-88F5-866830B93D34}"/>
              </a:ext>
            </a:extLst>
          </p:cNvPr>
          <p:cNvSpPr/>
          <p:nvPr/>
        </p:nvSpPr>
        <p:spPr>
          <a:xfrm>
            <a:off x="2918536" y="3889286"/>
            <a:ext cx="1974147" cy="56421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E1CFB1D2-556E-0B95-66ED-BE7FA80E1551}"/>
              </a:ext>
            </a:extLst>
          </p:cNvPr>
          <p:cNvSpPr txBox="1">
            <a:spLocks/>
          </p:cNvSpPr>
          <p:nvPr/>
        </p:nvSpPr>
        <p:spPr>
          <a:xfrm>
            <a:off x="550863" y="550800"/>
            <a:ext cx="7308850" cy="9864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/>
              <a:t>Read Side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0C63BB-E9B9-4EC4-3AF0-58103A010D8B}"/>
              </a:ext>
            </a:extLst>
          </p:cNvPr>
          <p:cNvSpPr txBox="1"/>
          <p:nvPr/>
        </p:nvSpPr>
        <p:spPr>
          <a:xfrm>
            <a:off x="3054912" y="3889287"/>
            <a:ext cx="1758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Application Service (Query Handler)</a:t>
            </a:r>
          </a:p>
        </p:txBody>
      </p:sp>
      <p:pic>
        <p:nvPicPr>
          <p:cNvPr id="46" name="Picture 45" descr="A planet with rings around it&#10;&#10;Description automatically generated">
            <a:extLst>
              <a:ext uri="{FF2B5EF4-FFF2-40B4-BE49-F238E27FC236}">
                <a16:creationId xmlns:a16="http://schemas.microsoft.com/office/drawing/2014/main" id="{CE17B617-F6C7-57AC-2155-10EB0C456C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617632" y="3525553"/>
            <a:ext cx="1919129" cy="1010741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5437803-BDA1-6C32-64EA-BCBAD1C29BEF}"/>
              </a:ext>
            </a:extLst>
          </p:cNvPr>
          <p:cNvCxnSpPr>
            <a:cxnSpLocks/>
          </p:cNvCxnSpPr>
          <p:nvPr/>
        </p:nvCxnSpPr>
        <p:spPr>
          <a:xfrm>
            <a:off x="5099490" y="3997008"/>
            <a:ext cx="618684" cy="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DF71A78-4595-977D-00CC-1C81D7F6BC02}"/>
              </a:ext>
            </a:extLst>
          </p:cNvPr>
          <p:cNvSpPr/>
          <p:nvPr/>
        </p:nvSpPr>
        <p:spPr>
          <a:xfrm>
            <a:off x="532196" y="3889287"/>
            <a:ext cx="1417109" cy="56421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AA7ED-C944-C6B9-D5DC-8590785F70D3}"/>
              </a:ext>
            </a:extLst>
          </p:cNvPr>
          <p:cNvSpPr txBox="1"/>
          <p:nvPr/>
        </p:nvSpPr>
        <p:spPr>
          <a:xfrm>
            <a:off x="653894" y="3997008"/>
            <a:ext cx="1142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Query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C5B1C1A-ABBF-3FC0-3CF6-2CB3FCDEA162}"/>
              </a:ext>
            </a:extLst>
          </p:cNvPr>
          <p:cNvCxnSpPr>
            <a:cxnSpLocks/>
          </p:cNvCxnSpPr>
          <p:nvPr/>
        </p:nvCxnSpPr>
        <p:spPr>
          <a:xfrm flipV="1">
            <a:off x="1099793" y="3277051"/>
            <a:ext cx="0" cy="383137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7" name="TextBox 1066">
            <a:extLst>
              <a:ext uri="{FF2B5EF4-FFF2-40B4-BE49-F238E27FC236}">
                <a16:creationId xmlns:a16="http://schemas.microsoft.com/office/drawing/2014/main" id="{A89E0033-E523-A795-988B-9CA73FE6C267}"/>
              </a:ext>
            </a:extLst>
          </p:cNvPr>
          <p:cNvSpPr txBox="1"/>
          <p:nvPr/>
        </p:nvSpPr>
        <p:spPr>
          <a:xfrm>
            <a:off x="6006037" y="4640302"/>
            <a:ext cx="1142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Read Model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92E0049-BD90-8DD1-3D90-FC5E7AFFBEB1}"/>
              </a:ext>
            </a:extLst>
          </p:cNvPr>
          <p:cNvCxnSpPr>
            <a:cxnSpLocks/>
          </p:cNvCxnSpPr>
          <p:nvPr/>
        </p:nvCxnSpPr>
        <p:spPr>
          <a:xfrm flipH="1">
            <a:off x="5115194" y="4257974"/>
            <a:ext cx="602980" cy="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FAE176-85DC-5049-9CB1-1383F3D1212A}"/>
              </a:ext>
            </a:extLst>
          </p:cNvPr>
          <p:cNvCxnSpPr>
            <a:cxnSpLocks/>
          </p:cNvCxnSpPr>
          <p:nvPr/>
        </p:nvCxnSpPr>
        <p:spPr>
          <a:xfrm>
            <a:off x="2077341" y="3997008"/>
            <a:ext cx="618684" cy="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299B2BB-F61D-89D5-5A85-04A1DFF4F1D5}"/>
              </a:ext>
            </a:extLst>
          </p:cNvPr>
          <p:cNvCxnSpPr>
            <a:cxnSpLocks/>
          </p:cNvCxnSpPr>
          <p:nvPr/>
        </p:nvCxnSpPr>
        <p:spPr>
          <a:xfrm flipH="1">
            <a:off x="2093045" y="4257974"/>
            <a:ext cx="602980" cy="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7D94E4-D9C1-BBF0-EA9B-748933ABD2BC}"/>
              </a:ext>
            </a:extLst>
          </p:cNvPr>
          <p:cNvCxnSpPr>
            <a:cxnSpLocks/>
          </p:cNvCxnSpPr>
          <p:nvPr/>
        </p:nvCxnSpPr>
        <p:spPr>
          <a:xfrm>
            <a:off x="1352401" y="3277051"/>
            <a:ext cx="0" cy="403342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440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51995-F5A7-61AF-0FBE-48C56D0E3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onitor outline">
            <a:extLst>
              <a:ext uri="{FF2B5EF4-FFF2-40B4-BE49-F238E27FC236}">
                <a16:creationId xmlns:a16="http://schemas.microsoft.com/office/drawing/2014/main" id="{3D33BA22-7C7F-ACA2-6FFD-B8D1ED524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303" y="1967128"/>
            <a:ext cx="1172894" cy="1172894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38D755BC-5E43-9535-8BB1-FE9F3977395B}"/>
              </a:ext>
            </a:extLst>
          </p:cNvPr>
          <p:cNvSpPr txBox="1">
            <a:spLocks/>
          </p:cNvSpPr>
          <p:nvPr/>
        </p:nvSpPr>
        <p:spPr>
          <a:xfrm>
            <a:off x="550863" y="550800"/>
            <a:ext cx="7308850" cy="9864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/>
              <a:t>Read Side</a:t>
            </a:r>
          </a:p>
        </p:txBody>
      </p:sp>
      <p:pic>
        <p:nvPicPr>
          <p:cNvPr id="46" name="Picture 45" descr="A planet with rings around it&#10;&#10;Description automatically generated">
            <a:extLst>
              <a:ext uri="{FF2B5EF4-FFF2-40B4-BE49-F238E27FC236}">
                <a16:creationId xmlns:a16="http://schemas.microsoft.com/office/drawing/2014/main" id="{3591E4A9-55D9-1EE9-74CB-ED115A60EE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617632" y="3525553"/>
            <a:ext cx="1919129" cy="1010741"/>
          </a:xfrm>
          <a:prstGeom prst="rect">
            <a:avLst/>
          </a:prstGeom>
        </p:spPr>
      </p:pic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412C5EB0-9BA9-DDE7-84E2-F65B1F6A1188}"/>
              </a:ext>
            </a:extLst>
          </p:cNvPr>
          <p:cNvSpPr/>
          <p:nvPr/>
        </p:nvSpPr>
        <p:spPr>
          <a:xfrm>
            <a:off x="532196" y="3889287"/>
            <a:ext cx="1417109" cy="56421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5E88E9C-D00E-2551-4F1A-D96B3F121A17}"/>
              </a:ext>
            </a:extLst>
          </p:cNvPr>
          <p:cNvSpPr txBox="1"/>
          <p:nvPr/>
        </p:nvSpPr>
        <p:spPr>
          <a:xfrm>
            <a:off x="653894" y="3997008"/>
            <a:ext cx="1142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Query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E639C33-B4BA-0F01-02D7-64EEC6905F5D}"/>
              </a:ext>
            </a:extLst>
          </p:cNvPr>
          <p:cNvCxnSpPr>
            <a:cxnSpLocks/>
          </p:cNvCxnSpPr>
          <p:nvPr/>
        </p:nvCxnSpPr>
        <p:spPr>
          <a:xfrm flipV="1">
            <a:off x="1099793" y="3277051"/>
            <a:ext cx="0" cy="383137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7" name="TextBox 1066">
            <a:extLst>
              <a:ext uri="{FF2B5EF4-FFF2-40B4-BE49-F238E27FC236}">
                <a16:creationId xmlns:a16="http://schemas.microsoft.com/office/drawing/2014/main" id="{845A5567-3531-C532-FDE9-8636B9C606B4}"/>
              </a:ext>
            </a:extLst>
          </p:cNvPr>
          <p:cNvSpPr txBox="1"/>
          <p:nvPr/>
        </p:nvSpPr>
        <p:spPr>
          <a:xfrm>
            <a:off x="6006037" y="4640302"/>
            <a:ext cx="1142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Read Model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6A4F71-DAE3-52EE-B1BC-E74E2ED5A5A9}"/>
              </a:ext>
            </a:extLst>
          </p:cNvPr>
          <p:cNvCxnSpPr>
            <a:cxnSpLocks/>
          </p:cNvCxnSpPr>
          <p:nvPr/>
        </p:nvCxnSpPr>
        <p:spPr>
          <a:xfrm>
            <a:off x="2077341" y="3997008"/>
            <a:ext cx="3540291" cy="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3FDC06-6ADD-C87B-A3AD-15CA42DFBDE7}"/>
              </a:ext>
            </a:extLst>
          </p:cNvPr>
          <p:cNvCxnSpPr>
            <a:cxnSpLocks/>
          </p:cNvCxnSpPr>
          <p:nvPr/>
        </p:nvCxnSpPr>
        <p:spPr>
          <a:xfrm flipH="1">
            <a:off x="2093045" y="4257974"/>
            <a:ext cx="3524587" cy="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A218CB-32F5-B590-F9D8-D58442384BF7}"/>
              </a:ext>
            </a:extLst>
          </p:cNvPr>
          <p:cNvCxnSpPr>
            <a:cxnSpLocks/>
          </p:cNvCxnSpPr>
          <p:nvPr/>
        </p:nvCxnSpPr>
        <p:spPr>
          <a:xfrm>
            <a:off x="1352401" y="3277051"/>
            <a:ext cx="0" cy="403342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490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31F191-A110-7D50-41BB-CEB40404A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DA4B70C-D5B2-3AD5-C26A-B70AC1659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Monitor outline">
            <a:extLst>
              <a:ext uri="{FF2B5EF4-FFF2-40B4-BE49-F238E27FC236}">
                <a16:creationId xmlns:a16="http://schemas.microsoft.com/office/drawing/2014/main" id="{C1DE3F99-05D1-118A-D991-8F285A057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5961" y="4636270"/>
            <a:ext cx="1172894" cy="117289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FC36B0-4380-2C28-C644-D56543C5D6FF}"/>
              </a:ext>
            </a:extLst>
          </p:cNvPr>
          <p:cNvSpPr/>
          <p:nvPr/>
        </p:nvSpPr>
        <p:spPr>
          <a:xfrm>
            <a:off x="8275790" y="2055678"/>
            <a:ext cx="1404915" cy="50104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084DF-9065-7D7F-EBB7-9696622B67A0}"/>
              </a:ext>
            </a:extLst>
          </p:cNvPr>
          <p:cNvSpPr/>
          <p:nvPr/>
        </p:nvSpPr>
        <p:spPr>
          <a:xfrm>
            <a:off x="3132799" y="3592412"/>
            <a:ext cx="1974147" cy="56421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32D5D8-6DFD-A954-E3E0-4F0924AAAF10}"/>
              </a:ext>
            </a:extLst>
          </p:cNvPr>
          <p:cNvSpPr/>
          <p:nvPr/>
        </p:nvSpPr>
        <p:spPr>
          <a:xfrm>
            <a:off x="3450383" y="1439233"/>
            <a:ext cx="1304795" cy="12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yellow lightning bolt and blue lines&#10;&#10;Description automatically generated">
            <a:extLst>
              <a:ext uri="{FF2B5EF4-FFF2-40B4-BE49-F238E27FC236}">
                <a16:creationId xmlns:a16="http://schemas.microsoft.com/office/drawing/2014/main" id="{A1CF7448-CF2C-B6E0-FDD5-A39AF2671F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439727" y="3432897"/>
            <a:ext cx="1044687" cy="823643"/>
          </a:xfrm>
          <a:prstGeom prst="rect">
            <a:avLst/>
          </a:prstGeom>
        </p:spPr>
      </p:pic>
      <p:pic>
        <p:nvPicPr>
          <p:cNvPr id="23" name="Graphic 22" descr="Bus outline">
            <a:extLst>
              <a:ext uri="{FF2B5EF4-FFF2-40B4-BE49-F238E27FC236}">
                <a16:creationId xmlns:a16="http://schemas.microsoft.com/office/drawing/2014/main" id="{D0732EF8-00C4-86D5-7F66-BD0A0197D8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30600" y="1857051"/>
            <a:ext cx="914400" cy="9144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CAABCA55-BD45-844B-97CE-B957B17ACB8D}"/>
              </a:ext>
            </a:extLst>
          </p:cNvPr>
          <p:cNvSpPr txBox="1">
            <a:spLocks/>
          </p:cNvSpPr>
          <p:nvPr/>
        </p:nvSpPr>
        <p:spPr>
          <a:xfrm>
            <a:off x="550863" y="550800"/>
            <a:ext cx="7308850" cy="9864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/>
              <a:t>Summary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30E667-075A-244D-C7A7-9F5E8A50FDD0}"/>
              </a:ext>
            </a:extLst>
          </p:cNvPr>
          <p:cNvSpPr txBox="1"/>
          <p:nvPr/>
        </p:nvSpPr>
        <p:spPr>
          <a:xfrm>
            <a:off x="3269175" y="3592413"/>
            <a:ext cx="1758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Application Service (Command Handler)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E5AB7B-6D92-0572-ADEF-9E3A644A1384}"/>
              </a:ext>
            </a:extLst>
          </p:cNvPr>
          <p:cNvSpPr txBox="1"/>
          <p:nvPr/>
        </p:nvSpPr>
        <p:spPr>
          <a:xfrm>
            <a:off x="3531621" y="1791031"/>
            <a:ext cx="1142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Domain </a:t>
            </a:r>
          </a:p>
          <a:p>
            <a:pPr algn="ctr"/>
            <a:r>
              <a:rPr lang="en-US" sz="1400" dirty="0"/>
              <a:t>Model</a:t>
            </a:r>
          </a:p>
        </p:txBody>
      </p:sp>
      <p:pic>
        <p:nvPicPr>
          <p:cNvPr id="46" name="Picture 45" descr="A planet with rings around it&#10;&#10;Description automatically generated">
            <a:extLst>
              <a:ext uri="{FF2B5EF4-FFF2-40B4-BE49-F238E27FC236}">
                <a16:creationId xmlns:a16="http://schemas.microsoft.com/office/drawing/2014/main" id="{BD6953F4-7BE2-DF4C-2D66-53996F4CA8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889290" y="3228679"/>
            <a:ext cx="1919129" cy="1010741"/>
          </a:xfrm>
          <a:prstGeom prst="rect">
            <a:avLst/>
          </a:prstGeom>
        </p:spPr>
      </p:pic>
      <p:sp>
        <p:nvSpPr>
          <p:cNvPr id="48" name="Arrow: Circular 47">
            <a:extLst>
              <a:ext uri="{FF2B5EF4-FFF2-40B4-BE49-F238E27FC236}">
                <a16:creationId xmlns:a16="http://schemas.microsoft.com/office/drawing/2014/main" id="{1D210255-4CCC-5C9A-7E93-606B0E3CFB8A}"/>
              </a:ext>
            </a:extLst>
          </p:cNvPr>
          <p:cNvSpPr/>
          <p:nvPr/>
        </p:nvSpPr>
        <p:spPr>
          <a:xfrm rot="16200000">
            <a:off x="3351388" y="2664176"/>
            <a:ext cx="914397" cy="784725"/>
          </a:xfrm>
          <a:prstGeom prst="circularArrow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Arrow: Circular 50">
            <a:extLst>
              <a:ext uri="{FF2B5EF4-FFF2-40B4-BE49-F238E27FC236}">
                <a16:creationId xmlns:a16="http://schemas.microsoft.com/office/drawing/2014/main" id="{C1F22836-176F-B1F2-4695-6C6D0552C0E3}"/>
              </a:ext>
            </a:extLst>
          </p:cNvPr>
          <p:cNvSpPr/>
          <p:nvPr/>
        </p:nvSpPr>
        <p:spPr>
          <a:xfrm rot="5400000">
            <a:off x="3964427" y="2664175"/>
            <a:ext cx="914397" cy="784725"/>
          </a:xfrm>
          <a:prstGeom prst="circularArrow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AE3BC52-4BEA-1C90-7242-F6918FBB44A8}"/>
              </a:ext>
            </a:extLst>
          </p:cNvPr>
          <p:cNvCxnSpPr>
            <a:cxnSpLocks/>
          </p:cNvCxnSpPr>
          <p:nvPr/>
        </p:nvCxnSpPr>
        <p:spPr>
          <a:xfrm>
            <a:off x="2348999" y="3844718"/>
            <a:ext cx="572918" cy="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C73B939-47AD-CACD-AD1C-6214BFFACF2E}"/>
              </a:ext>
            </a:extLst>
          </p:cNvPr>
          <p:cNvCxnSpPr>
            <a:cxnSpLocks/>
          </p:cNvCxnSpPr>
          <p:nvPr/>
        </p:nvCxnSpPr>
        <p:spPr>
          <a:xfrm>
            <a:off x="5371148" y="3821247"/>
            <a:ext cx="618684" cy="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3B281DB-52CF-CEE1-FA18-FA2F1F024309}"/>
              </a:ext>
            </a:extLst>
          </p:cNvPr>
          <p:cNvCxnSpPr>
            <a:cxnSpLocks/>
          </p:cNvCxnSpPr>
          <p:nvPr/>
        </p:nvCxnSpPr>
        <p:spPr>
          <a:xfrm>
            <a:off x="7665087" y="3804704"/>
            <a:ext cx="610703" cy="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6288F1C-DACB-5FF3-F0D7-B3027CC2133F}"/>
              </a:ext>
            </a:extLst>
          </p:cNvPr>
          <p:cNvCxnSpPr>
            <a:cxnSpLocks/>
          </p:cNvCxnSpPr>
          <p:nvPr/>
        </p:nvCxnSpPr>
        <p:spPr>
          <a:xfrm flipV="1">
            <a:off x="8958314" y="2679233"/>
            <a:ext cx="0" cy="560255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71BE017C-E8AD-7FF6-C3A5-C76583147A85}"/>
              </a:ext>
            </a:extLst>
          </p:cNvPr>
          <p:cNvSpPr/>
          <p:nvPr/>
        </p:nvSpPr>
        <p:spPr>
          <a:xfrm>
            <a:off x="803854" y="3592413"/>
            <a:ext cx="1417109" cy="56421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F47F851-C59A-682F-79FD-8FED4438C291}"/>
              </a:ext>
            </a:extLst>
          </p:cNvPr>
          <p:cNvSpPr txBox="1"/>
          <p:nvPr/>
        </p:nvSpPr>
        <p:spPr>
          <a:xfrm>
            <a:off x="925552" y="3700134"/>
            <a:ext cx="1142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Command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E4F8DBD-C679-2B58-9EA9-93C4C36B09B5}"/>
              </a:ext>
            </a:extLst>
          </p:cNvPr>
          <p:cNvCxnSpPr>
            <a:cxnSpLocks/>
          </p:cNvCxnSpPr>
          <p:nvPr/>
        </p:nvCxnSpPr>
        <p:spPr>
          <a:xfrm flipV="1">
            <a:off x="1496711" y="4263518"/>
            <a:ext cx="0" cy="383137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>
            <a:extLst>
              <a:ext uri="{FF2B5EF4-FFF2-40B4-BE49-F238E27FC236}">
                <a16:creationId xmlns:a16="http://schemas.microsoft.com/office/drawing/2014/main" id="{BDCCC0D5-99CE-CBAE-385C-2004C404F72C}"/>
              </a:ext>
            </a:extLst>
          </p:cNvPr>
          <p:cNvSpPr txBox="1"/>
          <p:nvPr/>
        </p:nvSpPr>
        <p:spPr>
          <a:xfrm>
            <a:off x="6312307" y="2824349"/>
            <a:ext cx="1142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Event Store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92C9010B-C32D-5114-F0D6-6DF0D2710306}"/>
              </a:ext>
            </a:extLst>
          </p:cNvPr>
          <p:cNvSpPr txBox="1"/>
          <p:nvPr/>
        </p:nvSpPr>
        <p:spPr>
          <a:xfrm>
            <a:off x="8124663" y="2134258"/>
            <a:ext cx="1758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Event Handler(s)</a:t>
            </a:r>
          </a:p>
        </p:txBody>
      </p:sp>
      <p:sp>
        <p:nvSpPr>
          <p:cNvPr id="1029" name="Oval 1028">
            <a:extLst>
              <a:ext uri="{FF2B5EF4-FFF2-40B4-BE49-F238E27FC236}">
                <a16:creationId xmlns:a16="http://schemas.microsoft.com/office/drawing/2014/main" id="{A602B4B4-5CC6-2060-9A9C-737E6EE6CCA6}"/>
              </a:ext>
            </a:extLst>
          </p:cNvPr>
          <p:cNvSpPr/>
          <p:nvPr/>
        </p:nvSpPr>
        <p:spPr>
          <a:xfrm>
            <a:off x="8235173" y="450592"/>
            <a:ext cx="1304795" cy="12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34C8B984-B7E7-C40D-EF19-FBC7C8FD50D1}"/>
              </a:ext>
            </a:extLst>
          </p:cNvPr>
          <p:cNvSpPr txBox="1"/>
          <p:nvPr/>
        </p:nvSpPr>
        <p:spPr>
          <a:xfrm>
            <a:off x="8316411" y="802390"/>
            <a:ext cx="1142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Domain </a:t>
            </a:r>
          </a:p>
          <a:p>
            <a:pPr algn="ctr"/>
            <a:r>
              <a:rPr lang="en-US" sz="1400" dirty="0"/>
              <a:t>Model</a:t>
            </a:r>
          </a:p>
        </p:txBody>
      </p:sp>
      <p:sp>
        <p:nvSpPr>
          <p:cNvPr id="1031" name="Arrow: Circular 1030">
            <a:extLst>
              <a:ext uri="{FF2B5EF4-FFF2-40B4-BE49-F238E27FC236}">
                <a16:creationId xmlns:a16="http://schemas.microsoft.com/office/drawing/2014/main" id="{B2DED876-9F12-2C79-444D-829D41D11C93}"/>
              </a:ext>
            </a:extLst>
          </p:cNvPr>
          <p:cNvSpPr/>
          <p:nvPr/>
        </p:nvSpPr>
        <p:spPr>
          <a:xfrm rot="5400000">
            <a:off x="9205338" y="1345281"/>
            <a:ext cx="596821" cy="784725"/>
          </a:xfrm>
          <a:prstGeom prst="circularArrow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2" name="Arrow: Circular 1031">
            <a:extLst>
              <a:ext uri="{FF2B5EF4-FFF2-40B4-BE49-F238E27FC236}">
                <a16:creationId xmlns:a16="http://schemas.microsoft.com/office/drawing/2014/main" id="{97663BC7-37B3-9AC3-A4AC-2FA6CEE63584}"/>
              </a:ext>
            </a:extLst>
          </p:cNvPr>
          <p:cNvSpPr/>
          <p:nvPr/>
        </p:nvSpPr>
        <p:spPr>
          <a:xfrm rot="16200000">
            <a:off x="8035920" y="1364559"/>
            <a:ext cx="634653" cy="784725"/>
          </a:xfrm>
          <a:prstGeom prst="circularArrow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34" name="Straight Arrow Connector 1033">
            <a:extLst>
              <a:ext uri="{FF2B5EF4-FFF2-40B4-BE49-F238E27FC236}">
                <a16:creationId xmlns:a16="http://schemas.microsoft.com/office/drawing/2014/main" id="{9385B565-E945-AA4B-3689-71BBF79CF016}"/>
              </a:ext>
            </a:extLst>
          </p:cNvPr>
          <p:cNvCxnSpPr>
            <a:cxnSpLocks/>
          </p:cNvCxnSpPr>
          <p:nvPr/>
        </p:nvCxnSpPr>
        <p:spPr>
          <a:xfrm flipH="1">
            <a:off x="7665087" y="2630942"/>
            <a:ext cx="475465" cy="33984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7" name="TextBox 1066">
            <a:extLst>
              <a:ext uri="{FF2B5EF4-FFF2-40B4-BE49-F238E27FC236}">
                <a16:creationId xmlns:a16="http://schemas.microsoft.com/office/drawing/2014/main" id="{D985EC56-C253-2838-849B-878D104DA277}"/>
              </a:ext>
            </a:extLst>
          </p:cNvPr>
          <p:cNvSpPr txBox="1"/>
          <p:nvPr/>
        </p:nvSpPr>
        <p:spPr>
          <a:xfrm>
            <a:off x="6277695" y="4343428"/>
            <a:ext cx="1142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Read Model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E4A6047-131B-D445-9E40-A545E2A22021}"/>
              </a:ext>
            </a:extLst>
          </p:cNvPr>
          <p:cNvCxnSpPr>
            <a:cxnSpLocks/>
          </p:cNvCxnSpPr>
          <p:nvPr/>
        </p:nvCxnSpPr>
        <p:spPr>
          <a:xfrm>
            <a:off x="9896111" y="2296854"/>
            <a:ext cx="696994" cy="9344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6CDF97E-1F82-5EE9-FA33-77FDA85E4796}"/>
              </a:ext>
            </a:extLst>
          </p:cNvPr>
          <p:cNvCxnSpPr>
            <a:cxnSpLocks/>
          </p:cNvCxnSpPr>
          <p:nvPr/>
        </p:nvCxnSpPr>
        <p:spPr>
          <a:xfrm>
            <a:off x="1512408" y="5878402"/>
            <a:ext cx="1620391" cy="269688"/>
          </a:xfrm>
          <a:prstGeom prst="bentConnector3">
            <a:avLst>
              <a:gd name="adj1" fmla="val -10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DA94728-5767-B69A-B60F-F7EB96B4ED0E}"/>
              </a:ext>
            </a:extLst>
          </p:cNvPr>
          <p:cNvSpPr/>
          <p:nvPr/>
        </p:nvSpPr>
        <p:spPr>
          <a:xfrm>
            <a:off x="3425542" y="5890747"/>
            <a:ext cx="1417109" cy="56421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AC2C72-E22D-D197-35B8-4F3F7B80BD8A}"/>
              </a:ext>
            </a:extLst>
          </p:cNvPr>
          <p:cNvSpPr txBox="1"/>
          <p:nvPr/>
        </p:nvSpPr>
        <p:spPr>
          <a:xfrm>
            <a:off x="3547240" y="5998468"/>
            <a:ext cx="1142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Query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E864466-AFD8-8B73-EC8F-1849EC0D4879}"/>
              </a:ext>
            </a:extLst>
          </p:cNvPr>
          <p:cNvCxnSpPr>
            <a:cxnSpLocks/>
          </p:cNvCxnSpPr>
          <p:nvPr/>
        </p:nvCxnSpPr>
        <p:spPr>
          <a:xfrm flipV="1">
            <a:off x="5027710" y="4911272"/>
            <a:ext cx="1855756" cy="1236818"/>
          </a:xfrm>
          <a:prstGeom prst="bentConnector3">
            <a:avLst>
              <a:gd name="adj1" fmla="val 9994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D859B5C-A1F9-F629-3BCA-B762ECE47C92}"/>
              </a:ext>
            </a:extLst>
          </p:cNvPr>
          <p:cNvSpPr txBox="1"/>
          <p:nvPr/>
        </p:nvSpPr>
        <p:spPr>
          <a:xfrm>
            <a:off x="8387155" y="4392704"/>
            <a:ext cx="1142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CosmosDB</a:t>
            </a:r>
            <a:r>
              <a:rPr lang="en-US" sz="1400" dirty="0"/>
              <a:t> Trigger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DE04F3B-ADB8-1243-54F6-AE1A668E1710}"/>
              </a:ext>
            </a:extLst>
          </p:cNvPr>
          <p:cNvSpPr txBox="1"/>
          <p:nvPr/>
        </p:nvSpPr>
        <p:spPr>
          <a:xfrm>
            <a:off x="10716641" y="2617562"/>
            <a:ext cx="1142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Service Bus</a:t>
            </a:r>
          </a:p>
        </p:txBody>
      </p:sp>
    </p:spTree>
    <p:extLst>
      <p:ext uri="{BB962C8B-B14F-4D97-AF65-F5344CB8AC3E}">
        <p14:creationId xmlns:p14="http://schemas.microsoft.com/office/powerpoint/2010/main" val="597616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1358CD3B-43A8-5BF7-2E60-B0563F068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47715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Placeholder 24" descr="A close-up of a network">
            <a:extLst>
              <a:ext uri="{FF2B5EF4-FFF2-40B4-BE49-F238E27FC236}">
                <a16:creationId xmlns:a16="http://schemas.microsoft.com/office/drawing/2014/main" id="{41A1C574-72C6-642F-E4D2-FF0C993AEF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68" r="1" b="30449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332287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13" y="549275"/>
            <a:ext cx="3565524" cy="288717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That’s it!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3E4A0FF0-C01D-4D79-B2A0-DB8ABC7F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4400" y="2266416"/>
            <a:ext cx="7387101" cy="221599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8000"/>
              <a:t>Domain Events</a:t>
            </a:r>
            <a:br>
              <a:rPr lang="en-US" sz="4800"/>
            </a:br>
            <a:r>
              <a:rPr lang="en-US" sz="2400"/>
              <a:t>Bringing EDA to the Solution Level</a:t>
            </a:r>
            <a:endParaRPr lang="en-US" sz="2400" dirty="0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75BADA6A-2C76-4836-8989-77894EEF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4142" y="0"/>
            <a:ext cx="1972470" cy="1803719"/>
          </a:xfrm>
          <a:custGeom>
            <a:avLst/>
            <a:gdLst>
              <a:gd name="connsiteX0" fmla="*/ 434437 w 1972470"/>
              <a:gd name="connsiteY0" fmla="*/ 0 h 1803719"/>
              <a:gd name="connsiteX1" fmla="*/ 1538034 w 1972470"/>
              <a:gd name="connsiteY1" fmla="*/ 0 h 1803719"/>
              <a:gd name="connsiteX2" fmla="*/ 1683609 w 1972470"/>
              <a:gd name="connsiteY2" fmla="*/ 120110 h 1803719"/>
              <a:gd name="connsiteX3" fmla="*/ 1972470 w 1972470"/>
              <a:gd name="connsiteY3" fmla="*/ 817484 h 1803719"/>
              <a:gd name="connsiteX4" fmla="*/ 986235 w 1972470"/>
              <a:gd name="connsiteY4" fmla="*/ 1803719 h 1803719"/>
              <a:gd name="connsiteX5" fmla="*/ 0 w 1972470"/>
              <a:gd name="connsiteY5" fmla="*/ 817484 h 1803719"/>
              <a:gd name="connsiteX6" fmla="*/ 288861 w 1972470"/>
              <a:gd name="connsiteY6" fmla="*/ 120110 h 1803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2470" h="1803719">
                <a:moveTo>
                  <a:pt x="434437" y="0"/>
                </a:moveTo>
                <a:lnTo>
                  <a:pt x="1538034" y="0"/>
                </a:lnTo>
                <a:lnTo>
                  <a:pt x="1683609" y="120110"/>
                </a:lnTo>
                <a:cubicBezTo>
                  <a:pt x="1862082" y="298584"/>
                  <a:pt x="1972470" y="545143"/>
                  <a:pt x="1972470" y="817484"/>
                </a:cubicBezTo>
                <a:cubicBezTo>
                  <a:pt x="1972470" y="1362167"/>
                  <a:pt x="1530918" y="1803719"/>
                  <a:pt x="986235" y="1803719"/>
                </a:cubicBezTo>
                <a:cubicBezTo>
                  <a:pt x="441552" y="1803719"/>
                  <a:pt x="0" y="1362167"/>
                  <a:pt x="0" y="817484"/>
                </a:cubicBezTo>
                <a:cubicBezTo>
                  <a:pt x="0" y="545143"/>
                  <a:pt x="110388" y="298584"/>
                  <a:pt x="288861" y="12011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508000" dist="254000" dir="2700000">
              <a:schemeClr val="accent1">
                <a:lumMod val="60000"/>
                <a:lumOff val="40000"/>
                <a:alpha val="6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A5A234B-C533-4F71-925E-C2E8E3D65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5102944"/>
            <a:ext cx="678135" cy="990000"/>
            <a:chOff x="10490969" y="1448827"/>
            <a:chExt cx="678135" cy="990000"/>
          </a:xfrm>
        </p:grpSpPr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A4E75CC-E578-4228-B34E-9209851DD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B8047FF5-0447-419B-98AA-200D3EFCFA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DEF1292-D407-482E-9952-1E54DB93B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9348AA9-DD97-42EB-9AAF-66BD07020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518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dirty="0"/>
              <a:t>What is a Domain Event?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FE65A3-D23F-664B-1FB7-CC502A75E3CA}"/>
              </a:ext>
            </a:extLst>
          </p:cNvPr>
          <p:cNvSpPr txBox="1"/>
          <p:nvPr/>
        </p:nvSpPr>
        <p:spPr>
          <a:xfrm>
            <a:off x="1061255" y="1948216"/>
            <a:ext cx="8642959" cy="168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/>
              <a:t>Immutable</a:t>
            </a:r>
            <a:r>
              <a:rPr lang="en-US" sz="2400" dirty="0"/>
              <a:t> representation of something that has happened in the </a:t>
            </a:r>
            <a:r>
              <a:rPr lang="en-US" sz="2400" b="1" u="sng" dirty="0"/>
              <a:t>past</a:t>
            </a:r>
            <a:r>
              <a:rPr lang="en-US" sz="2400" dirty="0"/>
              <a:t> that can be used to trigger additional behavior (side-effects) within the same domain that the event was raised in.</a:t>
            </a:r>
          </a:p>
        </p:txBody>
      </p:sp>
    </p:spTree>
    <p:extLst>
      <p:ext uri="{BB962C8B-B14F-4D97-AF65-F5344CB8AC3E}">
        <p14:creationId xmlns:p14="http://schemas.microsoft.com/office/powerpoint/2010/main" val="401396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Domain events: Design and implementation - .NET | Microsoft Learn">
            <a:extLst>
              <a:ext uri="{FF2B5EF4-FFF2-40B4-BE49-F238E27FC236}">
                <a16:creationId xmlns:a16="http://schemas.microsoft.com/office/drawing/2014/main" id="{5715F574-206D-9ECF-F7E1-B4059B551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988"/>
            <a:ext cx="12192000" cy="680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BA5D29-601E-B03F-B0A9-18E5FAE2F7DF}"/>
              </a:ext>
            </a:extLst>
          </p:cNvPr>
          <p:cNvSpPr txBox="1"/>
          <p:nvPr/>
        </p:nvSpPr>
        <p:spPr>
          <a:xfrm>
            <a:off x="0" y="6338170"/>
            <a:ext cx="671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Domain events: Design and implementation - .NET | Microsoft 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72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/>
              <a:t>Why Domain Events?</a:t>
            </a:r>
            <a:endParaRPr lang="en-US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E4F284-AACF-B52F-B987-B3B469E2EB83}"/>
              </a:ext>
            </a:extLst>
          </p:cNvPr>
          <p:cNvSpPr txBox="1"/>
          <p:nvPr/>
        </p:nvSpPr>
        <p:spPr>
          <a:xfrm>
            <a:off x="672948" y="1866378"/>
            <a:ext cx="706468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Decouple “Side-Effects” from the Original Command (SRP)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Additional behaviors/side-effects are more explicitly modeled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Extensibility – New features can be introduced w/o modifying existing code (Open/Closed Principle)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Sets us up beautifully for Event Sourcing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46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dirty="0"/>
              <a:t>Why Domain Events?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FCCF31F-248A-C424-D211-62CD3135C285}"/>
              </a:ext>
            </a:extLst>
          </p:cNvPr>
          <p:cNvGrpSpPr/>
          <p:nvPr/>
        </p:nvGrpSpPr>
        <p:grpSpPr>
          <a:xfrm>
            <a:off x="2998801" y="2125487"/>
            <a:ext cx="2666974" cy="1600184"/>
            <a:chOff x="1277980" y="811"/>
            <a:chExt cx="2666974" cy="160018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980A46E-D54D-ECBA-30CD-D227169A2E95}"/>
                </a:ext>
              </a:extLst>
            </p:cNvPr>
            <p:cNvSpPr/>
            <p:nvPr/>
          </p:nvSpPr>
          <p:spPr>
            <a:xfrm>
              <a:off x="1277981" y="812"/>
              <a:ext cx="2666973" cy="160018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ED2E914-7975-F781-B6CC-397C2DDF5CED}"/>
                </a:ext>
              </a:extLst>
            </p:cNvPr>
            <p:cNvSpPr txBox="1"/>
            <p:nvPr/>
          </p:nvSpPr>
          <p:spPr>
            <a:xfrm>
              <a:off x="1277980" y="811"/>
              <a:ext cx="2666973" cy="16001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algn="ctr"/>
              <a:r>
                <a:rPr lang="en-US" sz="2000" dirty="0"/>
                <a:t>Decouple “Side-Effects” from the Original Command (SRP)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8EFC8D7-DCE4-4468-B428-32AE592684B3}"/>
              </a:ext>
            </a:extLst>
          </p:cNvPr>
          <p:cNvGrpSpPr/>
          <p:nvPr/>
        </p:nvGrpSpPr>
        <p:grpSpPr>
          <a:xfrm>
            <a:off x="6526226" y="2125487"/>
            <a:ext cx="2666973" cy="1600183"/>
            <a:chOff x="4211651" y="812"/>
            <a:chExt cx="2666973" cy="160018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589718B-0B88-1975-D1C4-343B0F06DF9A}"/>
                </a:ext>
              </a:extLst>
            </p:cNvPr>
            <p:cNvSpPr/>
            <p:nvPr/>
          </p:nvSpPr>
          <p:spPr>
            <a:xfrm>
              <a:off x="4211651" y="812"/>
              <a:ext cx="2666973" cy="160018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6185D5A-178B-A900-0A05-A3E096EFF8E1}"/>
                </a:ext>
              </a:extLst>
            </p:cNvPr>
            <p:cNvSpPr txBox="1"/>
            <p:nvPr/>
          </p:nvSpPr>
          <p:spPr>
            <a:xfrm>
              <a:off x="4211651" y="812"/>
              <a:ext cx="2666973" cy="16001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algn="ctr"/>
              <a:r>
                <a:rPr lang="en-US" sz="2000" dirty="0"/>
                <a:t>Additional behaviors/side-effects are more explicitly modeled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885A514-910B-E781-5BEB-E281338592C2}"/>
              </a:ext>
            </a:extLst>
          </p:cNvPr>
          <p:cNvGrpSpPr/>
          <p:nvPr/>
        </p:nvGrpSpPr>
        <p:grpSpPr>
          <a:xfrm>
            <a:off x="2998802" y="4321010"/>
            <a:ext cx="2666973" cy="1600183"/>
            <a:chOff x="1277981" y="1867693"/>
            <a:chExt cx="2666973" cy="1600183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EC5C766-06C3-2BDE-7AB4-6BB7263FDA30}"/>
                </a:ext>
              </a:extLst>
            </p:cNvPr>
            <p:cNvSpPr/>
            <p:nvPr/>
          </p:nvSpPr>
          <p:spPr>
            <a:xfrm>
              <a:off x="1277981" y="1867693"/>
              <a:ext cx="2666973" cy="160018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F46A8D7-7FBB-2D3A-1713-F223DF63E749}"/>
                </a:ext>
              </a:extLst>
            </p:cNvPr>
            <p:cNvSpPr txBox="1"/>
            <p:nvPr/>
          </p:nvSpPr>
          <p:spPr>
            <a:xfrm>
              <a:off x="1277981" y="1867693"/>
              <a:ext cx="2666973" cy="16001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algn="ctr"/>
              <a:r>
                <a:rPr lang="en-US" dirty="0"/>
                <a:t>Extensibility – New features can be introduced w/o modifying existing code (Open/Closed Principle)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DABFA09-A52E-6428-3E0A-D56B1EF1B519}"/>
              </a:ext>
            </a:extLst>
          </p:cNvPr>
          <p:cNvGrpSpPr/>
          <p:nvPr/>
        </p:nvGrpSpPr>
        <p:grpSpPr>
          <a:xfrm>
            <a:off x="6526225" y="4328063"/>
            <a:ext cx="2666973" cy="1600183"/>
            <a:chOff x="4211651" y="1867693"/>
            <a:chExt cx="2666973" cy="160018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A8EBEBA-47B7-947E-527A-5362DAE19E17}"/>
                </a:ext>
              </a:extLst>
            </p:cNvPr>
            <p:cNvSpPr/>
            <p:nvPr/>
          </p:nvSpPr>
          <p:spPr>
            <a:xfrm>
              <a:off x="4211651" y="1867693"/>
              <a:ext cx="2666973" cy="160018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A653ECF-6ADA-DA52-A65D-BDDF0675460C}"/>
                </a:ext>
              </a:extLst>
            </p:cNvPr>
            <p:cNvSpPr txBox="1"/>
            <p:nvPr/>
          </p:nvSpPr>
          <p:spPr>
            <a:xfrm>
              <a:off x="4211651" y="1867693"/>
              <a:ext cx="2666973" cy="16001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algn="ctr"/>
              <a:r>
                <a:rPr lang="en-US" sz="2800" dirty="0"/>
                <a:t>Sets us up beautifully for Event Sourcing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284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gital abstract blue color wave particles flow">
            <a:extLst>
              <a:ext uri="{FF2B5EF4-FFF2-40B4-BE49-F238E27FC236}">
                <a16:creationId xmlns:a16="http://schemas.microsoft.com/office/drawing/2014/main" id="{872E0E1A-E1FD-B3AA-EA4A-3BD5A227D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Event Sourcing</a:t>
            </a:r>
          </a:p>
        </p:txBody>
      </p:sp>
    </p:spTree>
    <p:extLst>
      <p:ext uri="{BB962C8B-B14F-4D97-AF65-F5344CB8AC3E}">
        <p14:creationId xmlns:p14="http://schemas.microsoft.com/office/powerpoint/2010/main" val="47379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622E8-B6A0-6DCB-5A6F-D91AC3077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FD3DE421-70AF-A740-A32C-D4AB1939F918}"/>
              </a:ext>
            </a:extLst>
          </p:cNvPr>
          <p:cNvSpPr/>
          <p:nvPr/>
        </p:nvSpPr>
        <p:spPr>
          <a:xfrm>
            <a:off x="3692291" y="3633619"/>
            <a:ext cx="1805957" cy="157319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3346B27E-F0B9-24E4-D0E5-D6B7F72A1640}"/>
              </a:ext>
            </a:extLst>
          </p:cNvPr>
          <p:cNvSpPr txBox="1">
            <a:spLocks/>
          </p:cNvSpPr>
          <p:nvPr/>
        </p:nvSpPr>
        <p:spPr>
          <a:xfrm>
            <a:off x="550863" y="550800"/>
            <a:ext cx="7308850" cy="9864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/>
              <a:t>Event Streams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B75F89-9386-4BAE-A333-C0530D3C0F64}"/>
              </a:ext>
            </a:extLst>
          </p:cNvPr>
          <p:cNvSpPr txBox="1"/>
          <p:nvPr/>
        </p:nvSpPr>
        <p:spPr>
          <a:xfrm>
            <a:off x="3844352" y="3786217"/>
            <a:ext cx="153846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Order</a:t>
            </a:r>
          </a:p>
          <a:p>
            <a:pPr algn="ctr"/>
            <a:r>
              <a:rPr lang="en-US" sz="1400" b="1" u="sng" dirty="0"/>
              <a:t> </a:t>
            </a:r>
          </a:p>
          <a:p>
            <a:pPr algn="ctr"/>
            <a:r>
              <a:rPr lang="en-US" sz="1400" dirty="0"/>
              <a:t>Apply Business Rules/Raise Domain Event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4C42ECE7-5ECA-2703-8CB5-B9ED7D80585A}"/>
              </a:ext>
            </a:extLst>
          </p:cNvPr>
          <p:cNvSpPr/>
          <p:nvPr/>
        </p:nvSpPr>
        <p:spPr>
          <a:xfrm>
            <a:off x="1326219" y="2320246"/>
            <a:ext cx="1754893" cy="79045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16B2BAC-A500-53EC-68B3-10E34C3B6F39}"/>
              </a:ext>
            </a:extLst>
          </p:cNvPr>
          <p:cNvSpPr txBox="1"/>
          <p:nvPr/>
        </p:nvSpPr>
        <p:spPr>
          <a:xfrm>
            <a:off x="1620111" y="2416834"/>
            <a:ext cx="1142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 Item Request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6B6BF2F7-09E2-9641-8384-03C966813D54}"/>
              </a:ext>
            </a:extLst>
          </p:cNvPr>
          <p:cNvSpPr txBox="1"/>
          <p:nvPr/>
        </p:nvSpPr>
        <p:spPr>
          <a:xfrm>
            <a:off x="8400169" y="5839835"/>
            <a:ext cx="1443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Event Stream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C478B7-C804-F7D7-B682-4432A1C5CA03}"/>
              </a:ext>
            </a:extLst>
          </p:cNvPr>
          <p:cNvSpPr/>
          <p:nvPr/>
        </p:nvSpPr>
        <p:spPr>
          <a:xfrm>
            <a:off x="8373280" y="1712566"/>
            <a:ext cx="1497229" cy="4074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8066678-80DB-BC3D-7D6B-E505CC865F7E}"/>
              </a:ext>
            </a:extLst>
          </p:cNvPr>
          <p:cNvSpPr/>
          <p:nvPr/>
        </p:nvSpPr>
        <p:spPr>
          <a:xfrm>
            <a:off x="8462521" y="2609658"/>
            <a:ext cx="1304795" cy="50104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A28444-7FF9-905F-8801-0D85A3ECDA4D}"/>
              </a:ext>
            </a:extLst>
          </p:cNvPr>
          <p:cNvSpPr txBox="1"/>
          <p:nvPr/>
        </p:nvSpPr>
        <p:spPr>
          <a:xfrm>
            <a:off x="8235650" y="2675988"/>
            <a:ext cx="1758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Item Added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E71C056-FFE6-D77B-4636-BDDCA701BA16}"/>
              </a:ext>
            </a:extLst>
          </p:cNvPr>
          <p:cNvSpPr/>
          <p:nvPr/>
        </p:nvSpPr>
        <p:spPr>
          <a:xfrm>
            <a:off x="8462521" y="3371227"/>
            <a:ext cx="1304795" cy="50104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249D3C-02B4-857B-5DC6-C2E5B35D26A7}"/>
              </a:ext>
            </a:extLst>
          </p:cNvPr>
          <p:cNvSpPr txBox="1"/>
          <p:nvPr/>
        </p:nvSpPr>
        <p:spPr>
          <a:xfrm>
            <a:off x="8235650" y="3437557"/>
            <a:ext cx="1758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Item Removed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996E892-8C6C-E324-F18A-7EC93B2F7214}"/>
              </a:ext>
            </a:extLst>
          </p:cNvPr>
          <p:cNvSpPr/>
          <p:nvPr/>
        </p:nvSpPr>
        <p:spPr>
          <a:xfrm>
            <a:off x="8462521" y="4155332"/>
            <a:ext cx="1304795" cy="50104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487BF1-0AB8-6B98-4858-87C487494F83}"/>
              </a:ext>
            </a:extLst>
          </p:cNvPr>
          <p:cNvSpPr txBox="1"/>
          <p:nvPr/>
        </p:nvSpPr>
        <p:spPr>
          <a:xfrm>
            <a:off x="8235650" y="4221662"/>
            <a:ext cx="1758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Status Change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38C11AE-A733-D67A-FFD4-B3A06ABBA8FD}"/>
              </a:ext>
            </a:extLst>
          </p:cNvPr>
          <p:cNvSpPr/>
          <p:nvPr/>
        </p:nvSpPr>
        <p:spPr>
          <a:xfrm>
            <a:off x="8462521" y="4944841"/>
            <a:ext cx="1304795" cy="50104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44670B-9051-6238-6511-E144C681B134}"/>
              </a:ext>
            </a:extLst>
          </p:cNvPr>
          <p:cNvSpPr txBox="1"/>
          <p:nvPr/>
        </p:nvSpPr>
        <p:spPr>
          <a:xfrm>
            <a:off x="8235650" y="5011171"/>
            <a:ext cx="1758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Item Added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D112025-FF0E-8E1C-6B7A-36A243CF0DD9}"/>
              </a:ext>
            </a:extLst>
          </p:cNvPr>
          <p:cNvSpPr/>
          <p:nvPr/>
        </p:nvSpPr>
        <p:spPr>
          <a:xfrm>
            <a:off x="8462519" y="1874004"/>
            <a:ext cx="1304795" cy="501041"/>
          </a:xfrm>
          <a:prstGeom prst="roundRect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C60408C-5AFF-48A8-B15F-61A981EE7983}"/>
              </a:ext>
            </a:extLst>
          </p:cNvPr>
          <p:cNvCxnSpPr/>
          <p:nvPr/>
        </p:nvCxnSpPr>
        <p:spPr>
          <a:xfrm>
            <a:off x="2203665" y="3371227"/>
            <a:ext cx="1253518" cy="1048988"/>
          </a:xfrm>
          <a:prstGeom prst="bentConnector3">
            <a:avLst>
              <a:gd name="adj1" fmla="val 3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1A0773C-AD6C-F790-0828-25E60320D024}"/>
              </a:ext>
            </a:extLst>
          </p:cNvPr>
          <p:cNvCxnSpPr>
            <a:cxnSpLocks/>
          </p:cNvCxnSpPr>
          <p:nvPr/>
        </p:nvCxnSpPr>
        <p:spPr>
          <a:xfrm flipV="1">
            <a:off x="5635880" y="2124524"/>
            <a:ext cx="2431910" cy="225102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394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90EF94-E5AB-1A9B-EBEB-CFD6EAA9A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E977A1C2-768D-30FD-877A-265B8086AA14}"/>
              </a:ext>
            </a:extLst>
          </p:cNvPr>
          <p:cNvSpPr txBox="1">
            <a:spLocks/>
          </p:cNvSpPr>
          <p:nvPr/>
        </p:nvSpPr>
        <p:spPr>
          <a:xfrm>
            <a:off x="550863" y="550800"/>
            <a:ext cx="7308850" cy="9864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/>
              <a:t>Reading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F4E655-9EC7-BFC2-6685-C390A5AB87C0}"/>
              </a:ext>
            </a:extLst>
          </p:cNvPr>
          <p:cNvSpPr/>
          <p:nvPr/>
        </p:nvSpPr>
        <p:spPr>
          <a:xfrm>
            <a:off x="777734" y="3217338"/>
            <a:ext cx="1304795" cy="50104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A911EF-1A69-6F8F-9C9D-F22252D89980}"/>
              </a:ext>
            </a:extLst>
          </p:cNvPr>
          <p:cNvSpPr txBox="1"/>
          <p:nvPr/>
        </p:nvSpPr>
        <p:spPr>
          <a:xfrm>
            <a:off x="550863" y="3283668"/>
            <a:ext cx="1758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Item Added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A11534-DA6B-E156-2D00-C00A92534233}"/>
              </a:ext>
            </a:extLst>
          </p:cNvPr>
          <p:cNvSpPr/>
          <p:nvPr/>
        </p:nvSpPr>
        <p:spPr>
          <a:xfrm>
            <a:off x="2309400" y="3217338"/>
            <a:ext cx="1304795" cy="50104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4F3A1-4929-1F1D-BEE7-71AA57EFA8CA}"/>
              </a:ext>
            </a:extLst>
          </p:cNvPr>
          <p:cNvSpPr txBox="1"/>
          <p:nvPr/>
        </p:nvSpPr>
        <p:spPr>
          <a:xfrm>
            <a:off x="2082529" y="3283668"/>
            <a:ext cx="1758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Item Removed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8D88324-ABF1-B4E9-B258-16CFE72C28C7}"/>
              </a:ext>
            </a:extLst>
          </p:cNvPr>
          <p:cNvSpPr/>
          <p:nvPr/>
        </p:nvSpPr>
        <p:spPr>
          <a:xfrm>
            <a:off x="8462521" y="4155332"/>
            <a:ext cx="1304795" cy="50104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700042-A145-C687-7EC2-BB2A06D87A9B}"/>
              </a:ext>
            </a:extLst>
          </p:cNvPr>
          <p:cNvSpPr txBox="1"/>
          <p:nvPr/>
        </p:nvSpPr>
        <p:spPr>
          <a:xfrm>
            <a:off x="8235650" y="4221662"/>
            <a:ext cx="1758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Status Change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9AC34BA-4F5B-79D4-5C23-6D095944F8BA}"/>
              </a:ext>
            </a:extLst>
          </p:cNvPr>
          <p:cNvSpPr/>
          <p:nvPr/>
        </p:nvSpPr>
        <p:spPr>
          <a:xfrm>
            <a:off x="8462521" y="4944841"/>
            <a:ext cx="1304795" cy="50104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882369-75CF-0314-CD7B-96C07AAC50AD}"/>
              </a:ext>
            </a:extLst>
          </p:cNvPr>
          <p:cNvSpPr txBox="1"/>
          <p:nvPr/>
        </p:nvSpPr>
        <p:spPr>
          <a:xfrm>
            <a:off x="8235650" y="5011171"/>
            <a:ext cx="1758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Item Added</a:t>
            </a:r>
          </a:p>
        </p:txBody>
      </p:sp>
    </p:spTree>
    <p:extLst>
      <p:ext uri="{BB962C8B-B14F-4D97-AF65-F5344CB8AC3E}">
        <p14:creationId xmlns:p14="http://schemas.microsoft.com/office/powerpoint/2010/main" val="400379195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{C27BCD9C-1AC3-4838-B963-37CEEB1BC1E4}tf33713516_win32</Template>
  <TotalTime>17323</TotalTime>
  <Words>608</Words>
  <Application>Microsoft Office PowerPoint</Application>
  <PresentationFormat>Widescreen</PresentationFormat>
  <Paragraphs>128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Gill Sans MT</vt:lpstr>
      <vt:lpstr>Walbaum Display</vt:lpstr>
      <vt:lpstr>3DFloatVTI</vt:lpstr>
      <vt:lpstr>DDD and  Event Sourcing</vt:lpstr>
      <vt:lpstr>Domain Events Bringing EDA to the Solution Level</vt:lpstr>
      <vt:lpstr>What is a Domain Event?</vt:lpstr>
      <vt:lpstr>PowerPoint Presentation</vt:lpstr>
      <vt:lpstr>Why Domain Events?</vt:lpstr>
      <vt:lpstr>Why Domain Events?</vt:lpstr>
      <vt:lpstr>Event Sourcing</vt:lpstr>
      <vt:lpstr>PowerPoint Presentation</vt:lpstr>
      <vt:lpstr>PowerPoint Presentation</vt:lpstr>
      <vt:lpstr>PowerPoint Presentation</vt:lpstr>
      <vt:lpstr>Why Event Sourcing?</vt:lpstr>
      <vt:lpstr>Event Sourcing Challenges</vt:lpstr>
      <vt:lpstr>Implementation</vt:lpstr>
      <vt:lpstr>PowerPoint Presentation</vt:lpstr>
      <vt:lpstr>PowerPoint Presentation</vt:lpstr>
      <vt:lpstr>PowerPoint Presentation</vt:lpstr>
      <vt:lpstr>PowerPoint Presentation</vt:lpstr>
      <vt:lpstr>Demo</vt:lpstr>
      <vt:lpstr>That’s 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Jacob Reynolds</dc:creator>
  <cp:lastModifiedBy>Jacob Reynolds</cp:lastModifiedBy>
  <cp:revision>55</cp:revision>
  <dcterms:created xsi:type="dcterms:W3CDTF">2024-09-20T15:46:19Z</dcterms:created>
  <dcterms:modified xsi:type="dcterms:W3CDTF">2024-10-29T20:08:46Z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