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2"/>
  </p:notesMasterIdLst>
  <p:handoutMasterIdLst>
    <p:handoutMasterId r:id="rId23"/>
  </p:handoutMasterIdLst>
  <p:sldIdLst>
    <p:sldId id="278" r:id="rId5"/>
    <p:sldId id="310" r:id="rId6"/>
    <p:sldId id="314" r:id="rId7"/>
    <p:sldId id="311" r:id="rId8"/>
    <p:sldId id="315" r:id="rId9"/>
    <p:sldId id="284" r:id="rId10"/>
    <p:sldId id="316" r:id="rId11"/>
    <p:sldId id="321" r:id="rId12"/>
    <p:sldId id="322" r:id="rId13"/>
    <p:sldId id="317" r:id="rId14"/>
    <p:sldId id="325" r:id="rId15"/>
    <p:sldId id="324" r:id="rId16"/>
    <p:sldId id="307" r:id="rId17"/>
    <p:sldId id="306" r:id="rId18"/>
    <p:sldId id="319" r:id="rId19"/>
    <p:sldId id="296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305" autoAdjust="0"/>
  </p:normalViewPr>
  <p:slideViewPr>
    <p:cSldViewPr snapToGrid="0">
      <p:cViewPr varScale="1">
        <p:scale>
          <a:sx n="77" d="100"/>
          <a:sy n="77" d="100"/>
        </p:scale>
        <p:origin x="1176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05C2E-CEC6-4DD2-B3A5-485B955B8D4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23EB4C-FDA3-4113-9FDF-F73EF6395633}">
      <dgm:prSet/>
      <dgm:spPr/>
      <dgm:t>
        <a:bodyPr/>
        <a:lstStyle/>
        <a:p>
          <a:r>
            <a:rPr lang="en-US"/>
            <a:t>Never lose any data/complete history of aggregate</a:t>
          </a:r>
        </a:p>
      </dgm:t>
    </dgm:pt>
    <dgm:pt modelId="{ACE41D93-AC6B-4BE3-B470-1A648E6B625E}" type="parTrans" cxnId="{5F1ADC8A-781B-4527-B68B-999448AB4089}">
      <dgm:prSet/>
      <dgm:spPr/>
      <dgm:t>
        <a:bodyPr/>
        <a:lstStyle/>
        <a:p>
          <a:endParaRPr lang="en-US"/>
        </a:p>
      </dgm:t>
    </dgm:pt>
    <dgm:pt modelId="{F544A50E-9163-4C4B-B6A9-0E898F84F883}" type="sibTrans" cxnId="{5F1ADC8A-781B-4527-B68B-999448AB4089}">
      <dgm:prSet/>
      <dgm:spPr/>
      <dgm:t>
        <a:bodyPr/>
        <a:lstStyle/>
        <a:p>
          <a:endParaRPr lang="en-US"/>
        </a:p>
      </dgm:t>
    </dgm:pt>
    <dgm:pt modelId="{688979B1-CEB5-4FE4-B444-FB6616F30243}">
      <dgm:prSet/>
      <dgm:spPr/>
      <dgm:t>
        <a:bodyPr/>
        <a:lstStyle/>
        <a:p>
          <a:r>
            <a:rPr lang="en-US"/>
            <a:t>Tells us how we got to our current state</a:t>
          </a:r>
        </a:p>
      </dgm:t>
    </dgm:pt>
    <dgm:pt modelId="{7F61D4D7-6BBE-4B9D-AE1F-711C10BFC664}" type="parTrans" cxnId="{FCF36CF1-9541-41BD-A26A-B85BB094B8BC}">
      <dgm:prSet/>
      <dgm:spPr/>
      <dgm:t>
        <a:bodyPr/>
        <a:lstStyle/>
        <a:p>
          <a:endParaRPr lang="en-US"/>
        </a:p>
      </dgm:t>
    </dgm:pt>
    <dgm:pt modelId="{9419AF3E-7F9F-4350-A994-553F61548BA7}" type="sibTrans" cxnId="{FCF36CF1-9541-41BD-A26A-B85BB094B8BC}">
      <dgm:prSet/>
      <dgm:spPr/>
      <dgm:t>
        <a:bodyPr/>
        <a:lstStyle/>
        <a:p>
          <a:endParaRPr lang="en-US"/>
        </a:p>
      </dgm:t>
    </dgm:pt>
    <dgm:pt modelId="{95CE619A-8347-4AE6-B6E8-0ADA516A74F7}">
      <dgm:prSet/>
      <dgm:spPr/>
      <dgm:t>
        <a:bodyPr/>
        <a:lstStyle/>
        <a:p>
          <a:r>
            <a:rPr lang="en-US"/>
            <a:t>Easier to extend</a:t>
          </a:r>
        </a:p>
      </dgm:t>
    </dgm:pt>
    <dgm:pt modelId="{B8471D6C-4F76-4142-BC3C-D4FFB98B3968}" type="parTrans" cxnId="{E8AC3218-CE13-44C4-B265-C7BBD67197F7}">
      <dgm:prSet/>
      <dgm:spPr/>
      <dgm:t>
        <a:bodyPr/>
        <a:lstStyle/>
        <a:p>
          <a:endParaRPr lang="en-US"/>
        </a:p>
      </dgm:t>
    </dgm:pt>
    <dgm:pt modelId="{63CD63F2-EDF7-4F3A-A7A0-D7D76C38974E}" type="sibTrans" cxnId="{E8AC3218-CE13-44C4-B265-C7BBD67197F7}">
      <dgm:prSet/>
      <dgm:spPr/>
      <dgm:t>
        <a:bodyPr/>
        <a:lstStyle/>
        <a:p>
          <a:endParaRPr lang="en-US"/>
        </a:p>
      </dgm:t>
    </dgm:pt>
    <dgm:pt modelId="{CFDE7CA5-BB0D-40CC-B913-31EF3949F348}">
      <dgm:prSet/>
      <dgm:spPr/>
      <dgm:t>
        <a:bodyPr/>
        <a:lstStyle/>
        <a:p>
          <a:r>
            <a:rPr lang="en-US"/>
            <a:t>New Events</a:t>
          </a:r>
        </a:p>
      </dgm:t>
    </dgm:pt>
    <dgm:pt modelId="{1985D0FE-BF9F-4A4D-A9A3-935ACD3A8A2B}" type="parTrans" cxnId="{BC74AC49-49D5-470E-9E89-7C5B5DC48829}">
      <dgm:prSet/>
      <dgm:spPr/>
      <dgm:t>
        <a:bodyPr/>
        <a:lstStyle/>
        <a:p>
          <a:endParaRPr lang="en-US"/>
        </a:p>
      </dgm:t>
    </dgm:pt>
    <dgm:pt modelId="{2EBA5527-C501-4375-8A63-A541D6A054A7}" type="sibTrans" cxnId="{BC74AC49-49D5-470E-9E89-7C5B5DC48829}">
      <dgm:prSet/>
      <dgm:spPr/>
      <dgm:t>
        <a:bodyPr/>
        <a:lstStyle/>
        <a:p>
          <a:endParaRPr lang="en-US"/>
        </a:p>
      </dgm:t>
    </dgm:pt>
    <dgm:pt modelId="{FBDE733F-B0F9-404E-94FA-8B98DA3A4FA7}">
      <dgm:prSet/>
      <dgm:spPr/>
      <dgm:t>
        <a:bodyPr/>
        <a:lstStyle/>
        <a:p>
          <a:r>
            <a:rPr lang="en-US"/>
            <a:t>Read Models</a:t>
          </a:r>
        </a:p>
      </dgm:t>
    </dgm:pt>
    <dgm:pt modelId="{C45878D7-1C70-4ADC-8967-A36EC0D80C96}" type="parTrans" cxnId="{03D5C5EE-9006-486C-8B59-189D4EB84F29}">
      <dgm:prSet/>
      <dgm:spPr/>
      <dgm:t>
        <a:bodyPr/>
        <a:lstStyle/>
        <a:p>
          <a:endParaRPr lang="en-US"/>
        </a:p>
      </dgm:t>
    </dgm:pt>
    <dgm:pt modelId="{C8F54A3E-585C-4337-9618-2A76DBD82919}" type="sibTrans" cxnId="{03D5C5EE-9006-486C-8B59-189D4EB84F29}">
      <dgm:prSet/>
      <dgm:spPr/>
      <dgm:t>
        <a:bodyPr/>
        <a:lstStyle/>
        <a:p>
          <a:endParaRPr lang="en-US"/>
        </a:p>
      </dgm:t>
    </dgm:pt>
    <dgm:pt modelId="{98AFBF1D-CAB8-47DA-9B1A-E43770D37ABB}">
      <dgm:prSet/>
      <dgm:spPr/>
      <dgm:t>
        <a:bodyPr/>
        <a:lstStyle/>
        <a:p>
          <a:r>
            <a:rPr lang="en-US"/>
            <a:t>Debugging – event stream gives us what changes have been made</a:t>
          </a:r>
        </a:p>
      </dgm:t>
    </dgm:pt>
    <dgm:pt modelId="{E512252D-0024-4977-B928-E1371901C654}" type="parTrans" cxnId="{01EF7B49-BAAD-444F-A5A1-CD7FD39B8192}">
      <dgm:prSet/>
      <dgm:spPr/>
      <dgm:t>
        <a:bodyPr/>
        <a:lstStyle/>
        <a:p>
          <a:endParaRPr lang="en-US"/>
        </a:p>
      </dgm:t>
    </dgm:pt>
    <dgm:pt modelId="{2CA89E27-D021-4F1D-A366-504DE8AF7DFC}" type="sibTrans" cxnId="{01EF7B49-BAAD-444F-A5A1-CD7FD39B8192}">
      <dgm:prSet/>
      <dgm:spPr/>
      <dgm:t>
        <a:bodyPr/>
        <a:lstStyle/>
        <a:p>
          <a:endParaRPr lang="en-US"/>
        </a:p>
      </dgm:t>
    </dgm:pt>
    <dgm:pt modelId="{F7854EE4-4723-49ED-81F1-E5548F425355}">
      <dgm:prSet/>
      <dgm:spPr/>
      <dgm:t>
        <a:bodyPr/>
        <a:lstStyle/>
        <a:p>
          <a:r>
            <a:rPr lang="en-US" dirty="0"/>
            <a:t>In memory read models?</a:t>
          </a:r>
        </a:p>
      </dgm:t>
    </dgm:pt>
    <dgm:pt modelId="{B6DD91D0-6B59-4D1D-815B-FDA5760919DA}" type="parTrans" cxnId="{EF18E4E6-A88A-4E03-B1A0-8FCDF2EB443C}">
      <dgm:prSet/>
      <dgm:spPr/>
      <dgm:t>
        <a:bodyPr/>
        <a:lstStyle/>
        <a:p>
          <a:endParaRPr lang="en-US"/>
        </a:p>
      </dgm:t>
    </dgm:pt>
    <dgm:pt modelId="{C00C4075-FC0A-4B2F-AC84-669C1D031A42}" type="sibTrans" cxnId="{EF18E4E6-A88A-4E03-B1A0-8FCDF2EB443C}">
      <dgm:prSet/>
      <dgm:spPr/>
      <dgm:t>
        <a:bodyPr/>
        <a:lstStyle/>
        <a:p>
          <a:endParaRPr lang="en-US"/>
        </a:p>
      </dgm:t>
    </dgm:pt>
    <dgm:pt modelId="{CF43AA63-3F1A-4E88-804A-93F1712ACD39}" type="pres">
      <dgm:prSet presAssocID="{35405C2E-CEC6-4DD2-B3A5-485B955B8D45}" presName="diagram" presStyleCnt="0">
        <dgm:presLayoutVars>
          <dgm:dir/>
          <dgm:resizeHandles val="exact"/>
        </dgm:presLayoutVars>
      </dgm:prSet>
      <dgm:spPr/>
    </dgm:pt>
    <dgm:pt modelId="{0121DD49-190E-486A-B12D-674E6BA88E16}" type="pres">
      <dgm:prSet presAssocID="{4E23EB4C-FDA3-4113-9FDF-F73EF6395633}" presName="node" presStyleLbl="node1" presStyleIdx="0" presStyleCnt="5">
        <dgm:presLayoutVars>
          <dgm:bulletEnabled val="1"/>
        </dgm:presLayoutVars>
      </dgm:prSet>
      <dgm:spPr/>
    </dgm:pt>
    <dgm:pt modelId="{3261FB42-AD45-4043-B82F-72198372DAFD}" type="pres">
      <dgm:prSet presAssocID="{F544A50E-9163-4C4B-B6A9-0E898F84F883}" presName="sibTrans" presStyleCnt="0"/>
      <dgm:spPr/>
    </dgm:pt>
    <dgm:pt modelId="{2EA5640A-47F4-4E94-A00B-AFFBEFC2C17D}" type="pres">
      <dgm:prSet presAssocID="{688979B1-CEB5-4FE4-B444-FB6616F30243}" presName="node" presStyleLbl="node1" presStyleIdx="1" presStyleCnt="5">
        <dgm:presLayoutVars>
          <dgm:bulletEnabled val="1"/>
        </dgm:presLayoutVars>
      </dgm:prSet>
      <dgm:spPr/>
    </dgm:pt>
    <dgm:pt modelId="{5A7B1188-274E-47FD-BF26-E716F50D09F7}" type="pres">
      <dgm:prSet presAssocID="{9419AF3E-7F9F-4350-A994-553F61548BA7}" presName="sibTrans" presStyleCnt="0"/>
      <dgm:spPr/>
    </dgm:pt>
    <dgm:pt modelId="{AA9F26AC-6665-453B-B999-7E8D517F26A7}" type="pres">
      <dgm:prSet presAssocID="{95CE619A-8347-4AE6-B6E8-0ADA516A74F7}" presName="node" presStyleLbl="node1" presStyleIdx="2" presStyleCnt="5">
        <dgm:presLayoutVars>
          <dgm:bulletEnabled val="1"/>
        </dgm:presLayoutVars>
      </dgm:prSet>
      <dgm:spPr/>
    </dgm:pt>
    <dgm:pt modelId="{98A89CFA-4BBE-4D19-BB7F-BD566FA0C263}" type="pres">
      <dgm:prSet presAssocID="{63CD63F2-EDF7-4F3A-A7A0-D7D76C38974E}" presName="sibTrans" presStyleCnt="0"/>
      <dgm:spPr/>
    </dgm:pt>
    <dgm:pt modelId="{FD95CF71-332B-44B9-9CC3-6057A7FE439F}" type="pres">
      <dgm:prSet presAssocID="{98AFBF1D-CAB8-47DA-9B1A-E43770D37ABB}" presName="node" presStyleLbl="node1" presStyleIdx="3" presStyleCnt="5">
        <dgm:presLayoutVars>
          <dgm:bulletEnabled val="1"/>
        </dgm:presLayoutVars>
      </dgm:prSet>
      <dgm:spPr/>
    </dgm:pt>
    <dgm:pt modelId="{62F0DB9D-4847-4A6B-A15D-D01656A9F248}" type="pres">
      <dgm:prSet presAssocID="{2CA89E27-D021-4F1D-A366-504DE8AF7DFC}" presName="sibTrans" presStyleCnt="0"/>
      <dgm:spPr/>
    </dgm:pt>
    <dgm:pt modelId="{72A98219-F877-4E13-A4ED-77CC8A58C294}" type="pres">
      <dgm:prSet presAssocID="{F7854EE4-4723-49ED-81F1-E5548F425355}" presName="node" presStyleLbl="node1" presStyleIdx="4" presStyleCnt="5">
        <dgm:presLayoutVars>
          <dgm:bulletEnabled val="1"/>
        </dgm:presLayoutVars>
      </dgm:prSet>
      <dgm:spPr/>
    </dgm:pt>
  </dgm:ptLst>
  <dgm:cxnLst>
    <dgm:cxn modelId="{EBD29604-76F7-4AF3-ACD4-836266DDF966}" type="presOf" srcId="{4E23EB4C-FDA3-4113-9FDF-F73EF6395633}" destId="{0121DD49-190E-486A-B12D-674E6BA88E16}" srcOrd="0" destOrd="0" presId="urn:microsoft.com/office/officeart/2005/8/layout/default"/>
    <dgm:cxn modelId="{E8AC3218-CE13-44C4-B265-C7BBD67197F7}" srcId="{35405C2E-CEC6-4DD2-B3A5-485B955B8D45}" destId="{95CE619A-8347-4AE6-B6E8-0ADA516A74F7}" srcOrd="2" destOrd="0" parTransId="{B8471D6C-4F76-4142-BC3C-D4FFB98B3968}" sibTransId="{63CD63F2-EDF7-4F3A-A7A0-D7D76C38974E}"/>
    <dgm:cxn modelId="{CAE7E124-6F07-4B02-B787-5A97E76811BF}" type="presOf" srcId="{98AFBF1D-CAB8-47DA-9B1A-E43770D37ABB}" destId="{FD95CF71-332B-44B9-9CC3-6057A7FE439F}" srcOrd="0" destOrd="0" presId="urn:microsoft.com/office/officeart/2005/8/layout/default"/>
    <dgm:cxn modelId="{C58DAA37-A97F-4F91-B913-A753A91E80E1}" type="presOf" srcId="{F7854EE4-4723-49ED-81F1-E5548F425355}" destId="{72A98219-F877-4E13-A4ED-77CC8A58C294}" srcOrd="0" destOrd="0" presId="urn:microsoft.com/office/officeart/2005/8/layout/default"/>
    <dgm:cxn modelId="{01EF7B49-BAAD-444F-A5A1-CD7FD39B8192}" srcId="{35405C2E-CEC6-4DD2-B3A5-485B955B8D45}" destId="{98AFBF1D-CAB8-47DA-9B1A-E43770D37ABB}" srcOrd="3" destOrd="0" parTransId="{E512252D-0024-4977-B928-E1371901C654}" sibTransId="{2CA89E27-D021-4F1D-A366-504DE8AF7DFC}"/>
    <dgm:cxn modelId="{BC74AC49-49D5-470E-9E89-7C5B5DC48829}" srcId="{95CE619A-8347-4AE6-B6E8-0ADA516A74F7}" destId="{CFDE7CA5-BB0D-40CC-B913-31EF3949F348}" srcOrd="0" destOrd="0" parTransId="{1985D0FE-BF9F-4A4D-A9A3-935ACD3A8A2B}" sibTransId="{2EBA5527-C501-4375-8A63-A541D6A054A7}"/>
    <dgm:cxn modelId="{5F1ADC8A-781B-4527-B68B-999448AB4089}" srcId="{35405C2E-CEC6-4DD2-B3A5-485B955B8D45}" destId="{4E23EB4C-FDA3-4113-9FDF-F73EF6395633}" srcOrd="0" destOrd="0" parTransId="{ACE41D93-AC6B-4BE3-B470-1A648E6B625E}" sibTransId="{F544A50E-9163-4C4B-B6A9-0E898F84F883}"/>
    <dgm:cxn modelId="{9683EF8C-3BF2-4825-91B8-2924F748A26B}" type="presOf" srcId="{35405C2E-CEC6-4DD2-B3A5-485B955B8D45}" destId="{CF43AA63-3F1A-4E88-804A-93F1712ACD39}" srcOrd="0" destOrd="0" presId="urn:microsoft.com/office/officeart/2005/8/layout/default"/>
    <dgm:cxn modelId="{3B455EAA-F1F3-41C0-AFFC-025C13A6D07E}" type="presOf" srcId="{688979B1-CEB5-4FE4-B444-FB6616F30243}" destId="{2EA5640A-47F4-4E94-A00B-AFFBEFC2C17D}" srcOrd="0" destOrd="0" presId="urn:microsoft.com/office/officeart/2005/8/layout/default"/>
    <dgm:cxn modelId="{EF18E4E6-A88A-4E03-B1A0-8FCDF2EB443C}" srcId="{35405C2E-CEC6-4DD2-B3A5-485B955B8D45}" destId="{F7854EE4-4723-49ED-81F1-E5548F425355}" srcOrd="4" destOrd="0" parTransId="{B6DD91D0-6B59-4D1D-815B-FDA5760919DA}" sibTransId="{C00C4075-FC0A-4B2F-AC84-669C1D031A42}"/>
    <dgm:cxn modelId="{03D5C5EE-9006-486C-8B59-189D4EB84F29}" srcId="{95CE619A-8347-4AE6-B6E8-0ADA516A74F7}" destId="{FBDE733F-B0F9-404E-94FA-8B98DA3A4FA7}" srcOrd="1" destOrd="0" parTransId="{C45878D7-1C70-4ADC-8967-A36EC0D80C96}" sibTransId="{C8F54A3E-585C-4337-9618-2A76DBD82919}"/>
    <dgm:cxn modelId="{801D2BF1-840A-472D-BB4F-E9179778DFF9}" type="presOf" srcId="{CFDE7CA5-BB0D-40CC-B913-31EF3949F348}" destId="{AA9F26AC-6665-453B-B999-7E8D517F26A7}" srcOrd="0" destOrd="1" presId="urn:microsoft.com/office/officeart/2005/8/layout/default"/>
    <dgm:cxn modelId="{FCF36CF1-9541-41BD-A26A-B85BB094B8BC}" srcId="{35405C2E-CEC6-4DD2-B3A5-485B955B8D45}" destId="{688979B1-CEB5-4FE4-B444-FB6616F30243}" srcOrd="1" destOrd="0" parTransId="{7F61D4D7-6BBE-4B9D-AE1F-711C10BFC664}" sibTransId="{9419AF3E-7F9F-4350-A994-553F61548BA7}"/>
    <dgm:cxn modelId="{B8792CF4-2C2A-40AB-8ABE-0E8D5C244EF9}" type="presOf" srcId="{95CE619A-8347-4AE6-B6E8-0ADA516A74F7}" destId="{AA9F26AC-6665-453B-B999-7E8D517F26A7}" srcOrd="0" destOrd="0" presId="urn:microsoft.com/office/officeart/2005/8/layout/default"/>
    <dgm:cxn modelId="{850AD1F7-472D-46FC-B9EC-C7101109C6D3}" type="presOf" srcId="{FBDE733F-B0F9-404E-94FA-8B98DA3A4FA7}" destId="{AA9F26AC-6665-453B-B999-7E8D517F26A7}" srcOrd="0" destOrd="2" presId="urn:microsoft.com/office/officeart/2005/8/layout/default"/>
    <dgm:cxn modelId="{5444EEE1-0118-4C74-B1FA-4C4BFF2A17AF}" type="presParOf" srcId="{CF43AA63-3F1A-4E88-804A-93F1712ACD39}" destId="{0121DD49-190E-486A-B12D-674E6BA88E16}" srcOrd="0" destOrd="0" presId="urn:microsoft.com/office/officeart/2005/8/layout/default"/>
    <dgm:cxn modelId="{5B22CBC7-9288-43FD-BA94-4F02E590FF3E}" type="presParOf" srcId="{CF43AA63-3F1A-4E88-804A-93F1712ACD39}" destId="{3261FB42-AD45-4043-B82F-72198372DAFD}" srcOrd="1" destOrd="0" presId="urn:microsoft.com/office/officeart/2005/8/layout/default"/>
    <dgm:cxn modelId="{0B4AA892-D228-42EB-8252-D5EB5D34B006}" type="presParOf" srcId="{CF43AA63-3F1A-4E88-804A-93F1712ACD39}" destId="{2EA5640A-47F4-4E94-A00B-AFFBEFC2C17D}" srcOrd="2" destOrd="0" presId="urn:microsoft.com/office/officeart/2005/8/layout/default"/>
    <dgm:cxn modelId="{B6C870CB-E841-4BC8-84AD-1026177633D1}" type="presParOf" srcId="{CF43AA63-3F1A-4E88-804A-93F1712ACD39}" destId="{5A7B1188-274E-47FD-BF26-E716F50D09F7}" srcOrd="3" destOrd="0" presId="urn:microsoft.com/office/officeart/2005/8/layout/default"/>
    <dgm:cxn modelId="{D0838083-DE26-4DBA-9814-F9CB07935215}" type="presParOf" srcId="{CF43AA63-3F1A-4E88-804A-93F1712ACD39}" destId="{AA9F26AC-6665-453B-B999-7E8D517F26A7}" srcOrd="4" destOrd="0" presId="urn:microsoft.com/office/officeart/2005/8/layout/default"/>
    <dgm:cxn modelId="{1EAA2A47-DA11-4C51-A58C-B1294A519F12}" type="presParOf" srcId="{CF43AA63-3F1A-4E88-804A-93F1712ACD39}" destId="{98A89CFA-4BBE-4D19-BB7F-BD566FA0C263}" srcOrd="5" destOrd="0" presId="urn:microsoft.com/office/officeart/2005/8/layout/default"/>
    <dgm:cxn modelId="{5B353CA8-9C92-41E1-9F8F-6924F530E672}" type="presParOf" srcId="{CF43AA63-3F1A-4E88-804A-93F1712ACD39}" destId="{FD95CF71-332B-44B9-9CC3-6057A7FE439F}" srcOrd="6" destOrd="0" presId="urn:microsoft.com/office/officeart/2005/8/layout/default"/>
    <dgm:cxn modelId="{6085F870-4560-4C14-BAC7-95BD8D2865B3}" type="presParOf" srcId="{CF43AA63-3F1A-4E88-804A-93F1712ACD39}" destId="{62F0DB9D-4847-4A6B-A15D-D01656A9F248}" srcOrd="7" destOrd="0" presId="urn:microsoft.com/office/officeart/2005/8/layout/default"/>
    <dgm:cxn modelId="{598AC661-7448-4AC2-AE49-F0D24C102C15}" type="presParOf" srcId="{CF43AA63-3F1A-4E88-804A-93F1712ACD39}" destId="{72A98219-F877-4E13-A4ED-77CC8A58C29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1DD49-190E-486A-B12D-674E6BA88E16}">
      <dsp:nvSpPr>
        <dsp:cNvPr id="0" name=""/>
        <dsp:cNvSpPr/>
      </dsp:nvSpPr>
      <dsp:spPr>
        <a:xfrm>
          <a:off x="1277981" y="812"/>
          <a:ext cx="2666973" cy="16001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Never lose any data/complete history of aggregate</a:t>
          </a:r>
        </a:p>
      </dsp:txBody>
      <dsp:txXfrm>
        <a:off x="1277981" y="812"/>
        <a:ext cx="2666973" cy="1600183"/>
      </dsp:txXfrm>
    </dsp:sp>
    <dsp:sp modelId="{2EA5640A-47F4-4E94-A00B-AFFBEFC2C17D}">
      <dsp:nvSpPr>
        <dsp:cNvPr id="0" name=""/>
        <dsp:cNvSpPr/>
      </dsp:nvSpPr>
      <dsp:spPr>
        <a:xfrm>
          <a:off x="4211651" y="812"/>
          <a:ext cx="2666973" cy="1600183"/>
        </a:xfrm>
        <a:prstGeom prst="rect">
          <a:avLst/>
        </a:prstGeom>
        <a:solidFill>
          <a:schemeClr val="accent2">
            <a:hueOff val="1923220"/>
            <a:satOff val="2051"/>
            <a:lumOff val="6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Tells us how we got to our current state</a:t>
          </a:r>
        </a:p>
      </dsp:txBody>
      <dsp:txXfrm>
        <a:off x="4211651" y="812"/>
        <a:ext cx="2666973" cy="1600183"/>
      </dsp:txXfrm>
    </dsp:sp>
    <dsp:sp modelId="{AA9F26AC-6665-453B-B999-7E8D517F26A7}">
      <dsp:nvSpPr>
        <dsp:cNvPr id="0" name=""/>
        <dsp:cNvSpPr/>
      </dsp:nvSpPr>
      <dsp:spPr>
        <a:xfrm>
          <a:off x="7145321" y="812"/>
          <a:ext cx="2666973" cy="1600183"/>
        </a:xfrm>
        <a:prstGeom prst="rect">
          <a:avLst/>
        </a:prstGeom>
        <a:solidFill>
          <a:schemeClr val="accent2">
            <a:hueOff val="3846440"/>
            <a:satOff val="4103"/>
            <a:lumOff val="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Easier to extend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New Events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Read Models</a:t>
          </a:r>
        </a:p>
      </dsp:txBody>
      <dsp:txXfrm>
        <a:off x="7145321" y="812"/>
        <a:ext cx="2666973" cy="1600183"/>
      </dsp:txXfrm>
    </dsp:sp>
    <dsp:sp modelId="{FD95CF71-332B-44B9-9CC3-6057A7FE439F}">
      <dsp:nvSpPr>
        <dsp:cNvPr id="0" name=""/>
        <dsp:cNvSpPr/>
      </dsp:nvSpPr>
      <dsp:spPr>
        <a:xfrm>
          <a:off x="2744816" y="1867693"/>
          <a:ext cx="2666973" cy="1600183"/>
        </a:xfrm>
        <a:prstGeom prst="rect">
          <a:avLst/>
        </a:prstGeom>
        <a:solidFill>
          <a:schemeClr val="accent2">
            <a:hueOff val="5769660"/>
            <a:satOff val="6154"/>
            <a:lumOff val="19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Debugging – event stream gives us what changes have been made</a:t>
          </a:r>
        </a:p>
      </dsp:txBody>
      <dsp:txXfrm>
        <a:off x="2744816" y="1867693"/>
        <a:ext cx="2666973" cy="1600183"/>
      </dsp:txXfrm>
    </dsp:sp>
    <dsp:sp modelId="{72A98219-F877-4E13-A4ED-77CC8A58C294}">
      <dsp:nvSpPr>
        <dsp:cNvPr id="0" name=""/>
        <dsp:cNvSpPr/>
      </dsp:nvSpPr>
      <dsp:spPr>
        <a:xfrm>
          <a:off x="5678486" y="1867693"/>
          <a:ext cx="2666973" cy="1600183"/>
        </a:xfrm>
        <a:prstGeom prst="rect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 memory read models?</a:t>
          </a:r>
        </a:p>
      </dsp:txBody>
      <dsp:txXfrm>
        <a:off x="5678486" y="1867693"/>
        <a:ext cx="2666973" cy="1600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82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Eventual Consistency – how long can the user go before they see their change? Ways around this. Ex. Show user their change immediately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Lot’s more moving parts, harder to see the big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54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49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27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38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38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86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2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Events come from DDD</a:t>
            </a:r>
          </a:p>
          <a:p>
            <a:r>
              <a:rPr lang="en-US" dirty="0"/>
              <a:t>It’s how we bring EDA down to the solution level</a:t>
            </a:r>
          </a:p>
          <a:p>
            <a:r>
              <a:rPr lang="en-US" dirty="0"/>
              <a:t>They are what make Event Sourcing “Practical”</a:t>
            </a:r>
          </a:p>
          <a:p>
            <a:r>
              <a:rPr lang="en-US" dirty="0"/>
              <a:t>You can do Event Sourcing w/o DDD, but it’s a lot more “messy” and less explicit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3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50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sends a request or command to “start” an order</a:t>
            </a:r>
          </a:p>
          <a:p>
            <a:endParaRPr lang="en-US" dirty="0"/>
          </a:p>
          <a:p>
            <a:r>
              <a:rPr lang="en-US" dirty="0"/>
              <a:t>That Order then creates and raises an “</a:t>
            </a:r>
            <a:r>
              <a:rPr lang="en-US" dirty="0" err="1"/>
              <a:t>OrderStarted</a:t>
            </a:r>
            <a:r>
              <a:rPr lang="en-US" dirty="0"/>
              <a:t>” event WITHIN the domain, typically using something like </a:t>
            </a:r>
            <a:r>
              <a:rPr lang="en-US" dirty="0" err="1"/>
              <a:t>MediatR</a:t>
            </a:r>
            <a:endParaRPr lang="en-US" dirty="0"/>
          </a:p>
          <a:p>
            <a:endParaRPr lang="en-US" dirty="0"/>
          </a:p>
          <a:p>
            <a:r>
              <a:rPr lang="en-US" dirty="0"/>
              <a:t>Any number handlers, responsible for a single “side-effect”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44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As additional business rules and side-effects grow, are code becomes tightly glued together and a single class becomes responsible for handling all these additional behaviors, violating SRP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Clearly understand the “consequences” of a command or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67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As additional business rules and side-effects grow, are code becomes tightly glued together and a single class becomes responsible for handling all these additional behaviors, violating SRP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Clearly understand the “consequences” of a command or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2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Anita </a:t>
            </a:r>
            <a:r>
              <a:rPr lang="en-US" dirty="0" err="1"/>
              <a:t>Kvamme</a:t>
            </a:r>
            <a:r>
              <a:rPr lang="en-US" dirty="0"/>
              <a:t> – Stole some of her slides, Best talk I’ve ever seen on Event Sourcing</a:t>
            </a:r>
          </a:p>
          <a:p>
            <a:endParaRPr lang="en-US" dirty="0"/>
          </a:p>
          <a:p>
            <a:r>
              <a:rPr lang="en-US" dirty="0"/>
              <a:t>Issue a command -&gt; Validate Business Rules -&gt; Add Event to Event Store (typically a document DB) -&gt; Publish Event</a:t>
            </a:r>
          </a:p>
          <a:p>
            <a:endParaRPr lang="en-US" dirty="0"/>
          </a:p>
          <a:p>
            <a:r>
              <a:rPr lang="en-US" dirty="0"/>
              <a:t>This is where DDD/Domain Events make Event Sourcing much more practical, b/c now we can react to that event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17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20" r:id="rId13"/>
    <p:sldLayoutId id="2147483721" r:id="rId14"/>
    <p:sldLayoutId id="2147483722" r:id="rId15"/>
    <p:sldLayoutId id="2147483728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1KlQVhVYiFU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1KlQVhVYiFU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learn.microsoft.com/en-us/dotnet/architecture/microservices/microservice-ddd-cqrs-patterns/domain-events-design-implementa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1KlQVhVYiF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1KlQVhVYiF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5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35921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DDD and </a:t>
            </a:r>
            <a:b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 Sourcing</a:t>
            </a: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Why Event Sourcing?</a:t>
            </a:r>
            <a:endParaRPr lang="en-US" sz="4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extBox 5">
            <a:extLst>
              <a:ext uri="{FF2B5EF4-FFF2-40B4-BE49-F238E27FC236}">
                <a16:creationId xmlns:a16="http://schemas.microsoft.com/office/drawing/2014/main" id="{94EBC046-CC60-02AF-E536-95A7AEC19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7828041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640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Event Sourcing Challenges</a:t>
            </a: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4F284-AACF-B52F-B987-B3B469E2EB83}"/>
              </a:ext>
            </a:extLst>
          </p:cNvPr>
          <p:cNvSpPr txBox="1"/>
          <p:nvPr/>
        </p:nvSpPr>
        <p:spPr>
          <a:xfrm>
            <a:off x="989556" y="1791222"/>
            <a:ext cx="7064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New way of thinking/modeling application. Will be more difficult for new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Eventual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326613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0323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CAE8D878-D006-9A8B-FB61-70897C9226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4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14A2AD-CF08-A943-29CA-1E393ADF7772}"/>
              </a:ext>
            </a:extLst>
          </p:cNvPr>
          <p:cNvSpPr txBox="1"/>
          <p:nvPr/>
        </p:nvSpPr>
        <p:spPr>
          <a:xfrm>
            <a:off x="0" y="6211659"/>
            <a:ext cx="4258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6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 Sourcing – the what, why &amp; how - Anita </a:t>
            </a:r>
            <a:r>
              <a:rPr lang="en-US" sz="1400" dirty="0" err="1">
                <a:solidFill>
                  <a:srgbClr val="0066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Kvamme</a:t>
            </a:r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NDC Oslo 2024 (youtube.com)</a:t>
            </a:r>
            <a:endParaRPr lang="en-US" sz="1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221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777D40-AA11-AA4B-6495-78B28E2C6A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3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BDB767-20BA-1B26-A65C-861D2D40C8B0}"/>
              </a:ext>
            </a:extLst>
          </p:cNvPr>
          <p:cNvSpPr txBox="1"/>
          <p:nvPr/>
        </p:nvSpPr>
        <p:spPr>
          <a:xfrm>
            <a:off x="0" y="6211659"/>
            <a:ext cx="4258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6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 Sourcing – the what, why &amp; how - Anita </a:t>
            </a:r>
            <a:r>
              <a:rPr lang="en-US" sz="1400" dirty="0" err="1">
                <a:solidFill>
                  <a:srgbClr val="0066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Kvamme</a:t>
            </a:r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NDC Oslo 2024 (youtube.com)</a:t>
            </a:r>
            <a:endParaRPr lang="en-US" sz="1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08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Freeform: Shape 308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91" name="Oval 309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93" name="Oval 309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95" name="Group 309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096" name="Freeform: Shape 309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7" name="Freeform: Shape 309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98" name="Oval 309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99" name="Oval 309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7F743C-7A1D-9574-621C-B5187AAFD3F1}"/>
              </a:ext>
            </a:extLst>
          </p:cNvPr>
          <p:cNvSpPr txBox="1">
            <a:spLocks/>
          </p:cNvSpPr>
          <p:nvPr/>
        </p:nvSpPr>
        <p:spPr>
          <a:xfrm>
            <a:off x="550864" y="549275"/>
            <a:ext cx="6373812" cy="98488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4800" dirty="0"/>
              <a:t>Event Store</a:t>
            </a:r>
            <a:endParaRPr lang="en-US" sz="4800"/>
          </a:p>
        </p:txBody>
      </p:sp>
      <p:sp>
        <p:nvSpPr>
          <p:cNvPr id="3103" name="Rectangle 3102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7AEBA-A89B-8E7A-ABE1-5F987D95C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8760"/>
            <a:ext cx="12192000" cy="283464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3105" name="Rectangle 3104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4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4771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 r="1" b="3044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3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That’s it!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400" y="2266416"/>
            <a:ext cx="7387101" cy="221599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8000"/>
              <a:t>Domain Events</a:t>
            </a:r>
            <a:br>
              <a:rPr lang="en-US" sz="4800"/>
            </a:br>
            <a:r>
              <a:rPr lang="en-US" sz="2400"/>
              <a:t>Bringing EDA to the Solution Level</a:t>
            </a:r>
            <a:endParaRPr lang="en-US" sz="2400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75BADA6A-2C76-4836-8989-77894EEF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4142" y="0"/>
            <a:ext cx="1972470" cy="1803719"/>
          </a:xfrm>
          <a:custGeom>
            <a:avLst/>
            <a:gdLst>
              <a:gd name="connsiteX0" fmla="*/ 434437 w 1972470"/>
              <a:gd name="connsiteY0" fmla="*/ 0 h 1803719"/>
              <a:gd name="connsiteX1" fmla="*/ 1538034 w 1972470"/>
              <a:gd name="connsiteY1" fmla="*/ 0 h 1803719"/>
              <a:gd name="connsiteX2" fmla="*/ 1683609 w 1972470"/>
              <a:gd name="connsiteY2" fmla="*/ 120110 h 1803719"/>
              <a:gd name="connsiteX3" fmla="*/ 1972470 w 1972470"/>
              <a:gd name="connsiteY3" fmla="*/ 817484 h 1803719"/>
              <a:gd name="connsiteX4" fmla="*/ 986235 w 1972470"/>
              <a:gd name="connsiteY4" fmla="*/ 1803719 h 1803719"/>
              <a:gd name="connsiteX5" fmla="*/ 0 w 1972470"/>
              <a:gd name="connsiteY5" fmla="*/ 817484 h 1803719"/>
              <a:gd name="connsiteX6" fmla="*/ 288861 w 1972470"/>
              <a:gd name="connsiteY6" fmla="*/ 120110 h 18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803719">
                <a:moveTo>
                  <a:pt x="434437" y="0"/>
                </a:moveTo>
                <a:lnTo>
                  <a:pt x="1538034" y="0"/>
                </a:lnTo>
                <a:lnTo>
                  <a:pt x="1683609" y="120110"/>
                </a:lnTo>
                <a:cubicBezTo>
                  <a:pt x="1862082" y="298584"/>
                  <a:pt x="1972470" y="545143"/>
                  <a:pt x="1972470" y="817484"/>
                </a:cubicBezTo>
                <a:cubicBezTo>
                  <a:pt x="1972470" y="1362167"/>
                  <a:pt x="1530918" y="1803719"/>
                  <a:pt x="986235" y="1803719"/>
                </a:cubicBezTo>
                <a:cubicBezTo>
                  <a:pt x="441552" y="1803719"/>
                  <a:pt x="0" y="1362167"/>
                  <a:pt x="0" y="817484"/>
                </a:cubicBezTo>
                <a:cubicBezTo>
                  <a:pt x="0" y="545143"/>
                  <a:pt x="110388" y="298584"/>
                  <a:pt x="288861" y="12011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A5A234B-C533-4F71-925E-C2E8E3D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102944"/>
            <a:ext cx="678135" cy="990000"/>
            <a:chOff x="10490969" y="1448827"/>
            <a:chExt cx="678135" cy="990000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A4E75CC-E578-4228-B34E-9209851DD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8047FF5-0447-419B-98AA-200D3EFCF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DEF1292-D407-482E-9952-1E54DB9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9348AA9-DD97-42EB-9AAF-66BD07020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18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What is a Domain Event?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E65A3-D23F-664B-1FB7-CC502A75E3CA}"/>
              </a:ext>
            </a:extLst>
          </p:cNvPr>
          <p:cNvSpPr txBox="1"/>
          <p:nvPr/>
        </p:nvSpPr>
        <p:spPr>
          <a:xfrm>
            <a:off x="1061255" y="1948216"/>
            <a:ext cx="8642959" cy="168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Immutable</a:t>
            </a:r>
            <a:r>
              <a:rPr lang="en-US" sz="2400" dirty="0"/>
              <a:t> representation of something that has happened in the </a:t>
            </a:r>
            <a:r>
              <a:rPr lang="en-US" sz="2400" b="1" u="sng" dirty="0"/>
              <a:t>past</a:t>
            </a:r>
            <a:r>
              <a:rPr lang="en-US" sz="2400" dirty="0"/>
              <a:t> that can be used to trigger additional behavior (side-effects) within the same domain that the event was raised in.</a:t>
            </a:r>
          </a:p>
        </p:txBody>
      </p:sp>
    </p:spTree>
    <p:extLst>
      <p:ext uri="{BB962C8B-B14F-4D97-AF65-F5344CB8AC3E}">
        <p14:creationId xmlns:p14="http://schemas.microsoft.com/office/powerpoint/2010/main" val="401396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omain events: Design and implementation - .NET | Microsoft Learn">
            <a:extLst>
              <a:ext uri="{FF2B5EF4-FFF2-40B4-BE49-F238E27FC236}">
                <a16:creationId xmlns:a16="http://schemas.microsoft.com/office/drawing/2014/main" id="{5715F574-206D-9ECF-F7E1-B4059B551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88"/>
            <a:ext cx="12192000" cy="68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BA5D29-601E-B03F-B0A9-18E5FAE2F7DF}"/>
              </a:ext>
            </a:extLst>
          </p:cNvPr>
          <p:cNvSpPr txBox="1"/>
          <p:nvPr/>
        </p:nvSpPr>
        <p:spPr>
          <a:xfrm>
            <a:off x="0" y="6338170"/>
            <a:ext cx="671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Domain events: Design and implementation - .NET | Microsoft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7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Why Domain Events?</a:t>
            </a: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4F284-AACF-B52F-B987-B3B469E2EB83}"/>
              </a:ext>
            </a:extLst>
          </p:cNvPr>
          <p:cNvSpPr txBox="1"/>
          <p:nvPr/>
        </p:nvSpPr>
        <p:spPr>
          <a:xfrm>
            <a:off x="672948" y="1866378"/>
            <a:ext cx="70646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Decouple “Side-Effects” from the Original Command (SRP)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Additional behaviors/side-effects are more explicitly modeled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Extensibility – New features can be introduced w/o modifying existing code (Open/Closed Principle)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Sets us up beautifully for Event Sourcing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6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Why Domain Events?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CCF31F-248A-C424-D211-62CD3135C285}"/>
              </a:ext>
            </a:extLst>
          </p:cNvPr>
          <p:cNvGrpSpPr/>
          <p:nvPr/>
        </p:nvGrpSpPr>
        <p:grpSpPr>
          <a:xfrm>
            <a:off x="2998801" y="2125487"/>
            <a:ext cx="2666974" cy="1600184"/>
            <a:chOff x="1277980" y="811"/>
            <a:chExt cx="2666974" cy="16001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80A46E-D54D-ECBA-30CD-D227169A2E95}"/>
                </a:ext>
              </a:extLst>
            </p:cNvPr>
            <p:cNvSpPr/>
            <p:nvPr/>
          </p:nvSpPr>
          <p:spPr>
            <a:xfrm>
              <a:off x="1277981" y="812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D2E914-7975-F781-B6CC-397C2DDF5CED}"/>
                </a:ext>
              </a:extLst>
            </p:cNvPr>
            <p:cNvSpPr txBox="1"/>
            <p:nvPr/>
          </p:nvSpPr>
          <p:spPr>
            <a:xfrm>
              <a:off x="1277980" y="811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algn="ctr"/>
              <a:r>
                <a:rPr lang="en-US" sz="2000" dirty="0"/>
                <a:t>Decouple “Side-Effects” from the Original Command (SRP)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EFC8D7-DCE4-4468-B428-32AE592684B3}"/>
              </a:ext>
            </a:extLst>
          </p:cNvPr>
          <p:cNvGrpSpPr/>
          <p:nvPr/>
        </p:nvGrpSpPr>
        <p:grpSpPr>
          <a:xfrm>
            <a:off x="6526226" y="2125487"/>
            <a:ext cx="2666973" cy="1600183"/>
            <a:chOff x="4211651" y="812"/>
            <a:chExt cx="2666973" cy="160018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9718B-0B88-1975-D1C4-343B0F06DF9A}"/>
                </a:ext>
              </a:extLst>
            </p:cNvPr>
            <p:cNvSpPr/>
            <p:nvPr/>
          </p:nvSpPr>
          <p:spPr>
            <a:xfrm>
              <a:off x="4211651" y="812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185D5A-178B-A900-0A05-A3E096EFF8E1}"/>
                </a:ext>
              </a:extLst>
            </p:cNvPr>
            <p:cNvSpPr txBox="1"/>
            <p:nvPr/>
          </p:nvSpPr>
          <p:spPr>
            <a:xfrm>
              <a:off x="4211651" y="812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algn="ctr"/>
              <a:r>
                <a:rPr lang="en-US" sz="2000" dirty="0"/>
                <a:t>Additional behaviors/side-effects are more explicitly modeled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885A514-910B-E781-5BEB-E281338592C2}"/>
              </a:ext>
            </a:extLst>
          </p:cNvPr>
          <p:cNvGrpSpPr/>
          <p:nvPr/>
        </p:nvGrpSpPr>
        <p:grpSpPr>
          <a:xfrm>
            <a:off x="2998802" y="4321010"/>
            <a:ext cx="2666973" cy="1600183"/>
            <a:chOff x="1277981" y="1867693"/>
            <a:chExt cx="2666973" cy="160018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EC5C766-06C3-2BDE-7AB4-6BB7263FDA30}"/>
                </a:ext>
              </a:extLst>
            </p:cNvPr>
            <p:cNvSpPr/>
            <p:nvPr/>
          </p:nvSpPr>
          <p:spPr>
            <a:xfrm>
              <a:off x="1277981" y="1867693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46A8D7-7FBB-2D3A-1713-F223DF63E749}"/>
                </a:ext>
              </a:extLst>
            </p:cNvPr>
            <p:cNvSpPr txBox="1"/>
            <p:nvPr/>
          </p:nvSpPr>
          <p:spPr>
            <a:xfrm>
              <a:off x="1277981" y="1867693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algn="ctr"/>
              <a:r>
                <a:rPr lang="en-US" dirty="0"/>
                <a:t>Extensibility – New features can be introduced w/o modifying existing code (Open/Closed Principle)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DABFA09-A52E-6428-3E0A-D56B1EF1B519}"/>
              </a:ext>
            </a:extLst>
          </p:cNvPr>
          <p:cNvGrpSpPr/>
          <p:nvPr/>
        </p:nvGrpSpPr>
        <p:grpSpPr>
          <a:xfrm>
            <a:off x="6526225" y="4328063"/>
            <a:ext cx="2666973" cy="1600183"/>
            <a:chOff x="4211651" y="1867693"/>
            <a:chExt cx="2666973" cy="160018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A8EBEBA-47B7-947E-527A-5362DAE19E17}"/>
                </a:ext>
              </a:extLst>
            </p:cNvPr>
            <p:cNvSpPr/>
            <p:nvPr/>
          </p:nvSpPr>
          <p:spPr>
            <a:xfrm>
              <a:off x="4211651" y="1867693"/>
              <a:ext cx="2666973" cy="160018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653ECF-6ADA-DA52-A65D-BDDF0675460C}"/>
                </a:ext>
              </a:extLst>
            </p:cNvPr>
            <p:cNvSpPr txBox="1"/>
            <p:nvPr/>
          </p:nvSpPr>
          <p:spPr>
            <a:xfrm>
              <a:off x="4211651" y="1867693"/>
              <a:ext cx="2666973" cy="1600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algn="ctr"/>
              <a:r>
                <a:rPr lang="en-US" sz="2800" dirty="0"/>
                <a:t>Sets us up beautifully for Event Sourcing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gital abstract blue color wave particles flow">
            <a:extLst>
              <a:ext uri="{FF2B5EF4-FFF2-40B4-BE49-F238E27FC236}">
                <a16:creationId xmlns:a16="http://schemas.microsoft.com/office/drawing/2014/main" id="{872E0E1A-E1FD-B3AA-EA4A-3BD5A227D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 Sourcing</a:t>
            </a:r>
          </a:p>
        </p:txBody>
      </p:sp>
    </p:spTree>
    <p:extLst>
      <p:ext uri="{BB962C8B-B14F-4D97-AF65-F5344CB8AC3E}">
        <p14:creationId xmlns:p14="http://schemas.microsoft.com/office/powerpoint/2010/main" val="47379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94F9CF-B9CD-466A-88A8-8181AB33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21" b="2377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3EE831-17E6-4D80-800A-BE9544E10969}"/>
              </a:ext>
            </a:extLst>
          </p:cNvPr>
          <p:cNvSpPr txBox="1"/>
          <p:nvPr/>
        </p:nvSpPr>
        <p:spPr>
          <a:xfrm>
            <a:off x="0" y="6211659"/>
            <a:ext cx="4258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6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 Sourcing – the what, why &amp; how - Anita </a:t>
            </a:r>
            <a:r>
              <a:rPr lang="en-US" sz="1400" dirty="0" err="1">
                <a:solidFill>
                  <a:srgbClr val="0066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Kvamme</a:t>
            </a:r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NDC Oslo 2024 (youtube.com)</a:t>
            </a:r>
            <a:endParaRPr lang="en-US" sz="1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8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A9CE4-A5FE-6C98-9E3A-561323537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" y="0"/>
            <a:ext cx="1217181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3EE831-17E6-4D80-800A-BE9544E10969}"/>
              </a:ext>
            </a:extLst>
          </p:cNvPr>
          <p:cNvSpPr txBox="1"/>
          <p:nvPr/>
        </p:nvSpPr>
        <p:spPr>
          <a:xfrm>
            <a:off x="0" y="6211659"/>
            <a:ext cx="4258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66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 Sourcing – the what, why &amp; how - Anita </a:t>
            </a:r>
            <a:r>
              <a:rPr lang="en-US" sz="1400" dirty="0" err="1">
                <a:solidFill>
                  <a:srgbClr val="0066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Kvamme</a:t>
            </a:r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NDC Oslo 2024 (youtube.com)</a:t>
            </a:r>
            <a:endParaRPr lang="en-US" sz="1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012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{C27BCD9C-1AC3-4838-B963-37CEEB1BC1E4}tf33713516_win32</Template>
  <TotalTime>15553</TotalTime>
  <Words>614</Words>
  <Application>Microsoft Office PowerPoint</Application>
  <PresentationFormat>Widescreen</PresentationFormat>
  <Paragraphs>82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Walbaum Display</vt:lpstr>
      <vt:lpstr>3DFloatVTI</vt:lpstr>
      <vt:lpstr>DDD and  Event Sourcing</vt:lpstr>
      <vt:lpstr>Domain Events Bringing EDA to the Solution Level</vt:lpstr>
      <vt:lpstr>What is a Domain Event?</vt:lpstr>
      <vt:lpstr>PowerPoint Presentation</vt:lpstr>
      <vt:lpstr>Why Domain Events?</vt:lpstr>
      <vt:lpstr>Why Domain Events?</vt:lpstr>
      <vt:lpstr>Event Sourcing</vt:lpstr>
      <vt:lpstr>PowerPoint Presentation</vt:lpstr>
      <vt:lpstr>PowerPoint Presentation</vt:lpstr>
      <vt:lpstr>Why Event Sourcing?</vt:lpstr>
      <vt:lpstr>Event Sourcing Challenges</vt:lpstr>
      <vt:lpstr>Implementation</vt:lpstr>
      <vt:lpstr>PowerPoint Presentation</vt:lpstr>
      <vt:lpstr>PowerPoint Presentation</vt:lpstr>
      <vt:lpstr>PowerPoint Presentation</vt:lpstr>
      <vt:lpstr>Demo</vt:lpstr>
      <vt:lpstr>That’s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Reynolds</dc:creator>
  <cp:lastModifiedBy>Jacob Reynolds</cp:lastModifiedBy>
  <cp:revision>41</cp:revision>
  <dcterms:created xsi:type="dcterms:W3CDTF">2024-09-20T15:46:19Z</dcterms:created>
  <dcterms:modified xsi:type="dcterms:W3CDTF">2024-10-24T14:52:04Z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